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8" r:id="rId2"/>
    <p:sldId id="259" r:id="rId3"/>
    <p:sldId id="260" r:id="rId4"/>
    <p:sldId id="261" r:id="rId5"/>
    <p:sldId id="262" r:id="rId6"/>
    <p:sldId id="264" r:id="rId7"/>
    <p:sldId id="265" r:id="rId8"/>
    <p:sldId id="266" r:id="rId9"/>
    <p:sldId id="267" r:id="rId10"/>
    <p:sldId id="268"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EE797-1874-4AF6-A73D-7C15C6582A86}" type="datetimeFigureOut">
              <a:rPr lang="en-US" smtClean="0"/>
              <a:pPr/>
              <a:t>10/23/2017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51DB7-DA82-4089-BB85-196363462633}" type="slidenum">
              <a:rPr lang="en-US" smtClean="0"/>
              <a:pPr/>
              <a:t>‹#›</a:t>
            </a:fld>
            <a:endParaRPr lang="en-US"/>
          </a:p>
        </p:txBody>
      </p:sp>
    </p:spTree>
    <p:extLst>
      <p:ext uri="{BB962C8B-B14F-4D97-AF65-F5344CB8AC3E}">
        <p14:creationId xmlns:p14="http://schemas.microsoft.com/office/powerpoint/2010/main" val="166242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pPr/>
              <a:t>1</a:t>
            </a:fld>
            <a:endParaRPr lang="en-US"/>
          </a:p>
        </p:txBody>
      </p:sp>
    </p:spTree>
    <p:extLst>
      <p:ext uri="{BB962C8B-B14F-4D97-AF65-F5344CB8AC3E}">
        <p14:creationId xmlns:p14="http://schemas.microsoft.com/office/powerpoint/2010/main" val="17006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E6CAD5DF-9EB4-4D99-8808-8056B2D548C5}" type="datetimeFigureOut">
              <a:rPr lang="en-US" smtClean="0"/>
              <a:pPr/>
              <a:t>10/23/2017</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89EAFF-7CE2-4C2D-9C07-2F12725026B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6CAD5DF-9EB4-4D99-8808-8056B2D548C5}" type="datetimeFigureOut">
              <a:rPr lang="en-US" smtClean="0"/>
              <a:pPr/>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pPr/>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6CAD5DF-9EB4-4D99-8808-8056B2D548C5}" type="datetimeFigureOut">
              <a:rPr lang="en-US" smtClean="0"/>
              <a:pPr/>
              <a:t>10/23/2017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6CAD5DF-9EB4-4D99-8808-8056B2D548C5}" type="datetimeFigureOut">
              <a:rPr lang="en-US" smtClean="0"/>
              <a:pPr/>
              <a:t>10/23/2017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6CAD5DF-9EB4-4D99-8808-8056B2D548C5}" type="datetimeFigureOut">
              <a:rPr lang="en-US" smtClean="0"/>
              <a:pPr/>
              <a:t>10/23/2017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9EAFF-7CE2-4C2D-9C07-2F12725026B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pPr/>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6CAD5DF-9EB4-4D99-8808-8056B2D548C5}" type="datetimeFigureOut">
              <a:rPr lang="en-US" smtClean="0"/>
              <a:pPr/>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CAD5DF-9EB4-4D99-8808-8056B2D548C5}" type="datetimeFigureOut">
              <a:rPr lang="en-US" smtClean="0"/>
              <a:pPr/>
              <a:t>10/23/2017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9EAFF-7CE2-4C2D-9C07-2F12725026B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4300" dirty="0"/>
              <a:t>07. 			</a:t>
            </a:r>
            <a:r>
              <a:rPr lang="en-US" sz="4200" b="1" dirty="0" err="1"/>
              <a:t>Seerat</a:t>
            </a:r>
            <a:r>
              <a:rPr lang="en-US" sz="4200" b="1" dirty="0"/>
              <a:t> of </a:t>
            </a:r>
          </a:p>
          <a:p>
            <a:pPr marL="0" indent="0">
              <a:buNone/>
            </a:pPr>
            <a:r>
              <a:rPr lang="en-US" sz="4200" b="1" dirty="0"/>
              <a:t>	Holy Prophet (S.A.W.W) I</a:t>
            </a:r>
            <a:endParaRPr lang="en-US" sz="4200" dirty="0"/>
          </a:p>
          <a:p>
            <a:pPr marL="0" indent="0">
              <a:buNone/>
            </a:pPr>
            <a:endParaRPr lang="en-US" sz="3600" dirty="0"/>
          </a:p>
          <a:p>
            <a:pPr marL="0" indent="0" algn="ctr">
              <a:buNone/>
            </a:pPr>
            <a:r>
              <a:rPr lang="en-US" sz="3800" dirty="0"/>
              <a:t>(</a:t>
            </a:r>
            <a:r>
              <a:rPr lang="en-US" sz="3800" b="1" u="sng" dirty="0"/>
              <a:t>Conditions of </a:t>
            </a:r>
            <a:r>
              <a:rPr lang="en-US" sz="3800" b="1" u="sng" dirty="0" err="1"/>
              <a:t>Hijjaz</a:t>
            </a:r>
            <a:r>
              <a:rPr lang="en-US" sz="3800" b="1" u="sng" dirty="0"/>
              <a:t> &amp; Family and Background </a:t>
            </a:r>
            <a:r>
              <a:rPr lang="en-US" sz="3800" dirty="0"/>
              <a:t>)</a:t>
            </a:r>
          </a:p>
          <a:p>
            <a:pPr marL="82296" indent="0" algn="ctr">
              <a:buNone/>
            </a:pPr>
            <a:endParaRPr lang="en-US" sz="6000" dirty="0"/>
          </a:p>
          <a:p>
            <a:pPr marL="82296" indent="0">
              <a:buNone/>
            </a:pPr>
            <a:endParaRPr lang="en-US" dirty="0"/>
          </a:p>
          <a:p>
            <a:pPr marL="82296" indent="0" algn="ctr">
              <a:buNone/>
            </a:pPr>
            <a:r>
              <a:rPr lang="en-US" b="1" dirty="0">
                <a:latin typeface="Times New Roman" pitchFamily="18" charset="0"/>
                <a:cs typeface="Times New Roman" pitchFamily="18" charset="0"/>
              </a:rPr>
              <a:t>Course Instructor </a:t>
            </a:r>
          </a:p>
          <a:p>
            <a:pPr marL="82296" indent="0" algn="ctr">
              <a:buNone/>
            </a:pPr>
            <a:r>
              <a:rPr lang="en-US" b="1" dirty="0">
                <a:latin typeface="Times New Roman" pitchFamily="18" charset="0"/>
                <a:cs typeface="Times New Roman" pitchFamily="18" charset="0"/>
              </a:rPr>
              <a:t>Islamic Studies:</a:t>
            </a:r>
          </a:p>
          <a:p>
            <a:pPr marL="82296" indent="0" algn="ctr">
              <a:buNone/>
            </a:pPr>
            <a:r>
              <a:rPr lang="en-US" b="1" dirty="0">
                <a:latin typeface="Times New Roman" pitchFamily="18" charset="0"/>
                <a:cs typeface="Times New Roman" pitchFamily="18" charset="0"/>
              </a:rPr>
              <a:t>Mufti Omer Rafiq </a:t>
            </a:r>
          </a:p>
        </p:txBody>
      </p:sp>
      <p:pic>
        <p:nvPicPr>
          <p:cNvPr id="5" name="Picture 4" descr="http://www.bahria.edu.pk/wp-content/uploads/logo1.png"/>
          <p:cNvPicPr/>
          <p:nvPr/>
        </p:nvPicPr>
        <p:blipFill>
          <a:blip r:embed="rId3" cstate="print"/>
          <a:srcRect/>
          <a:stretch>
            <a:fillRect/>
          </a:stretch>
        </p:blipFill>
        <p:spPr bwMode="auto">
          <a:xfrm>
            <a:off x="2240560" y="206977"/>
            <a:ext cx="5487110" cy="1097980"/>
          </a:xfrm>
          <a:prstGeom prst="rect">
            <a:avLst/>
          </a:prstGeom>
          <a:noFill/>
          <a:ln w="9525">
            <a:noFill/>
            <a:miter lim="800000"/>
            <a:headEnd/>
            <a:tailEnd/>
          </a:ln>
        </p:spPr>
      </p:pic>
    </p:spTree>
    <p:extLst>
      <p:ext uri="{BB962C8B-B14F-4D97-AF65-F5344CB8AC3E}">
        <p14:creationId xmlns:p14="http://schemas.microsoft.com/office/powerpoint/2010/main" val="29691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7D84B5-A9B3-468F-8B10-EFB0649BED00}"/>
              </a:ext>
            </a:extLst>
          </p:cNvPr>
          <p:cNvPicPr>
            <a:picLocks noChangeAspect="1"/>
          </p:cNvPicPr>
          <p:nvPr/>
        </p:nvPicPr>
        <p:blipFill>
          <a:blip r:embed="rId2"/>
          <a:stretch>
            <a:fillRect/>
          </a:stretch>
        </p:blipFill>
        <p:spPr>
          <a:xfrm>
            <a:off x="-960120" y="318701"/>
            <a:ext cx="11064240" cy="6220598"/>
          </a:xfrm>
          <a:prstGeom prst="rect">
            <a:avLst/>
          </a:prstGeom>
        </p:spPr>
      </p:pic>
    </p:spTree>
    <p:extLst>
      <p:ext uri="{BB962C8B-B14F-4D97-AF65-F5344CB8AC3E}">
        <p14:creationId xmlns:p14="http://schemas.microsoft.com/office/powerpoint/2010/main" val="1354061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DD7E5E-21C6-4390-A3AC-B6EDD2653BA0}"/>
              </a:ext>
            </a:extLst>
          </p:cNvPr>
          <p:cNvPicPr>
            <a:picLocks noChangeAspect="1"/>
          </p:cNvPicPr>
          <p:nvPr/>
        </p:nvPicPr>
        <p:blipFill>
          <a:blip r:embed="rId2"/>
          <a:stretch>
            <a:fillRect/>
          </a:stretch>
        </p:blipFill>
        <p:spPr>
          <a:xfrm>
            <a:off x="-960120" y="318701"/>
            <a:ext cx="11064240" cy="6220598"/>
          </a:xfrm>
          <a:prstGeom prst="rect">
            <a:avLst/>
          </a:prstGeom>
        </p:spPr>
      </p:pic>
    </p:spTree>
    <p:extLst>
      <p:ext uri="{BB962C8B-B14F-4D97-AF65-F5344CB8AC3E}">
        <p14:creationId xmlns:p14="http://schemas.microsoft.com/office/powerpoint/2010/main" val="150064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320"/>
            <a:ext cx="7866888" cy="6583680"/>
          </a:xfrm>
        </p:spPr>
        <p:txBody>
          <a:bodyPr>
            <a:normAutofit fontScale="90000"/>
          </a:bodyPr>
          <a:lstStyle/>
          <a:p>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r>
              <a:rPr lang="en-US" sz="3600" b="1" u="sng" dirty="0">
                <a:latin typeface="Times New Roman" pitchFamily="18" charset="0"/>
                <a:cs typeface="Times New Roman" pitchFamily="18" charset="0"/>
              </a:rPr>
              <a:t>LIFE OF HOLY PROPHET(S.A.W) AT MAKKAH</a:t>
            </a:r>
            <a:br>
              <a:rPr lang="en-US" sz="2800" b="1" u="sng" dirty="0">
                <a:latin typeface="Times New Roman" pitchFamily="18" charset="0"/>
                <a:cs typeface="Times New Roman" pitchFamily="18" charset="0"/>
              </a:rPr>
            </a:br>
            <a:br>
              <a:rPr lang="en-US" sz="2800" b="1" u="sng" dirty="0">
                <a:latin typeface="Times New Roman" pitchFamily="18" charset="0"/>
                <a:cs typeface="Times New Roman" pitchFamily="18" charset="0"/>
              </a:rPr>
            </a:br>
            <a:r>
              <a:rPr lang="en-US" sz="3600" b="1" u="sng" dirty="0">
                <a:latin typeface="Times New Roman" pitchFamily="18" charset="0"/>
                <a:cs typeface="Times New Roman" pitchFamily="18" charset="0"/>
              </a:rPr>
              <a:t>Conditions of </a:t>
            </a:r>
            <a:r>
              <a:rPr lang="en-US" sz="3600" b="1" u="sng" dirty="0" err="1">
                <a:latin typeface="Times New Roman" pitchFamily="18" charset="0"/>
                <a:cs typeface="Times New Roman" pitchFamily="18" charset="0"/>
              </a:rPr>
              <a:t>Hijjaz</a:t>
            </a:r>
            <a:r>
              <a:rPr lang="en-US" sz="3600" b="1" u="sng" dirty="0">
                <a:latin typeface="Times New Roman" pitchFamily="18" charset="0"/>
                <a:cs typeface="Times New Roman" pitchFamily="18" charset="0"/>
              </a:rPr>
              <a:t>:</a:t>
            </a:r>
            <a:br>
              <a:rPr lang="en-US" sz="2000" dirty="0">
                <a:latin typeface="Times New Roman" pitchFamily="18" charset="0"/>
                <a:cs typeface="Times New Roman" pitchFamily="18" charset="0"/>
              </a:rPr>
            </a:br>
            <a:r>
              <a:rPr lang="en-US" sz="2200" dirty="0">
                <a:latin typeface="Times New Roman" pitchFamily="18" charset="0"/>
                <a:cs typeface="Times New Roman" pitchFamily="18" charset="0"/>
              </a:rPr>
              <a:t>1) </a:t>
            </a:r>
            <a:r>
              <a:rPr lang="en-US" sz="2700" dirty="0">
                <a:latin typeface="Times New Roman" pitchFamily="18" charset="0"/>
                <a:cs typeface="Times New Roman" pitchFamily="18" charset="0"/>
              </a:rPr>
              <a:t>Forget their religion. </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2) Totally darkness.</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3) </a:t>
            </a:r>
            <a:r>
              <a:rPr lang="en-US" sz="2700" dirty="0" err="1">
                <a:latin typeface="Times New Roman" pitchFamily="18" charset="0"/>
                <a:cs typeface="Times New Roman" pitchFamily="18" charset="0"/>
              </a:rPr>
              <a:t>Tampared</a:t>
            </a:r>
            <a:r>
              <a:rPr lang="en-US" sz="2700" dirty="0">
                <a:latin typeface="Times New Roman" pitchFamily="18" charset="0"/>
                <a:cs typeface="Times New Roman" pitchFamily="18" charset="0"/>
              </a:rPr>
              <a:t> with their religion.</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4) Christian and </a:t>
            </a:r>
            <a:r>
              <a:rPr lang="en-US" sz="2700" dirty="0" err="1">
                <a:latin typeface="Times New Roman" pitchFamily="18" charset="0"/>
                <a:cs typeface="Times New Roman" pitchFamily="18" charset="0"/>
              </a:rPr>
              <a:t>jews</a:t>
            </a:r>
            <a:r>
              <a:rPr lang="en-US" sz="2700" dirty="0">
                <a:latin typeface="Times New Roman" pitchFamily="18" charset="0"/>
                <a:cs typeface="Times New Roman" pitchFamily="18" charset="0"/>
              </a:rPr>
              <a:t> lost their religions and actual books.</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5) Tawaf without clothes.</a:t>
            </a:r>
            <a:br>
              <a:rPr lang="ur-PK" sz="2700" dirty="0">
                <a:latin typeface="Times New Roman" pitchFamily="18" charset="0"/>
                <a:cs typeface="Times New Roman" pitchFamily="18" charset="0"/>
              </a:rPr>
            </a:br>
            <a:r>
              <a:rPr lang="ur-PK" sz="2700" dirty="0">
                <a:latin typeface="Times New Roman" pitchFamily="18" charset="0"/>
                <a:cs typeface="Times New Roman" pitchFamily="18" charset="0"/>
              </a:rPr>
              <a:t>6</a:t>
            </a:r>
            <a:r>
              <a:rPr lang="en-US" sz="2700" dirty="0">
                <a:latin typeface="Times New Roman" pitchFamily="18" charset="0"/>
                <a:cs typeface="Times New Roman" pitchFamily="18" charset="0"/>
              </a:rPr>
              <a:t>) Burying </a:t>
            </a:r>
            <a:r>
              <a:rPr lang="en-US" sz="2700" dirty="0" err="1">
                <a:latin typeface="Times New Roman" pitchFamily="18" charset="0"/>
                <a:cs typeface="Times New Roman" pitchFamily="18" charset="0"/>
              </a:rPr>
              <a:t>thegirls</a:t>
            </a:r>
            <a:r>
              <a:rPr lang="en-US" sz="2700" dirty="0">
                <a:latin typeface="Times New Roman" pitchFamily="18" charset="0"/>
                <a:cs typeface="Times New Roman" pitchFamily="18" charset="0"/>
              </a:rPr>
              <a:t> alive.</a:t>
            </a:r>
            <a:br>
              <a:rPr lang="en-US" sz="2000" dirty="0">
                <a:latin typeface="Times New Roman" pitchFamily="18" charset="0"/>
                <a:cs typeface="Times New Roman" pitchFamily="18" charset="0"/>
              </a:rPr>
            </a:br>
            <a:r>
              <a:rPr lang="en-US" sz="3100" b="1" u="sng" dirty="0">
                <a:latin typeface="Times New Roman" pitchFamily="18" charset="0"/>
                <a:cs typeface="Times New Roman" pitchFamily="18" charset="0"/>
              </a:rPr>
              <a:t>Family and Background:</a:t>
            </a:r>
            <a:br>
              <a:rPr lang="en-US" sz="2500" b="1" u="sng"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700" dirty="0">
                <a:latin typeface="Times New Roman" pitchFamily="18" charset="0"/>
                <a:cs typeface="Times New Roman" pitchFamily="18" charset="0"/>
              </a:rPr>
              <a:t>Birth,  Sucking and fostering, at the Age of five years, six years, eight years. </a:t>
            </a:r>
            <a:br>
              <a:rPr lang="en-US" sz="2500" b="1" u="sng" dirty="0">
                <a:latin typeface="Times New Roman" pitchFamily="18" charset="0"/>
                <a:cs typeface="Times New Roman" pitchFamily="18" charset="0"/>
              </a:rPr>
            </a:br>
            <a:r>
              <a:rPr lang="en-US" sz="3100" b="1" u="sng" dirty="0">
                <a:latin typeface="Times New Roman" pitchFamily="18" charset="0"/>
                <a:cs typeface="Times New Roman" pitchFamily="18" charset="0"/>
              </a:rPr>
              <a:t>Journey to Syria:</a:t>
            </a:r>
            <a:br>
              <a:rPr lang="en-US" sz="2000" dirty="0">
                <a:latin typeface="Times New Roman" pitchFamily="18" charset="0"/>
                <a:cs typeface="Times New Roman" pitchFamily="18" charset="0"/>
              </a:rPr>
            </a:br>
            <a:r>
              <a:rPr lang="en-US" sz="2700" dirty="0">
                <a:latin typeface="Times New Roman" pitchFamily="18" charset="0"/>
                <a:cs typeface="Times New Roman" pitchFamily="18" charset="0"/>
              </a:rPr>
              <a:t>At the age of twelve, accompanied with </a:t>
            </a:r>
            <a:r>
              <a:rPr lang="en-US" sz="2700" dirty="0" err="1">
                <a:latin typeface="Times New Roman" pitchFamily="18" charset="0"/>
                <a:cs typeface="Times New Roman" pitchFamily="18" charset="0"/>
              </a:rPr>
              <a:t>Hazrat</a:t>
            </a:r>
            <a:r>
              <a:rPr lang="en-US" sz="2700" dirty="0">
                <a:latin typeface="Times New Roman" pitchFamily="18" charset="0"/>
                <a:cs typeface="Times New Roman" pitchFamily="18" charset="0"/>
              </a:rPr>
              <a:t> Abu </a:t>
            </a:r>
            <a:r>
              <a:rPr lang="en-US" sz="2700" dirty="0" err="1">
                <a:latin typeface="Times New Roman" pitchFamily="18" charset="0"/>
                <a:cs typeface="Times New Roman" pitchFamily="18" charset="0"/>
              </a:rPr>
              <a:t>Talib</a:t>
            </a:r>
            <a:r>
              <a:rPr lang="en-US" sz="2700" dirty="0">
                <a:latin typeface="Times New Roman" pitchFamily="18" charset="0"/>
                <a:cs typeface="Times New Roman" pitchFamily="18" charset="0"/>
              </a:rPr>
              <a:t> for trade journey to Syria, Christian Monk </a:t>
            </a:r>
            <a:r>
              <a:rPr lang="en-US" sz="2700" dirty="0" err="1">
                <a:latin typeface="Times New Roman" pitchFamily="18" charset="0"/>
                <a:cs typeface="Times New Roman" pitchFamily="18" charset="0"/>
              </a:rPr>
              <a:t>Buhaira</a:t>
            </a:r>
            <a:r>
              <a:rPr lang="en-US" sz="2700" dirty="0">
                <a:latin typeface="Times New Roman" pitchFamily="18" charset="0"/>
                <a:cs typeface="Times New Roman" pitchFamily="18" charset="0"/>
              </a:rPr>
              <a:t> recognized him at Basra by some of his signs as last Prophet(S.A.W) </a:t>
            </a:r>
            <a:br>
              <a:rPr lang="en-US" sz="2700"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endParaRPr lang="en-US" b="1" u="sng"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19200" y="1219200"/>
            <a:ext cx="7714488" cy="5334000"/>
          </a:xfrm>
        </p:spPr>
        <p:txBody>
          <a:bodyPr>
            <a:normAutofit lnSpcReduction="10000"/>
          </a:bodyPr>
          <a:lstStyle/>
          <a:p>
            <a:r>
              <a:rPr lang="en-US" sz="2800" b="1" u="sng" dirty="0" err="1">
                <a:latin typeface="Times New Roman" pitchFamily="18" charset="0"/>
                <a:cs typeface="Times New Roman" pitchFamily="18" charset="0"/>
              </a:rPr>
              <a:t>Halfulfazul</a:t>
            </a:r>
            <a:r>
              <a:rPr lang="en-US" sz="2800" b="1" u="sng" dirty="0">
                <a:latin typeface="Times New Roman" pitchFamily="18" charset="0"/>
                <a:cs typeface="Times New Roman" pitchFamily="18" charset="0"/>
              </a:rPr>
              <a:t>: (Oath of </a:t>
            </a:r>
            <a:r>
              <a:rPr lang="en-US" sz="2800" b="1" u="sng" dirty="0" err="1">
                <a:latin typeface="Times New Roman" pitchFamily="18" charset="0"/>
                <a:cs typeface="Times New Roman" pitchFamily="18" charset="0"/>
              </a:rPr>
              <a:t>fazool</a:t>
            </a:r>
            <a:r>
              <a:rPr lang="en-US" sz="2800" b="1" u="sng" dirty="0">
                <a:latin typeface="Times New Roman" pitchFamily="18" charset="0"/>
                <a:cs typeface="Times New Roman" pitchFamily="18" charset="0"/>
              </a:rPr>
              <a:t>)</a:t>
            </a:r>
          </a:p>
          <a:p>
            <a:r>
              <a:rPr lang="en-US" sz="2400" dirty="0">
                <a:latin typeface="Times New Roman" pitchFamily="18" charset="0"/>
                <a:cs typeface="Times New Roman" pitchFamily="18" charset="0"/>
              </a:rPr>
              <a:t>At the age of 20 years, Holy Prophet SAW participated in an oath which is known as </a:t>
            </a:r>
            <a:r>
              <a:rPr lang="en-US" sz="2400" dirty="0" err="1">
                <a:latin typeface="Times New Roman" pitchFamily="18" charset="0"/>
                <a:cs typeface="Times New Roman" pitchFamily="18" charset="0"/>
              </a:rPr>
              <a:t>Halfulfazool</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The oath was taken by different tribes to help the oppressed people against the oppressors. To give the rights and properties back to the oppressed people.</a:t>
            </a:r>
          </a:p>
          <a:p>
            <a:r>
              <a:rPr lang="en-US" sz="2400" dirty="0">
                <a:latin typeface="Times New Roman" pitchFamily="18" charset="0"/>
                <a:cs typeface="Times New Roman" pitchFamily="18" charset="0"/>
              </a:rPr>
              <a:t>The name of this oath is </a:t>
            </a:r>
            <a:r>
              <a:rPr lang="en-US" sz="2400" dirty="0" err="1">
                <a:latin typeface="Times New Roman" pitchFamily="18" charset="0"/>
                <a:cs typeface="Times New Roman" pitchFamily="18" charset="0"/>
              </a:rPr>
              <a:t>fazool</a:t>
            </a:r>
            <a:r>
              <a:rPr lang="en-US" sz="2400" dirty="0">
                <a:latin typeface="Times New Roman" pitchFamily="18" charset="0"/>
                <a:cs typeface="Times New Roman" pitchFamily="18" charset="0"/>
              </a:rPr>
              <a:t>  because the first word of the leader of every tribe started with </a:t>
            </a:r>
            <a:r>
              <a:rPr lang="en-US" sz="2400" dirty="0" err="1">
                <a:latin typeface="Times New Roman" pitchFamily="18" charset="0"/>
                <a:cs typeface="Times New Roman" pitchFamily="18" charset="0"/>
              </a:rPr>
              <a:t>fazal</a:t>
            </a:r>
            <a:r>
              <a:rPr lang="en-US" sz="2400" dirty="0">
                <a:latin typeface="Times New Roman" pitchFamily="18" charset="0"/>
                <a:cs typeface="Times New Roman" pitchFamily="18" charset="0"/>
              </a:rPr>
              <a:t>.</a:t>
            </a:r>
          </a:p>
          <a:p>
            <a:r>
              <a:rPr lang="en-US" sz="2800" b="1" u="sng" dirty="0">
                <a:latin typeface="Times New Roman" pitchFamily="18" charset="0"/>
                <a:cs typeface="Times New Roman" pitchFamily="18" charset="0"/>
              </a:rPr>
              <a:t>Marriage:  </a:t>
            </a:r>
          </a:p>
          <a:p>
            <a:r>
              <a:rPr lang="en-US" sz="2400" dirty="0">
                <a:latin typeface="Times New Roman" pitchFamily="18" charset="0"/>
                <a:cs typeface="Times New Roman" pitchFamily="18" charset="0"/>
              </a:rPr>
              <a:t>At the age of 25 years, Holy Prophet SAW went to </a:t>
            </a:r>
            <a:r>
              <a:rPr lang="en-US" sz="2400" dirty="0" err="1">
                <a:latin typeface="Times New Roman" pitchFamily="18" charset="0"/>
                <a:cs typeface="Times New Roman" pitchFamily="18" charset="0"/>
              </a:rPr>
              <a:t>syria</a:t>
            </a:r>
            <a:r>
              <a:rPr lang="en-US" sz="2400" dirty="0">
                <a:latin typeface="Times New Roman" pitchFamily="18" charset="0"/>
                <a:cs typeface="Times New Roman" pitchFamily="18" charset="0"/>
              </a:rPr>
              <a:t> again to take the merchandize of the rich widow for business</a:t>
            </a:r>
          </a:p>
          <a:p>
            <a:r>
              <a:rPr lang="en-US" sz="2400" dirty="0">
                <a:latin typeface="Times New Roman" pitchFamily="18" charset="0"/>
                <a:cs typeface="Times New Roman" pitchFamily="18" charset="0"/>
              </a:rPr>
              <a:t>The slave </a:t>
            </a:r>
            <a:r>
              <a:rPr lang="en-US" sz="2400" dirty="0" err="1">
                <a:latin typeface="Times New Roman" pitchFamily="18" charset="0"/>
                <a:cs typeface="Times New Roman" pitchFamily="18" charset="0"/>
              </a:rPr>
              <a:t>Maisrah</a:t>
            </a:r>
            <a:r>
              <a:rPr lang="en-US" sz="2400" dirty="0">
                <a:latin typeface="Times New Roman" pitchFamily="18" charset="0"/>
                <a:cs typeface="Times New Roman" pitchFamily="18" charset="0"/>
              </a:rPr>
              <a:t> of </a:t>
            </a:r>
            <a:r>
              <a:rPr lang="en-US" sz="2400" dirty="0" err="1">
                <a:latin typeface="Times New Roman" pitchFamily="18" charset="0"/>
                <a:cs typeface="Times New Roman" pitchFamily="18" charset="0"/>
              </a:rPr>
              <a:t>Hazrat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Khadija</a:t>
            </a:r>
            <a:r>
              <a:rPr lang="en-US" sz="2400" dirty="0">
                <a:latin typeface="Times New Roman" pitchFamily="18" charset="0"/>
                <a:cs typeface="Times New Roman" pitchFamily="18" charset="0"/>
              </a:rPr>
              <a:t> accompanied Holy Prophet.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914400"/>
            <a:ext cx="7498080" cy="4800600"/>
          </a:xfrm>
        </p:spPr>
        <p:txBody>
          <a:bodyPr>
            <a:noAutofit/>
          </a:bodyPr>
          <a:lstStyle/>
          <a:p>
            <a:r>
              <a:rPr lang="en-US" sz="2400" dirty="0" err="1">
                <a:latin typeface="Times New Roman" pitchFamily="18" charset="0"/>
                <a:cs typeface="Times New Roman" pitchFamily="18" charset="0"/>
              </a:rPr>
              <a:t>Hazrat</a:t>
            </a:r>
            <a:r>
              <a:rPr lang="en-US" sz="2400" dirty="0">
                <a:latin typeface="Times New Roman" pitchFamily="18" charset="0"/>
                <a:cs typeface="Times New Roman" pitchFamily="18" charset="0"/>
              </a:rPr>
              <a:t>  Khadija became very much impressed by the honesty of Holy prophet, she offered her hand for marriage. </a:t>
            </a:r>
          </a:p>
          <a:p>
            <a:r>
              <a:rPr lang="en-US" sz="2400" dirty="0">
                <a:latin typeface="Times New Roman" pitchFamily="18" charset="0"/>
                <a:cs typeface="Times New Roman" pitchFamily="18" charset="0"/>
              </a:rPr>
              <a:t>At the time of marriage, the age Holy Prophet SAW was 25 years and </a:t>
            </a:r>
            <a:r>
              <a:rPr lang="en-US" sz="2400" dirty="0" err="1">
                <a:latin typeface="Times New Roman" pitchFamily="18" charset="0"/>
                <a:cs typeface="Times New Roman" pitchFamily="18" charset="0"/>
              </a:rPr>
              <a:t>Hazrat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Khadija</a:t>
            </a:r>
            <a:r>
              <a:rPr lang="en-US" sz="2400" dirty="0">
                <a:latin typeface="Times New Roman" pitchFamily="18" charset="0"/>
                <a:cs typeface="Times New Roman" pitchFamily="18" charset="0"/>
              </a:rPr>
              <a:t> was 40 years old.</a:t>
            </a:r>
          </a:p>
          <a:p>
            <a:r>
              <a:rPr lang="en-US" sz="2400" b="1" u="sng" dirty="0">
                <a:latin typeface="Times New Roman" pitchFamily="18" charset="0"/>
                <a:cs typeface="Times New Roman" pitchFamily="18" charset="0"/>
              </a:rPr>
              <a:t>RENOVATION OF KA’ABA:</a:t>
            </a:r>
          </a:p>
          <a:p>
            <a:r>
              <a:rPr lang="en-US" sz="2400" dirty="0">
                <a:latin typeface="Times New Roman" pitchFamily="18" charset="0"/>
                <a:cs typeface="Times New Roman" pitchFamily="18" charset="0"/>
              </a:rPr>
              <a:t>When the age of Holy Prophet SAW was 35 years, all the tribes of </a:t>
            </a:r>
            <a:r>
              <a:rPr lang="en-US" sz="2400" dirty="0" err="1">
                <a:latin typeface="Times New Roman" pitchFamily="18" charset="0"/>
                <a:cs typeface="Times New Roman" pitchFamily="18" charset="0"/>
              </a:rPr>
              <a:t>Quraish</a:t>
            </a:r>
            <a:r>
              <a:rPr lang="en-US" sz="2400" dirty="0">
                <a:latin typeface="Times New Roman" pitchFamily="18" charset="0"/>
                <a:cs typeface="Times New Roman" pitchFamily="18" charset="0"/>
              </a:rPr>
              <a:t> started renovation of K</a:t>
            </a:r>
            <a:r>
              <a:rPr lang="en-US" sz="2400">
                <a:latin typeface="Times New Roman" pitchFamily="18" charset="0"/>
                <a:cs typeface="Times New Roman" pitchFamily="18" charset="0"/>
              </a:rPr>
              <a:t>abatullah</a:t>
            </a:r>
            <a:r>
              <a:rPr lang="en-US" sz="2400" dirty="0">
                <a:latin typeface="Times New Roman" pitchFamily="18" charset="0"/>
                <a:cs typeface="Times New Roman" pitchFamily="18" charset="0"/>
              </a:rPr>
              <a:t> and every tribe took part in this renovation. There was a huge dispute among the tribes for the placement of </a:t>
            </a:r>
            <a:r>
              <a:rPr lang="en-US" sz="2400" dirty="0" err="1">
                <a:latin typeface="Times New Roman" pitchFamily="18" charset="0"/>
                <a:cs typeface="Times New Roman" pitchFamily="18" charset="0"/>
              </a:rPr>
              <a:t>Hajr</a:t>
            </a:r>
            <a:r>
              <a:rPr lang="en-US" sz="2400" dirty="0">
                <a:latin typeface="Times New Roman" pitchFamily="18" charset="0"/>
                <a:cs typeface="Times New Roman" pitchFamily="18" charset="0"/>
              </a:rPr>
              <a:t>-e-</a:t>
            </a:r>
            <a:r>
              <a:rPr lang="en-US" sz="2400" dirty="0" err="1">
                <a:latin typeface="Times New Roman" pitchFamily="18" charset="0"/>
                <a:cs typeface="Times New Roman" pitchFamily="18" charset="0"/>
              </a:rPr>
              <a:t>Aswad</a:t>
            </a:r>
            <a:r>
              <a:rPr lang="en-US" sz="2400" dirty="0">
                <a:latin typeface="Times New Roman" pitchFamily="18" charset="0"/>
                <a:cs typeface="Times New Roman" pitchFamily="18" charset="0"/>
              </a:rPr>
              <a:t>. This dispute was finished by Holy Prophet (S.A.W), When he placed the black stone on a sheet  and the chief of every tribe hold the corner of sheet and Holy Prophet(S.A.W) placed this stone on its actual place.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143000"/>
            <a:ext cx="7498080" cy="4800600"/>
          </a:xfrm>
        </p:spPr>
        <p:txBody>
          <a:bodyPr>
            <a:normAutofit fontScale="92500" lnSpcReduction="20000"/>
          </a:bodyPr>
          <a:lstStyle/>
          <a:p>
            <a:r>
              <a:rPr lang="en-US" u="sng" dirty="0">
                <a:latin typeface="Times New Roman" pitchFamily="18" charset="0"/>
                <a:cs typeface="Times New Roman" pitchFamily="18" charset="0"/>
              </a:rPr>
              <a:t>FIRST REVEALATION:</a:t>
            </a:r>
          </a:p>
          <a:p>
            <a:r>
              <a:rPr lang="en-US" sz="2600" b="1" dirty="0">
                <a:latin typeface="Times New Roman" pitchFamily="18" charset="0"/>
                <a:cs typeface="Times New Roman" pitchFamily="18" charset="0"/>
              </a:rPr>
              <a:t>Holy prophet(S.A.W) from his age 35 to 40 started to go to a cave named, </a:t>
            </a:r>
            <a:r>
              <a:rPr lang="en-US" sz="2600" b="1" dirty="0" err="1">
                <a:latin typeface="Times New Roman" pitchFamily="18" charset="0"/>
                <a:cs typeface="Times New Roman" pitchFamily="18" charset="0"/>
              </a:rPr>
              <a:t>Hira</a:t>
            </a:r>
            <a:r>
              <a:rPr lang="en-US" sz="2600" b="1" dirty="0">
                <a:latin typeface="Times New Roman" pitchFamily="18" charset="0"/>
                <a:cs typeface="Times New Roman" pitchFamily="18" charset="0"/>
              </a:rPr>
              <a:t> not far from </a:t>
            </a:r>
            <a:r>
              <a:rPr lang="en-US" sz="2600" b="1" dirty="0" err="1">
                <a:latin typeface="Times New Roman" pitchFamily="18" charset="0"/>
                <a:cs typeface="Times New Roman" pitchFamily="18" charset="0"/>
              </a:rPr>
              <a:t>Makkah</a:t>
            </a:r>
            <a:r>
              <a:rPr lang="en-US" sz="2600" b="1" dirty="0">
                <a:latin typeface="Times New Roman" pitchFamily="18" charset="0"/>
                <a:cs typeface="Times New Roman" pitchFamily="18" charset="0"/>
              </a:rPr>
              <a:t> for the spiritual meditation/arbitration. As one night when his age was 40 an angel </a:t>
            </a:r>
            <a:r>
              <a:rPr lang="en-US" sz="2600" b="1" dirty="0" err="1">
                <a:latin typeface="Times New Roman" pitchFamily="18" charset="0"/>
                <a:cs typeface="Times New Roman" pitchFamily="18" charset="0"/>
              </a:rPr>
              <a:t>Hazrat</a:t>
            </a:r>
            <a:r>
              <a:rPr lang="en-US" sz="2600" b="1" dirty="0">
                <a:latin typeface="Times New Roman" pitchFamily="18" charset="0"/>
                <a:cs typeface="Times New Roman" pitchFamily="18" charset="0"/>
              </a:rPr>
              <a:t>-e-</a:t>
            </a:r>
            <a:r>
              <a:rPr lang="en-US" sz="2600" b="1" dirty="0" err="1">
                <a:latin typeface="Times New Roman" pitchFamily="18" charset="0"/>
                <a:cs typeface="Times New Roman" pitchFamily="18" charset="0"/>
              </a:rPr>
              <a:t>Jibriel</a:t>
            </a:r>
            <a:r>
              <a:rPr lang="en-US" sz="2600" b="1" dirty="0">
                <a:latin typeface="Times New Roman" pitchFamily="18" charset="0"/>
                <a:cs typeface="Times New Roman" pitchFamily="18" charset="0"/>
              </a:rPr>
              <a:t> appeared before him and said ‘’Read’’. </a:t>
            </a:r>
            <a:r>
              <a:rPr lang="en-US" sz="2600" b="1" dirty="0" err="1">
                <a:latin typeface="Times New Roman" pitchFamily="18" charset="0"/>
                <a:cs typeface="Times New Roman" pitchFamily="18" charset="0"/>
              </a:rPr>
              <a:t>Hazrat</a:t>
            </a:r>
            <a:r>
              <a:rPr lang="en-US" sz="2600" b="1" dirty="0">
                <a:latin typeface="Times New Roman" pitchFamily="18" charset="0"/>
                <a:cs typeface="Times New Roman" pitchFamily="18" charset="0"/>
              </a:rPr>
              <a:t>-e-</a:t>
            </a:r>
            <a:r>
              <a:rPr lang="en-US" sz="2600" b="1" dirty="0" err="1">
                <a:latin typeface="Times New Roman" pitchFamily="18" charset="0"/>
                <a:cs typeface="Times New Roman" pitchFamily="18" charset="0"/>
              </a:rPr>
              <a:t>Jibriel</a:t>
            </a:r>
            <a:r>
              <a:rPr lang="en-US" sz="2600" b="1" dirty="0">
                <a:latin typeface="Times New Roman" pitchFamily="18" charset="0"/>
                <a:cs typeface="Times New Roman" pitchFamily="18" charset="0"/>
              </a:rPr>
              <a:t> was in the shape of human being. Holy Prophet(S.A.W) has said ‘’I could not read’’ </a:t>
            </a:r>
            <a:r>
              <a:rPr lang="en-US" sz="2600" b="1" dirty="0" err="1">
                <a:latin typeface="Times New Roman" pitchFamily="18" charset="0"/>
                <a:cs typeface="Times New Roman" pitchFamily="18" charset="0"/>
              </a:rPr>
              <a:t>Hazrat</a:t>
            </a:r>
            <a:r>
              <a:rPr lang="en-US" sz="2600" b="1" dirty="0">
                <a:latin typeface="Times New Roman" pitchFamily="18" charset="0"/>
                <a:cs typeface="Times New Roman" pitchFamily="18" charset="0"/>
              </a:rPr>
              <a:t>-e-</a:t>
            </a:r>
            <a:r>
              <a:rPr lang="en-US" sz="2600" b="1" dirty="0" err="1">
                <a:latin typeface="Times New Roman" pitchFamily="18" charset="0"/>
                <a:cs typeface="Times New Roman" pitchFamily="18" charset="0"/>
              </a:rPr>
              <a:t>Jibriel</a:t>
            </a:r>
            <a:r>
              <a:rPr lang="en-US" sz="2600" b="1" dirty="0">
                <a:latin typeface="Times New Roman" pitchFamily="18" charset="0"/>
                <a:cs typeface="Times New Roman" pitchFamily="18" charset="0"/>
              </a:rPr>
              <a:t> closed him in his hands and Holy prophet( S.A.W) started to read. This was the first </a:t>
            </a:r>
            <a:r>
              <a:rPr lang="en-US" sz="2600" b="1" dirty="0" err="1">
                <a:latin typeface="Times New Roman" pitchFamily="18" charset="0"/>
                <a:cs typeface="Times New Roman" pitchFamily="18" charset="0"/>
              </a:rPr>
              <a:t>revealation</a:t>
            </a:r>
            <a:r>
              <a:rPr lang="en-US" sz="2600" b="1" dirty="0">
                <a:latin typeface="Times New Roman" pitchFamily="18" charset="0"/>
                <a:cs typeface="Times New Roman" pitchFamily="18" charset="0"/>
              </a:rPr>
              <a:t> revealed on Holy Prophet(S.A.W). He was very anxious and his wife </a:t>
            </a:r>
            <a:r>
              <a:rPr lang="en-US" sz="2600" b="1" dirty="0" err="1">
                <a:latin typeface="Times New Roman" pitchFamily="18" charset="0"/>
                <a:cs typeface="Times New Roman" pitchFamily="18" charset="0"/>
              </a:rPr>
              <a:t>Hazrat</a:t>
            </a:r>
            <a:r>
              <a:rPr lang="en-US" sz="2600" b="1" dirty="0">
                <a:latin typeface="Times New Roman" pitchFamily="18" charset="0"/>
                <a:cs typeface="Times New Roman" pitchFamily="18" charset="0"/>
              </a:rPr>
              <a:t>-e-</a:t>
            </a:r>
            <a:r>
              <a:rPr lang="en-US" sz="2600" b="1" dirty="0" err="1">
                <a:latin typeface="Times New Roman" pitchFamily="18" charset="0"/>
                <a:cs typeface="Times New Roman" pitchFamily="18" charset="0"/>
              </a:rPr>
              <a:t>Khadija</a:t>
            </a:r>
            <a:r>
              <a:rPr lang="en-US" sz="2600" b="1" dirty="0">
                <a:latin typeface="Times New Roman" pitchFamily="18" charset="0"/>
                <a:cs typeface="Times New Roman" pitchFamily="18" charset="0"/>
              </a:rPr>
              <a:t> took him towards his cousin </a:t>
            </a:r>
            <a:r>
              <a:rPr lang="en-US" sz="2600" b="1" dirty="0" err="1">
                <a:latin typeface="Times New Roman" pitchFamily="18" charset="0"/>
                <a:cs typeface="Times New Roman" pitchFamily="18" charset="0"/>
              </a:rPr>
              <a:t>Warqa</a:t>
            </a:r>
            <a:r>
              <a:rPr lang="en-US" sz="2600" b="1" dirty="0">
                <a:latin typeface="Times New Roman" pitchFamily="18" charset="0"/>
                <a:cs typeface="Times New Roman" pitchFamily="18" charset="0"/>
              </a:rPr>
              <a:t>-bin-</a:t>
            </a:r>
            <a:r>
              <a:rPr lang="en-US" sz="2600" b="1" dirty="0" err="1">
                <a:latin typeface="Times New Roman" pitchFamily="18" charset="0"/>
                <a:cs typeface="Times New Roman" pitchFamily="18" charset="0"/>
              </a:rPr>
              <a:t>Nofal</a:t>
            </a:r>
            <a:r>
              <a:rPr lang="en-US" sz="2600" b="1" dirty="0">
                <a:latin typeface="Times New Roman" pitchFamily="18" charset="0"/>
                <a:cs typeface="Times New Roman" pitchFamily="18" charset="0"/>
              </a:rPr>
              <a:t> who assured him that, He is the last prophet and Allah will protect him.</a:t>
            </a:r>
          </a:p>
          <a:p>
            <a:endParaRPr lang="en-US" sz="24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ief Description  of the Event   Age of the Prophet  according to Lunar Calendar (Approximate Date) Approximate Hijra dat...">
            <a:extLst>
              <a:ext uri="{FF2B5EF4-FFF2-40B4-BE49-F238E27FC236}">
                <a16:creationId xmlns:a16="http://schemas.microsoft.com/office/drawing/2014/main" id="{ACE4E5AB-24DF-4B70-83CA-51BB19CF31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561" y="-90880"/>
            <a:ext cx="9371412" cy="7028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933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rief Description  of the Event   Approximate Hijra dates  (BH=Before Hijra AH=After Hijra ) Names of the prophet’s childr...">
            <a:extLst>
              <a:ext uri="{FF2B5EF4-FFF2-40B4-BE49-F238E27FC236}">
                <a16:creationId xmlns:a16="http://schemas.microsoft.com/office/drawing/2014/main" id="{DD0C06D7-0A2E-4988-8C24-E0F14789A8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490" y="-90880"/>
            <a:ext cx="9371412" cy="7028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41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rief Description  of the Event   Approximate Hijra dates  (BH=Before Hijra AH=After Hijra ) Age of the Prophet  according...">
            <a:extLst>
              <a:ext uri="{FF2B5EF4-FFF2-40B4-BE49-F238E27FC236}">
                <a16:creationId xmlns:a16="http://schemas.microsoft.com/office/drawing/2014/main" id="{4C1A7837-FE0C-49C0-9AAB-4D0D423A9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99" y="-9840"/>
            <a:ext cx="9229420" cy="692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29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Brief Description  of the Event   Approximate Hijra dates  (BH=Before Hijra AH=After Hijra ) Age of the Prophet  according...">
            <a:extLst>
              <a:ext uri="{FF2B5EF4-FFF2-40B4-BE49-F238E27FC236}">
                <a16:creationId xmlns:a16="http://schemas.microsoft.com/office/drawing/2014/main" id="{4BCD4314-B6FE-4F35-A9CC-A0EB71BE1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9" y="-64066"/>
            <a:ext cx="9229420" cy="692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163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279</TotalTime>
  <Words>405</Words>
  <Application>Microsoft Office PowerPoint</Application>
  <PresentationFormat>On-screen Show (4:3)</PresentationFormat>
  <Paragraphs>24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Gill Sans MT</vt:lpstr>
      <vt:lpstr>Times New Roman</vt:lpstr>
      <vt:lpstr>Verdana</vt:lpstr>
      <vt:lpstr>Wingdings 2</vt:lpstr>
      <vt:lpstr>Solstice</vt:lpstr>
      <vt:lpstr>PowerPoint Presentation</vt:lpstr>
      <vt:lpstr>  LIFE OF HOLY PROPHET(S.A.W) AT MAKKAH  Conditions of Hijjaz: 1) Forget their religion.  2) Totally darkness. 3) Tampared with their religion. 4) Christian and jews lost their religions and actual books. 5) Tawaf without clothes. 6) Burying thegirls alive. Family and Background:  Birth,  Sucking and fostering, at the Age of five years, six years, eight years.  Journey to Syria: At the age of twelve, accompanied with Hazrat Abu Talib for trade journey to Syria, Christian Monk Buhaira recognized him at Basra by some of his signs as last Prophet(S.A.W)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omer</cp:lastModifiedBy>
  <cp:revision>17</cp:revision>
  <dcterms:created xsi:type="dcterms:W3CDTF">2017-07-13T09:10:32Z</dcterms:created>
  <dcterms:modified xsi:type="dcterms:W3CDTF">2017-10-23T04:59:33Z</dcterms:modified>
</cp:coreProperties>
</file>