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8" r:id="rId2"/>
    <p:sldId id="273" r:id="rId3"/>
    <p:sldId id="279" r:id="rId4"/>
    <p:sldId id="278" r:id="rId5"/>
    <p:sldId id="281" r:id="rId6"/>
    <p:sldId id="275" r:id="rId7"/>
    <p:sldId id="282" r:id="rId8"/>
    <p:sldId id="280" r:id="rId9"/>
    <p:sldId id="276" r:id="rId10"/>
    <p:sldId id="285" r:id="rId11"/>
    <p:sldId id="277" r:id="rId12"/>
    <p:sldId id="283" r:id="rId13"/>
    <p:sldId id="28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67490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00847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40508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703938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379734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6CAD5DF-9EB4-4D99-8808-8056B2D548C5}"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709475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6CAD5DF-9EB4-4D99-8808-8056B2D548C5}" type="datetimeFigureOut">
              <a:rPr lang="en-US" smtClean="0"/>
              <a:pPr/>
              <a:t>2/26/2018</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092030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709216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49458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E6CAD5DF-9EB4-4D99-8808-8056B2D548C5}" type="datetimeFigureOut">
              <a:rPr lang="en-US" smtClean="0"/>
              <a:pPr/>
              <a:t>2/26/2018</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64259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87469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86277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AD5DF-9EB4-4D99-8808-8056B2D548C5}"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73219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AD5DF-9EB4-4D99-8808-8056B2D548C5}"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43960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D5DF-9EB4-4D99-8808-8056B2D548C5}"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14378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930851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34058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CAD5DF-9EB4-4D99-8808-8056B2D548C5}" type="datetimeFigureOut">
              <a:rPr lang="en-US" smtClean="0"/>
              <a:pPr/>
              <a:t>2/26/2018</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89EAFF-7CE2-4C2D-9C07-2F12725026B5}" type="slidenum">
              <a:rPr lang="en-US" smtClean="0"/>
              <a:pPr/>
              <a:t>‹#›</a:t>
            </a:fld>
            <a:endParaRPr lang="en-US"/>
          </a:p>
        </p:txBody>
      </p:sp>
    </p:spTree>
    <p:extLst>
      <p:ext uri="{BB962C8B-B14F-4D97-AF65-F5344CB8AC3E}">
        <p14:creationId xmlns:p14="http://schemas.microsoft.com/office/powerpoint/2010/main" val="311217465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sz="4300" dirty="0"/>
              <a:t>11.    </a:t>
            </a:r>
            <a:r>
              <a:rPr lang="en-US" sz="3900" b="1" dirty="0">
                <a:latin typeface="Times New Roman" pitchFamily="18" charset="0"/>
                <a:cs typeface="Times New Roman" pitchFamily="18" charset="0"/>
              </a:rPr>
              <a:t>Introduction to </a:t>
            </a:r>
            <a:r>
              <a:rPr lang="en-US" sz="3900" b="1" dirty="0" err="1">
                <a:latin typeface="Times New Roman" pitchFamily="18" charset="0"/>
                <a:cs typeface="Times New Roman" pitchFamily="18" charset="0"/>
              </a:rPr>
              <a:t>Sunnah</a:t>
            </a:r>
            <a:endParaRPr lang="en-US" sz="3900" dirty="0">
              <a:latin typeface="Times New Roman" pitchFamily="18" charset="0"/>
              <a:cs typeface="Times New Roman" pitchFamily="18" charset="0"/>
            </a:endParaRPr>
          </a:p>
          <a:p>
            <a:pPr marL="0" indent="0">
              <a:buNone/>
            </a:pPr>
            <a:endParaRPr lang="en-US" sz="3600" dirty="0"/>
          </a:p>
          <a:p>
            <a:pPr marL="0" indent="0" algn="ctr">
              <a:buNone/>
            </a:pPr>
            <a:r>
              <a:rPr lang="en-US" sz="3600" dirty="0">
                <a:latin typeface="Times New Roman" pitchFamily="18" charset="0"/>
                <a:cs typeface="Times New Roman" pitchFamily="18" charset="0"/>
              </a:rPr>
              <a:t>(</a:t>
            </a:r>
            <a:r>
              <a:rPr lang="en-US" sz="3600" b="1" u="sng" dirty="0" err="1">
                <a:latin typeface="Times New Roman" pitchFamily="18" charset="0"/>
                <a:cs typeface="Times New Roman" pitchFamily="18" charset="0"/>
              </a:rPr>
              <a:t>Sunnah</a:t>
            </a:r>
            <a:r>
              <a:rPr lang="en-US" sz="3600" dirty="0">
                <a:latin typeface="Times New Roman" pitchFamily="18" charset="0"/>
                <a:cs typeface="Times New Roman" pitchFamily="18" charset="0"/>
              </a:rPr>
              <a:t>)</a:t>
            </a:r>
            <a:endParaRPr lang="en-US" sz="6000" dirty="0">
              <a:latin typeface="Times New Roman" pitchFamily="18" charset="0"/>
              <a:cs typeface="Times New Roman" pitchFamily="18" charset="0"/>
            </a:endParaRPr>
          </a:p>
          <a:p>
            <a:pPr marL="82296" indent="0" algn="ctr">
              <a:buNone/>
            </a:pPr>
            <a:endParaRPr lang="en-US" sz="6000" dirty="0"/>
          </a:p>
          <a:p>
            <a:pPr marL="82296" indent="0">
              <a:buNone/>
            </a:pPr>
            <a:endParaRPr lang="en-US" dirty="0"/>
          </a:p>
          <a:p>
            <a:pPr marL="82296" indent="0" algn="ctr">
              <a:buNone/>
            </a:pPr>
            <a:r>
              <a:rPr lang="en-US" dirty="0"/>
              <a:t>Course Instructor  </a:t>
            </a:r>
          </a:p>
          <a:p>
            <a:pPr marL="82296" indent="0" algn="ctr">
              <a:buNone/>
            </a:pPr>
            <a:r>
              <a:rPr lang="en-US" dirty="0"/>
              <a:t>Islamic Studies:</a:t>
            </a:r>
          </a:p>
          <a:p>
            <a:pPr marL="82296" indent="0" algn="ctr">
              <a:buNone/>
            </a:pPr>
            <a:r>
              <a:rPr lang="en-US" sz="4400" b="1" dirty="0"/>
              <a:t>Mufti Muhammad Omer Rafiq</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BAA3-500A-452E-BE22-9FE99B221A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476655-E336-462E-80DB-0E7FD4EEC128}"/>
              </a:ext>
            </a:extLst>
          </p:cNvPr>
          <p:cNvSpPr>
            <a:spLocks noGrp="1"/>
          </p:cNvSpPr>
          <p:nvPr>
            <p:ph idx="1"/>
          </p:nvPr>
        </p:nvSpPr>
        <p:spPr/>
        <p:txBody>
          <a:bodyPr/>
          <a:lstStyle/>
          <a:p>
            <a:endParaRPr lang="en-US"/>
          </a:p>
        </p:txBody>
      </p:sp>
      <p:pic>
        <p:nvPicPr>
          <p:cNvPr id="1026" name="Picture 2" descr="Image result for ‫اقسام الحديث‬‎">
            <a:extLst>
              <a:ext uri="{FF2B5EF4-FFF2-40B4-BE49-F238E27FC236}">
                <a16:creationId xmlns:a16="http://schemas.microsoft.com/office/drawing/2014/main" id="{0AB87524-FB46-4691-8EC8-427425D4B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94" y="675451"/>
            <a:ext cx="9786989" cy="5507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8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43000"/>
            <a:ext cx="7498080" cy="5486400"/>
          </a:xfrm>
        </p:spPr>
        <p:txBody>
          <a:bodyPr>
            <a:normAutofit fontScale="92500" lnSpcReduction="20000"/>
          </a:bodyPr>
          <a:lstStyle/>
          <a:p>
            <a:pPr marL="539496" indent="-457200"/>
            <a:r>
              <a:rPr lang="en-US" b="1" u="sng" dirty="0">
                <a:latin typeface="Times New Roman" pitchFamily="18" charset="0"/>
                <a:cs typeface="Times New Roman" pitchFamily="18" charset="0"/>
              </a:rPr>
              <a:t>COMPILATION OF HADITH:</a:t>
            </a:r>
          </a:p>
          <a:p>
            <a:pPr marL="539496" indent="-457200">
              <a:buFont typeface="+mj-lt"/>
              <a:buAutoNum type="arabicParenR"/>
            </a:pPr>
            <a:endParaRPr lang="en-US" dirty="0">
              <a:latin typeface="Times New Roman" pitchFamily="18" charset="0"/>
              <a:cs typeface="Times New Roman" pitchFamily="18" charset="0"/>
            </a:endParaRPr>
          </a:p>
          <a:p>
            <a:pPr marL="539496" indent="-457200">
              <a:buFont typeface="+mj-lt"/>
              <a:buAutoNum type="arabicParenR"/>
            </a:pPr>
            <a:r>
              <a:rPr lang="en-US" dirty="0">
                <a:latin typeface="Times New Roman" pitchFamily="18" charset="0"/>
                <a:cs typeface="Times New Roman" pitchFamily="18" charset="0"/>
              </a:rPr>
              <a:t>During the period of Holy Prophet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Abdullah-</a:t>
            </a:r>
            <a:r>
              <a:rPr lang="en-US" dirty="0" err="1">
                <a:latin typeface="Times New Roman" pitchFamily="18" charset="0"/>
                <a:cs typeface="Times New Roman" pitchFamily="18" charset="0"/>
              </a:rPr>
              <a:t>ebne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Amar</a:t>
            </a:r>
            <a:r>
              <a:rPr lang="en-US" dirty="0">
                <a:latin typeface="Times New Roman" pitchFamily="18" charset="0"/>
                <a:cs typeface="Times New Roman" pitchFamily="18" charset="0"/>
              </a:rPr>
              <a:t>, Abu </a:t>
            </a:r>
            <a:r>
              <a:rPr lang="en-US" dirty="0" err="1">
                <a:latin typeface="Times New Roman" pitchFamily="18" charset="0"/>
                <a:cs typeface="Times New Roman" pitchFamily="18" charset="0"/>
              </a:rPr>
              <a:t>Huraira</a:t>
            </a:r>
            <a:r>
              <a:rPr lang="en-US" dirty="0">
                <a:latin typeface="Times New Roman" pitchFamily="18" charset="0"/>
                <a:cs typeface="Times New Roman" pitchFamily="18" charset="0"/>
              </a:rPr>
              <a:t> 5374, Ali and  </a:t>
            </a:r>
            <a:r>
              <a:rPr lang="en-US" dirty="0" err="1">
                <a:latin typeface="Times New Roman" pitchFamily="18" charset="0"/>
                <a:cs typeface="Times New Roman" pitchFamily="18" charset="0"/>
              </a:rPr>
              <a:t>Anas</a:t>
            </a:r>
            <a:r>
              <a:rPr lang="en-US" dirty="0">
                <a:latin typeface="Times New Roman" pitchFamily="18" charset="0"/>
                <a:cs typeface="Times New Roman" pitchFamily="18" charset="0"/>
              </a:rPr>
              <a:t> were writing </a:t>
            </a:r>
            <a:r>
              <a:rPr lang="en-US" dirty="0" err="1">
                <a:latin typeface="Times New Roman" pitchFamily="18" charset="0"/>
                <a:cs typeface="Times New Roman" pitchFamily="18" charset="0"/>
              </a:rPr>
              <a:t>Ahadith</a:t>
            </a:r>
            <a:r>
              <a:rPr lang="en-US" dirty="0">
                <a:latin typeface="Times New Roman" pitchFamily="18" charset="0"/>
                <a:cs typeface="Times New Roman" pitchFamily="18" charset="0"/>
              </a:rPr>
              <a:t> of Holy prophet(saw). </a:t>
            </a:r>
          </a:p>
          <a:p>
            <a:pPr marL="539496" indent="-457200">
              <a:buFont typeface="+mj-lt"/>
              <a:buAutoNum type="arabicParenR"/>
            </a:pPr>
            <a:r>
              <a:rPr lang="en-US" dirty="0">
                <a:latin typeface="Times New Roman" pitchFamily="18" charset="0"/>
                <a:cs typeface="Times New Roman" pitchFamily="18" charset="0"/>
              </a:rPr>
              <a:t>In 99 </a:t>
            </a:r>
            <a:r>
              <a:rPr lang="en-US" dirty="0" err="1">
                <a:latin typeface="Times New Roman" pitchFamily="18" charset="0"/>
                <a:cs typeface="Times New Roman" pitchFamily="18" charset="0"/>
              </a:rPr>
              <a:t>Hijrah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Umer</a:t>
            </a:r>
            <a:r>
              <a:rPr lang="en-US" dirty="0">
                <a:latin typeface="Times New Roman" pitchFamily="18" charset="0"/>
                <a:cs typeface="Times New Roman" pitchFamily="18" charset="0"/>
              </a:rPr>
              <a:t> bin  </a:t>
            </a:r>
            <a:r>
              <a:rPr lang="en-US" dirty="0" err="1">
                <a:latin typeface="Times New Roman" pitchFamily="18" charset="0"/>
                <a:cs typeface="Times New Roman" pitchFamily="18" charset="0"/>
              </a:rPr>
              <a:t>Abdulaziz</a:t>
            </a:r>
            <a:r>
              <a:rPr lang="en-US" dirty="0">
                <a:latin typeface="Times New Roman" pitchFamily="18" charset="0"/>
                <a:cs typeface="Times New Roman" pitchFamily="18" charset="0"/>
              </a:rPr>
              <a:t> gave order to </a:t>
            </a:r>
            <a:r>
              <a:rPr lang="en-US" dirty="0" err="1">
                <a:latin typeface="Times New Roman" pitchFamily="18" charset="0"/>
                <a:cs typeface="Times New Roman" pitchFamily="18" charset="0"/>
              </a:rPr>
              <a:t>Hazrat</a:t>
            </a:r>
            <a:r>
              <a:rPr lang="en-US" dirty="0">
                <a:latin typeface="Times New Roman" pitchFamily="18" charset="0"/>
                <a:cs typeface="Times New Roman" pitchFamily="18" charset="0"/>
              </a:rPr>
              <a:t> imam </a:t>
            </a:r>
            <a:r>
              <a:rPr lang="en-US" dirty="0" err="1">
                <a:latin typeface="Times New Roman" pitchFamily="18" charset="0"/>
                <a:cs typeface="Times New Roman" pitchFamily="18" charset="0"/>
              </a:rPr>
              <a:t>Zohri</a:t>
            </a:r>
            <a:r>
              <a:rPr lang="en-US" dirty="0">
                <a:latin typeface="Times New Roman" pitchFamily="18" charset="0"/>
                <a:cs typeface="Times New Roman" pitchFamily="18" charset="0"/>
              </a:rPr>
              <a:t>.</a:t>
            </a:r>
          </a:p>
          <a:p>
            <a:pPr marL="539496" indent="-457200">
              <a:buFont typeface="+mj-lt"/>
              <a:buAutoNum type="arabicParenR"/>
            </a:pPr>
            <a:r>
              <a:rPr lang="en-US" dirty="0">
                <a:latin typeface="Times New Roman" pitchFamily="18" charset="0"/>
                <a:cs typeface="Times New Roman" pitchFamily="18" charset="0"/>
              </a:rPr>
              <a:t>Imam </a:t>
            </a:r>
            <a:r>
              <a:rPr lang="en-US" dirty="0" err="1">
                <a:latin typeface="Times New Roman" pitchFamily="18" charset="0"/>
                <a:cs typeface="Times New Roman" pitchFamily="18" charset="0"/>
              </a:rPr>
              <a:t>abu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Hanifa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Kitabul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asar</a:t>
            </a:r>
            <a:r>
              <a:rPr lang="en-US" dirty="0">
                <a:latin typeface="Times New Roman" pitchFamily="18" charset="0"/>
                <a:cs typeface="Times New Roman" pitchFamily="18" charset="0"/>
              </a:rPr>
              <a:t>), Imam </a:t>
            </a:r>
            <a:r>
              <a:rPr lang="en-US" dirty="0" err="1">
                <a:latin typeface="Times New Roman" pitchFamily="18" charset="0"/>
                <a:cs typeface="Times New Roman" pitchFamily="18" charset="0"/>
              </a:rPr>
              <a:t>Malik</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muatta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Sufyan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sorri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kitabul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jamay</a:t>
            </a:r>
            <a:r>
              <a:rPr lang="en-US" dirty="0">
                <a:latin typeface="Times New Roman" pitchFamily="18" charset="0"/>
                <a:cs typeface="Times New Roman" pitchFamily="18" charset="0"/>
              </a:rPr>
              <a:t>).</a:t>
            </a:r>
          </a:p>
          <a:p>
            <a:pPr marL="539496" indent="-457200">
              <a:buFont typeface="+mj-lt"/>
              <a:buAutoNum type="arabicParenR"/>
            </a:pPr>
            <a:r>
              <a:rPr lang="en-US" dirty="0" err="1">
                <a:latin typeface="Times New Roman" pitchFamily="18" charset="0"/>
                <a:cs typeface="Times New Roman" pitchFamily="18" charset="0"/>
              </a:rPr>
              <a:t>Saheh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Bukhari</a:t>
            </a:r>
            <a:r>
              <a:rPr lang="en-US" dirty="0">
                <a:latin typeface="Times New Roman" pitchFamily="18" charset="0"/>
                <a:cs typeface="Times New Roman" pitchFamily="18" charset="0"/>
              </a:rPr>
              <a:t> by imam </a:t>
            </a:r>
            <a:r>
              <a:rPr lang="en-US" dirty="0" err="1">
                <a:latin typeface="Times New Roman" pitchFamily="18" charset="0"/>
                <a:cs typeface="Times New Roman" pitchFamily="18" charset="0"/>
              </a:rPr>
              <a:t>Bukhari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Saheh</a:t>
            </a:r>
            <a:r>
              <a:rPr lang="en-US" dirty="0">
                <a:latin typeface="Times New Roman" pitchFamily="18" charset="0"/>
                <a:cs typeface="Times New Roman" pitchFamily="18" charset="0"/>
              </a:rPr>
              <a:t> Muslim by Imam Muslim, </a:t>
            </a:r>
            <a:r>
              <a:rPr lang="en-US" dirty="0" err="1">
                <a:latin typeface="Times New Roman" pitchFamily="18" charset="0"/>
                <a:cs typeface="Times New Roman" pitchFamily="18" charset="0"/>
              </a:rPr>
              <a:t>Sunan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Tirmazi</a:t>
            </a:r>
            <a:r>
              <a:rPr lang="en-US" dirty="0">
                <a:latin typeface="Times New Roman" pitchFamily="18" charset="0"/>
                <a:cs typeface="Times New Roman" pitchFamily="18" charset="0"/>
              </a:rPr>
              <a:t> by Imam </a:t>
            </a:r>
            <a:r>
              <a:rPr lang="en-US" dirty="0" err="1">
                <a:latin typeface="Times New Roman" pitchFamily="18" charset="0"/>
                <a:cs typeface="Times New Roman" pitchFamily="18" charset="0"/>
              </a:rPr>
              <a:t>Tirmazi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sunan</a:t>
            </a:r>
            <a:r>
              <a:rPr lang="en-US" dirty="0">
                <a:latin typeface="Times New Roman" pitchFamily="18" charset="0"/>
                <a:cs typeface="Times New Roman" pitchFamily="18" charset="0"/>
              </a:rPr>
              <a:t> Abu </a:t>
            </a:r>
            <a:r>
              <a:rPr lang="en-US" dirty="0" err="1">
                <a:latin typeface="Times New Roman" pitchFamily="18" charset="0"/>
                <a:cs typeface="Times New Roman" pitchFamily="18" charset="0"/>
              </a:rPr>
              <a:t>dawood</a:t>
            </a:r>
            <a:r>
              <a:rPr lang="en-US" dirty="0">
                <a:latin typeface="Times New Roman" pitchFamily="18" charset="0"/>
                <a:cs typeface="Times New Roman" pitchFamily="18" charset="0"/>
              </a:rPr>
              <a:t> by Imam </a:t>
            </a:r>
            <a:r>
              <a:rPr lang="en-US" dirty="0" err="1">
                <a:latin typeface="Times New Roman" pitchFamily="18" charset="0"/>
                <a:cs typeface="Times New Roman" pitchFamily="18" charset="0"/>
              </a:rPr>
              <a:t>dawood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Nissae</a:t>
            </a:r>
            <a:r>
              <a:rPr lang="en-US" dirty="0">
                <a:latin typeface="Times New Roman" pitchFamily="18" charset="0"/>
                <a:cs typeface="Times New Roman" pitchFamily="18" charset="0"/>
              </a:rPr>
              <a:t> by Imam </a:t>
            </a:r>
            <a:r>
              <a:rPr lang="en-US" dirty="0" err="1">
                <a:latin typeface="Times New Roman" pitchFamily="18" charset="0"/>
                <a:cs typeface="Times New Roman" pitchFamily="18" charset="0"/>
              </a:rPr>
              <a:t>Nisaae</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Sunan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Ibne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Maja</a:t>
            </a:r>
            <a:r>
              <a:rPr lang="en-US" dirty="0">
                <a:latin typeface="Times New Roman" pitchFamily="18" charset="0"/>
                <a:cs typeface="Times New Roman" pitchFamily="18" charset="0"/>
              </a:rPr>
              <a:t> by Imam </a:t>
            </a:r>
            <a:r>
              <a:rPr lang="en-US" dirty="0" err="1">
                <a:latin typeface="Times New Roman" pitchFamily="18" charset="0"/>
                <a:cs typeface="Times New Roman" pitchFamily="18" charset="0"/>
              </a:rPr>
              <a:t>Maja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Sahahey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Sittah</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8F9E-31EA-418F-A262-BA8DD6EAD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D12DAB-7681-44CC-8B95-5535925E2AD2}"/>
              </a:ext>
            </a:extLst>
          </p:cNvPr>
          <p:cNvSpPr>
            <a:spLocks noGrp="1"/>
          </p:cNvSpPr>
          <p:nvPr>
            <p:ph idx="1"/>
          </p:nvPr>
        </p:nvSpPr>
        <p:spPr/>
        <p:txBody>
          <a:bodyPr>
            <a:normAutofit fontScale="92500" lnSpcReduction="10000"/>
          </a:bodyPr>
          <a:lstStyle/>
          <a:p>
            <a:r>
              <a:rPr lang="en-US" dirty="0"/>
              <a:t>1. Muhammad b. Ismail al Bukhari, (194 A.H.-256 A.H.): Sahih. This work is next to the Quran in authenticity.</a:t>
            </a:r>
            <a:br>
              <a:rPr lang="en-US" dirty="0"/>
            </a:br>
            <a:r>
              <a:rPr lang="en-US" dirty="0"/>
              <a:t>2. Muslim bin </a:t>
            </a:r>
            <a:r>
              <a:rPr lang="en-US" dirty="0" err="1"/>
              <a:t>Qushairi</a:t>
            </a:r>
            <a:r>
              <a:rPr lang="en-US" dirty="0"/>
              <a:t> (204 A.H.-261 A.H.): Sahih. This is the next most important work on Hadith.</a:t>
            </a:r>
            <a:br>
              <a:rPr lang="en-US" dirty="0"/>
            </a:br>
            <a:r>
              <a:rPr lang="en-US" dirty="0"/>
              <a:t>3. Ibn </a:t>
            </a:r>
            <a:r>
              <a:rPr lang="en-US" dirty="0" err="1"/>
              <a:t>Majah</a:t>
            </a:r>
            <a:r>
              <a:rPr lang="en-US" dirty="0"/>
              <a:t> (202 A.H.-275 A.H.): </a:t>
            </a:r>
            <a:r>
              <a:rPr lang="en-US" dirty="0" err="1"/>
              <a:t>Sunan</a:t>
            </a:r>
            <a:br>
              <a:rPr lang="en-US" dirty="0"/>
            </a:br>
            <a:r>
              <a:rPr lang="en-US" dirty="0"/>
              <a:t>4. Abu Isa al </a:t>
            </a:r>
            <a:r>
              <a:rPr lang="en-US" dirty="0" err="1"/>
              <a:t>Tirmizi</a:t>
            </a:r>
            <a:r>
              <a:rPr lang="en-US" dirty="0"/>
              <a:t> (209 A.H.-279 A.H.): </a:t>
            </a:r>
            <a:r>
              <a:rPr lang="en-US" dirty="0" err="1"/>
              <a:t>Jame</a:t>
            </a:r>
            <a:br>
              <a:rPr lang="en-US" dirty="0"/>
            </a:br>
            <a:r>
              <a:rPr lang="en-US" dirty="0"/>
              <a:t>5. Abu </a:t>
            </a:r>
            <a:r>
              <a:rPr lang="en-US" dirty="0" err="1"/>
              <a:t>Abdur</a:t>
            </a:r>
            <a:r>
              <a:rPr lang="en-US" dirty="0"/>
              <a:t> Rahman an </a:t>
            </a:r>
            <a:r>
              <a:rPr lang="en-US" dirty="0" err="1"/>
              <a:t>Nasai</a:t>
            </a:r>
            <a:r>
              <a:rPr lang="en-US" dirty="0"/>
              <a:t> (214 A.H.-303 A.H.): </a:t>
            </a:r>
            <a:r>
              <a:rPr lang="en-US" dirty="0" err="1"/>
              <a:t>Sunan</a:t>
            </a:r>
            <a:br>
              <a:rPr lang="en-US" dirty="0"/>
            </a:br>
            <a:r>
              <a:rPr lang="en-US" dirty="0"/>
              <a:t>6. Abu </a:t>
            </a:r>
            <a:r>
              <a:rPr lang="en-US" dirty="0" err="1"/>
              <a:t>Da‘ud</a:t>
            </a:r>
            <a:r>
              <a:rPr lang="en-US" dirty="0"/>
              <a:t> (202 A.H.-275 A.H.): </a:t>
            </a:r>
            <a:r>
              <a:rPr lang="en-US" dirty="0" err="1"/>
              <a:t>Sunan</a:t>
            </a:r>
            <a:br>
              <a:rPr lang="en-US" dirty="0"/>
            </a:br>
            <a:endParaRPr lang="en-US" dirty="0"/>
          </a:p>
        </p:txBody>
      </p:sp>
    </p:spTree>
    <p:extLst>
      <p:ext uri="{BB962C8B-B14F-4D97-AF65-F5344CB8AC3E}">
        <p14:creationId xmlns:p14="http://schemas.microsoft.com/office/powerpoint/2010/main" val="49021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18D6-4BD1-47A9-A280-7EE3EFCBB0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833D2A-157F-412D-98A5-9915482AD3F3}"/>
              </a:ext>
            </a:extLst>
          </p:cNvPr>
          <p:cNvSpPr>
            <a:spLocks noGrp="1"/>
          </p:cNvSpPr>
          <p:nvPr>
            <p:ph idx="1"/>
          </p:nvPr>
        </p:nvSpPr>
        <p:spPr/>
        <p:txBody>
          <a:bodyPr>
            <a:normAutofit fontScale="85000" lnSpcReduction="10000"/>
          </a:bodyPr>
          <a:lstStyle/>
          <a:p>
            <a:r>
              <a:rPr lang="en-US" dirty="0"/>
              <a:t> 1. The first stage relates to the period of the Prophet till 10 A.H.</a:t>
            </a:r>
            <a:br>
              <a:rPr lang="en-US" dirty="0"/>
            </a:br>
            <a:r>
              <a:rPr lang="en-US" dirty="0"/>
              <a:t>2. The second stage is approximately from 11 A.H. to 100 A.H. This is the period of Sahaba, the companions of the Prophet.</a:t>
            </a:r>
            <a:br>
              <a:rPr lang="en-US" dirty="0"/>
            </a:br>
            <a:r>
              <a:rPr lang="en-US" dirty="0"/>
              <a:t>3. The third stage is from about 101 to nearly 200 A.H. This is the period of the </a:t>
            </a:r>
            <a:r>
              <a:rPr lang="en-US" dirty="0" err="1"/>
              <a:t>Tabiun</a:t>
            </a:r>
            <a:r>
              <a:rPr lang="en-US" dirty="0"/>
              <a:t>, the disciples of the companions of the Prophet.</a:t>
            </a:r>
            <a:br>
              <a:rPr lang="en-US" dirty="0"/>
            </a:br>
            <a:r>
              <a:rPr lang="en-US" dirty="0"/>
              <a:t>4. The fourth stage is roughly from 200 A.H. to 300 A.H. This is the period of </a:t>
            </a:r>
            <a:r>
              <a:rPr lang="en-US" dirty="0" err="1"/>
              <a:t>Taba</a:t>
            </a:r>
            <a:r>
              <a:rPr lang="en-US" dirty="0"/>
              <a:t> </a:t>
            </a:r>
            <a:r>
              <a:rPr lang="en-US" dirty="0" err="1"/>
              <a:t>Tabiun</a:t>
            </a:r>
            <a:r>
              <a:rPr lang="en-US" dirty="0"/>
              <a:t>, the disciples of the disciples.</a:t>
            </a:r>
            <a:br>
              <a:rPr lang="en-US" dirty="0"/>
            </a:br>
            <a:endParaRPr lang="en-US" dirty="0"/>
          </a:p>
        </p:txBody>
      </p:sp>
    </p:spTree>
    <p:extLst>
      <p:ext uri="{BB962C8B-B14F-4D97-AF65-F5344CB8AC3E}">
        <p14:creationId xmlns:p14="http://schemas.microsoft.com/office/powerpoint/2010/main" val="22071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a:buNone/>
            </a:pPr>
            <a:endParaRPr lang="en-US" sz="4000" b="1" u="sng" dirty="0">
              <a:latin typeface="Times New Roman" pitchFamily="18" charset="0"/>
              <a:cs typeface="Times New Roman" pitchFamily="18" charset="0"/>
            </a:endParaRPr>
          </a:p>
          <a:p>
            <a:pPr>
              <a:buNone/>
            </a:pPr>
            <a:endParaRPr lang="en-US" sz="4000" b="1" u="sng" dirty="0">
              <a:latin typeface="Times New Roman" pitchFamily="18" charset="0"/>
              <a:cs typeface="Times New Roman" pitchFamily="18" charset="0"/>
            </a:endParaRPr>
          </a:p>
          <a:p>
            <a:pPr>
              <a:buNone/>
            </a:pPr>
            <a:endParaRPr lang="en-US" sz="4000" b="1" u="sng" dirty="0">
              <a:latin typeface="Times New Roman" pitchFamily="18" charset="0"/>
              <a:cs typeface="Times New Roman" pitchFamily="18" charset="0"/>
            </a:endParaRPr>
          </a:p>
          <a:p>
            <a:pPr>
              <a:buNone/>
            </a:pPr>
            <a:endParaRPr lang="en-US" sz="4000" b="1" u="sng" dirty="0">
              <a:latin typeface="Times New Roman" pitchFamily="18" charset="0"/>
              <a:cs typeface="Times New Roman" pitchFamily="18" charset="0"/>
            </a:endParaRPr>
          </a:p>
          <a:p>
            <a:pPr>
              <a:buNone/>
            </a:pPr>
            <a:r>
              <a:rPr lang="en-US" sz="4000" b="1" u="sng" dirty="0">
                <a:latin typeface="Times New Roman" pitchFamily="18" charset="0"/>
                <a:cs typeface="Times New Roman" pitchFamily="18" charset="0"/>
              </a:rPr>
              <a:t>HADITH &amp; SUNNAH:</a:t>
            </a:r>
          </a:p>
          <a:p>
            <a:pPr>
              <a:buNone/>
            </a:pPr>
            <a:r>
              <a:rPr lang="en-US" b="1" u="sng" dirty="0">
                <a:latin typeface="Times New Roman" pitchFamily="18" charset="0"/>
                <a:cs typeface="Times New Roman" pitchFamily="18" charset="0"/>
              </a:rPr>
              <a:t>DEFINATION:</a:t>
            </a:r>
          </a:p>
          <a:p>
            <a:pPr>
              <a:buNone/>
            </a:pPr>
            <a:r>
              <a:rPr lang="en-US" dirty="0" err="1">
                <a:latin typeface="Times New Roman" pitchFamily="18" charset="0"/>
                <a:cs typeface="Times New Roman" pitchFamily="18" charset="0"/>
              </a:rPr>
              <a:t>Hadith</a:t>
            </a:r>
            <a:r>
              <a:rPr lang="en-US" dirty="0">
                <a:latin typeface="Times New Roman" pitchFamily="18" charset="0"/>
                <a:cs typeface="Times New Roman" pitchFamily="18" charset="0"/>
              </a:rPr>
              <a:t> is the second source of Islamic law and in Islamic</a:t>
            </a:r>
          </a:p>
          <a:p>
            <a:pPr>
              <a:buNone/>
            </a:pPr>
            <a:r>
              <a:rPr lang="en-US" dirty="0">
                <a:latin typeface="Times New Roman" pitchFamily="18" charset="0"/>
                <a:cs typeface="Times New Roman" pitchFamily="18" charset="0"/>
              </a:rPr>
              <a:t>terminology  every deed, saying and sermon delivered or any</a:t>
            </a:r>
          </a:p>
          <a:p>
            <a:pPr>
              <a:buNone/>
            </a:pPr>
            <a:r>
              <a:rPr lang="en-US" dirty="0">
                <a:latin typeface="Times New Roman" pitchFamily="18" charset="0"/>
                <a:cs typeface="Times New Roman" pitchFamily="18" charset="0"/>
              </a:rPr>
              <a:t>act done in the presence or knowledge of Holy Prophet (SAW)</a:t>
            </a:r>
          </a:p>
          <a:p>
            <a:pPr>
              <a:buNone/>
            </a:pPr>
            <a:r>
              <a:rPr lang="en-US" dirty="0">
                <a:latin typeface="Times New Roman" pitchFamily="18" charset="0"/>
                <a:cs typeface="Times New Roman" pitchFamily="18" charset="0"/>
              </a:rPr>
              <a:t>and to which he did not express his dislike is called </a:t>
            </a:r>
            <a:r>
              <a:rPr lang="en-US" dirty="0" err="1">
                <a:latin typeface="Times New Roman" pitchFamily="18" charset="0"/>
                <a:cs typeface="Times New Roman" pitchFamily="18" charset="0"/>
              </a:rPr>
              <a:t>Hadith</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E19E-C31C-42BF-A9DA-7718AA39DB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89D233-0631-4B98-A7E2-F6A96B4B2517}"/>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66EA14B8-333C-4A2D-9D71-B1E741516B8A}"/>
              </a:ext>
            </a:extLst>
          </p:cNvPr>
          <p:cNvSpPr/>
          <p:nvPr/>
        </p:nvSpPr>
        <p:spPr>
          <a:xfrm>
            <a:off x="890374" y="1179865"/>
            <a:ext cx="7363252" cy="5632311"/>
          </a:xfrm>
          <a:prstGeom prst="rect">
            <a:avLst/>
          </a:prstGeom>
        </p:spPr>
        <p:txBody>
          <a:bodyPr>
            <a:spAutoFit/>
          </a:bodyPr>
          <a:lstStyle/>
          <a:p>
            <a:r>
              <a:rPr lang="en-US" sz="3600" dirty="0">
                <a:solidFill>
                  <a:srgbClr val="000000"/>
                </a:solidFill>
                <a:latin typeface="verdana" panose="020B0604030504040204" pitchFamily="34" charset="0"/>
              </a:rPr>
              <a:t> Abu Bakr al-</a:t>
            </a:r>
            <a:r>
              <a:rPr lang="en-US" sz="3600" dirty="0" err="1">
                <a:solidFill>
                  <a:srgbClr val="000000"/>
                </a:solidFill>
                <a:latin typeface="verdana" panose="020B0604030504040204" pitchFamily="34" charset="0"/>
              </a:rPr>
              <a:t>Jassas</a:t>
            </a:r>
            <a:r>
              <a:rPr lang="en-US" sz="3600" dirty="0">
                <a:solidFill>
                  <a:srgbClr val="000000"/>
                </a:solidFill>
                <a:latin typeface="verdana" panose="020B0604030504040204" pitchFamily="34" charset="0"/>
              </a:rPr>
              <a:t> (370 H.) stated in al-</a:t>
            </a:r>
            <a:r>
              <a:rPr lang="en-US" sz="3600" dirty="0" err="1">
                <a:solidFill>
                  <a:srgbClr val="000000"/>
                </a:solidFill>
                <a:latin typeface="verdana" panose="020B0604030504040204" pitchFamily="34" charset="0"/>
              </a:rPr>
              <a:t>Fusool</a:t>
            </a:r>
            <a:r>
              <a:rPr lang="en-US" sz="3600" dirty="0">
                <a:solidFill>
                  <a:srgbClr val="000000"/>
                </a:solidFill>
                <a:latin typeface="verdana" panose="020B0604030504040204" pitchFamily="34" charset="0"/>
              </a:rPr>
              <a:t> fil </a:t>
            </a:r>
            <a:r>
              <a:rPr lang="en-US" sz="3600" dirty="0" err="1">
                <a:solidFill>
                  <a:srgbClr val="000000"/>
                </a:solidFill>
                <a:latin typeface="verdana" panose="020B0604030504040204" pitchFamily="34" charset="0"/>
              </a:rPr>
              <a:t>Usool</a:t>
            </a:r>
            <a:r>
              <a:rPr lang="en-US" sz="3600" dirty="0">
                <a:solidFill>
                  <a:srgbClr val="000000"/>
                </a:solidFill>
                <a:latin typeface="verdana" panose="020B0604030504040204" pitchFamily="34" charset="0"/>
              </a:rPr>
              <a:t> a clearer definition, when he said: "The Sunnah of the Prophet "( </a:t>
            </a:r>
            <a:r>
              <a:rPr lang="ar-SA" sz="3600" dirty="0">
                <a:solidFill>
                  <a:srgbClr val="000000"/>
                </a:solidFill>
                <a:latin typeface="verdana" panose="020B0604030504040204" pitchFamily="34" charset="0"/>
              </a:rPr>
              <a:t>صلى الله عليه و سلم) </a:t>
            </a:r>
            <a:r>
              <a:rPr lang="en-US" sz="3600" dirty="0">
                <a:solidFill>
                  <a:srgbClr val="000000"/>
                </a:solidFill>
                <a:latin typeface="verdana" panose="020B0604030504040204" pitchFamily="34" charset="0"/>
              </a:rPr>
              <a:t>is what he said or did in </a:t>
            </a:r>
            <a:r>
              <a:rPr lang="en-US" sz="3600" dirty="0" err="1">
                <a:solidFill>
                  <a:srgbClr val="000000"/>
                </a:solidFill>
                <a:latin typeface="verdana" panose="020B0604030504040204" pitchFamily="34" charset="0"/>
              </a:rPr>
              <a:t>continous</a:t>
            </a:r>
            <a:r>
              <a:rPr lang="en-US" sz="3600" dirty="0">
                <a:solidFill>
                  <a:srgbClr val="000000"/>
                </a:solidFill>
                <a:latin typeface="verdana" panose="020B0604030504040204" pitchFamily="34" charset="0"/>
              </a:rPr>
              <a:t> manner so that others follow"[</a:t>
            </a:r>
            <a:r>
              <a:rPr lang="ar-SA" sz="3600" dirty="0">
                <a:solidFill>
                  <a:srgbClr val="000000"/>
                </a:solidFill>
                <a:latin typeface="verdana" panose="020B0604030504040204" pitchFamily="34" charset="0"/>
              </a:rPr>
              <a:t>سُنَّةُ النَّبِيِّ صَلَّى اللَّهُ عَلَيْهِ وَسَلَّمَ : مَا فَعَلَهُ ، أَوْ قَالَهُ ، لِيُقْتَدَى بِهِ فِيهِ ، وَيُدَاوَمَ عَلَيْهِ].</a:t>
            </a:r>
            <a:br>
              <a:rPr lang="ar-SA" sz="3600" dirty="0"/>
            </a:br>
            <a:endParaRPr lang="en-US" sz="3600" dirty="0"/>
          </a:p>
        </p:txBody>
      </p:sp>
    </p:spTree>
    <p:extLst>
      <p:ext uri="{BB962C8B-B14F-4D97-AF65-F5344CB8AC3E}">
        <p14:creationId xmlns:p14="http://schemas.microsoft.com/office/powerpoint/2010/main" val="111633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3ECC-465F-4F55-8D89-EBC424E7A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7E0BC6-51DB-4A79-B011-63A4341C65EE}"/>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90623EFE-8E6E-4CF2-A47E-B3AE38903FA0}"/>
              </a:ext>
            </a:extLst>
          </p:cNvPr>
          <p:cNvSpPr/>
          <p:nvPr/>
        </p:nvSpPr>
        <p:spPr>
          <a:xfrm>
            <a:off x="522212" y="1997839"/>
            <a:ext cx="8099577" cy="5016758"/>
          </a:xfrm>
          <a:prstGeom prst="rect">
            <a:avLst/>
          </a:prstGeom>
        </p:spPr>
        <p:txBody>
          <a:bodyPr>
            <a:spAutoFit/>
          </a:bodyPr>
          <a:lstStyle/>
          <a:p>
            <a:pPr algn="just"/>
            <a:r>
              <a:rPr lang="en-US" sz="3200" dirty="0">
                <a:latin typeface="Raleway"/>
              </a:rPr>
              <a:t>Followings are the types of Sunnah</a:t>
            </a:r>
          </a:p>
          <a:p>
            <a:pPr>
              <a:buFont typeface="Arial" panose="020B0604020202020204" pitchFamily="34" charset="0"/>
              <a:buChar char="•"/>
            </a:pPr>
            <a:r>
              <a:rPr lang="en-US" sz="3200" b="1" i="1" dirty="0" err="1">
                <a:latin typeface="Raleway"/>
              </a:rPr>
              <a:t>Sunnat-ul-Qual</a:t>
            </a:r>
            <a:r>
              <a:rPr lang="en-US" sz="3200" dirty="0">
                <a:latin typeface="Raleway"/>
              </a:rPr>
              <a:t>: all words, counsels or precepts of the Holy Prophet (PBUH)</a:t>
            </a:r>
          </a:p>
          <a:p>
            <a:pPr>
              <a:buFont typeface="Arial" panose="020B0604020202020204" pitchFamily="34" charset="0"/>
              <a:buChar char="•"/>
            </a:pPr>
            <a:r>
              <a:rPr lang="en-US" sz="3200" b="1" i="1" dirty="0" err="1">
                <a:latin typeface="Raleway"/>
              </a:rPr>
              <a:t>Sunnat-ul-Fieel</a:t>
            </a:r>
            <a:r>
              <a:rPr lang="en-US" sz="3200" dirty="0">
                <a:latin typeface="Raleway"/>
              </a:rPr>
              <a:t>: his action, works and daily practices</a:t>
            </a:r>
          </a:p>
          <a:p>
            <a:pPr>
              <a:buFont typeface="Arial" panose="020B0604020202020204" pitchFamily="34" charset="0"/>
              <a:buChar char="•"/>
            </a:pPr>
            <a:r>
              <a:rPr lang="en-US" sz="3200" b="1" i="1" dirty="0" err="1">
                <a:latin typeface="Raleway"/>
              </a:rPr>
              <a:t>Sunnat-ul-Taqrir</a:t>
            </a:r>
            <a:r>
              <a:rPr lang="en-US" sz="3200" dirty="0">
                <a:latin typeface="Raleway"/>
              </a:rPr>
              <a:t>: his silence implying a tacit approbation on his part of any individual act committed by his disciples</a:t>
            </a:r>
          </a:p>
          <a:p>
            <a:br>
              <a:rPr lang="en-US" sz="3200" dirty="0">
                <a:latin typeface="lucida grande"/>
              </a:rPr>
            </a:br>
            <a:endParaRPr lang="en-US" sz="3200" dirty="0"/>
          </a:p>
        </p:txBody>
      </p:sp>
    </p:spTree>
    <p:extLst>
      <p:ext uri="{BB962C8B-B14F-4D97-AF65-F5344CB8AC3E}">
        <p14:creationId xmlns:p14="http://schemas.microsoft.com/office/powerpoint/2010/main" val="174386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A7ED-7AD6-4758-B6C1-DD135E00E4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374A0-AFAD-4898-A75D-68825B651EB5}"/>
              </a:ext>
            </a:extLst>
          </p:cNvPr>
          <p:cNvSpPr>
            <a:spLocks noGrp="1"/>
          </p:cNvSpPr>
          <p:nvPr>
            <p:ph idx="1"/>
          </p:nvPr>
        </p:nvSpPr>
        <p:spPr/>
        <p:txBody>
          <a:bodyPr>
            <a:normAutofit lnSpcReduction="10000"/>
          </a:bodyPr>
          <a:lstStyle/>
          <a:p>
            <a:r>
              <a:rPr lang="en-US" dirty="0"/>
              <a:t>b) </a:t>
            </a:r>
            <a:r>
              <a:rPr lang="en-US" b="1" dirty="0"/>
              <a:t>‘</a:t>
            </a:r>
            <a:r>
              <a:rPr lang="en-US" b="1" dirty="0" err="1"/>
              <a:t>ilmul</a:t>
            </a:r>
            <a:r>
              <a:rPr lang="en-US" b="1" dirty="0"/>
              <a:t> Hadith </a:t>
            </a:r>
            <a:r>
              <a:rPr lang="en-US" b="1" dirty="0" err="1"/>
              <a:t>dirayatan</a:t>
            </a:r>
            <a:r>
              <a:rPr lang="en-US" dirty="0"/>
              <a:t> is that branch which discusses the rules of narrating a Hadith, the grading of the Hadith, the reliability of the narrators and the deduction of legislation (</a:t>
            </a:r>
            <a:r>
              <a:rPr lang="ar-SA" dirty="0"/>
              <a:t>أحكام) </a:t>
            </a:r>
            <a:r>
              <a:rPr lang="en-US" dirty="0"/>
              <a:t>there from etc.</a:t>
            </a:r>
          </a:p>
          <a:p>
            <a:r>
              <a:rPr lang="en-US" dirty="0">
                <a:solidFill>
                  <a:srgbClr val="333333"/>
                </a:solidFill>
                <a:latin typeface="Source Sans Pro"/>
              </a:rPr>
              <a:t>a) </a:t>
            </a:r>
            <a:r>
              <a:rPr lang="en-US" b="1" dirty="0">
                <a:solidFill>
                  <a:srgbClr val="333333"/>
                </a:solidFill>
                <a:latin typeface="Source Sans Pro"/>
              </a:rPr>
              <a:t>‘</a:t>
            </a:r>
            <a:r>
              <a:rPr lang="en-US" b="1" dirty="0" err="1">
                <a:solidFill>
                  <a:srgbClr val="333333"/>
                </a:solidFill>
                <a:latin typeface="Source Sans Pro"/>
              </a:rPr>
              <a:t>ilmul</a:t>
            </a:r>
            <a:r>
              <a:rPr lang="en-US" b="1" dirty="0">
                <a:solidFill>
                  <a:srgbClr val="333333"/>
                </a:solidFill>
                <a:latin typeface="Source Sans Pro"/>
              </a:rPr>
              <a:t> Hadith </a:t>
            </a:r>
            <a:r>
              <a:rPr lang="en-US" b="1" dirty="0" err="1">
                <a:solidFill>
                  <a:srgbClr val="333333"/>
                </a:solidFill>
                <a:latin typeface="Source Sans Pro"/>
              </a:rPr>
              <a:t>riwayatan</a:t>
            </a:r>
            <a:r>
              <a:rPr lang="en-US" b="1" dirty="0">
                <a:solidFill>
                  <a:srgbClr val="333333"/>
                </a:solidFill>
                <a:latin typeface="Source Sans Pro"/>
              </a:rPr>
              <a:t> </a:t>
            </a:r>
            <a:r>
              <a:rPr lang="en-US" dirty="0">
                <a:solidFill>
                  <a:srgbClr val="333333"/>
                </a:solidFill>
                <a:latin typeface="Source Sans Pro"/>
              </a:rPr>
              <a:t>is that branch which consists of the mere reciting of the Hadith with absolute precision.</a:t>
            </a:r>
            <a:br>
              <a:rPr lang="en-US" dirty="0"/>
            </a:br>
            <a:endParaRPr lang="en-US" dirty="0"/>
          </a:p>
        </p:txBody>
      </p:sp>
    </p:spTree>
    <p:extLst>
      <p:ext uri="{BB962C8B-B14F-4D97-AF65-F5344CB8AC3E}">
        <p14:creationId xmlns:p14="http://schemas.microsoft.com/office/powerpoint/2010/main" val="117777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35608" y="457200"/>
            <a:ext cx="3657600" cy="5730240"/>
          </a:xfrm>
        </p:spPr>
        <p:txBody>
          <a:bodyPr>
            <a:normAutofit fontScale="55000" lnSpcReduction="20000"/>
          </a:bodyPr>
          <a:lstStyle/>
          <a:p>
            <a:r>
              <a:rPr lang="en-US" sz="4500" b="1" u="sng" dirty="0">
                <a:latin typeface="Times New Roman" pitchFamily="18" charset="0"/>
                <a:cs typeface="Times New Roman" pitchFamily="18" charset="0"/>
              </a:rPr>
              <a:t>RIWAYAT</a:t>
            </a:r>
          </a:p>
          <a:p>
            <a:endParaRPr lang="en-US" dirty="0">
              <a:latin typeface="Times New Roman" pitchFamily="18" charset="0"/>
              <a:cs typeface="Times New Roman" pitchFamily="18" charset="0"/>
            </a:endParaRPr>
          </a:p>
          <a:p>
            <a:pPr marL="539496" indent="-457200">
              <a:buFont typeface="+mj-lt"/>
              <a:buAutoNum type="arabicPeriod"/>
            </a:pPr>
            <a:r>
              <a:rPr lang="en-US" sz="3800" b="1" dirty="0">
                <a:latin typeface="Times New Roman" pitchFamily="18" charset="0"/>
                <a:cs typeface="Times New Roman" pitchFamily="18" charset="0"/>
              </a:rPr>
              <a:t>Discuss with </a:t>
            </a:r>
            <a:r>
              <a:rPr lang="en-US" sz="3800" b="1" dirty="0" err="1">
                <a:latin typeface="Times New Roman" pitchFamily="18" charset="0"/>
                <a:cs typeface="Times New Roman" pitchFamily="18" charset="0"/>
              </a:rPr>
              <a:t>sanad</a:t>
            </a:r>
            <a:r>
              <a:rPr lang="en-US" sz="3800" b="1" dirty="0">
                <a:latin typeface="Times New Roman" pitchFamily="18" charset="0"/>
                <a:cs typeface="Times New Roman" pitchFamily="18" charset="0"/>
              </a:rPr>
              <a:t>.</a:t>
            </a:r>
          </a:p>
          <a:p>
            <a:pPr marL="539496" indent="-457200">
              <a:buFont typeface="+mj-lt"/>
              <a:buAutoNum type="arabicPeriod"/>
            </a:pPr>
            <a:r>
              <a:rPr lang="en-US" sz="3800" b="1" dirty="0">
                <a:latin typeface="Times New Roman" pitchFamily="18" charset="0"/>
                <a:cs typeface="Times New Roman" pitchFamily="18" charset="0"/>
              </a:rPr>
              <a:t>Reporter of </a:t>
            </a:r>
            <a:r>
              <a:rPr lang="en-US" sz="3800" b="1" dirty="0" err="1">
                <a:latin typeface="Times New Roman" pitchFamily="18" charset="0"/>
                <a:cs typeface="Times New Roman" pitchFamily="18" charset="0"/>
              </a:rPr>
              <a:t>Hadith</a:t>
            </a:r>
            <a:r>
              <a:rPr lang="en-US" sz="3800" b="1" dirty="0">
                <a:latin typeface="Times New Roman" pitchFamily="18" charset="0"/>
                <a:cs typeface="Times New Roman" pitchFamily="18" charset="0"/>
              </a:rPr>
              <a:t>.</a:t>
            </a:r>
          </a:p>
          <a:p>
            <a:pPr marL="539496" indent="-457200">
              <a:buFont typeface="+mj-lt"/>
              <a:buAutoNum type="arabicPeriod"/>
            </a:pPr>
            <a:r>
              <a:rPr lang="en-US" sz="3800" b="1" dirty="0">
                <a:latin typeface="Times New Roman" pitchFamily="18" charset="0"/>
                <a:cs typeface="Times New Roman" pitchFamily="18" charset="0"/>
              </a:rPr>
              <a:t>Discuss with screening of reporter as his education, piety, power of memory, self control, patience, internal &amp; external relation with others.</a:t>
            </a:r>
          </a:p>
          <a:p>
            <a:endParaRPr lang="en-US" sz="3300" b="1" dirty="0">
              <a:latin typeface="Times New Roman" pitchFamily="18" charset="0"/>
              <a:cs typeface="Times New Roman" pitchFamily="18" charset="0"/>
            </a:endParaRPr>
          </a:p>
        </p:txBody>
      </p:sp>
      <p:sp>
        <p:nvSpPr>
          <p:cNvPr id="4" name="Content Placeholder 3"/>
          <p:cNvSpPr>
            <a:spLocks noGrp="1"/>
          </p:cNvSpPr>
          <p:nvPr>
            <p:ph sz="half" idx="2"/>
          </p:nvPr>
        </p:nvSpPr>
        <p:spPr>
          <a:xfrm>
            <a:off x="5276088" y="228600"/>
            <a:ext cx="3657600" cy="5958840"/>
          </a:xfrm>
        </p:spPr>
        <p:txBody>
          <a:bodyPr>
            <a:normAutofit fontScale="55000" lnSpcReduction="20000"/>
          </a:bodyPr>
          <a:lstStyle/>
          <a:p>
            <a:r>
              <a:rPr lang="en-US" sz="4500" b="1" u="sng" dirty="0">
                <a:latin typeface="Times New Roman" pitchFamily="18" charset="0"/>
                <a:cs typeface="Times New Roman" pitchFamily="18" charset="0"/>
              </a:rPr>
              <a:t>DERAYAT</a:t>
            </a:r>
          </a:p>
          <a:p>
            <a:endParaRPr lang="en-US" dirty="0">
              <a:latin typeface="Times New Roman" pitchFamily="18" charset="0"/>
              <a:cs typeface="Times New Roman" pitchFamily="18" charset="0"/>
            </a:endParaRPr>
          </a:p>
          <a:p>
            <a:pPr marL="539496" indent="-457200">
              <a:buFont typeface="+mj-lt"/>
              <a:buAutoNum type="arabicPeriod"/>
            </a:pPr>
            <a:r>
              <a:rPr lang="en-US" sz="3800" b="1" dirty="0">
                <a:latin typeface="Times New Roman" pitchFamily="18" charset="0"/>
                <a:cs typeface="Times New Roman" pitchFamily="18" charset="0"/>
              </a:rPr>
              <a:t>Verification of material.</a:t>
            </a:r>
          </a:p>
          <a:p>
            <a:pPr marL="539496" indent="-457200">
              <a:buFont typeface="+mj-lt"/>
              <a:buAutoNum type="arabicPeriod"/>
            </a:pPr>
            <a:r>
              <a:rPr lang="en-US" sz="3800" b="1" dirty="0">
                <a:latin typeface="Times New Roman" pitchFamily="18" charset="0"/>
                <a:cs typeface="Times New Roman" pitchFamily="18" charset="0"/>
              </a:rPr>
              <a:t>Verification of Arabic grammar.</a:t>
            </a:r>
          </a:p>
          <a:p>
            <a:pPr marL="539496" indent="-457200">
              <a:buFont typeface="+mj-lt"/>
              <a:buAutoNum type="arabicPeriod"/>
            </a:pPr>
            <a:r>
              <a:rPr lang="en-US" sz="3800" b="1" dirty="0">
                <a:latin typeface="Times New Roman" pitchFamily="18" charset="0"/>
                <a:cs typeface="Times New Roman" pitchFamily="18" charset="0"/>
              </a:rPr>
              <a:t>If one </a:t>
            </a:r>
            <a:r>
              <a:rPr lang="en-US" sz="3800" b="1" dirty="0" err="1">
                <a:latin typeface="Times New Roman" pitchFamily="18" charset="0"/>
                <a:cs typeface="Times New Roman" pitchFamily="18" charset="0"/>
              </a:rPr>
              <a:t>hadith</a:t>
            </a:r>
            <a:r>
              <a:rPr lang="en-US" sz="3800" b="1" dirty="0">
                <a:latin typeface="Times New Roman" pitchFamily="18" charset="0"/>
                <a:cs typeface="Times New Roman" pitchFamily="18" charset="0"/>
              </a:rPr>
              <a:t> showing huge reward like </a:t>
            </a:r>
            <a:r>
              <a:rPr lang="en-US" sz="3800" b="1" dirty="0" err="1">
                <a:latin typeface="Times New Roman" pitchFamily="18" charset="0"/>
                <a:cs typeface="Times New Roman" pitchFamily="18" charset="0"/>
              </a:rPr>
              <a:t>jannat</a:t>
            </a:r>
            <a:r>
              <a:rPr lang="en-US" sz="3800" b="1" dirty="0">
                <a:latin typeface="Times New Roman" pitchFamily="18" charset="0"/>
                <a:cs typeface="Times New Roman" pitchFamily="18" charset="0"/>
              </a:rPr>
              <a:t> on a ordinary action or huge punishment like hell on a ordinary sin, </a:t>
            </a:r>
            <a:r>
              <a:rPr lang="en-US" sz="3800" b="1" dirty="0" err="1">
                <a:latin typeface="Times New Roman" pitchFamily="18" charset="0"/>
                <a:cs typeface="Times New Roman" pitchFamily="18" charset="0"/>
              </a:rPr>
              <a:t>hadith</a:t>
            </a:r>
            <a:r>
              <a:rPr lang="en-US" sz="3800" b="1" dirty="0">
                <a:latin typeface="Times New Roman" pitchFamily="18" charset="0"/>
                <a:cs typeface="Times New Roman" pitchFamily="18" charset="0"/>
              </a:rPr>
              <a:t> is weak a/c to the law of </a:t>
            </a:r>
            <a:r>
              <a:rPr lang="en-US" sz="3800" b="1" dirty="0" err="1">
                <a:latin typeface="Times New Roman" pitchFamily="18" charset="0"/>
                <a:cs typeface="Times New Roman" pitchFamily="18" charset="0"/>
              </a:rPr>
              <a:t>dirayat</a:t>
            </a:r>
            <a:r>
              <a:rPr lang="en-US" sz="3800" b="1" dirty="0">
                <a:latin typeface="Times New Roman" pitchFamily="18" charset="0"/>
                <a:cs typeface="Times New Roman" pitchFamily="18" charset="0"/>
              </a:rPr>
              <a:t>.</a:t>
            </a:r>
          </a:p>
          <a:p>
            <a:pPr marL="539496" indent="-457200">
              <a:buFont typeface="+mj-lt"/>
              <a:buAutoNum type="arabicPeriod"/>
            </a:pPr>
            <a:r>
              <a:rPr lang="en-US" sz="3800" b="1" dirty="0">
                <a:latin typeface="Times New Roman" pitchFamily="18" charset="0"/>
                <a:cs typeface="Times New Roman" pitchFamily="18" charset="0"/>
              </a:rPr>
              <a:t>Any tribe reference property.</a:t>
            </a:r>
          </a:p>
          <a:p>
            <a:pPr marL="539496" indent="-457200">
              <a:buFont typeface="+mj-lt"/>
              <a:buAutoNum type="arabicPeriod"/>
            </a:pPr>
            <a:r>
              <a:rPr lang="en-US" sz="3800" b="1" dirty="0">
                <a:latin typeface="Times New Roman" pitchFamily="18" charset="0"/>
                <a:cs typeface="Times New Roman" pitchFamily="18" charset="0"/>
              </a:rPr>
              <a:t>Prophecy projected words not excepted</a:t>
            </a:r>
            <a:r>
              <a:rPr lang="en-US" sz="3100" dirty="0">
                <a:latin typeface="Times New Roman" pitchFamily="18" charset="0"/>
                <a:cs typeface="Times New Roman" pitchFamily="18" charset="0"/>
              </a:rPr>
              <a:t>. </a:t>
            </a:r>
          </a:p>
          <a:p>
            <a:pPr marL="539496" indent="-457200">
              <a:buFont typeface="+mj-lt"/>
              <a:buAutoNum type="arabicPeriod"/>
            </a:pPr>
            <a:endParaRPr lang="en-US" sz="31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D0B03-1CB4-478D-9823-4981074398DD}"/>
              </a:ext>
            </a:extLst>
          </p:cNvPr>
          <p:cNvSpPr>
            <a:spLocks noGrp="1"/>
          </p:cNvSpPr>
          <p:nvPr>
            <p:ph idx="1"/>
          </p:nvPr>
        </p:nvSpPr>
        <p:spPr>
          <a:xfrm>
            <a:off x="1435608" y="304800"/>
            <a:ext cx="7498080" cy="5943600"/>
          </a:xfrm>
        </p:spPr>
        <p:txBody>
          <a:bodyPr>
            <a:normAutofit/>
          </a:bodyPr>
          <a:lstStyle/>
          <a:p>
            <a:r>
              <a:rPr lang="ar-SA" b="1" dirty="0"/>
              <a:t>حدثنا الحميدى عبد الله بن الزبير قال حدثنا سفيان قال حدثنا يحيى بن سعيد الأنصارى قال أخبرنى محمد بن إبراهيم التيمى أنه سمع علقمة بن وقاص الليثى يقول سمعت عمر بن الخطاب رضي الله عنه على المنبر قال سمعت رسول الله صلى الله عليه و سلم يقول : ( إنما الأعمال بالنيات...)</a:t>
            </a:r>
            <a:br>
              <a:rPr lang="ar-SA" b="1" dirty="0"/>
            </a:br>
            <a:endParaRPr lang="en-US" b="1" dirty="0"/>
          </a:p>
          <a:p>
            <a:r>
              <a:rPr lang="ar-SA" b="1" dirty="0"/>
              <a:t>حدثنا أبو النعمان حدثنا حماد بن زيد عن يحيى بن سعيد عن محمد بن إبراهيم عن علقمة بن وقاص قال سمعت عمر بن الخطاب - رضى الله عنه - يخطب قال سمعت النبى - صلى الله عليه وسلم - يقول « يا أيها الناس إنما الأعمال بالنية، وإنما لإمرئ ما نوى.."</a:t>
            </a:r>
            <a:endParaRPr lang="en-US" dirty="0"/>
          </a:p>
        </p:txBody>
      </p:sp>
    </p:spTree>
    <p:extLst>
      <p:ext uri="{BB962C8B-B14F-4D97-AF65-F5344CB8AC3E}">
        <p14:creationId xmlns:p14="http://schemas.microsoft.com/office/powerpoint/2010/main" val="42102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F755-C0BD-4F0A-BA00-6B459EF59D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D7F65B-9982-474C-A204-9301E3A2C75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B1965EA-4447-4030-97B9-02E49C5334E0}"/>
              </a:ext>
            </a:extLst>
          </p:cNvPr>
          <p:cNvSpPr>
            <a:spLocks noGrp="1"/>
          </p:cNvSpPr>
          <p:nvPr>
            <p:ph sz="half" idx="2"/>
          </p:nvPr>
        </p:nvSpPr>
        <p:spPr/>
        <p:txBody>
          <a:bodyPr/>
          <a:lstStyle/>
          <a:p>
            <a:endParaRPr lang="en-US"/>
          </a:p>
        </p:txBody>
      </p:sp>
      <p:sp>
        <p:nvSpPr>
          <p:cNvPr id="5" name="Rectangle 4">
            <a:extLst>
              <a:ext uri="{FF2B5EF4-FFF2-40B4-BE49-F238E27FC236}">
                <a16:creationId xmlns:a16="http://schemas.microsoft.com/office/drawing/2014/main" id="{6852A0EF-44A5-40F3-8F85-C40B6DA01C60}"/>
              </a:ext>
            </a:extLst>
          </p:cNvPr>
          <p:cNvSpPr/>
          <p:nvPr/>
        </p:nvSpPr>
        <p:spPr>
          <a:xfrm>
            <a:off x="117232" y="274320"/>
            <a:ext cx="8909535" cy="6524863"/>
          </a:xfrm>
          <a:prstGeom prst="rect">
            <a:avLst/>
          </a:prstGeom>
        </p:spPr>
        <p:txBody>
          <a:bodyPr>
            <a:spAutoFit/>
          </a:bodyPr>
          <a:lstStyle/>
          <a:p>
            <a:r>
              <a:rPr lang="en-US" sz="2200" dirty="0">
                <a:solidFill>
                  <a:srgbClr val="000000"/>
                </a:solidFill>
                <a:latin typeface="verdana" panose="020B0604030504040204" pitchFamily="34" charset="0"/>
              </a:rPr>
              <a:t> Imam Muslim documented in his </a:t>
            </a:r>
            <a:r>
              <a:rPr lang="en-US" sz="2200" dirty="0" err="1">
                <a:solidFill>
                  <a:srgbClr val="000000"/>
                </a:solidFill>
                <a:latin typeface="verdana" panose="020B0604030504040204" pitchFamily="34" charset="0"/>
              </a:rPr>
              <a:t>Saheeh</a:t>
            </a:r>
            <a:r>
              <a:rPr lang="en-US" sz="2200" dirty="0">
                <a:solidFill>
                  <a:srgbClr val="000000"/>
                </a:solidFill>
                <a:latin typeface="verdana" panose="020B0604030504040204" pitchFamily="34" charset="0"/>
              </a:rPr>
              <a:t> that Aisha (</a:t>
            </a:r>
            <a:r>
              <a:rPr lang="ar-SA" sz="2200" dirty="0">
                <a:solidFill>
                  <a:srgbClr val="000000"/>
                </a:solidFill>
                <a:latin typeface="verdana" panose="020B0604030504040204" pitchFamily="34" charset="0"/>
              </a:rPr>
              <a:t>رضي الله عنها) </a:t>
            </a:r>
            <a:r>
              <a:rPr lang="en-US" sz="2200" dirty="0">
                <a:solidFill>
                  <a:srgbClr val="000000"/>
                </a:solidFill>
                <a:latin typeface="verdana" panose="020B0604030504040204" pitchFamily="34" charset="0"/>
              </a:rPr>
              <a:t>said: Going down "al-</a:t>
            </a:r>
            <a:r>
              <a:rPr lang="en-US" sz="2200" dirty="0" err="1">
                <a:solidFill>
                  <a:srgbClr val="000000"/>
                </a:solidFill>
                <a:latin typeface="verdana" panose="020B0604030504040204" pitchFamily="34" charset="0"/>
              </a:rPr>
              <a:t>Abtah</a:t>
            </a:r>
            <a:r>
              <a:rPr lang="en-US" sz="2200" dirty="0">
                <a:solidFill>
                  <a:srgbClr val="000000"/>
                </a:solidFill>
                <a:latin typeface="verdana" panose="020B0604030504040204" pitchFamily="34" charset="0"/>
              </a:rPr>
              <a:t>" is not Sunnah. The Prophet only went down there because it was easier for him when he wanted to exit the place" </a:t>
            </a:r>
            <a:br>
              <a:rPr lang="en-US" sz="2200" dirty="0"/>
            </a:br>
            <a:br>
              <a:rPr lang="en-US" sz="2200" dirty="0"/>
            </a:b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Saheeh</a:t>
            </a:r>
            <a:r>
              <a:rPr lang="en-US" sz="2200" dirty="0">
                <a:solidFill>
                  <a:srgbClr val="000000"/>
                </a:solidFill>
                <a:latin typeface="verdana" panose="020B0604030504040204" pitchFamily="34" charset="0"/>
              </a:rPr>
              <a:t> Muslim: 1311]</a:t>
            </a:r>
            <a:br>
              <a:rPr lang="en-US" sz="2200" dirty="0"/>
            </a:br>
            <a:br>
              <a:rPr lang="en-US" sz="2200" dirty="0"/>
            </a:br>
            <a:r>
              <a:rPr lang="en-US" sz="2200" dirty="0">
                <a:solidFill>
                  <a:srgbClr val="000000"/>
                </a:solidFill>
                <a:latin typeface="verdana" panose="020B0604030504040204" pitchFamily="34" charset="0"/>
              </a:rPr>
              <a:t>Imam al-</a:t>
            </a:r>
            <a:r>
              <a:rPr lang="en-US" sz="2200" dirty="0" err="1">
                <a:solidFill>
                  <a:srgbClr val="000000"/>
                </a:solidFill>
                <a:latin typeface="verdana" panose="020B0604030504040204" pitchFamily="34" charset="0"/>
              </a:rPr>
              <a:t>Nawawi</a:t>
            </a:r>
            <a:r>
              <a:rPr lang="en-US" sz="2200" dirty="0">
                <a:solidFill>
                  <a:srgbClr val="000000"/>
                </a:solidFill>
                <a:latin typeface="verdana" panose="020B0604030504040204" pitchFamily="34" charset="0"/>
              </a:rPr>
              <a:t> said in his </a:t>
            </a:r>
            <a:r>
              <a:rPr lang="en-US" sz="2200" dirty="0" err="1">
                <a:solidFill>
                  <a:srgbClr val="000000"/>
                </a:solidFill>
                <a:latin typeface="verdana" panose="020B0604030504040204" pitchFamily="34" charset="0"/>
              </a:rPr>
              <a:t>Sharh</a:t>
            </a:r>
            <a:r>
              <a:rPr lang="en-US" sz="2200" dirty="0">
                <a:solidFill>
                  <a:srgbClr val="000000"/>
                </a:solidFill>
                <a:latin typeface="verdana" panose="020B0604030504040204" pitchFamily="34" charset="0"/>
              </a:rPr>
              <a:t>: " Aisha and Ibn Abbas did not act upon it because </a:t>
            </a:r>
            <a:r>
              <a:rPr lang="en-US" sz="2200" dirty="0" err="1">
                <a:solidFill>
                  <a:srgbClr val="000000"/>
                </a:solidFill>
                <a:latin typeface="verdana" panose="020B0604030504040204" pitchFamily="34" charset="0"/>
              </a:rPr>
              <a:t>thet</a:t>
            </a:r>
            <a:r>
              <a:rPr lang="en-US" sz="2200" dirty="0">
                <a:solidFill>
                  <a:srgbClr val="000000"/>
                </a:solidFill>
                <a:latin typeface="verdana" panose="020B0604030504040204" pitchFamily="34" charset="0"/>
              </a:rPr>
              <a:t> viewed this act to happen not for a religious purpose. Yet, other companions acted upon it and because identifying whether this act was performed on religious basis or not, companions differed on it"</a:t>
            </a:r>
            <a:br>
              <a:rPr lang="en-US" sz="2200" dirty="0"/>
            </a:br>
            <a:br>
              <a:rPr lang="en-US" sz="2200" dirty="0"/>
            </a:br>
            <a:r>
              <a:rPr lang="en-US" sz="2200" dirty="0">
                <a:solidFill>
                  <a:srgbClr val="000000"/>
                </a:solidFill>
                <a:latin typeface="verdana" panose="020B0604030504040204" pitchFamily="34" charset="0"/>
              </a:rPr>
              <a:t>From the above, we conclude that companions and scholars differentiated between the acts of the Prophet (</a:t>
            </a:r>
            <a:r>
              <a:rPr lang="ar-SA" sz="2200" dirty="0">
                <a:solidFill>
                  <a:srgbClr val="000000"/>
                </a:solidFill>
                <a:latin typeface="verdana" panose="020B0604030504040204" pitchFamily="34" charset="0"/>
              </a:rPr>
              <a:t>صلى الله عليه وسلم). </a:t>
            </a:r>
            <a:r>
              <a:rPr lang="en-US" sz="2200" dirty="0">
                <a:solidFill>
                  <a:srgbClr val="000000"/>
                </a:solidFill>
                <a:latin typeface="verdana" panose="020B0604030504040204" pitchFamily="34" charset="0"/>
              </a:rPr>
              <a:t>They viewed acts that are performed on religious basis to get one closer to Allah as Sunnah while other acts that are done for other reasons as general acts.</a:t>
            </a:r>
            <a:br>
              <a:rPr lang="en-US" sz="2200" dirty="0"/>
            </a:br>
            <a:endParaRPr lang="en-US" sz="2200" dirty="0"/>
          </a:p>
        </p:txBody>
      </p:sp>
    </p:spTree>
    <p:extLst>
      <p:ext uri="{BB962C8B-B14F-4D97-AF65-F5344CB8AC3E}">
        <p14:creationId xmlns:p14="http://schemas.microsoft.com/office/powerpoint/2010/main" val="412423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35608" y="838200"/>
            <a:ext cx="7498080" cy="5410200"/>
          </a:xfrm>
        </p:spPr>
        <p:txBody>
          <a:bodyPr>
            <a:normAutofit fontScale="85000" lnSpcReduction="10000"/>
          </a:bodyPr>
          <a:lstStyle/>
          <a:p>
            <a:r>
              <a:rPr lang="en-US" sz="2400" b="1" u="sng" dirty="0">
                <a:latin typeface="Times New Roman" pitchFamily="18" charset="0"/>
                <a:cs typeface="Times New Roman" pitchFamily="18" charset="0"/>
              </a:rPr>
              <a:t> </a:t>
            </a:r>
            <a:r>
              <a:rPr lang="en-US" sz="4600" b="1" u="sng" dirty="0">
                <a:latin typeface="Times New Roman" pitchFamily="18" charset="0"/>
                <a:cs typeface="Times New Roman" pitchFamily="18" charset="0"/>
              </a:rPr>
              <a:t>IMPORTANCE OF HADITH:</a:t>
            </a:r>
          </a:p>
          <a:p>
            <a:pPr marL="539496" indent="-457200">
              <a:buFont typeface="+mj-lt"/>
              <a:buAutoNum type="arabicParenR"/>
            </a:pPr>
            <a:r>
              <a:rPr lang="en-US" sz="4600" dirty="0">
                <a:latin typeface="Times New Roman" pitchFamily="18" charset="0"/>
                <a:cs typeface="Times New Roman" pitchFamily="18" charset="0"/>
              </a:rPr>
              <a:t>Practicable as Quran.</a:t>
            </a:r>
          </a:p>
          <a:p>
            <a:pPr marL="539496" indent="-457200">
              <a:buFont typeface="+mj-lt"/>
              <a:buAutoNum type="arabicParenR"/>
            </a:pPr>
            <a:r>
              <a:rPr lang="en-US" sz="4600" dirty="0">
                <a:latin typeface="Times New Roman" pitchFamily="18" charset="0"/>
                <a:cs typeface="Times New Roman" pitchFamily="18" charset="0"/>
              </a:rPr>
              <a:t>Does not say by  his own will.</a:t>
            </a:r>
          </a:p>
          <a:p>
            <a:pPr marL="539496" indent="-457200">
              <a:buFont typeface="+mj-lt"/>
              <a:buAutoNum type="arabicParenR"/>
            </a:pPr>
            <a:r>
              <a:rPr lang="en-US" sz="4600" dirty="0">
                <a:latin typeface="Times New Roman" pitchFamily="18" charset="0"/>
                <a:cs typeface="Times New Roman" pitchFamily="18" charset="0"/>
              </a:rPr>
              <a:t>Explain what so ever revealed.</a:t>
            </a:r>
          </a:p>
          <a:p>
            <a:pPr marL="539496" indent="-457200">
              <a:buFont typeface="+mj-lt"/>
              <a:buAutoNum type="arabicParenR"/>
            </a:pPr>
            <a:r>
              <a:rPr lang="en-US" sz="4600" dirty="0">
                <a:latin typeface="Times New Roman" pitchFamily="18" charset="0"/>
                <a:cs typeface="Times New Roman" pitchFamily="18" charset="0"/>
              </a:rPr>
              <a:t>Who so obey Prophet.</a:t>
            </a:r>
          </a:p>
          <a:p>
            <a:pPr marL="539496" indent="-457200">
              <a:buFont typeface="+mj-lt"/>
              <a:buAutoNum type="arabicParenR"/>
            </a:pPr>
            <a:r>
              <a:rPr lang="en-US" sz="4600" dirty="0">
                <a:latin typeface="Times New Roman" pitchFamily="18" charset="0"/>
                <a:cs typeface="Times New Roman" pitchFamily="18" charset="0"/>
              </a:rPr>
              <a:t>If you want to love Allah.</a:t>
            </a:r>
          </a:p>
          <a:p>
            <a:pPr marL="539496" indent="-457200">
              <a:buNone/>
            </a:pP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136</TotalTime>
  <Words>501</Words>
  <Application>Microsoft Office PowerPoint</Application>
  <PresentationFormat>On-screen Show (4:3)</PresentationFormat>
  <Paragraphs>56</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lucida grande</vt:lpstr>
      <vt:lpstr>Raleway</vt:lpstr>
      <vt:lpstr>Source Sans Pro</vt:lpstr>
      <vt:lpstr>Times New Roman</vt:lpstr>
      <vt:lpstr>Trebuchet MS</vt:lpstr>
      <vt:lpstr>Tw Cen MT</vt:lpstr>
      <vt:lpstr>verdana</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Mohammad Omer Rafique</cp:lastModifiedBy>
  <cp:revision>36</cp:revision>
  <dcterms:created xsi:type="dcterms:W3CDTF">2017-07-13T09:10:32Z</dcterms:created>
  <dcterms:modified xsi:type="dcterms:W3CDTF">2018-02-26T16:42:30Z</dcterms:modified>
</cp:coreProperties>
</file>