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8" r:id="rId2"/>
    <p:sldId id="274" r:id="rId3"/>
    <p:sldId id="275" r:id="rId4"/>
    <p:sldId id="276"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EE797-1874-4AF6-A73D-7C15C6582A86}" type="datetimeFigureOut">
              <a:rPr lang="en-US" smtClean="0"/>
              <a:pPr/>
              <a:t>11/20/2017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51DB7-DA82-4089-BB85-196363462633}" type="slidenum">
              <a:rPr lang="en-US" smtClean="0"/>
              <a:pPr/>
              <a:t>‹#›</a:t>
            </a:fld>
            <a:endParaRPr lang="en-US"/>
          </a:p>
        </p:txBody>
      </p:sp>
    </p:spTree>
    <p:extLst>
      <p:ext uri="{BB962C8B-B14F-4D97-AF65-F5344CB8AC3E}">
        <p14:creationId xmlns:p14="http://schemas.microsoft.com/office/powerpoint/2010/main" val="166242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1</a:t>
            </a:fld>
            <a:endParaRPr lang="en-US"/>
          </a:p>
        </p:txBody>
      </p:sp>
    </p:spTree>
    <p:extLst>
      <p:ext uri="{BB962C8B-B14F-4D97-AF65-F5344CB8AC3E}">
        <p14:creationId xmlns:p14="http://schemas.microsoft.com/office/powerpoint/2010/main" val="17006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9EAFF-7CE2-4C2D-9C07-2F12725026B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9EAFF-7CE2-4C2D-9C07-2F12725026B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6CAD5DF-9EB4-4D99-8808-8056B2D548C5}" type="datetimeFigureOut">
              <a:rPr lang="en-US" smtClean="0"/>
              <a:pPr/>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CAD5DF-9EB4-4D99-8808-8056B2D548C5}" type="datetimeFigureOut">
              <a:rPr lang="en-US" smtClean="0"/>
              <a:pPr/>
              <a:t>11/20/2017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9EAFF-7CE2-4C2D-9C07-2F12725026B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sz="4300" dirty="0"/>
              <a:t>13.      </a:t>
            </a:r>
            <a:r>
              <a:rPr lang="en-US" sz="3900" b="1" dirty="0">
                <a:latin typeface="Times New Roman" pitchFamily="18" charset="0"/>
                <a:cs typeface="Times New Roman" pitchFamily="18" charset="0"/>
              </a:rPr>
              <a:t>Introduction to </a:t>
            </a:r>
            <a:r>
              <a:rPr lang="en-US" sz="3900" b="1" dirty="0" err="1">
                <a:latin typeface="Times New Roman" pitchFamily="18" charset="0"/>
                <a:cs typeface="Times New Roman" pitchFamily="18" charset="0"/>
              </a:rPr>
              <a:t>Sunnah</a:t>
            </a:r>
            <a:endParaRPr lang="en-US" sz="3900" dirty="0">
              <a:latin typeface="Times New Roman" pitchFamily="18" charset="0"/>
              <a:cs typeface="Times New Roman" pitchFamily="18" charset="0"/>
            </a:endParaRPr>
          </a:p>
          <a:p>
            <a:pPr marL="0" indent="0">
              <a:buNone/>
            </a:pPr>
            <a:endParaRPr lang="en-US" sz="3600" dirty="0"/>
          </a:p>
          <a:p>
            <a:pPr marL="0" indent="0" algn="ctr">
              <a:buNone/>
            </a:pPr>
            <a:r>
              <a:rPr lang="en-US" sz="3500" dirty="0">
                <a:latin typeface="Times New Roman" pitchFamily="18" charset="0"/>
                <a:cs typeface="Times New Roman" pitchFamily="18" charset="0"/>
              </a:rPr>
              <a:t>(</a:t>
            </a:r>
            <a:r>
              <a:rPr lang="en-US" sz="3500" b="1" u="sng" dirty="0">
                <a:latin typeface="Times New Roman" pitchFamily="18" charset="0"/>
                <a:cs typeface="Times New Roman" pitchFamily="18" charset="0"/>
              </a:rPr>
              <a:t>Legal Status</a:t>
            </a:r>
            <a:r>
              <a:rPr lang="en-US" sz="3500" dirty="0">
                <a:latin typeface="Times New Roman" pitchFamily="18" charset="0"/>
                <a:cs typeface="Times New Roman" pitchFamily="18" charset="0"/>
              </a:rPr>
              <a:t>)</a:t>
            </a:r>
          </a:p>
          <a:p>
            <a:pPr marL="82296" indent="0" algn="ctr">
              <a:buNone/>
            </a:pPr>
            <a:endParaRPr lang="en-US" sz="6000" dirty="0"/>
          </a:p>
          <a:p>
            <a:pPr marL="82296" indent="0">
              <a:buNone/>
            </a:pPr>
            <a:endParaRPr lang="en-US" dirty="0"/>
          </a:p>
          <a:p>
            <a:pPr marL="82296" indent="0" algn="ctr">
              <a:buNone/>
            </a:pPr>
            <a:r>
              <a:rPr lang="en-US" dirty="0"/>
              <a:t>Course Instructor  </a:t>
            </a:r>
          </a:p>
          <a:p>
            <a:pPr marL="82296" indent="0" algn="ctr">
              <a:buNone/>
            </a:pPr>
            <a:r>
              <a:rPr lang="en-US" dirty="0"/>
              <a:t>Islamic Studies:</a:t>
            </a:r>
          </a:p>
          <a:p>
            <a:pPr marL="82296" indent="0" algn="ctr">
              <a:buNone/>
            </a:pPr>
            <a:r>
              <a:rPr lang="en-US" sz="4400" b="1" dirty="0"/>
              <a:t>Mufti Muhammad Omer Rafiq</a:t>
            </a:r>
          </a:p>
        </p:txBody>
      </p:sp>
      <p:pic>
        <p:nvPicPr>
          <p:cNvPr id="5" name="Picture 4" descr="http://www.bahria.edu.pk/wp-content/uploads/logo1.png"/>
          <p:cNvPicPr/>
          <p:nvPr/>
        </p:nvPicPr>
        <p:blipFill>
          <a:blip r:embed="rId3"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29691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371600" y="1752600"/>
            <a:ext cx="3657600" cy="4953000"/>
          </a:xfrm>
        </p:spPr>
        <p:txBody>
          <a:bodyPr>
            <a:normAutofit fontScale="77500" lnSpcReduction="20000"/>
          </a:bodyPr>
          <a:lstStyle/>
          <a:p>
            <a:r>
              <a:rPr lang="en-US" sz="4600" u="sng" dirty="0">
                <a:latin typeface="Times New Roman" pitchFamily="18" charset="0"/>
                <a:cs typeface="Times New Roman" pitchFamily="18" charset="0"/>
              </a:rPr>
              <a:t>HADITH</a:t>
            </a:r>
          </a:p>
          <a:p>
            <a:pPr marL="539496" indent="-457200">
              <a:buFont typeface="+mj-lt"/>
              <a:buAutoNum type="alphaLcParenR"/>
            </a:pPr>
            <a:r>
              <a:rPr lang="en-US" sz="3600" b="1" dirty="0">
                <a:latin typeface="Times New Roman" pitchFamily="18" charset="0"/>
                <a:cs typeface="Times New Roman" pitchFamily="18" charset="0"/>
              </a:rPr>
              <a:t>Every saying of Holy Prophet.</a:t>
            </a:r>
          </a:p>
          <a:p>
            <a:pPr marL="539496" indent="-457200">
              <a:buFont typeface="+mj-lt"/>
              <a:buAutoNum type="alphaLcParenR"/>
            </a:pPr>
            <a:r>
              <a:rPr lang="en-US" sz="3600" b="1" dirty="0">
                <a:latin typeface="Times New Roman" pitchFamily="18" charset="0"/>
                <a:cs typeface="Times New Roman" pitchFamily="18" charset="0"/>
              </a:rPr>
              <a:t>Record of </a:t>
            </a:r>
            <a:r>
              <a:rPr lang="en-US" sz="3600" b="1" dirty="0" err="1">
                <a:latin typeface="Times New Roman" pitchFamily="18" charset="0"/>
                <a:cs typeface="Times New Roman" pitchFamily="18" charset="0"/>
              </a:rPr>
              <a:t>sunnah</a:t>
            </a:r>
            <a:r>
              <a:rPr lang="en-US" sz="3600" b="1" dirty="0">
                <a:latin typeface="Times New Roman" pitchFamily="18" charset="0"/>
                <a:cs typeface="Times New Roman" pitchFamily="18" charset="0"/>
              </a:rPr>
              <a:t>, prophetical and historical elements.</a:t>
            </a:r>
          </a:p>
          <a:p>
            <a:pPr marL="539496" indent="-457200">
              <a:buFont typeface="+mj-lt"/>
              <a:buAutoNum type="alphaLcParenR"/>
            </a:pPr>
            <a:r>
              <a:rPr lang="en-US" sz="3600" b="1" dirty="0" err="1">
                <a:latin typeface="Times New Roman" pitchFamily="18" charset="0"/>
                <a:cs typeface="Times New Roman" pitchFamily="18" charset="0"/>
              </a:rPr>
              <a:t>Khabar</a:t>
            </a:r>
            <a:r>
              <a:rPr lang="en-US" sz="3600" b="1" dirty="0">
                <a:latin typeface="Times New Roman" pitchFamily="18" charset="0"/>
                <a:cs typeface="Times New Roman" pitchFamily="18" charset="0"/>
              </a:rPr>
              <a:t> or information.</a:t>
            </a:r>
          </a:p>
          <a:p>
            <a:pPr marL="539496" indent="-457200">
              <a:buFont typeface="+mj-lt"/>
              <a:buAutoNum type="alphaLcParenR"/>
            </a:pPr>
            <a:r>
              <a:rPr lang="en-US" sz="3600" b="1" dirty="0">
                <a:latin typeface="Times New Roman" pitchFamily="18" charset="0"/>
                <a:cs typeface="Times New Roman" pitchFamily="18" charset="0"/>
              </a:rPr>
              <a:t>Every </a:t>
            </a:r>
            <a:r>
              <a:rPr lang="en-US" sz="3600" b="1" dirty="0" err="1">
                <a:latin typeface="Times New Roman" pitchFamily="18" charset="0"/>
                <a:cs typeface="Times New Roman" pitchFamily="18" charset="0"/>
              </a:rPr>
              <a:t>hadith</a:t>
            </a:r>
            <a:r>
              <a:rPr lang="en-US" sz="3600" b="1" dirty="0">
                <a:latin typeface="Times New Roman" pitchFamily="18" charset="0"/>
                <a:cs typeface="Times New Roman" pitchFamily="18" charset="0"/>
              </a:rPr>
              <a:t> is piece of information but every information is not </a:t>
            </a:r>
            <a:r>
              <a:rPr lang="en-US" sz="3600" b="1" dirty="0" err="1">
                <a:latin typeface="Times New Roman" pitchFamily="18" charset="0"/>
                <a:cs typeface="Times New Roman" pitchFamily="18" charset="0"/>
              </a:rPr>
              <a:t>hadith</a:t>
            </a:r>
            <a:r>
              <a:rPr lang="en-US" sz="3600" b="1" dirty="0">
                <a:latin typeface="Times New Roman" pitchFamily="18" charset="0"/>
                <a:cs typeface="Times New Roman" pitchFamily="18" charset="0"/>
              </a:rPr>
              <a:t>.</a:t>
            </a:r>
          </a:p>
          <a:p>
            <a:pPr marL="539496" indent="-457200">
              <a:buFont typeface="+mj-lt"/>
              <a:buAutoNum type="alphaLcParenR"/>
            </a:pPr>
            <a:endParaRPr lang="en-US" sz="2400" dirty="0">
              <a:latin typeface="Times New Roman" pitchFamily="18" charset="0"/>
              <a:cs typeface="Times New Roman" pitchFamily="18" charset="0"/>
            </a:endParaRPr>
          </a:p>
          <a:p>
            <a:pPr marL="596646" indent="-514350">
              <a:buFont typeface="+mj-lt"/>
              <a:buAutoNum type="alphaLcParenR"/>
            </a:pPr>
            <a:endParaRPr lang="en-US" dirty="0">
              <a:latin typeface="Times New Roman" pitchFamily="18" charset="0"/>
              <a:cs typeface="Times New Roman" pitchFamily="18" charset="0"/>
            </a:endParaRPr>
          </a:p>
        </p:txBody>
      </p:sp>
      <p:sp>
        <p:nvSpPr>
          <p:cNvPr id="5" name="Content Placeholder 4"/>
          <p:cNvSpPr>
            <a:spLocks noGrp="1"/>
          </p:cNvSpPr>
          <p:nvPr>
            <p:ph sz="half" idx="2"/>
          </p:nvPr>
        </p:nvSpPr>
        <p:spPr>
          <a:xfrm>
            <a:off x="5181600" y="1676400"/>
            <a:ext cx="3657600" cy="5029200"/>
          </a:xfrm>
        </p:spPr>
        <p:txBody>
          <a:bodyPr>
            <a:normAutofit fontScale="77500" lnSpcReduction="20000"/>
          </a:bodyPr>
          <a:lstStyle/>
          <a:p>
            <a:r>
              <a:rPr lang="en-US" sz="4600" b="1" u="sng" dirty="0">
                <a:latin typeface="Times New Roman" pitchFamily="18" charset="0"/>
                <a:cs typeface="Times New Roman" pitchFamily="18" charset="0"/>
              </a:rPr>
              <a:t>SUNNAH</a:t>
            </a:r>
          </a:p>
          <a:p>
            <a:endParaRPr lang="en-US" dirty="0">
              <a:latin typeface="Times New Roman" pitchFamily="18" charset="0"/>
              <a:cs typeface="Times New Roman" pitchFamily="18" charset="0"/>
            </a:endParaRPr>
          </a:p>
          <a:p>
            <a:pPr marL="539496" indent="-457200">
              <a:buFont typeface="+mj-lt"/>
              <a:buAutoNum type="alphaLcParenR"/>
            </a:pPr>
            <a:r>
              <a:rPr lang="en-US" sz="3600" b="1" dirty="0">
                <a:latin typeface="Times New Roman" pitchFamily="18" charset="0"/>
                <a:cs typeface="Times New Roman" pitchFamily="18" charset="0"/>
              </a:rPr>
              <a:t>Every deed or doing of Holy Prophet.</a:t>
            </a:r>
          </a:p>
          <a:p>
            <a:pPr marL="539496" indent="-457200">
              <a:buFont typeface="+mj-lt"/>
              <a:buAutoNum type="alphaLcParenR"/>
            </a:pPr>
            <a:r>
              <a:rPr lang="en-US" sz="3600" b="1" dirty="0">
                <a:latin typeface="Times New Roman" pitchFamily="18" charset="0"/>
                <a:cs typeface="Times New Roman" pitchFamily="18" charset="0"/>
              </a:rPr>
              <a:t>Unspoken approval of Holy  Prophet(SAW).</a:t>
            </a:r>
          </a:p>
          <a:p>
            <a:pPr marL="539496" indent="-457200">
              <a:buFont typeface="+mj-lt"/>
              <a:buAutoNum type="alphaLcParenR"/>
            </a:pPr>
            <a:r>
              <a:rPr lang="en-US" sz="3600" b="1" dirty="0">
                <a:latin typeface="Times New Roman" pitchFamily="18" charset="0"/>
                <a:cs typeface="Times New Roman" pitchFamily="18" charset="0"/>
              </a:rPr>
              <a:t>Customs, methods and ways of Holy Prophet SAW.</a:t>
            </a:r>
          </a:p>
          <a:p>
            <a:pPr marL="539496" indent="-457200">
              <a:buFont typeface="+mj-lt"/>
              <a:buAutoNum type="alphaLcParenR"/>
            </a:pPr>
            <a:r>
              <a:rPr lang="en-US" sz="3600" b="1" dirty="0">
                <a:latin typeface="Times New Roman" pitchFamily="18" charset="0"/>
                <a:cs typeface="Times New Roman" pitchFamily="18" charset="0"/>
              </a:rPr>
              <a:t>Religious and spiritual color.</a:t>
            </a:r>
          </a:p>
          <a:p>
            <a:endParaRPr lang="en-US" sz="3600" b="1" dirty="0">
              <a:latin typeface="Times New Roman" pitchFamily="18" charset="0"/>
              <a:cs typeface="Times New Roman" pitchFamily="18" charset="0"/>
            </a:endParaRPr>
          </a:p>
        </p:txBody>
      </p:sp>
      <p:sp>
        <p:nvSpPr>
          <p:cNvPr id="6" name="Rectangle 5"/>
          <p:cNvSpPr/>
          <p:nvPr/>
        </p:nvSpPr>
        <p:spPr>
          <a:xfrm>
            <a:off x="1447800" y="685800"/>
            <a:ext cx="6858000" cy="1077218"/>
          </a:xfrm>
          <a:prstGeom prst="rect">
            <a:avLst/>
          </a:prstGeom>
        </p:spPr>
        <p:txBody>
          <a:bodyPr wrap="square">
            <a:spAutoFit/>
          </a:bodyPr>
          <a:lstStyle/>
          <a:p>
            <a:r>
              <a:rPr lang="en-US" sz="3200" b="1" u="sng" dirty="0">
                <a:latin typeface="Times New Roman" pitchFamily="18" charset="0"/>
                <a:cs typeface="Times New Roman" pitchFamily="18" charset="0"/>
              </a:rPr>
              <a:t>DIFFERENCE BETWEEN HADITH AND SUNNAH: </a:t>
            </a:r>
            <a:endParaRPr lang="en-US" sz="3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Times New Roman" pitchFamily="18" charset="0"/>
                <a:cs typeface="Times New Roman" pitchFamily="18" charset="0"/>
              </a:rPr>
              <a:t>Legal Position of </a:t>
            </a:r>
            <a:r>
              <a:rPr lang="en-US" dirty="0" err="1">
                <a:latin typeface="Times New Roman" pitchFamily="18" charset="0"/>
                <a:cs typeface="Times New Roman" pitchFamily="18" charset="0"/>
              </a:rPr>
              <a:t>Sunnah</a:t>
            </a:r>
            <a:endParaRPr lang="en-US" dirty="0">
              <a:latin typeface="Times New Roman" pitchFamily="18" charset="0"/>
              <a:cs typeface="Times New Roman" pitchFamily="18" charset="0"/>
            </a:endParaRPr>
          </a:p>
        </p:txBody>
      </p:sp>
      <p:sp>
        <p:nvSpPr>
          <p:cNvPr id="6" name="Content Placeholder 5"/>
          <p:cNvSpPr>
            <a:spLocks noGrp="1"/>
          </p:cNvSpPr>
          <p:nvPr>
            <p:ph idx="1"/>
          </p:nvPr>
        </p:nvSpPr>
        <p:spPr/>
        <p:txBody>
          <a:bodyPr>
            <a:noAutofit/>
          </a:bodyPr>
          <a:lstStyle/>
          <a:p>
            <a:r>
              <a:rPr lang="en-US" sz="2100" b="1" dirty="0">
                <a:latin typeface="Times New Roman" pitchFamily="18" charset="0"/>
                <a:cs typeface="Times New Roman" pitchFamily="18" charset="0"/>
              </a:rPr>
              <a:t>The </a:t>
            </a:r>
            <a:r>
              <a:rPr lang="en-US" sz="2100" b="1" dirty="0" err="1">
                <a:latin typeface="Times New Roman" pitchFamily="18" charset="0"/>
                <a:cs typeface="Times New Roman" pitchFamily="18" charset="0"/>
              </a:rPr>
              <a:t>Sunnah</a:t>
            </a:r>
            <a:r>
              <a:rPr lang="en-US" sz="2100" b="1" dirty="0">
                <a:latin typeface="Times New Roman" pitchFamily="18" charset="0"/>
                <a:cs typeface="Times New Roman" pitchFamily="18" charset="0"/>
              </a:rPr>
              <a:t> cannot dispense with the Quran: Allah Almighty chose Muhammad , as His Prophet and selected him to deliver His final message. The Quran was revealed to the Prophet in which Allah commanded him to obey everything that was ordered of him; that is, to convey and explain His message to the people.</a:t>
            </a:r>
            <a:br>
              <a:rPr lang="en-US" sz="2100" b="1" dirty="0">
                <a:latin typeface="Times New Roman" pitchFamily="18" charset="0"/>
                <a:cs typeface="Times New Roman" pitchFamily="18" charset="0"/>
              </a:rPr>
            </a:br>
            <a:r>
              <a:rPr lang="en-US" sz="2100" b="1" dirty="0">
                <a:latin typeface="Times New Roman" pitchFamily="18" charset="0"/>
                <a:cs typeface="Times New Roman" pitchFamily="18" charset="0"/>
              </a:rPr>
              <a:t>Allah Almighty says what means: </a:t>
            </a:r>
            <a:r>
              <a:rPr lang="en-US" sz="2100" b="1" i="1" dirty="0">
                <a:latin typeface="Times New Roman" pitchFamily="18" charset="0"/>
                <a:cs typeface="Times New Roman" pitchFamily="18" charset="0"/>
              </a:rPr>
              <a:t>"…And We revealed to you the message [i.e., the Quran] that you may make clear to the people what was sent down to them…" </a:t>
            </a:r>
            <a:r>
              <a:rPr lang="en-US" sz="2100" b="1" dirty="0">
                <a:latin typeface="Times New Roman" pitchFamily="18" charset="0"/>
                <a:cs typeface="Times New Roman" pitchFamily="18" charset="0"/>
              </a:rPr>
              <a:t>[Quran: 16:44]</a:t>
            </a:r>
            <a:br>
              <a:rPr lang="en-US" sz="2100" b="1" dirty="0">
                <a:latin typeface="Times New Roman" pitchFamily="18" charset="0"/>
                <a:cs typeface="Times New Roman" pitchFamily="18" charset="0"/>
              </a:rPr>
            </a:br>
            <a:r>
              <a:rPr lang="en-US" sz="2100" b="1" dirty="0">
                <a:latin typeface="Times New Roman" pitchFamily="18" charset="0"/>
                <a:cs typeface="Times New Roman" pitchFamily="18" charset="0"/>
              </a:rPr>
              <a:t>The declaration mentioned in the verse contains two commands:</a:t>
            </a:r>
            <a:br>
              <a:rPr lang="en-US" sz="2100" b="1" dirty="0">
                <a:latin typeface="Times New Roman" pitchFamily="18" charset="0"/>
                <a:cs typeface="Times New Roman" pitchFamily="18" charset="0"/>
              </a:rPr>
            </a:br>
            <a:r>
              <a:rPr lang="en-US" sz="2100" b="1" dirty="0">
                <a:latin typeface="Times New Roman" pitchFamily="18" charset="0"/>
                <a:cs typeface="Times New Roman" pitchFamily="18" charset="0"/>
              </a:rPr>
              <a:t>1. To propagate the speech of Allah (i.e. the Quran). This is to openly communicate the Quran to (all) mankind as Allah Almighty has revealed to the Prophet that which means: "O Messenger! Announce that which has been revealed to you from your Lord…" [Quran: 5:67]</a:t>
            </a:r>
            <a:br>
              <a:rPr lang="en-US" sz="2100" b="1" dirty="0">
                <a:latin typeface="Times New Roman" pitchFamily="18" charset="0"/>
                <a:cs typeface="Times New Roman" pitchFamily="18" charset="0"/>
              </a:rPr>
            </a:br>
            <a:endParaRPr lang="en-US" sz="21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914400"/>
            <a:ext cx="7498080" cy="4800600"/>
          </a:xfrm>
        </p:spPr>
        <p:txBody>
          <a:bodyPr>
            <a:noAutofit/>
          </a:bodyPr>
          <a:lstStyle/>
          <a:p>
            <a:r>
              <a:rPr lang="en-US" sz="2300" b="1" dirty="0">
                <a:latin typeface="Times New Roman" pitchFamily="18" charset="0"/>
                <a:cs typeface="Times New Roman" pitchFamily="18" charset="0"/>
              </a:rPr>
              <a:t>‘</a:t>
            </a:r>
            <a:r>
              <a:rPr lang="en-US" sz="2300" b="1" dirty="0" err="1">
                <a:latin typeface="Times New Roman" pitchFamily="18" charset="0"/>
                <a:cs typeface="Times New Roman" pitchFamily="18" charset="0"/>
              </a:rPr>
              <a:t>Aa’ishah</a:t>
            </a:r>
            <a:r>
              <a:rPr lang="en-US" sz="2300" b="1" dirty="0">
                <a:latin typeface="Times New Roman" pitchFamily="18" charset="0"/>
                <a:cs typeface="Times New Roman" pitchFamily="18" charset="0"/>
              </a:rPr>
              <a:t> is reported to have said: </a:t>
            </a:r>
            <a:r>
              <a:rPr lang="en-US" sz="2300" b="1" i="1" dirty="0">
                <a:latin typeface="Times New Roman" pitchFamily="18" charset="0"/>
                <a:cs typeface="Times New Roman" pitchFamily="18" charset="0"/>
              </a:rPr>
              <a:t>"Whoever says that Muhammad concealed anything that he was commanded to communicate has forged a great lie against Allah." Then she read the abovementioned verse. </a:t>
            </a:r>
            <a:r>
              <a:rPr lang="en-US" sz="2300" b="1" dirty="0">
                <a:latin typeface="Times New Roman" pitchFamily="18" charset="0"/>
                <a:cs typeface="Times New Roman" pitchFamily="18" charset="0"/>
              </a:rPr>
              <a:t>[Al-</a:t>
            </a:r>
            <a:r>
              <a:rPr lang="en-US" sz="2300" b="1" dirty="0" err="1">
                <a:latin typeface="Times New Roman" pitchFamily="18" charset="0"/>
                <a:cs typeface="Times New Roman" pitchFamily="18" charset="0"/>
              </a:rPr>
              <a:t>Bukhari</a:t>
            </a:r>
            <a:r>
              <a:rPr lang="en-US" sz="2300" b="1" dirty="0">
                <a:latin typeface="Times New Roman" pitchFamily="18" charset="0"/>
                <a:cs typeface="Times New Roman" pitchFamily="18" charset="0"/>
              </a:rPr>
              <a:t> &amp; Muslim]</a:t>
            </a:r>
            <a:br>
              <a:rPr lang="en-US" sz="2300" b="1" dirty="0">
                <a:latin typeface="Times New Roman" pitchFamily="18" charset="0"/>
                <a:cs typeface="Times New Roman" pitchFamily="18" charset="0"/>
              </a:rPr>
            </a:br>
            <a:r>
              <a:rPr lang="en-US" sz="2300" b="1" dirty="0">
                <a:latin typeface="Times New Roman" pitchFamily="18" charset="0"/>
                <a:cs typeface="Times New Roman" pitchFamily="18" charset="0"/>
              </a:rPr>
              <a:t>Another narration is found in the book of </a:t>
            </a:r>
            <a:r>
              <a:rPr lang="en-US" sz="2300" b="1" dirty="0" err="1">
                <a:latin typeface="Times New Roman" pitchFamily="18" charset="0"/>
                <a:cs typeface="Times New Roman" pitchFamily="18" charset="0"/>
              </a:rPr>
              <a:t>Imaam</a:t>
            </a:r>
            <a:r>
              <a:rPr lang="en-US" sz="2300" b="1" dirty="0">
                <a:latin typeface="Times New Roman" pitchFamily="18" charset="0"/>
                <a:cs typeface="Times New Roman" pitchFamily="18" charset="0"/>
              </a:rPr>
              <a:t> Muslim which states: "If the Messenger of Allah had concealed something that he was commanded to communicate, he would have concealed the saying of the Almighty (which means): </a:t>
            </a:r>
            <a:r>
              <a:rPr lang="en-US" sz="2300" b="1" i="1" dirty="0">
                <a:latin typeface="Times New Roman" pitchFamily="18" charset="0"/>
                <a:cs typeface="Times New Roman" pitchFamily="18" charset="0"/>
              </a:rPr>
              <a:t>"And [remember, O Muhammad], when you said to the one on whom Allah bestowed </a:t>
            </a:r>
            <a:r>
              <a:rPr lang="en-US" sz="2300" b="1" i="1" dirty="0" err="1">
                <a:latin typeface="Times New Roman" pitchFamily="18" charset="0"/>
                <a:cs typeface="Times New Roman" pitchFamily="18" charset="0"/>
              </a:rPr>
              <a:t>favour</a:t>
            </a:r>
            <a:r>
              <a:rPr lang="en-US" sz="2300" b="1" i="1" dirty="0">
                <a:latin typeface="Times New Roman" pitchFamily="18" charset="0"/>
                <a:cs typeface="Times New Roman" pitchFamily="18" charset="0"/>
              </a:rPr>
              <a:t>: 'Keep your wife and fear Allah,' while you concealed within yourself that which Allah is to disclose. And you feared the people, while Allah has more right that you fear Him." </a:t>
            </a:r>
            <a:r>
              <a:rPr lang="en-US" sz="2300" b="1" dirty="0">
                <a:latin typeface="Times New Roman" pitchFamily="18" charset="0"/>
                <a:cs typeface="Times New Roman" pitchFamily="18" charset="0"/>
              </a:rPr>
              <a:t>[Quran: 33:37]</a:t>
            </a:r>
          </a:p>
          <a:p>
            <a:endParaRPr lang="en-US" sz="2300" dirty="0"/>
          </a:p>
        </p:txBody>
      </p:sp>
    </p:spTree>
    <p:extLst>
      <p:ext uri="{BB962C8B-B14F-4D97-AF65-F5344CB8AC3E}">
        <p14:creationId xmlns:p14="http://schemas.microsoft.com/office/powerpoint/2010/main" val="3628186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68</TotalTime>
  <Words>194</Words>
  <Application>Microsoft Office PowerPoint</Application>
  <PresentationFormat>On-screen Show (4:3)</PresentationFormat>
  <Paragraphs>24</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Calibri</vt:lpstr>
      <vt:lpstr>Gill Sans MT</vt:lpstr>
      <vt:lpstr>Times New Roman</vt:lpstr>
      <vt:lpstr>Verdana</vt:lpstr>
      <vt:lpstr>Wingdings 2</vt:lpstr>
      <vt:lpstr>Solstice</vt:lpstr>
      <vt:lpstr>PowerPoint Presentation</vt:lpstr>
      <vt:lpstr>PowerPoint Presentation</vt:lpstr>
      <vt:lpstr>Legal Position of Sunnah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omer</cp:lastModifiedBy>
  <cp:revision>31</cp:revision>
  <dcterms:created xsi:type="dcterms:W3CDTF">2017-07-13T09:10:32Z</dcterms:created>
  <dcterms:modified xsi:type="dcterms:W3CDTF">2017-11-20T12:47:06Z</dcterms:modified>
</cp:coreProperties>
</file>