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4" r:id="rId18"/>
    <p:sldId id="275" r:id="rId19"/>
    <p:sldId id="276" r:id="rId20"/>
    <p:sldId id="277" r:id="rId21"/>
    <p:sldId id="278" r:id="rId22"/>
    <p:sldId id="279" r:id="rId23"/>
    <p:sldId id="280" r:id="rId24"/>
    <p:sldId id="286" r:id="rId25"/>
    <p:sldId id="281" r:id="rId26"/>
    <p:sldId id="282" r:id="rId27"/>
    <p:sldId id="283" r:id="rId28"/>
    <p:sldId id="284" r:id="rId29"/>
    <p:sldId id="287" r:id="rId30"/>
    <p:sldId id="285" r:id="rId31"/>
    <p:sldId id="288" r:id="rId32"/>
    <p:sldId id="289" r:id="rId33"/>
    <p:sldId id="290" r:id="rId34"/>
    <p:sldId id="291" r:id="rId35"/>
    <p:sldId id="292" r:id="rId36"/>
    <p:sldId id="293" r:id="rId37"/>
    <p:sldId id="294" r:id="rId38"/>
    <p:sldId id="295" r:id="rId39"/>
    <p:sldId id="297" r:id="rId40"/>
    <p:sldId id="298" r:id="rId41"/>
    <p:sldId id="299" r:id="rId42"/>
    <p:sldId id="302" r:id="rId43"/>
    <p:sldId id="300" r:id="rId44"/>
    <p:sldId id="301" r:id="rId45"/>
    <p:sldId id="304" r:id="rId46"/>
    <p:sldId id="303" r:id="rId47"/>
    <p:sldId id="296"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6EE22D-7C17-400D-B44A-00ABED4EF28F}">
          <p14:sldIdLst>
            <p14:sldId id="256"/>
          </p14:sldIdLst>
        </p14:section>
        <p14:section name="Introduction" id="{4AFF20E9-953F-4B9D-86BB-33F34D7E827C}">
          <p14:sldIdLst>
            <p14:sldId id="258"/>
            <p14:sldId id="259"/>
            <p14:sldId id="260"/>
          </p14:sldIdLst>
        </p14:section>
        <p14:section name="Selectors" id="{FBDFA21A-E145-45C6-99CC-EED2EFE833B0}">
          <p14:sldIdLst>
            <p14:sldId id="261"/>
            <p14:sldId id="262"/>
            <p14:sldId id="263"/>
          </p14:sldIdLst>
        </p14:section>
        <p14:section name="Events" id="{6B6C9BB5-193A-4952-9897-02413431CD38}">
          <p14:sldIdLst>
            <p14:sldId id="264"/>
            <p14:sldId id="265"/>
            <p14:sldId id="266"/>
          </p14:sldIdLst>
        </p14:section>
        <p14:section name="Effects" id="{7971A277-FF40-40DD-A382-CF528EE8ED37}">
          <p14:sldIdLst>
            <p14:sldId id="268"/>
            <p14:sldId id="267"/>
            <p14:sldId id="269"/>
            <p14:sldId id="270"/>
            <p14:sldId id="271"/>
            <p14:sldId id="272"/>
            <p14:sldId id="274"/>
            <p14:sldId id="275"/>
            <p14:sldId id="276"/>
            <p14:sldId id="277"/>
            <p14:sldId id="278"/>
            <p14:sldId id="279"/>
            <p14:sldId id="280"/>
            <p14:sldId id="286"/>
          </p14:sldIdLst>
        </p14:section>
        <p14:section name="jQuery HTML" id="{822897E8-C68E-4B92-8986-372DEA71A14B}">
          <p14:sldIdLst>
            <p14:sldId id="281"/>
            <p14:sldId id="282"/>
            <p14:sldId id="283"/>
            <p14:sldId id="284"/>
            <p14:sldId id="287"/>
            <p14:sldId id="285"/>
            <p14:sldId id="288"/>
            <p14:sldId id="289"/>
            <p14:sldId id="290"/>
            <p14:sldId id="291"/>
            <p14:sldId id="292"/>
            <p14:sldId id="293"/>
            <p14:sldId id="294"/>
            <p14:sldId id="295"/>
            <p14:sldId id="297"/>
            <p14:sldId id="298"/>
            <p14:sldId id="299"/>
            <p14:sldId id="302"/>
            <p14:sldId id="300"/>
            <p14:sldId id="301"/>
            <p14:sldId id="304"/>
            <p14:sldId id="303"/>
            <p14:sldId id="29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38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ACCA-618C-40B1-B83B-5A6F5FAA2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E815BA-3704-40D5-B37D-61CA63A41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04FA7-4FAA-49EC-A0E0-6144290CA0F0}"/>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5" name="Footer Placeholder 4">
            <a:extLst>
              <a:ext uri="{FF2B5EF4-FFF2-40B4-BE49-F238E27FC236}">
                <a16:creationId xmlns:a16="http://schemas.microsoft.com/office/drawing/2014/main" id="{BC3FBC0C-5423-4880-A635-EBE9DF780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B2F39-8D9C-44A4-8CB6-ADD2C8BB7310}"/>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266862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5D01-CB6F-432E-AC2C-54B6828FCF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DAE7FF-DBCE-42A0-90A4-147E5C9F7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36AB7-8F6C-4F77-8517-8429F5510AA5}"/>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5" name="Footer Placeholder 4">
            <a:extLst>
              <a:ext uri="{FF2B5EF4-FFF2-40B4-BE49-F238E27FC236}">
                <a16:creationId xmlns:a16="http://schemas.microsoft.com/office/drawing/2014/main" id="{897881A0-04B4-4BEA-8764-FBB9C8E8B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CC884-6C80-46DE-9746-435FBB5607D6}"/>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34282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0D6E7-9FA6-4F4A-BA93-3DE3B72EA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DA6CC3-455C-41C4-B8F9-E5778A178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DDE8-B04F-4CA4-A1D2-AC3A4E0E6F39}"/>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5" name="Footer Placeholder 4">
            <a:extLst>
              <a:ext uri="{FF2B5EF4-FFF2-40B4-BE49-F238E27FC236}">
                <a16:creationId xmlns:a16="http://schemas.microsoft.com/office/drawing/2014/main" id="{1A28FA0B-64D7-41C0-B31E-E076B0FF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B19E5-A5FD-41D8-8323-92CFA5142A3B}"/>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364328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C8C5-7ECE-41F9-86A4-97FBCDB3E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FA50E-5638-4540-B51D-F35A3C32C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AD2A1-26FA-4F08-AE91-FE3ACFD96F00}"/>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5" name="Footer Placeholder 4">
            <a:extLst>
              <a:ext uri="{FF2B5EF4-FFF2-40B4-BE49-F238E27FC236}">
                <a16:creationId xmlns:a16="http://schemas.microsoft.com/office/drawing/2014/main" id="{C25BF405-DDCE-4A64-8C58-09368B26D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3304C-F1AD-4C55-89E9-4C12820E3B86}"/>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21938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50AE-6840-4059-96AA-B7F37AB75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F92601-BBEF-424D-B77C-FB42EC6BE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F02D8-A508-4C21-87EC-DBEF08EE942E}"/>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5" name="Footer Placeholder 4">
            <a:extLst>
              <a:ext uri="{FF2B5EF4-FFF2-40B4-BE49-F238E27FC236}">
                <a16:creationId xmlns:a16="http://schemas.microsoft.com/office/drawing/2014/main" id="{C123C9A4-D395-4825-A04A-EA6DFC144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70A09-56AD-4716-A076-7879A4F87CE7}"/>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408396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19A3-8E87-4DCD-BBB1-FFC6040CC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0B9A3-97BC-4ABE-A781-16901D981F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23C7E3-683F-4B21-B733-6C786FF21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C9685-BB81-422F-8B72-2E218A27F5D4}"/>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6" name="Footer Placeholder 5">
            <a:extLst>
              <a:ext uri="{FF2B5EF4-FFF2-40B4-BE49-F238E27FC236}">
                <a16:creationId xmlns:a16="http://schemas.microsoft.com/office/drawing/2014/main" id="{73480EAF-77BC-4100-AC9C-A9BBBE860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24630-01A1-42C5-AE96-763B57C6EA02}"/>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252055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091-3BDF-471E-B73D-CE4299458E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0D6CF-3654-4D96-9388-962237227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02536-03CE-47C1-9286-399EBE84C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488A6-C93E-4CFA-94EF-586724662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D615E0-522B-4CBC-9A07-E4AEC594F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636A0-7326-4CA7-9C72-F4C7EF4D0A78}"/>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8" name="Footer Placeholder 7">
            <a:extLst>
              <a:ext uri="{FF2B5EF4-FFF2-40B4-BE49-F238E27FC236}">
                <a16:creationId xmlns:a16="http://schemas.microsoft.com/office/drawing/2014/main" id="{9AEA8CDE-C80D-4745-95D2-3DCEA3B9D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C05B-DB3A-4B55-A39B-B8B82A416369}"/>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298657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4D7D-F2B1-45D6-9474-30A2C5A7C0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5CF140-19A8-4A4B-A034-80723A382D52}"/>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4" name="Footer Placeholder 3">
            <a:extLst>
              <a:ext uri="{FF2B5EF4-FFF2-40B4-BE49-F238E27FC236}">
                <a16:creationId xmlns:a16="http://schemas.microsoft.com/office/drawing/2014/main" id="{3792C3A8-84E6-402A-B26F-149F63B6D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D97E6-7FD8-4A36-80EF-0164328E5DA8}"/>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419379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AC9A3-30B2-4B5F-936D-18621C7127EE}"/>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3" name="Footer Placeholder 2">
            <a:extLst>
              <a:ext uri="{FF2B5EF4-FFF2-40B4-BE49-F238E27FC236}">
                <a16:creationId xmlns:a16="http://schemas.microsoft.com/office/drawing/2014/main" id="{9C48B059-45F2-4B5B-8EE1-D7F7A15B09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04C083-CB60-46FF-A92C-B162EAB962AD}"/>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47193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A367-6DC6-4E35-8120-2B9A2084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ABC752-13B3-4B49-8508-83218A6E0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55B45A-3C74-4F34-95BD-8A4B99A0D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543DC-B1B1-48E1-A266-571C432249AE}"/>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6" name="Footer Placeholder 5">
            <a:extLst>
              <a:ext uri="{FF2B5EF4-FFF2-40B4-BE49-F238E27FC236}">
                <a16:creationId xmlns:a16="http://schemas.microsoft.com/office/drawing/2014/main" id="{FB2CBF9A-B3F1-4D4A-B8B3-11317A31F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07804-F728-4C29-84DB-5A9E191270F6}"/>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245081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60DD-AF3F-47C1-879A-4E16E462C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72F0D9-A0C3-4D4F-B88C-5E3FDB75A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A210B9-DAEE-490B-BFF7-43070E212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89918-52B4-4CB1-86A5-111C159BD413}"/>
              </a:ext>
            </a:extLst>
          </p:cNvPr>
          <p:cNvSpPr>
            <a:spLocks noGrp="1"/>
          </p:cNvSpPr>
          <p:nvPr>
            <p:ph type="dt" sz="half" idx="10"/>
          </p:nvPr>
        </p:nvSpPr>
        <p:spPr/>
        <p:txBody>
          <a:bodyPr/>
          <a:lstStyle/>
          <a:p>
            <a:fld id="{AD78BC13-5A2B-4C3C-9AAC-7AE7057A77A8}" type="datetimeFigureOut">
              <a:rPr lang="en-US" smtClean="0"/>
              <a:t>1/6/2023</a:t>
            </a:fld>
            <a:endParaRPr lang="en-US"/>
          </a:p>
        </p:txBody>
      </p:sp>
      <p:sp>
        <p:nvSpPr>
          <p:cNvPr id="6" name="Footer Placeholder 5">
            <a:extLst>
              <a:ext uri="{FF2B5EF4-FFF2-40B4-BE49-F238E27FC236}">
                <a16:creationId xmlns:a16="http://schemas.microsoft.com/office/drawing/2014/main" id="{29F987EB-1CB5-4033-AB8E-072092E7A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4C63B-7D7F-4DCA-A9B1-78B9F04C97C9}"/>
              </a:ext>
            </a:extLst>
          </p:cNvPr>
          <p:cNvSpPr>
            <a:spLocks noGrp="1"/>
          </p:cNvSpPr>
          <p:nvPr>
            <p:ph type="sldNum" sz="quarter" idx="12"/>
          </p:nvPr>
        </p:nvSpPr>
        <p:spPr/>
        <p:txBody>
          <a:bodyPr/>
          <a:lstStyle/>
          <a:p>
            <a:fld id="{BBFB9156-188D-4255-B334-F67017332DBA}" type="slidenum">
              <a:rPr lang="en-US" smtClean="0"/>
              <a:t>‹#›</a:t>
            </a:fld>
            <a:endParaRPr lang="en-US"/>
          </a:p>
        </p:txBody>
      </p:sp>
    </p:spTree>
    <p:extLst>
      <p:ext uri="{BB962C8B-B14F-4D97-AF65-F5344CB8AC3E}">
        <p14:creationId xmlns:p14="http://schemas.microsoft.com/office/powerpoint/2010/main" val="303591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6C51C-D44E-4FE8-8039-FD2DA1180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45D51-8082-4953-83F2-572E04AEF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4F143-D140-4677-9E26-13492333D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8BC13-5A2B-4C3C-9AAC-7AE7057A77A8}" type="datetimeFigureOut">
              <a:rPr lang="en-US" smtClean="0"/>
              <a:t>1/6/2023</a:t>
            </a:fld>
            <a:endParaRPr lang="en-US"/>
          </a:p>
        </p:txBody>
      </p:sp>
      <p:sp>
        <p:nvSpPr>
          <p:cNvPr id="5" name="Footer Placeholder 4">
            <a:extLst>
              <a:ext uri="{FF2B5EF4-FFF2-40B4-BE49-F238E27FC236}">
                <a16:creationId xmlns:a16="http://schemas.microsoft.com/office/drawing/2014/main" id="{6E99936E-B81D-4EFF-9461-D7B7721FF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F4FE6-FE47-469E-B770-8716126F8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B9156-188D-4255-B334-F67017332DBA}" type="slidenum">
              <a:rPr lang="en-US" smtClean="0"/>
              <a:t>‹#›</a:t>
            </a:fld>
            <a:endParaRPr lang="en-US"/>
          </a:p>
        </p:txBody>
      </p:sp>
    </p:spTree>
    <p:extLst>
      <p:ext uri="{BB962C8B-B14F-4D97-AF65-F5344CB8AC3E}">
        <p14:creationId xmlns:p14="http://schemas.microsoft.com/office/powerpoint/2010/main" val="848246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tutorialspoint.com/jquery/jquery-interactions.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utorialspoint.com/jquery/jquery-widget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C547E0-5EC7-57AA-901E-260B346A6302}"/>
              </a:ext>
            </a:extLst>
          </p:cNvPr>
          <p:cNvPicPr>
            <a:picLocks noChangeAspect="1"/>
          </p:cNvPicPr>
          <p:nvPr/>
        </p:nvPicPr>
        <p:blipFill rotWithShape="1">
          <a:blip r:embed="rId2">
            <a:alphaModFix amt="50000"/>
          </a:blip>
          <a:srcRect t="20213"/>
          <a:stretch/>
        </p:blipFill>
        <p:spPr>
          <a:xfrm>
            <a:off x="20" y="1"/>
            <a:ext cx="12191980" cy="6857999"/>
          </a:xfrm>
          <a:prstGeom prst="rect">
            <a:avLst/>
          </a:prstGeom>
        </p:spPr>
      </p:pic>
      <p:sp>
        <p:nvSpPr>
          <p:cNvPr id="2" name="Title 1">
            <a:extLst>
              <a:ext uri="{FF2B5EF4-FFF2-40B4-BE49-F238E27FC236}">
                <a16:creationId xmlns:a16="http://schemas.microsoft.com/office/drawing/2014/main" id="{CB5BDE9A-DEB1-4B21-9054-1D894ADC477D}"/>
              </a:ext>
            </a:extLst>
          </p:cNvPr>
          <p:cNvSpPr>
            <a:spLocks noGrp="1"/>
          </p:cNvSpPr>
          <p:nvPr>
            <p:ph type="ctrTitle"/>
          </p:nvPr>
        </p:nvSpPr>
        <p:spPr>
          <a:xfrm>
            <a:off x="1524000" y="1122362"/>
            <a:ext cx="9144000" cy="2900518"/>
          </a:xfrm>
        </p:spPr>
        <p:txBody>
          <a:bodyPr>
            <a:normAutofit/>
          </a:bodyPr>
          <a:lstStyle/>
          <a:p>
            <a:r>
              <a:rPr lang="en-US" b="1" u="sng" dirty="0">
                <a:solidFill>
                  <a:srgbClr val="FFFFFF"/>
                </a:solidFill>
              </a:rPr>
              <a:t>Introduction To jQuery</a:t>
            </a:r>
          </a:p>
        </p:txBody>
      </p:sp>
      <p:sp>
        <p:nvSpPr>
          <p:cNvPr id="3" name="Subtitle 2">
            <a:extLst>
              <a:ext uri="{FF2B5EF4-FFF2-40B4-BE49-F238E27FC236}">
                <a16:creationId xmlns:a16="http://schemas.microsoft.com/office/drawing/2014/main" id="{C03733EC-EAA9-4F29-B52D-1B1D52490862}"/>
              </a:ext>
            </a:extLst>
          </p:cNvPr>
          <p:cNvSpPr>
            <a:spLocks noGrp="1"/>
          </p:cNvSpPr>
          <p:nvPr>
            <p:ph type="subTitle" idx="1"/>
          </p:nvPr>
        </p:nvSpPr>
        <p:spPr>
          <a:xfrm>
            <a:off x="1524000" y="4159404"/>
            <a:ext cx="9144000" cy="1098395"/>
          </a:xfrm>
        </p:spPr>
        <p:txBody>
          <a:bodyPr>
            <a:normAutofit/>
          </a:bodyPr>
          <a:lstStyle/>
          <a:p>
            <a:r>
              <a:rPr lang="en-US" sz="2800" dirty="0"/>
              <a:t>write less, do more</a:t>
            </a:r>
            <a:endParaRPr lang="en-US" sz="2800" dirty="0">
              <a:solidFill>
                <a:srgbClr val="FFFFFF"/>
              </a:solidFill>
            </a:endParaRPr>
          </a:p>
        </p:txBody>
      </p:sp>
    </p:spTree>
    <p:extLst>
      <p:ext uri="{BB962C8B-B14F-4D97-AF65-F5344CB8AC3E}">
        <p14:creationId xmlns:p14="http://schemas.microsoft.com/office/powerpoint/2010/main" val="323577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4BB1-F389-4D8B-9AEC-2E3CBEA4BDC0}"/>
              </a:ext>
            </a:extLst>
          </p:cNvPr>
          <p:cNvSpPr>
            <a:spLocks noGrp="1"/>
          </p:cNvSpPr>
          <p:nvPr>
            <p:ph type="title"/>
          </p:nvPr>
        </p:nvSpPr>
        <p:spPr/>
        <p:txBody>
          <a:bodyPr/>
          <a:lstStyle/>
          <a:p>
            <a:pPr algn="ctr"/>
            <a:r>
              <a:rPr lang="en-US" dirty="0"/>
              <a:t>jQuery Syntax For Event Methods</a:t>
            </a:r>
            <a:br>
              <a:rPr lang="en-US" dirty="0"/>
            </a:br>
            <a:r>
              <a:rPr lang="en-US" dirty="0"/>
              <a:t> </a:t>
            </a:r>
          </a:p>
        </p:txBody>
      </p:sp>
      <p:sp>
        <p:nvSpPr>
          <p:cNvPr id="3" name="Content Placeholder 2">
            <a:extLst>
              <a:ext uri="{FF2B5EF4-FFF2-40B4-BE49-F238E27FC236}">
                <a16:creationId xmlns:a16="http://schemas.microsoft.com/office/drawing/2014/main" id="{76372430-066D-4002-B0EC-243B7BB876D7}"/>
              </a:ext>
            </a:extLst>
          </p:cNvPr>
          <p:cNvSpPr>
            <a:spLocks noGrp="1"/>
          </p:cNvSpPr>
          <p:nvPr>
            <p:ph idx="1"/>
          </p:nvPr>
        </p:nvSpPr>
        <p:spPr/>
        <p:txBody>
          <a:bodyPr/>
          <a:lstStyle/>
          <a:p>
            <a:pPr marL="0" indent="0">
              <a:buNone/>
            </a:pPr>
            <a:r>
              <a:rPr lang="en-US" dirty="0"/>
              <a:t>Similarly, other events can be called by changing event name.</a:t>
            </a:r>
          </a:p>
          <a:p>
            <a:pPr marL="0" indent="0">
              <a:buNone/>
            </a:pPr>
            <a:endParaRPr lang="en-US" dirty="0"/>
          </a:p>
          <a:p>
            <a:pPr marL="0" indent="0">
              <a:buNone/>
            </a:pPr>
            <a:r>
              <a:rPr lang="en-US" dirty="0"/>
              <a:t>$("</a:t>
            </a:r>
            <a:r>
              <a:rPr lang="en-US" dirty="0">
                <a:solidFill>
                  <a:schemeClr val="accent6">
                    <a:lumMod val="75000"/>
                  </a:schemeClr>
                </a:solidFill>
              </a:rPr>
              <a:t>p</a:t>
            </a:r>
            <a:r>
              <a:rPr lang="en-US" dirty="0"/>
              <a:t>"). click(</a:t>
            </a:r>
            <a:r>
              <a:rPr lang="en-US" dirty="0">
                <a:solidFill>
                  <a:srgbClr val="7030A0"/>
                </a:solidFill>
              </a:rPr>
              <a:t>function</a:t>
            </a:r>
            <a:r>
              <a:rPr lang="en-US" dirty="0"/>
              <a:t>(){</a:t>
            </a:r>
            <a:br>
              <a:rPr lang="en-US" dirty="0"/>
            </a:br>
            <a:r>
              <a:rPr lang="en-US" dirty="0"/>
              <a:t>  $(</a:t>
            </a:r>
            <a:r>
              <a:rPr lang="en-US" dirty="0">
                <a:solidFill>
                  <a:srgbClr val="7030A0"/>
                </a:solidFill>
              </a:rPr>
              <a:t>this</a:t>
            </a:r>
            <a:r>
              <a:rPr lang="en-US" dirty="0"/>
              <a:t>).hide();</a:t>
            </a:r>
            <a:br>
              <a:rPr lang="en-US" dirty="0"/>
            </a:br>
            <a:r>
              <a:rPr lang="en-US" dirty="0"/>
              <a:t>});</a:t>
            </a:r>
          </a:p>
        </p:txBody>
      </p:sp>
      <p:sp>
        <p:nvSpPr>
          <p:cNvPr id="5" name="Rectangle 4">
            <a:extLst>
              <a:ext uri="{FF2B5EF4-FFF2-40B4-BE49-F238E27FC236}">
                <a16:creationId xmlns:a16="http://schemas.microsoft.com/office/drawing/2014/main" id="{53B4E415-6B0D-43AC-A076-D9FDD2E1DD3C}"/>
              </a:ext>
            </a:extLst>
          </p:cNvPr>
          <p:cNvSpPr/>
          <p:nvPr/>
        </p:nvSpPr>
        <p:spPr>
          <a:xfrm>
            <a:off x="1924494" y="2881422"/>
            <a:ext cx="712381" cy="3827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41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5A21-FC29-4A60-9733-A108969BFF0A}"/>
              </a:ext>
            </a:extLst>
          </p:cNvPr>
          <p:cNvSpPr>
            <a:spLocks noGrp="1"/>
          </p:cNvSpPr>
          <p:nvPr>
            <p:ph type="title"/>
          </p:nvPr>
        </p:nvSpPr>
        <p:spPr/>
        <p:txBody>
          <a:bodyPr/>
          <a:lstStyle/>
          <a:p>
            <a:pPr algn="ctr"/>
            <a:r>
              <a:rPr lang="en-US" dirty="0"/>
              <a:t>jQuery Effects</a:t>
            </a:r>
            <a:br>
              <a:rPr lang="en-US" dirty="0"/>
            </a:br>
            <a:endParaRPr lang="en-US" dirty="0"/>
          </a:p>
        </p:txBody>
      </p:sp>
    </p:spTree>
    <p:extLst>
      <p:ext uri="{BB962C8B-B14F-4D97-AF65-F5344CB8AC3E}">
        <p14:creationId xmlns:p14="http://schemas.microsoft.com/office/powerpoint/2010/main" val="57757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1440-D59A-4BF7-8F7B-DDA5AA3F4820}"/>
              </a:ext>
            </a:extLst>
          </p:cNvPr>
          <p:cNvSpPr>
            <a:spLocks noGrp="1"/>
          </p:cNvSpPr>
          <p:nvPr>
            <p:ph type="title"/>
          </p:nvPr>
        </p:nvSpPr>
        <p:spPr/>
        <p:txBody>
          <a:bodyPr/>
          <a:lstStyle/>
          <a:p>
            <a:pPr algn="ctr"/>
            <a:r>
              <a:rPr lang="en-US" dirty="0"/>
              <a:t>jQuery hide() and show()</a:t>
            </a:r>
            <a:br>
              <a:rPr lang="en-US" dirty="0"/>
            </a:br>
            <a:endParaRPr lang="en-US" dirty="0"/>
          </a:p>
        </p:txBody>
      </p:sp>
      <p:sp>
        <p:nvSpPr>
          <p:cNvPr id="3" name="Content Placeholder 2">
            <a:extLst>
              <a:ext uri="{FF2B5EF4-FFF2-40B4-BE49-F238E27FC236}">
                <a16:creationId xmlns:a16="http://schemas.microsoft.com/office/drawing/2014/main" id="{58B70AB9-98C5-4869-B59C-A19BA22F89FD}"/>
              </a:ext>
            </a:extLst>
          </p:cNvPr>
          <p:cNvSpPr>
            <a:spLocks noGrp="1"/>
          </p:cNvSpPr>
          <p:nvPr>
            <p:ph idx="1"/>
          </p:nvPr>
        </p:nvSpPr>
        <p:spPr/>
        <p:txBody>
          <a:bodyPr>
            <a:normAutofit fontScale="92500" lnSpcReduction="10000"/>
          </a:bodyPr>
          <a:lstStyle/>
          <a:p>
            <a:pPr marL="0" indent="0">
              <a:buNone/>
            </a:pPr>
            <a:r>
              <a:rPr lang="en-US" dirty="0"/>
              <a:t>With jQuery, you can hide and show HTML elements with the hide() and show() methods:</a:t>
            </a:r>
          </a:p>
          <a:p>
            <a:pPr marL="0" indent="0">
              <a:buNone/>
            </a:pPr>
            <a:r>
              <a:rPr lang="en-US" b="1" dirty="0"/>
              <a:t>Syntax:</a:t>
            </a:r>
            <a:endParaRPr lang="en-US" dirty="0"/>
          </a:p>
          <a:p>
            <a:r>
              <a:rPr lang="en-US" dirty="0"/>
              <a:t>$(</a:t>
            </a:r>
            <a:r>
              <a:rPr lang="en-US" i="1" dirty="0"/>
              <a:t>selector</a:t>
            </a:r>
            <a:r>
              <a:rPr lang="en-US" dirty="0"/>
              <a:t>).hide(</a:t>
            </a:r>
            <a:r>
              <a:rPr lang="en-US" i="1" dirty="0" err="1"/>
              <a:t>speed,callback</a:t>
            </a:r>
            <a:r>
              <a:rPr lang="en-US" dirty="0"/>
              <a:t>);</a:t>
            </a:r>
          </a:p>
          <a:p>
            <a:r>
              <a:rPr lang="en-US" dirty="0"/>
              <a:t>$(</a:t>
            </a:r>
            <a:r>
              <a:rPr lang="en-US" i="1" dirty="0"/>
              <a:t>selector</a:t>
            </a:r>
            <a:r>
              <a:rPr lang="en-US" dirty="0"/>
              <a:t>).show(</a:t>
            </a:r>
            <a:r>
              <a:rPr lang="en-US" i="1" dirty="0" err="1"/>
              <a:t>speed,callback</a:t>
            </a:r>
            <a:r>
              <a:rPr lang="en-US" dirty="0"/>
              <a:t>);</a:t>
            </a:r>
          </a:p>
          <a:p>
            <a:pPr marL="0" indent="0">
              <a:buNone/>
            </a:pPr>
            <a:endParaRPr lang="en-US" dirty="0"/>
          </a:p>
          <a:p>
            <a:pPr marL="0" indent="0">
              <a:buNone/>
            </a:pPr>
            <a:r>
              <a:rPr lang="en-US" dirty="0"/>
              <a:t>The optional speed parameter specifies the speed of the hiding/showing, and can take the following values: "slow", "fast", or milliseconds.</a:t>
            </a:r>
          </a:p>
          <a:p>
            <a:pPr marL="0" indent="0">
              <a:buNone/>
            </a:pPr>
            <a:r>
              <a:rPr lang="en-US" dirty="0"/>
              <a:t>The optional callback parameter is a function to be executed after the hide() and show() methods.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124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0FEB-7A00-41E7-8C3E-A60567970D84}"/>
              </a:ext>
            </a:extLst>
          </p:cNvPr>
          <p:cNvSpPr>
            <a:spLocks noGrp="1"/>
          </p:cNvSpPr>
          <p:nvPr>
            <p:ph type="title"/>
          </p:nvPr>
        </p:nvSpPr>
        <p:spPr/>
        <p:txBody>
          <a:bodyPr/>
          <a:lstStyle/>
          <a:p>
            <a:r>
              <a:rPr lang="en-US" dirty="0"/>
              <a:t>Example</a:t>
            </a:r>
            <a:br>
              <a:rPr lang="en-US" dirty="0"/>
            </a:br>
            <a:endParaRPr lang="en-US" dirty="0"/>
          </a:p>
        </p:txBody>
      </p:sp>
      <p:sp>
        <p:nvSpPr>
          <p:cNvPr id="3" name="Content Placeholder 2">
            <a:extLst>
              <a:ext uri="{FF2B5EF4-FFF2-40B4-BE49-F238E27FC236}">
                <a16:creationId xmlns:a16="http://schemas.microsoft.com/office/drawing/2014/main" id="{D257994A-B5E9-4AA1-B55D-9B518B1BF639}"/>
              </a:ext>
            </a:extLst>
          </p:cNvPr>
          <p:cNvSpPr>
            <a:spLocks noGrp="1"/>
          </p:cNvSpPr>
          <p:nvPr>
            <p:ph idx="1"/>
          </p:nvPr>
        </p:nvSpPr>
        <p:spPr/>
        <p:txBody>
          <a:bodyPr>
            <a:normAutofit lnSpcReduction="10000"/>
          </a:bodyPr>
          <a:lstStyle/>
          <a:p>
            <a:pPr marL="0" indent="0">
              <a:buNone/>
            </a:pPr>
            <a:r>
              <a:rPr lang="en-US" dirty="0"/>
              <a:t>$(document).ready(</a:t>
            </a:r>
            <a:r>
              <a:rPr lang="en-US" dirty="0">
                <a:solidFill>
                  <a:srgbClr val="7030A0"/>
                </a:solidFill>
              </a:rPr>
              <a:t>function</a:t>
            </a:r>
            <a:r>
              <a:rPr lang="en-US" dirty="0"/>
              <a:t>(){</a:t>
            </a:r>
          </a:p>
          <a:p>
            <a:pPr marL="0" indent="0">
              <a:buNone/>
            </a:pPr>
            <a:r>
              <a:rPr lang="en-US" dirty="0"/>
              <a:t>  $(</a:t>
            </a:r>
            <a:r>
              <a:rPr lang="en-US" dirty="0">
                <a:solidFill>
                  <a:schemeClr val="accent6">
                    <a:lumMod val="75000"/>
                  </a:schemeClr>
                </a:solidFill>
              </a:rPr>
              <a:t>"#hide").</a:t>
            </a:r>
            <a:r>
              <a:rPr lang="en-US" dirty="0"/>
              <a:t>click(</a:t>
            </a:r>
            <a:r>
              <a:rPr lang="en-US" dirty="0">
                <a:solidFill>
                  <a:srgbClr val="7030A0"/>
                </a:solidFill>
              </a:rPr>
              <a:t>function</a:t>
            </a:r>
            <a:r>
              <a:rPr lang="en-US" dirty="0"/>
              <a:t>(){</a:t>
            </a:r>
          </a:p>
          <a:p>
            <a:pPr marL="0" indent="0">
              <a:buNone/>
            </a:pPr>
            <a:r>
              <a:rPr lang="en-US" dirty="0"/>
              <a:t>    $(</a:t>
            </a:r>
            <a:r>
              <a:rPr lang="en-US" dirty="0">
                <a:solidFill>
                  <a:schemeClr val="accent6">
                    <a:lumMod val="75000"/>
                  </a:schemeClr>
                </a:solidFill>
              </a:rPr>
              <a:t>"p").</a:t>
            </a:r>
            <a:r>
              <a:rPr lang="en-US" dirty="0"/>
              <a:t>hide();</a:t>
            </a:r>
          </a:p>
          <a:p>
            <a:pPr marL="0" indent="0">
              <a:buNone/>
            </a:pPr>
            <a:r>
              <a:rPr lang="en-US" dirty="0"/>
              <a:t>  });</a:t>
            </a:r>
          </a:p>
          <a:p>
            <a:pPr marL="0" indent="0">
              <a:buNone/>
            </a:pPr>
            <a:endParaRPr lang="en-US" dirty="0"/>
          </a:p>
          <a:p>
            <a:pPr marL="0" indent="0">
              <a:buNone/>
            </a:pPr>
            <a:r>
              <a:rPr lang="en-US" dirty="0"/>
              <a:t>  $(</a:t>
            </a:r>
            <a:r>
              <a:rPr lang="en-US" dirty="0">
                <a:solidFill>
                  <a:schemeClr val="accent6">
                    <a:lumMod val="75000"/>
                  </a:schemeClr>
                </a:solidFill>
              </a:rPr>
              <a:t>"#show").</a:t>
            </a:r>
            <a:r>
              <a:rPr lang="en-US" dirty="0"/>
              <a:t>click(</a:t>
            </a:r>
            <a:r>
              <a:rPr lang="en-US" dirty="0">
                <a:solidFill>
                  <a:srgbClr val="7030A0"/>
                </a:solidFill>
              </a:rPr>
              <a:t>function</a:t>
            </a:r>
            <a:r>
              <a:rPr lang="en-US" dirty="0"/>
              <a:t>(){</a:t>
            </a:r>
          </a:p>
          <a:p>
            <a:pPr marL="0" indent="0">
              <a:buNone/>
            </a:pPr>
            <a:r>
              <a:rPr lang="en-US" dirty="0"/>
              <a:t>    </a:t>
            </a:r>
            <a:r>
              <a:rPr lang="en-US" dirty="0">
                <a:solidFill>
                  <a:schemeClr val="accent6">
                    <a:lumMod val="75000"/>
                  </a:schemeClr>
                </a:solidFill>
              </a:rPr>
              <a:t>$("p"</a:t>
            </a:r>
            <a:r>
              <a:rPr lang="en-US" dirty="0"/>
              <a:t>).show();</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32786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E2C9-F385-4FB2-B83A-F737F55ED69E}"/>
              </a:ext>
            </a:extLst>
          </p:cNvPr>
          <p:cNvSpPr>
            <a:spLocks noGrp="1"/>
          </p:cNvSpPr>
          <p:nvPr>
            <p:ph type="title"/>
          </p:nvPr>
        </p:nvSpPr>
        <p:spPr/>
        <p:txBody>
          <a:bodyPr/>
          <a:lstStyle/>
          <a:p>
            <a:r>
              <a:rPr lang="en-US" dirty="0"/>
              <a:t>jQuery toggle()</a:t>
            </a:r>
            <a:br>
              <a:rPr lang="en-US" dirty="0"/>
            </a:br>
            <a:endParaRPr lang="en-US" dirty="0"/>
          </a:p>
        </p:txBody>
      </p:sp>
      <p:sp>
        <p:nvSpPr>
          <p:cNvPr id="3" name="Content Placeholder 2">
            <a:extLst>
              <a:ext uri="{FF2B5EF4-FFF2-40B4-BE49-F238E27FC236}">
                <a16:creationId xmlns:a16="http://schemas.microsoft.com/office/drawing/2014/main" id="{26AD257E-10EB-47F6-BE62-924C40EB9B59}"/>
              </a:ext>
            </a:extLst>
          </p:cNvPr>
          <p:cNvSpPr>
            <a:spLocks noGrp="1"/>
          </p:cNvSpPr>
          <p:nvPr>
            <p:ph idx="1"/>
          </p:nvPr>
        </p:nvSpPr>
        <p:spPr>
          <a:xfrm>
            <a:off x="838200" y="1382233"/>
            <a:ext cx="10515600" cy="5110642"/>
          </a:xfrm>
        </p:spPr>
        <p:txBody>
          <a:bodyPr>
            <a:normAutofit fontScale="92500" lnSpcReduction="10000"/>
          </a:bodyPr>
          <a:lstStyle/>
          <a:p>
            <a:r>
              <a:rPr lang="en-US" dirty="0"/>
              <a:t>You can also toggle between hiding and showing an element with the toggle() method.</a:t>
            </a:r>
          </a:p>
          <a:p>
            <a:pPr marL="0" indent="0">
              <a:buNone/>
            </a:pPr>
            <a:r>
              <a:rPr lang="en-US" b="1" dirty="0"/>
              <a:t>Syntax:</a:t>
            </a:r>
            <a:endParaRPr lang="en-US" dirty="0"/>
          </a:p>
          <a:p>
            <a:r>
              <a:rPr lang="en-US" dirty="0"/>
              <a:t>$(</a:t>
            </a:r>
            <a:r>
              <a:rPr lang="en-US" i="1" dirty="0"/>
              <a:t>selector</a:t>
            </a:r>
            <a:r>
              <a:rPr lang="en-US" dirty="0"/>
              <a:t>).toggle(</a:t>
            </a:r>
            <a:r>
              <a:rPr lang="en-US" i="1" dirty="0"/>
              <a:t>speed,callback</a:t>
            </a:r>
            <a:r>
              <a:rPr lang="en-US" dirty="0"/>
              <a:t>);</a:t>
            </a:r>
          </a:p>
          <a:p>
            <a:pPr marL="0" indent="0">
              <a:buNone/>
            </a:pPr>
            <a:r>
              <a:rPr lang="en-US" dirty="0"/>
              <a:t>The optional speed parameter can take the following values: "slow", "fast", or milliseconds.</a:t>
            </a:r>
          </a:p>
          <a:p>
            <a:endParaRPr lang="en-US" dirty="0"/>
          </a:p>
          <a:p>
            <a:r>
              <a:rPr lang="en-US" dirty="0"/>
              <a:t>Example:</a:t>
            </a:r>
          </a:p>
          <a:p>
            <a:endParaRPr lang="en-US" dirty="0"/>
          </a:p>
          <a:p>
            <a:pPr marL="0" indent="0">
              <a:buNone/>
            </a:pPr>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"p"</a:t>
            </a:r>
            <a:r>
              <a:rPr lang="en-US" dirty="0"/>
              <a:t>).toggle();</a:t>
            </a:r>
            <a:br>
              <a:rPr lang="en-US" dirty="0"/>
            </a:br>
            <a:r>
              <a:rPr lang="en-US" dirty="0"/>
              <a:t>});</a:t>
            </a:r>
          </a:p>
        </p:txBody>
      </p:sp>
    </p:spTree>
    <p:extLst>
      <p:ext uri="{BB962C8B-B14F-4D97-AF65-F5344CB8AC3E}">
        <p14:creationId xmlns:p14="http://schemas.microsoft.com/office/powerpoint/2010/main" val="37569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CA73-A3C0-439E-8AAA-FCDDA5E441B2}"/>
              </a:ext>
            </a:extLst>
          </p:cNvPr>
          <p:cNvSpPr>
            <a:spLocks noGrp="1"/>
          </p:cNvSpPr>
          <p:nvPr>
            <p:ph type="title"/>
          </p:nvPr>
        </p:nvSpPr>
        <p:spPr/>
        <p:txBody>
          <a:bodyPr/>
          <a:lstStyle/>
          <a:p>
            <a:r>
              <a:rPr lang="en-US" dirty="0"/>
              <a:t>jQuery Fading Methods</a:t>
            </a:r>
            <a:br>
              <a:rPr lang="en-US" dirty="0"/>
            </a:br>
            <a:endParaRPr lang="en-US" dirty="0"/>
          </a:p>
        </p:txBody>
      </p:sp>
      <p:sp>
        <p:nvSpPr>
          <p:cNvPr id="3" name="Content Placeholder 2">
            <a:extLst>
              <a:ext uri="{FF2B5EF4-FFF2-40B4-BE49-F238E27FC236}">
                <a16:creationId xmlns:a16="http://schemas.microsoft.com/office/drawing/2014/main" id="{5479A810-57CB-420D-8690-F24A110EB98D}"/>
              </a:ext>
            </a:extLst>
          </p:cNvPr>
          <p:cNvSpPr>
            <a:spLocks noGrp="1"/>
          </p:cNvSpPr>
          <p:nvPr>
            <p:ph idx="1"/>
          </p:nvPr>
        </p:nvSpPr>
        <p:spPr>
          <a:xfrm>
            <a:off x="838200" y="1825625"/>
            <a:ext cx="10515600" cy="4777194"/>
          </a:xfrm>
        </p:spPr>
        <p:txBody>
          <a:bodyPr>
            <a:normAutofit fontScale="92500" lnSpcReduction="10000"/>
          </a:bodyPr>
          <a:lstStyle/>
          <a:p>
            <a:pPr marL="0" indent="0">
              <a:buNone/>
            </a:pPr>
            <a:r>
              <a:rPr lang="en-US" sz="2400" dirty="0"/>
              <a:t>With jQuery you can fade an element in and out of visibility.</a:t>
            </a:r>
          </a:p>
          <a:p>
            <a:pPr marL="0" indent="0">
              <a:buNone/>
            </a:pPr>
            <a:r>
              <a:rPr lang="en-US" sz="2400" dirty="0"/>
              <a:t>jQuery has the following fade methods:</a:t>
            </a:r>
          </a:p>
          <a:p>
            <a:pPr marL="514350" indent="-514350">
              <a:buFont typeface="+mj-lt"/>
              <a:buAutoNum type="arabicPeriod"/>
            </a:pPr>
            <a:r>
              <a:rPr lang="en-US" sz="2200" dirty="0"/>
              <a:t>fadeIn()</a:t>
            </a:r>
          </a:p>
          <a:p>
            <a:pPr marL="514350" indent="-514350">
              <a:buFont typeface="+mj-lt"/>
              <a:buAutoNum type="arabicPeriod"/>
            </a:pPr>
            <a:r>
              <a:rPr lang="en-US" sz="2200" dirty="0"/>
              <a:t>fadeoOut()</a:t>
            </a:r>
          </a:p>
          <a:p>
            <a:pPr marL="514350" indent="-514350">
              <a:buFont typeface="+mj-lt"/>
              <a:buAutoNum type="arabicPeriod"/>
            </a:pPr>
            <a:r>
              <a:rPr lang="en-US" sz="2200" dirty="0"/>
              <a:t>fadeToggle()</a:t>
            </a:r>
          </a:p>
          <a:p>
            <a:pPr marL="514350" indent="-514350">
              <a:buFont typeface="+mj-lt"/>
              <a:buAutoNum type="arabicPeriod"/>
            </a:pPr>
            <a:r>
              <a:rPr lang="en-US" sz="2200" dirty="0"/>
              <a:t>fadeTo()</a:t>
            </a:r>
          </a:p>
          <a:p>
            <a:pPr marL="0" indent="0">
              <a:buNone/>
            </a:pPr>
            <a:endParaRPr lang="en-US" sz="2400" b="1" dirty="0"/>
          </a:p>
          <a:p>
            <a:pPr marL="0" indent="0">
              <a:buNone/>
            </a:pPr>
            <a:r>
              <a:rPr lang="en-US" sz="2400" b="1" dirty="0"/>
              <a:t>Syntax:</a:t>
            </a:r>
            <a:endParaRPr lang="en-US" sz="2400" dirty="0"/>
          </a:p>
          <a:p>
            <a:r>
              <a:rPr lang="en-US" sz="2400" dirty="0"/>
              <a:t>$(</a:t>
            </a:r>
            <a:r>
              <a:rPr lang="en-US" sz="2400" i="1" dirty="0"/>
              <a:t>selector</a:t>
            </a:r>
            <a:r>
              <a:rPr lang="en-US" sz="2400" dirty="0"/>
              <a:t>).fadeIn(</a:t>
            </a:r>
            <a:r>
              <a:rPr lang="en-US" sz="2400" i="1" dirty="0"/>
              <a:t>speed,callback</a:t>
            </a:r>
            <a:r>
              <a:rPr lang="en-US" sz="2400" dirty="0"/>
              <a:t>);</a:t>
            </a:r>
          </a:p>
          <a:p>
            <a:r>
              <a:rPr lang="en-US" sz="2400" dirty="0"/>
              <a:t>$(</a:t>
            </a:r>
            <a:r>
              <a:rPr lang="en-US" sz="2400" i="1" dirty="0"/>
              <a:t>selector</a:t>
            </a:r>
            <a:r>
              <a:rPr lang="en-US" sz="2400" dirty="0"/>
              <a:t>).fadeOut(</a:t>
            </a:r>
            <a:r>
              <a:rPr lang="en-US" sz="2400" i="1" dirty="0"/>
              <a:t>speed,callback</a:t>
            </a:r>
            <a:r>
              <a:rPr lang="en-US" sz="2400" dirty="0"/>
              <a:t>);</a:t>
            </a:r>
          </a:p>
          <a:p>
            <a:r>
              <a:rPr lang="en-US" sz="2400" dirty="0"/>
              <a:t>$(</a:t>
            </a:r>
            <a:r>
              <a:rPr lang="en-US" sz="2400" i="1" dirty="0"/>
              <a:t>selector</a:t>
            </a:r>
            <a:r>
              <a:rPr lang="en-US" sz="2400" dirty="0"/>
              <a:t>).fadeToggle(</a:t>
            </a:r>
            <a:r>
              <a:rPr lang="en-US" sz="2400" i="1" dirty="0"/>
              <a:t>speed,callback</a:t>
            </a:r>
            <a:r>
              <a:rPr lang="en-US" sz="2400" dirty="0"/>
              <a:t>);</a:t>
            </a:r>
          </a:p>
          <a:p>
            <a:r>
              <a:rPr lang="en-US" sz="2400" dirty="0"/>
              <a:t>$(</a:t>
            </a:r>
            <a:r>
              <a:rPr lang="en-US" sz="2400" i="1" dirty="0"/>
              <a:t>selector</a:t>
            </a:r>
            <a:r>
              <a:rPr lang="en-US" sz="2400" dirty="0"/>
              <a:t>).fadeTo(</a:t>
            </a:r>
            <a:r>
              <a:rPr lang="en-US" sz="2400" i="1" dirty="0"/>
              <a:t>speed,opacity,callback</a:t>
            </a:r>
            <a:r>
              <a:rPr lang="en-US" sz="2400" dirty="0"/>
              <a:t>);</a:t>
            </a:r>
          </a:p>
          <a:p>
            <a:endParaRPr lang="en-US" sz="2400" dirty="0"/>
          </a:p>
          <a:p>
            <a:endParaRPr lang="en-US" sz="2400" dirty="0"/>
          </a:p>
        </p:txBody>
      </p:sp>
    </p:spTree>
    <p:extLst>
      <p:ext uri="{BB962C8B-B14F-4D97-AF65-F5344CB8AC3E}">
        <p14:creationId xmlns:p14="http://schemas.microsoft.com/office/powerpoint/2010/main" val="4120488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760E-32AD-4ACC-9CDD-B22FBA5ED48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C5FB3DC-1510-413C-B497-0B70A9293A42}"/>
              </a:ext>
            </a:extLst>
          </p:cNvPr>
          <p:cNvSpPr>
            <a:spLocks noGrp="1"/>
          </p:cNvSpPr>
          <p:nvPr>
            <p:ph idx="1"/>
          </p:nvPr>
        </p:nvSpPr>
        <p:spPr>
          <a:xfrm>
            <a:off x="838200" y="1825625"/>
            <a:ext cx="4765158" cy="4351338"/>
          </a:xfrm>
        </p:spPr>
        <p:txBody>
          <a:bodyPr>
            <a:normAutofit lnSpcReduction="10000"/>
          </a:bodyPr>
          <a:lstStyle/>
          <a:p>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"#div1"</a:t>
            </a:r>
            <a:r>
              <a:rPr lang="en-US" dirty="0"/>
              <a:t>).fadeIn();</a:t>
            </a:r>
            <a:br>
              <a:rPr lang="en-US" dirty="0"/>
            </a:br>
            <a:r>
              <a:rPr lang="en-US" dirty="0"/>
              <a:t>  $(</a:t>
            </a:r>
            <a:r>
              <a:rPr lang="en-US" dirty="0">
                <a:solidFill>
                  <a:schemeClr val="accent6">
                    <a:lumMod val="75000"/>
                  </a:schemeClr>
                </a:solidFill>
              </a:rPr>
              <a:t>"#div2"</a:t>
            </a:r>
            <a:r>
              <a:rPr lang="en-US" dirty="0"/>
              <a:t>).fadeIn(</a:t>
            </a:r>
            <a:r>
              <a:rPr lang="en-US" dirty="0">
                <a:solidFill>
                  <a:schemeClr val="accent6">
                    <a:lumMod val="75000"/>
                  </a:schemeClr>
                </a:solidFill>
              </a:rPr>
              <a:t>"slow"</a:t>
            </a:r>
            <a:r>
              <a:rPr lang="en-US" dirty="0"/>
              <a:t>);</a:t>
            </a:r>
            <a:br>
              <a:rPr lang="en-US" dirty="0"/>
            </a:br>
            <a:r>
              <a:rPr lang="en-US" dirty="0"/>
              <a:t>  $(</a:t>
            </a:r>
            <a:r>
              <a:rPr lang="en-US" dirty="0">
                <a:solidFill>
                  <a:schemeClr val="accent6">
                    <a:lumMod val="75000"/>
                  </a:schemeClr>
                </a:solidFill>
              </a:rPr>
              <a:t>"#div3"</a:t>
            </a:r>
            <a:r>
              <a:rPr lang="en-US" dirty="0"/>
              <a:t>).fadeIn(</a:t>
            </a:r>
            <a:r>
              <a:rPr lang="en-US" dirty="0">
                <a:solidFill>
                  <a:srgbClr val="0070C0"/>
                </a:solidFill>
              </a:rPr>
              <a:t>3000</a:t>
            </a:r>
            <a:r>
              <a:rPr lang="en-US" dirty="0"/>
              <a:t>);</a:t>
            </a:r>
            <a:br>
              <a:rPr lang="en-US" dirty="0"/>
            </a:br>
            <a:r>
              <a:rPr lang="en-US" dirty="0"/>
              <a:t>});</a:t>
            </a:r>
          </a:p>
          <a:p>
            <a:endParaRPr lang="en-US" dirty="0"/>
          </a:p>
          <a:p>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"#div1"</a:t>
            </a:r>
            <a:r>
              <a:rPr lang="en-US" dirty="0"/>
              <a:t>).fadeOut();</a:t>
            </a:r>
            <a:br>
              <a:rPr lang="en-US" dirty="0"/>
            </a:br>
            <a:r>
              <a:rPr lang="en-US" dirty="0"/>
              <a:t>  $(</a:t>
            </a:r>
            <a:r>
              <a:rPr lang="en-US" dirty="0">
                <a:solidFill>
                  <a:schemeClr val="accent6">
                    <a:lumMod val="75000"/>
                  </a:schemeClr>
                </a:solidFill>
              </a:rPr>
              <a:t>"#div2"</a:t>
            </a:r>
            <a:r>
              <a:rPr lang="en-US" dirty="0"/>
              <a:t>).fadeOut(</a:t>
            </a:r>
            <a:r>
              <a:rPr lang="en-US" dirty="0">
                <a:solidFill>
                  <a:schemeClr val="accent6">
                    <a:lumMod val="75000"/>
                  </a:schemeClr>
                </a:solidFill>
              </a:rPr>
              <a:t>"slow"</a:t>
            </a:r>
            <a:r>
              <a:rPr lang="en-US" dirty="0"/>
              <a:t>);</a:t>
            </a:r>
            <a:br>
              <a:rPr lang="en-US" dirty="0"/>
            </a:br>
            <a:r>
              <a:rPr lang="en-US" dirty="0"/>
              <a:t>  $(</a:t>
            </a:r>
            <a:r>
              <a:rPr lang="en-US" dirty="0">
                <a:solidFill>
                  <a:schemeClr val="accent6">
                    <a:lumMod val="75000"/>
                  </a:schemeClr>
                </a:solidFill>
              </a:rPr>
              <a:t>"#div3"</a:t>
            </a:r>
            <a:r>
              <a:rPr lang="en-US" dirty="0"/>
              <a:t>).fadeOut(</a:t>
            </a:r>
            <a:r>
              <a:rPr lang="en-US" dirty="0">
                <a:solidFill>
                  <a:srgbClr val="0070C0"/>
                </a:solidFill>
              </a:rPr>
              <a:t>3000</a:t>
            </a:r>
            <a:r>
              <a:rPr lang="en-US" dirty="0"/>
              <a:t>);</a:t>
            </a:r>
            <a:br>
              <a:rPr lang="en-US" dirty="0"/>
            </a:br>
            <a:r>
              <a:rPr lang="en-US" dirty="0"/>
              <a:t>});</a:t>
            </a:r>
          </a:p>
          <a:p>
            <a:endParaRPr lang="en-US" dirty="0"/>
          </a:p>
        </p:txBody>
      </p:sp>
      <p:sp>
        <p:nvSpPr>
          <p:cNvPr id="4" name="Content Placeholder 2">
            <a:extLst>
              <a:ext uri="{FF2B5EF4-FFF2-40B4-BE49-F238E27FC236}">
                <a16:creationId xmlns:a16="http://schemas.microsoft.com/office/drawing/2014/main" id="{F9CDCC99-21F4-4720-8C57-317D5E66775E}"/>
              </a:ext>
            </a:extLst>
          </p:cNvPr>
          <p:cNvSpPr txBox="1">
            <a:spLocks/>
          </p:cNvSpPr>
          <p:nvPr/>
        </p:nvSpPr>
        <p:spPr>
          <a:xfrm>
            <a:off x="5803604" y="1825625"/>
            <a:ext cx="5550196"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"#div1"</a:t>
            </a:r>
            <a:r>
              <a:rPr lang="en-US" dirty="0"/>
              <a:t>).fadeToggle();</a:t>
            </a:r>
            <a:br>
              <a:rPr lang="en-US" dirty="0"/>
            </a:br>
            <a:r>
              <a:rPr lang="en-US" dirty="0"/>
              <a:t>  $(</a:t>
            </a:r>
            <a:r>
              <a:rPr lang="en-US" dirty="0">
                <a:solidFill>
                  <a:schemeClr val="accent6">
                    <a:lumMod val="75000"/>
                  </a:schemeClr>
                </a:solidFill>
              </a:rPr>
              <a:t>"#div2"</a:t>
            </a:r>
            <a:r>
              <a:rPr lang="en-US" dirty="0"/>
              <a:t>).fadeToggle(</a:t>
            </a:r>
            <a:r>
              <a:rPr lang="en-US" dirty="0">
                <a:solidFill>
                  <a:schemeClr val="accent6">
                    <a:lumMod val="75000"/>
                  </a:schemeClr>
                </a:solidFill>
              </a:rPr>
              <a:t>"slow"</a:t>
            </a:r>
            <a:r>
              <a:rPr lang="en-US" dirty="0"/>
              <a:t>);</a:t>
            </a:r>
            <a:br>
              <a:rPr lang="en-US" dirty="0"/>
            </a:br>
            <a:r>
              <a:rPr lang="en-US" dirty="0"/>
              <a:t>  $(</a:t>
            </a:r>
            <a:r>
              <a:rPr lang="en-US" dirty="0">
                <a:solidFill>
                  <a:schemeClr val="accent6">
                    <a:lumMod val="75000"/>
                  </a:schemeClr>
                </a:solidFill>
              </a:rPr>
              <a:t>"#div3"</a:t>
            </a:r>
            <a:r>
              <a:rPr lang="en-US" dirty="0"/>
              <a:t>).fadeToggle(</a:t>
            </a:r>
            <a:r>
              <a:rPr lang="en-US" dirty="0">
                <a:solidFill>
                  <a:srgbClr val="0070C0"/>
                </a:solidFill>
              </a:rPr>
              <a:t>3000</a:t>
            </a:r>
            <a:r>
              <a:rPr lang="en-US" dirty="0"/>
              <a:t>);</a:t>
            </a:r>
            <a:br>
              <a:rPr lang="en-US" dirty="0"/>
            </a:br>
            <a:r>
              <a:rPr lang="en-US" dirty="0"/>
              <a:t>});</a:t>
            </a:r>
          </a:p>
          <a:p>
            <a:endParaRPr lang="en-US" dirty="0"/>
          </a:p>
          <a:p>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"#div1"</a:t>
            </a:r>
            <a:r>
              <a:rPr lang="en-US" dirty="0"/>
              <a:t>).fadeTo(</a:t>
            </a:r>
            <a:r>
              <a:rPr lang="en-US" dirty="0">
                <a:solidFill>
                  <a:schemeClr val="accent6">
                    <a:lumMod val="75000"/>
                  </a:schemeClr>
                </a:solidFill>
              </a:rPr>
              <a:t>"slow“</a:t>
            </a:r>
            <a:r>
              <a:rPr lang="en-US" dirty="0"/>
              <a:t>,</a:t>
            </a:r>
            <a:r>
              <a:rPr lang="en-US" dirty="0">
                <a:solidFill>
                  <a:srgbClr val="0070C0"/>
                </a:solidFill>
              </a:rPr>
              <a:t>0.15</a:t>
            </a:r>
            <a:r>
              <a:rPr lang="en-US" dirty="0"/>
              <a:t>);</a:t>
            </a:r>
            <a:br>
              <a:rPr lang="en-US" dirty="0"/>
            </a:br>
            <a:r>
              <a:rPr lang="en-US" dirty="0"/>
              <a:t>  $(</a:t>
            </a:r>
            <a:r>
              <a:rPr lang="en-US" dirty="0">
                <a:solidFill>
                  <a:schemeClr val="accent6">
                    <a:lumMod val="75000"/>
                  </a:schemeClr>
                </a:solidFill>
              </a:rPr>
              <a:t>"#div2"</a:t>
            </a:r>
            <a:r>
              <a:rPr lang="en-US" dirty="0"/>
              <a:t>).fadeTo(</a:t>
            </a:r>
            <a:r>
              <a:rPr lang="en-US" dirty="0">
                <a:solidFill>
                  <a:schemeClr val="accent6">
                    <a:lumMod val="75000"/>
                  </a:schemeClr>
                </a:solidFill>
              </a:rPr>
              <a:t>"slow“</a:t>
            </a:r>
            <a:r>
              <a:rPr lang="en-US" dirty="0"/>
              <a:t>,</a:t>
            </a:r>
            <a:r>
              <a:rPr lang="en-US" dirty="0">
                <a:solidFill>
                  <a:srgbClr val="0070C0"/>
                </a:solidFill>
              </a:rPr>
              <a:t>0.5</a:t>
            </a:r>
            <a:r>
              <a:rPr lang="en-US" dirty="0"/>
              <a:t>);</a:t>
            </a:r>
            <a:br>
              <a:rPr lang="en-US" dirty="0"/>
            </a:br>
            <a:r>
              <a:rPr lang="en-US" dirty="0"/>
              <a:t>  $(</a:t>
            </a:r>
            <a:r>
              <a:rPr lang="en-US" dirty="0">
                <a:solidFill>
                  <a:schemeClr val="accent6">
                    <a:lumMod val="75000"/>
                  </a:schemeClr>
                </a:solidFill>
              </a:rPr>
              <a:t>"#div3"</a:t>
            </a:r>
            <a:r>
              <a:rPr lang="en-US" dirty="0"/>
              <a:t>).fadeTo(</a:t>
            </a:r>
            <a:r>
              <a:rPr lang="en-US" dirty="0">
                <a:solidFill>
                  <a:schemeClr val="accent6">
                    <a:lumMod val="75000"/>
                  </a:schemeClr>
                </a:solidFill>
              </a:rPr>
              <a:t>"slow“</a:t>
            </a:r>
            <a:r>
              <a:rPr lang="en-US" dirty="0"/>
              <a:t>,</a:t>
            </a:r>
            <a:r>
              <a:rPr lang="en-US" dirty="0">
                <a:solidFill>
                  <a:srgbClr val="0070C0"/>
                </a:solidFill>
              </a:rPr>
              <a:t>0.9</a:t>
            </a:r>
            <a:r>
              <a:rPr lang="en-US" dirty="0"/>
              <a:t>);</a:t>
            </a:r>
            <a:br>
              <a:rPr lang="en-US" dirty="0"/>
            </a:br>
            <a:r>
              <a:rPr lang="en-US" dirty="0"/>
              <a:t>});</a:t>
            </a:r>
          </a:p>
          <a:p>
            <a:endParaRPr lang="en-US" dirty="0"/>
          </a:p>
        </p:txBody>
      </p:sp>
    </p:spTree>
    <p:extLst>
      <p:ext uri="{BB962C8B-B14F-4D97-AF65-F5344CB8AC3E}">
        <p14:creationId xmlns:p14="http://schemas.microsoft.com/office/powerpoint/2010/main" val="32945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CA73-A3C0-439E-8AAA-FCDDA5E441B2}"/>
              </a:ext>
            </a:extLst>
          </p:cNvPr>
          <p:cNvSpPr>
            <a:spLocks noGrp="1"/>
          </p:cNvSpPr>
          <p:nvPr>
            <p:ph type="title"/>
          </p:nvPr>
        </p:nvSpPr>
        <p:spPr/>
        <p:txBody>
          <a:bodyPr/>
          <a:lstStyle/>
          <a:p>
            <a:r>
              <a:rPr lang="en-US" dirty="0"/>
              <a:t>jQuery Sliding Methods</a:t>
            </a:r>
          </a:p>
        </p:txBody>
      </p:sp>
      <p:sp>
        <p:nvSpPr>
          <p:cNvPr id="3" name="Content Placeholder 2">
            <a:extLst>
              <a:ext uri="{FF2B5EF4-FFF2-40B4-BE49-F238E27FC236}">
                <a16:creationId xmlns:a16="http://schemas.microsoft.com/office/drawing/2014/main" id="{5479A810-57CB-420D-8690-F24A110EB98D}"/>
              </a:ext>
            </a:extLst>
          </p:cNvPr>
          <p:cNvSpPr>
            <a:spLocks noGrp="1"/>
          </p:cNvSpPr>
          <p:nvPr>
            <p:ph idx="1"/>
          </p:nvPr>
        </p:nvSpPr>
        <p:spPr>
          <a:xfrm>
            <a:off x="838200" y="1825625"/>
            <a:ext cx="10515600" cy="4777194"/>
          </a:xfrm>
        </p:spPr>
        <p:txBody>
          <a:bodyPr>
            <a:normAutofit/>
          </a:bodyPr>
          <a:lstStyle/>
          <a:p>
            <a:pPr marL="0" indent="0">
              <a:buNone/>
            </a:pPr>
            <a:r>
              <a:rPr lang="en-US" sz="2400" dirty="0"/>
              <a:t>With jQuery you can create a sliding effect on elements.</a:t>
            </a:r>
          </a:p>
          <a:p>
            <a:pPr marL="0" indent="0">
              <a:buNone/>
            </a:pPr>
            <a:r>
              <a:rPr lang="en-US" sz="2400" dirty="0"/>
              <a:t>jQuery has the following slide methods:</a:t>
            </a:r>
          </a:p>
          <a:p>
            <a:pPr marL="514350" indent="-514350">
              <a:buFont typeface="+mj-lt"/>
              <a:buAutoNum type="arabicPeriod"/>
            </a:pPr>
            <a:r>
              <a:rPr lang="en-US" sz="2400" dirty="0"/>
              <a:t>slideUp()</a:t>
            </a:r>
          </a:p>
          <a:p>
            <a:pPr marL="514350" indent="-514350">
              <a:buFont typeface="+mj-lt"/>
              <a:buAutoNum type="arabicPeriod"/>
            </a:pPr>
            <a:r>
              <a:rPr lang="en-US" sz="2400" dirty="0"/>
              <a:t>slideDown()</a:t>
            </a:r>
          </a:p>
          <a:p>
            <a:pPr marL="514350" indent="-514350">
              <a:buFont typeface="+mj-lt"/>
              <a:buAutoNum type="arabicPeriod"/>
            </a:pPr>
            <a:r>
              <a:rPr lang="en-US" sz="2400" dirty="0"/>
              <a:t>slideToggle()</a:t>
            </a:r>
          </a:p>
          <a:p>
            <a:pPr marL="0" indent="0">
              <a:buNone/>
            </a:pPr>
            <a:endParaRPr lang="en-US" sz="2400" b="1" dirty="0"/>
          </a:p>
          <a:p>
            <a:pPr marL="0" indent="0">
              <a:buNone/>
            </a:pPr>
            <a:r>
              <a:rPr lang="en-US" sz="2400" b="1" dirty="0"/>
              <a:t>Syntax:</a:t>
            </a:r>
            <a:endParaRPr lang="en-US" sz="2400" dirty="0"/>
          </a:p>
          <a:p>
            <a:r>
              <a:rPr lang="en-US" sz="2400" dirty="0"/>
              <a:t>$(</a:t>
            </a:r>
            <a:r>
              <a:rPr lang="en-US" sz="2400" i="1" dirty="0"/>
              <a:t>selector</a:t>
            </a:r>
            <a:r>
              <a:rPr lang="en-US" sz="2400" dirty="0"/>
              <a:t>). slideUp(</a:t>
            </a:r>
            <a:r>
              <a:rPr lang="en-US" sz="2400" i="1" dirty="0"/>
              <a:t>speed,callback</a:t>
            </a:r>
            <a:r>
              <a:rPr lang="en-US" sz="2400" dirty="0"/>
              <a:t>);</a:t>
            </a:r>
          </a:p>
          <a:p>
            <a:r>
              <a:rPr lang="en-US" sz="2400" dirty="0"/>
              <a:t>$(</a:t>
            </a:r>
            <a:r>
              <a:rPr lang="en-US" sz="2400" i="1" dirty="0"/>
              <a:t>selector</a:t>
            </a:r>
            <a:r>
              <a:rPr lang="en-US" sz="2400" dirty="0"/>
              <a:t>). slideDown(</a:t>
            </a:r>
            <a:r>
              <a:rPr lang="en-US" sz="2400" i="1" dirty="0"/>
              <a:t>speed,callback</a:t>
            </a:r>
            <a:r>
              <a:rPr lang="en-US" sz="2400" dirty="0"/>
              <a:t>);</a:t>
            </a:r>
          </a:p>
          <a:p>
            <a:r>
              <a:rPr lang="en-US" sz="2400" dirty="0"/>
              <a:t>$(</a:t>
            </a:r>
            <a:r>
              <a:rPr lang="en-US" sz="2400" i="1" dirty="0"/>
              <a:t>selector</a:t>
            </a:r>
            <a:r>
              <a:rPr lang="en-US" sz="2400" dirty="0"/>
              <a:t>). slideToggle(</a:t>
            </a:r>
            <a:r>
              <a:rPr lang="en-US" sz="2400" i="1" dirty="0"/>
              <a:t>speed,callback</a:t>
            </a:r>
            <a:r>
              <a:rPr lang="en-US" sz="2400" dirty="0"/>
              <a:t>);</a:t>
            </a:r>
          </a:p>
          <a:p>
            <a:pPr marL="0" indent="0">
              <a:buNone/>
            </a:pPr>
            <a:endParaRPr lang="en-US" sz="2400" dirty="0"/>
          </a:p>
          <a:p>
            <a:endParaRPr lang="en-US" sz="2400" dirty="0"/>
          </a:p>
        </p:txBody>
      </p:sp>
    </p:spTree>
    <p:extLst>
      <p:ext uri="{BB962C8B-B14F-4D97-AF65-F5344CB8AC3E}">
        <p14:creationId xmlns:p14="http://schemas.microsoft.com/office/powerpoint/2010/main" val="2476964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3230-87BB-41AF-BDA1-45BD27C6CA5D}"/>
              </a:ext>
            </a:extLst>
          </p:cNvPr>
          <p:cNvSpPr>
            <a:spLocks noGrp="1"/>
          </p:cNvSpPr>
          <p:nvPr>
            <p:ph type="title"/>
          </p:nvPr>
        </p:nvSpPr>
        <p:spPr/>
        <p:txBody>
          <a:bodyPr/>
          <a:lstStyle/>
          <a:p>
            <a:r>
              <a:rPr lang="en-US" dirty="0"/>
              <a:t>jQuery Animations - The animate() Method</a:t>
            </a:r>
            <a:br>
              <a:rPr lang="en-US" dirty="0"/>
            </a:br>
            <a:endParaRPr lang="en-US" dirty="0"/>
          </a:p>
        </p:txBody>
      </p:sp>
      <p:sp>
        <p:nvSpPr>
          <p:cNvPr id="3" name="Content Placeholder 2">
            <a:extLst>
              <a:ext uri="{FF2B5EF4-FFF2-40B4-BE49-F238E27FC236}">
                <a16:creationId xmlns:a16="http://schemas.microsoft.com/office/drawing/2014/main" id="{7A8DB40A-34B6-40CB-8BC2-DE296DB385FD}"/>
              </a:ext>
            </a:extLst>
          </p:cNvPr>
          <p:cNvSpPr>
            <a:spLocks noGrp="1"/>
          </p:cNvSpPr>
          <p:nvPr>
            <p:ph idx="1"/>
          </p:nvPr>
        </p:nvSpPr>
        <p:spPr/>
        <p:txBody>
          <a:bodyPr>
            <a:normAutofit lnSpcReduction="10000"/>
          </a:bodyPr>
          <a:lstStyle/>
          <a:p>
            <a:pPr marL="0" indent="0">
              <a:buNone/>
            </a:pPr>
            <a:r>
              <a:rPr lang="en-US" sz="2400" dirty="0"/>
              <a:t>The jQuery animate() method is used to create custom animations.</a:t>
            </a:r>
          </a:p>
          <a:p>
            <a:pPr marL="0" indent="0">
              <a:buNone/>
            </a:pPr>
            <a:r>
              <a:rPr lang="en-US" sz="2400" b="1" dirty="0"/>
              <a:t>Syntax:</a:t>
            </a:r>
            <a:endParaRPr lang="en-US" sz="2400" dirty="0"/>
          </a:p>
          <a:p>
            <a:r>
              <a:rPr lang="en-US" sz="2400" dirty="0"/>
              <a:t>$(</a:t>
            </a:r>
            <a:r>
              <a:rPr lang="en-US" sz="2400" i="1" dirty="0"/>
              <a:t>selector</a:t>
            </a:r>
            <a:r>
              <a:rPr lang="en-US" sz="2400" dirty="0"/>
              <a:t>).animate({</a:t>
            </a:r>
            <a:r>
              <a:rPr lang="en-US" sz="2400" i="1" dirty="0"/>
              <a:t>params</a:t>
            </a:r>
            <a:r>
              <a:rPr lang="en-US" sz="2400" dirty="0"/>
              <a:t>}</a:t>
            </a:r>
            <a:r>
              <a:rPr lang="en-US" sz="2400" i="1" dirty="0"/>
              <a:t>,speed,callback</a:t>
            </a:r>
            <a:r>
              <a:rPr lang="en-US" sz="2400" dirty="0"/>
              <a:t>);</a:t>
            </a:r>
          </a:p>
          <a:p>
            <a:endParaRPr lang="en-US" sz="2400" dirty="0"/>
          </a:p>
          <a:p>
            <a:pPr>
              <a:buFont typeface="Wingdings" panose="05000000000000000000" pitchFamily="2" charset="2"/>
              <a:buChar char="§"/>
            </a:pPr>
            <a:r>
              <a:rPr lang="en-US" sz="2400" dirty="0"/>
              <a:t>The required params parameter defines the CSS properties to be animated.</a:t>
            </a:r>
          </a:p>
          <a:p>
            <a:pPr>
              <a:buFont typeface="Wingdings" panose="05000000000000000000" pitchFamily="2" charset="2"/>
              <a:buChar char="§"/>
            </a:pPr>
            <a:r>
              <a:rPr lang="en-US" sz="2400" dirty="0"/>
              <a:t>The optional speed parameter specifies the duration of the effect. It can take the following values: "slow", "fast", or milliseconds.</a:t>
            </a:r>
          </a:p>
          <a:p>
            <a:pPr>
              <a:buFont typeface="Wingdings" panose="05000000000000000000" pitchFamily="2" charset="2"/>
              <a:buChar char="§"/>
            </a:pPr>
            <a:r>
              <a:rPr lang="en-US" sz="2400" dirty="0"/>
              <a:t>The optional callback parameter is a function to be executed after the animation completes.</a:t>
            </a:r>
          </a:p>
          <a:p>
            <a:pPr>
              <a:buFont typeface="Wingdings" panose="05000000000000000000" pitchFamily="2" charset="2"/>
              <a:buChar char="§"/>
            </a:pPr>
            <a:r>
              <a:rPr lang="en-US" sz="2400" dirty="0"/>
              <a:t>The following example demonstrates a simple use of the animate() method; it moves a &lt;div&gt; element to the right, until it has reached a left property of 250px:</a:t>
            </a:r>
          </a:p>
          <a:p>
            <a:pPr marL="0" indent="0">
              <a:buNone/>
            </a:pPr>
            <a:endParaRPr lang="en-US" sz="2400" dirty="0"/>
          </a:p>
        </p:txBody>
      </p:sp>
    </p:spTree>
    <p:extLst>
      <p:ext uri="{BB962C8B-B14F-4D97-AF65-F5344CB8AC3E}">
        <p14:creationId xmlns:p14="http://schemas.microsoft.com/office/powerpoint/2010/main" val="252574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93C0-59A1-43BE-9726-C15CD5EBBA33}"/>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D625384-CDA6-47A5-840C-D547F5CF564E}"/>
              </a:ext>
            </a:extLst>
          </p:cNvPr>
          <p:cNvSpPr>
            <a:spLocks noGrp="1"/>
          </p:cNvSpPr>
          <p:nvPr>
            <p:ph idx="1"/>
          </p:nvPr>
        </p:nvSpPr>
        <p:spPr/>
        <p:txBody>
          <a:bodyPr>
            <a:normAutofit fontScale="92500" lnSpcReduction="20000"/>
          </a:bodyPr>
          <a:lstStyle/>
          <a:p>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a:t>
            </a:r>
            <a:r>
              <a:rPr lang="en-US" dirty="0"/>
              <a:t>animate({left: </a:t>
            </a:r>
            <a:r>
              <a:rPr lang="en-US" dirty="0">
                <a:solidFill>
                  <a:schemeClr val="accent6">
                    <a:lumMod val="75000"/>
                  </a:schemeClr>
                </a:solidFill>
              </a:rPr>
              <a:t>'250px'</a:t>
            </a:r>
            <a:r>
              <a:rPr lang="en-US" dirty="0"/>
              <a:t>});</a:t>
            </a:r>
            <a:br>
              <a:rPr lang="en-US" dirty="0"/>
            </a:br>
            <a:r>
              <a:rPr lang="en-US" dirty="0"/>
              <a:t>}); </a:t>
            </a:r>
          </a:p>
          <a:p>
            <a:endParaRPr lang="en-US" dirty="0"/>
          </a:p>
          <a:p>
            <a:pPr marL="0" indent="0">
              <a:buNone/>
            </a:pPr>
            <a:r>
              <a:rPr lang="en-US" dirty="0"/>
              <a:t>Notice that multiple properties can be animated at the same time:</a:t>
            </a:r>
          </a:p>
          <a:p>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a:t>
            </a:r>
            <a:r>
              <a:rPr lang="en-US" dirty="0"/>
              <a:t>).animate({</a:t>
            </a:r>
            <a:br>
              <a:rPr lang="en-US" dirty="0"/>
            </a:br>
            <a:r>
              <a:rPr lang="en-US" dirty="0"/>
              <a:t>    left: </a:t>
            </a:r>
            <a:r>
              <a:rPr lang="en-US" dirty="0">
                <a:solidFill>
                  <a:schemeClr val="accent6">
                    <a:lumMod val="75000"/>
                  </a:schemeClr>
                </a:solidFill>
              </a:rPr>
              <a:t>'250px'</a:t>
            </a:r>
            <a:r>
              <a:rPr lang="en-US" dirty="0"/>
              <a:t>,</a:t>
            </a:r>
            <a:br>
              <a:rPr lang="en-US" dirty="0"/>
            </a:br>
            <a:r>
              <a:rPr lang="en-US" dirty="0"/>
              <a:t>    opacity: </a:t>
            </a:r>
            <a:r>
              <a:rPr lang="en-US" dirty="0">
                <a:solidFill>
                  <a:schemeClr val="accent6">
                    <a:lumMod val="75000"/>
                  </a:schemeClr>
                </a:solidFill>
              </a:rPr>
              <a:t>'0.5'</a:t>
            </a:r>
            <a:r>
              <a:rPr lang="en-US" dirty="0"/>
              <a:t>,</a:t>
            </a:r>
            <a:br>
              <a:rPr lang="en-US" dirty="0"/>
            </a:br>
            <a:r>
              <a:rPr lang="en-US" dirty="0"/>
              <a:t>    height: </a:t>
            </a:r>
            <a:r>
              <a:rPr lang="en-US" dirty="0">
                <a:solidFill>
                  <a:schemeClr val="accent6">
                    <a:lumMod val="75000"/>
                  </a:schemeClr>
                </a:solidFill>
              </a:rPr>
              <a:t>'150px'</a:t>
            </a:r>
            <a:r>
              <a:rPr lang="en-US" dirty="0"/>
              <a:t>,</a:t>
            </a:r>
            <a:br>
              <a:rPr lang="en-US" dirty="0"/>
            </a:br>
            <a:r>
              <a:rPr lang="en-US" dirty="0"/>
              <a:t>    width: </a:t>
            </a:r>
            <a:r>
              <a:rPr lang="en-US" dirty="0">
                <a:solidFill>
                  <a:schemeClr val="accent6">
                    <a:lumMod val="75000"/>
                  </a:schemeClr>
                </a:solidFill>
              </a:rPr>
              <a:t>'150px'</a:t>
            </a:r>
            <a:br>
              <a:rPr lang="en-US" dirty="0"/>
            </a:br>
            <a:r>
              <a:rPr lang="en-US" dirty="0"/>
              <a:t>  });</a:t>
            </a:r>
            <a:br>
              <a:rPr lang="en-US" dirty="0"/>
            </a:br>
            <a:r>
              <a:rPr lang="en-US" dirty="0"/>
              <a:t>}); </a:t>
            </a:r>
          </a:p>
        </p:txBody>
      </p:sp>
    </p:spTree>
    <p:extLst>
      <p:ext uri="{BB962C8B-B14F-4D97-AF65-F5344CB8AC3E}">
        <p14:creationId xmlns:p14="http://schemas.microsoft.com/office/powerpoint/2010/main" val="28150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9B94-7418-4D6E-A723-CDB90E424B84}"/>
              </a:ext>
            </a:extLst>
          </p:cNvPr>
          <p:cNvSpPr>
            <a:spLocks noGrp="1"/>
          </p:cNvSpPr>
          <p:nvPr>
            <p:ph type="title"/>
          </p:nvPr>
        </p:nvSpPr>
        <p:spPr>
          <a:xfrm>
            <a:off x="689343" y="563526"/>
            <a:ext cx="10515600" cy="1052624"/>
          </a:xfrm>
        </p:spPr>
        <p:txBody>
          <a:bodyPr>
            <a:normAutofit fontScale="90000"/>
          </a:bodyPr>
          <a:lstStyle/>
          <a:p>
            <a:pPr algn="ctr"/>
            <a:r>
              <a:rPr lang="en-US" dirty="0"/>
              <a:t>What is jQuery?</a:t>
            </a:r>
            <a:br>
              <a:rPr lang="en-US" dirty="0"/>
            </a:br>
            <a:endParaRPr lang="en-US" dirty="0"/>
          </a:p>
        </p:txBody>
      </p:sp>
      <p:sp>
        <p:nvSpPr>
          <p:cNvPr id="3" name="Content Placeholder 2">
            <a:extLst>
              <a:ext uri="{FF2B5EF4-FFF2-40B4-BE49-F238E27FC236}">
                <a16:creationId xmlns:a16="http://schemas.microsoft.com/office/drawing/2014/main" id="{58275B57-2456-49D9-AE02-1E391305C20E}"/>
              </a:ext>
            </a:extLst>
          </p:cNvPr>
          <p:cNvSpPr>
            <a:spLocks noGrp="1"/>
          </p:cNvSpPr>
          <p:nvPr>
            <p:ph idx="1"/>
          </p:nvPr>
        </p:nvSpPr>
        <p:spPr>
          <a:xfrm>
            <a:off x="689343" y="2027644"/>
            <a:ext cx="10515600" cy="4351338"/>
          </a:xfrm>
        </p:spPr>
        <p:txBody>
          <a:bodyPr>
            <a:normAutofit fontScale="70000" lnSpcReduction="20000"/>
          </a:bodyPr>
          <a:lstStyle/>
          <a:p>
            <a:pPr marL="0" indent="0">
              <a:buNone/>
            </a:pPr>
            <a:r>
              <a:rPr lang="en-US" dirty="0"/>
              <a:t>jQuery is a lightweight, "write less, do more", JavaScript library.</a:t>
            </a:r>
          </a:p>
          <a:p>
            <a:pPr marL="0" indent="0">
              <a:buNone/>
            </a:pPr>
            <a:r>
              <a:rPr lang="en-US" dirty="0"/>
              <a:t>The purpose of jQuery is to make it much easier to use JavaScript on your website.</a:t>
            </a:r>
          </a:p>
          <a:p>
            <a:pPr marL="0" indent="0">
              <a:buNone/>
            </a:pPr>
            <a:r>
              <a:rPr lang="en-US" dirty="0"/>
              <a:t>jQuery takes a lot of common tasks that require many lines of JavaScript code to accomplish, and wraps them into methods that you can call with a single line of code.</a:t>
            </a:r>
          </a:p>
          <a:p>
            <a:pPr marL="0" indent="0">
              <a:buNone/>
            </a:pPr>
            <a:r>
              <a:rPr lang="en-US" dirty="0"/>
              <a:t>jQuery also simplifies a lot of the complicated things from JavaScript, like AJAX calls and DOM manipulation.</a:t>
            </a:r>
          </a:p>
          <a:p>
            <a:pPr marL="0" indent="0">
              <a:buNone/>
            </a:pPr>
            <a:r>
              <a:rPr lang="en-US" dirty="0"/>
              <a:t>  The jQuery library contains the following features:</a:t>
            </a:r>
          </a:p>
          <a:p>
            <a:r>
              <a:rPr lang="en-US" dirty="0"/>
              <a:t>HTML/DOM manipulation</a:t>
            </a:r>
          </a:p>
          <a:p>
            <a:r>
              <a:rPr lang="en-US" dirty="0"/>
              <a:t>CSS manipulation</a:t>
            </a:r>
          </a:p>
          <a:p>
            <a:r>
              <a:rPr lang="en-US" dirty="0"/>
              <a:t>HTML event methods</a:t>
            </a:r>
          </a:p>
          <a:p>
            <a:r>
              <a:rPr lang="en-US" dirty="0"/>
              <a:t>Effects and animations</a:t>
            </a:r>
          </a:p>
          <a:p>
            <a:r>
              <a:rPr lang="en-US" dirty="0"/>
              <a:t>AJAX</a:t>
            </a:r>
          </a:p>
          <a:p>
            <a:r>
              <a:rPr lang="en-US" dirty="0"/>
              <a:t>Utilities</a:t>
            </a:r>
          </a:p>
          <a:p>
            <a:endParaRPr lang="en-US" dirty="0"/>
          </a:p>
        </p:txBody>
      </p:sp>
    </p:spTree>
    <p:extLst>
      <p:ext uri="{BB962C8B-B14F-4D97-AF65-F5344CB8AC3E}">
        <p14:creationId xmlns:p14="http://schemas.microsoft.com/office/powerpoint/2010/main" val="239699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1EC-BAF3-431A-9005-E27DB2207AEE}"/>
              </a:ext>
            </a:extLst>
          </p:cNvPr>
          <p:cNvSpPr>
            <a:spLocks noGrp="1"/>
          </p:cNvSpPr>
          <p:nvPr>
            <p:ph type="title"/>
          </p:nvPr>
        </p:nvSpPr>
        <p:spPr/>
        <p:txBody>
          <a:bodyPr/>
          <a:lstStyle/>
          <a:p>
            <a:r>
              <a:rPr lang="en-US" dirty="0"/>
              <a:t>jQuery animate() - Using Pre-defined Values</a:t>
            </a:r>
            <a:br>
              <a:rPr lang="en-US" dirty="0"/>
            </a:br>
            <a:endParaRPr lang="en-US" dirty="0"/>
          </a:p>
        </p:txBody>
      </p:sp>
      <p:sp>
        <p:nvSpPr>
          <p:cNvPr id="3" name="Content Placeholder 2">
            <a:extLst>
              <a:ext uri="{FF2B5EF4-FFF2-40B4-BE49-F238E27FC236}">
                <a16:creationId xmlns:a16="http://schemas.microsoft.com/office/drawing/2014/main" id="{0DCEA709-363B-457A-8C8F-505130DD81B9}"/>
              </a:ext>
            </a:extLst>
          </p:cNvPr>
          <p:cNvSpPr>
            <a:spLocks noGrp="1"/>
          </p:cNvSpPr>
          <p:nvPr>
            <p:ph idx="1"/>
          </p:nvPr>
        </p:nvSpPr>
        <p:spPr/>
        <p:txBody>
          <a:bodyPr/>
          <a:lstStyle/>
          <a:p>
            <a:r>
              <a:rPr lang="en-US" dirty="0"/>
              <a:t>You can even specify a property's animation value as hide(), show() or toggle():</a:t>
            </a:r>
          </a:p>
          <a:p>
            <a:endParaRPr lang="en-US" dirty="0"/>
          </a:p>
          <a:p>
            <a:pPr marL="0" indent="0">
              <a:buNone/>
            </a:pPr>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"div"</a:t>
            </a:r>
            <a:r>
              <a:rPr lang="en-US" dirty="0"/>
              <a:t>).animate({</a:t>
            </a:r>
            <a:br>
              <a:rPr lang="en-US" dirty="0"/>
            </a:br>
            <a:r>
              <a:rPr lang="en-US" dirty="0"/>
              <a:t>    height: </a:t>
            </a:r>
            <a:r>
              <a:rPr lang="en-US" dirty="0">
                <a:solidFill>
                  <a:schemeClr val="accent6">
                    <a:lumMod val="75000"/>
                  </a:schemeClr>
                </a:solidFill>
              </a:rPr>
              <a:t>'toggle'</a:t>
            </a:r>
            <a:br>
              <a:rPr lang="en-US" dirty="0"/>
            </a:br>
            <a:r>
              <a:rPr lang="en-US" dirty="0"/>
              <a:t>  });</a:t>
            </a:r>
            <a:br>
              <a:rPr lang="en-US" dirty="0"/>
            </a:br>
            <a:r>
              <a:rPr lang="en-US" dirty="0"/>
              <a:t>}); </a:t>
            </a:r>
          </a:p>
        </p:txBody>
      </p:sp>
    </p:spTree>
    <p:extLst>
      <p:ext uri="{BB962C8B-B14F-4D97-AF65-F5344CB8AC3E}">
        <p14:creationId xmlns:p14="http://schemas.microsoft.com/office/powerpoint/2010/main" val="1332040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11E7-E083-4EDD-9D6D-1FE6B255A165}"/>
              </a:ext>
            </a:extLst>
          </p:cNvPr>
          <p:cNvSpPr>
            <a:spLocks noGrp="1"/>
          </p:cNvSpPr>
          <p:nvPr>
            <p:ph type="title"/>
          </p:nvPr>
        </p:nvSpPr>
        <p:spPr/>
        <p:txBody>
          <a:bodyPr/>
          <a:lstStyle/>
          <a:p>
            <a:r>
              <a:rPr lang="en-US" dirty="0"/>
              <a:t>jQuery animate() - Uses Queue Functionality</a:t>
            </a:r>
            <a:br>
              <a:rPr lang="en-US" dirty="0"/>
            </a:br>
            <a:endParaRPr lang="en-US" dirty="0"/>
          </a:p>
        </p:txBody>
      </p:sp>
      <p:sp>
        <p:nvSpPr>
          <p:cNvPr id="3" name="Content Placeholder 2">
            <a:extLst>
              <a:ext uri="{FF2B5EF4-FFF2-40B4-BE49-F238E27FC236}">
                <a16:creationId xmlns:a16="http://schemas.microsoft.com/office/drawing/2014/main" id="{2C34B76E-83BC-486A-B171-AE2224281107}"/>
              </a:ext>
            </a:extLst>
          </p:cNvPr>
          <p:cNvSpPr>
            <a:spLocks noGrp="1"/>
          </p:cNvSpPr>
          <p:nvPr>
            <p:ph idx="1"/>
          </p:nvPr>
        </p:nvSpPr>
        <p:spPr/>
        <p:txBody>
          <a:bodyPr/>
          <a:lstStyle/>
          <a:p>
            <a:r>
              <a:rPr lang="en-US" dirty="0"/>
              <a:t>By default, jQuery comes with queue functionality for animations.</a:t>
            </a:r>
          </a:p>
          <a:p>
            <a:r>
              <a:rPr lang="en-US" dirty="0"/>
              <a:t>This means that if you write multiple animate() calls after each other, jQuery creates an "internal" queue with these method calls. Then it runs the animate calls ONE by ONE.</a:t>
            </a:r>
          </a:p>
          <a:p>
            <a:r>
              <a:rPr lang="en-US" dirty="0"/>
              <a:t>So, if you want to perform different animations after each other, we take advantage of the queue functionality:</a:t>
            </a:r>
          </a:p>
          <a:p>
            <a:endParaRPr lang="en-US" dirty="0"/>
          </a:p>
          <a:p>
            <a:endParaRPr lang="en-US" dirty="0"/>
          </a:p>
        </p:txBody>
      </p:sp>
    </p:spTree>
    <p:extLst>
      <p:ext uri="{BB962C8B-B14F-4D97-AF65-F5344CB8AC3E}">
        <p14:creationId xmlns:p14="http://schemas.microsoft.com/office/powerpoint/2010/main" val="16959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2D58-C988-4BBC-A3DB-488CADDEC0E6}"/>
              </a:ext>
            </a:extLst>
          </p:cNvPr>
          <p:cNvSpPr>
            <a:spLocks noGrp="1"/>
          </p:cNvSpPr>
          <p:nvPr>
            <p:ph type="title"/>
          </p:nvPr>
        </p:nvSpPr>
        <p:spPr/>
        <p:txBody>
          <a:bodyPr/>
          <a:lstStyle/>
          <a:p>
            <a:r>
              <a:rPr lang="en-US" dirty="0"/>
              <a:t>Example</a:t>
            </a:r>
            <a:br>
              <a:rPr lang="en-US" dirty="0"/>
            </a:br>
            <a:endParaRPr lang="en-US" dirty="0"/>
          </a:p>
        </p:txBody>
      </p:sp>
      <p:sp>
        <p:nvSpPr>
          <p:cNvPr id="3" name="Content Placeholder 2">
            <a:extLst>
              <a:ext uri="{FF2B5EF4-FFF2-40B4-BE49-F238E27FC236}">
                <a16:creationId xmlns:a16="http://schemas.microsoft.com/office/drawing/2014/main" id="{13586B4A-5978-4440-A7F5-CFECDF6BAFCF}"/>
              </a:ext>
            </a:extLst>
          </p:cNvPr>
          <p:cNvSpPr>
            <a:spLocks noGrp="1"/>
          </p:cNvSpPr>
          <p:nvPr>
            <p:ph idx="1"/>
          </p:nvPr>
        </p:nvSpPr>
        <p:spPr/>
        <p:txBody>
          <a:bodyPr>
            <a:normAutofit fontScale="77500" lnSpcReduction="20000"/>
          </a:bodyPr>
          <a:lstStyle/>
          <a:p>
            <a:pPr marL="0" indent="0">
              <a:buNone/>
            </a:pPr>
            <a:r>
              <a:rPr lang="en-US" dirty="0"/>
              <a:t>&lt;button&gt;Start Animation&lt;/button&gt;</a:t>
            </a:r>
          </a:p>
          <a:p>
            <a:pPr marL="0" indent="0">
              <a:buNone/>
            </a:pPr>
            <a:r>
              <a:rPr lang="en-US" dirty="0"/>
              <a:t>&lt;div style="background:#98bf21;height:100px;width:100px;position:absolute;"&gt;&lt;/div&gt;</a:t>
            </a:r>
          </a:p>
          <a:p>
            <a:endParaRPr lang="en-US" dirty="0"/>
          </a:p>
          <a:p>
            <a:pPr marL="0" indent="0">
              <a:buNone/>
            </a:pPr>
            <a:r>
              <a:rPr lang="en-US" dirty="0"/>
              <a:t>$(document).ready(</a:t>
            </a:r>
            <a:r>
              <a:rPr lang="en-US" dirty="0">
                <a:solidFill>
                  <a:srgbClr val="7030A0"/>
                </a:solidFill>
              </a:rPr>
              <a:t>function</a:t>
            </a:r>
            <a:r>
              <a:rPr lang="en-US" dirty="0"/>
              <a:t>(){</a:t>
            </a:r>
          </a:p>
          <a:p>
            <a:pPr marL="0" indent="0">
              <a:buNone/>
            </a:pPr>
            <a:r>
              <a:rPr lang="en-US" dirty="0"/>
              <a:t>  $(</a:t>
            </a:r>
            <a:r>
              <a:rPr lang="en-US" dirty="0">
                <a:solidFill>
                  <a:schemeClr val="accent6">
                    <a:lumMod val="75000"/>
                  </a:schemeClr>
                </a:solidFill>
              </a:rPr>
              <a:t>"button"</a:t>
            </a:r>
            <a:r>
              <a:rPr lang="en-US" dirty="0"/>
              <a:t>).click(</a:t>
            </a:r>
            <a:r>
              <a:rPr lang="en-US" dirty="0">
                <a:solidFill>
                  <a:srgbClr val="7030A0"/>
                </a:solidFill>
              </a:rPr>
              <a:t>function</a:t>
            </a:r>
            <a:r>
              <a:rPr lang="en-US" dirty="0"/>
              <a:t>(){</a:t>
            </a:r>
          </a:p>
          <a:p>
            <a:pPr marL="0" indent="0">
              <a:buNone/>
            </a:pPr>
            <a:r>
              <a:rPr lang="en-US" dirty="0"/>
              <a:t>    </a:t>
            </a:r>
            <a:r>
              <a:rPr lang="en-US" dirty="0">
                <a:solidFill>
                  <a:srgbClr val="7030A0"/>
                </a:solidFill>
              </a:rPr>
              <a:t>var</a:t>
            </a:r>
            <a:r>
              <a:rPr lang="en-US" dirty="0"/>
              <a:t> div = $(</a:t>
            </a:r>
            <a:r>
              <a:rPr lang="en-US" dirty="0">
                <a:solidFill>
                  <a:schemeClr val="accent6">
                    <a:lumMod val="75000"/>
                  </a:schemeClr>
                </a:solidFill>
              </a:rPr>
              <a:t>"div"</a:t>
            </a:r>
            <a:r>
              <a:rPr lang="en-US" dirty="0"/>
              <a:t>);</a:t>
            </a:r>
          </a:p>
          <a:p>
            <a:pPr marL="0" indent="0">
              <a:buNone/>
            </a:pPr>
            <a:r>
              <a:rPr lang="en-US" dirty="0"/>
              <a:t>    div.animate({height: </a:t>
            </a:r>
            <a:r>
              <a:rPr lang="en-US" dirty="0">
                <a:solidFill>
                  <a:schemeClr val="accent6">
                    <a:lumMod val="75000"/>
                  </a:schemeClr>
                </a:solidFill>
              </a:rPr>
              <a:t>'300px'</a:t>
            </a:r>
            <a:r>
              <a:rPr lang="en-US" dirty="0"/>
              <a:t>, opacity: </a:t>
            </a:r>
            <a:r>
              <a:rPr lang="en-US" dirty="0">
                <a:solidFill>
                  <a:schemeClr val="accent6">
                    <a:lumMod val="75000"/>
                  </a:schemeClr>
                </a:solidFill>
              </a:rPr>
              <a:t>'0.4'</a:t>
            </a:r>
            <a:r>
              <a:rPr lang="en-US" dirty="0"/>
              <a:t>}, </a:t>
            </a:r>
            <a:r>
              <a:rPr lang="en-US" dirty="0">
                <a:solidFill>
                  <a:schemeClr val="accent6">
                    <a:lumMod val="75000"/>
                  </a:schemeClr>
                </a:solidFill>
              </a:rPr>
              <a:t>"slow"</a:t>
            </a:r>
            <a:r>
              <a:rPr lang="en-US" dirty="0"/>
              <a:t>);</a:t>
            </a:r>
          </a:p>
          <a:p>
            <a:pPr marL="0" indent="0">
              <a:buNone/>
            </a:pPr>
            <a:r>
              <a:rPr lang="en-US" dirty="0"/>
              <a:t>    div.animate({width: </a:t>
            </a:r>
            <a:r>
              <a:rPr lang="en-US" dirty="0">
                <a:solidFill>
                  <a:schemeClr val="accent6">
                    <a:lumMod val="75000"/>
                  </a:schemeClr>
                </a:solidFill>
              </a:rPr>
              <a:t>'300px'</a:t>
            </a:r>
            <a:r>
              <a:rPr lang="en-US" dirty="0"/>
              <a:t>, opacity: </a:t>
            </a:r>
            <a:r>
              <a:rPr lang="en-US" dirty="0">
                <a:solidFill>
                  <a:schemeClr val="accent6">
                    <a:lumMod val="75000"/>
                  </a:schemeClr>
                </a:solidFill>
              </a:rPr>
              <a:t>'0.8'</a:t>
            </a:r>
            <a:r>
              <a:rPr lang="en-US" dirty="0"/>
              <a:t>}, </a:t>
            </a:r>
            <a:r>
              <a:rPr lang="en-US" dirty="0">
                <a:solidFill>
                  <a:schemeClr val="accent6">
                    <a:lumMod val="75000"/>
                  </a:schemeClr>
                </a:solidFill>
              </a:rPr>
              <a:t>"slow"</a:t>
            </a:r>
            <a:r>
              <a:rPr lang="en-US" dirty="0"/>
              <a:t>);</a:t>
            </a:r>
          </a:p>
          <a:p>
            <a:pPr marL="0" indent="0">
              <a:buNone/>
            </a:pPr>
            <a:r>
              <a:rPr lang="en-US" dirty="0"/>
              <a:t>    div.animate({height: </a:t>
            </a:r>
            <a:r>
              <a:rPr lang="en-US" dirty="0">
                <a:solidFill>
                  <a:schemeClr val="accent6">
                    <a:lumMod val="75000"/>
                  </a:schemeClr>
                </a:solidFill>
              </a:rPr>
              <a:t>'100px'</a:t>
            </a:r>
            <a:r>
              <a:rPr lang="en-US" dirty="0"/>
              <a:t>, opacity: </a:t>
            </a:r>
            <a:r>
              <a:rPr lang="en-US" dirty="0">
                <a:solidFill>
                  <a:schemeClr val="accent6">
                    <a:lumMod val="75000"/>
                  </a:schemeClr>
                </a:solidFill>
              </a:rPr>
              <a:t>'0.4'</a:t>
            </a:r>
            <a:r>
              <a:rPr lang="en-US" dirty="0"/>
              <a:t>}, </a:t>
            </a:r>
            <a:r>
              <a:rPr lang="en-US" dirty="0">
                <a:solidFill>
                  <a:schemeClr val="accent6">
                    <a:lumMod val="75000"/>
                  </a:schemeClr>
                </a:solidFill>
              </a:rPr>
              <a:t>"slow"</a:t>
            </a:r>
            <a:r>
              <a:rPr lang="en-US" dirty="0"/>
              <a:t>);</a:t>
            </a:r>
          </a:p>
          <a:p>
            <a:pPr marL="0" indent="0">
              <a:buNone/>
            </a:pPr>
            <a:r>
              <a:rPr lang="en-US" dirty="0"/>
              <a:t>    div.animate({width: </a:t>
            </a:r>
            <a:r>
              <a:rPr lang="en-US" dirty="0">
                <a:solidFill>
                  <a:schemeClr val="accent6">
                    <a:lumMod val="75000"/>
                  </a:schemeClr>
                </a:solidFill>
              </a:rPr>
              <a:t>'100px'</a:t>
            </a:r>
            <a:r>
              <a:rPr lang="en-US" dirty="0"/>
              <a:t>, opacity: </a:t>
            </a:r>
            <a:r>
              <a:rPr lang="en-US" dirty="0">
                <a:solidFill>
                  <a:schemeClr val="accent6">
                    <a:lumMod val="75000"/>
                  </a:schemeClr>
                </a:solidFill>
              </a:rPr>
              <a:t>'0.8'</a:t>
            </a:r>
            <a:r>
              <a:rPr lang="en-US" dirty="0"/>
              <a:t>}, </a:t>
            </a:r>
            <a:r>
              <a:rPr lang="en-US" dirty="0">
                <a:solidFill>
                  <a:schemeClr val="accent6">
                    <a:lumMod val="75000"/>
                  </a:schemeClr>
                </a:solidFill>
              </a:rPr>
              <a:t>"slow"</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1826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BFBB-A6C4-4D7F-BBA7-0F4E7EE6C8C6}"/>
              </a:ext>
            </a:extLst>
          </p:cNvPr>
          <p:cNvSpPr>
            <a:spLocks noGrp="1"/>
          </p:cNvSpPr>
          <p:nvPr>
            <p:ph type="title"/>
          </p:nvPr>
        </p:nvSpPr>
        <p:spPr/>
        <p:txBody>
          <a:bodyPr/>
          <a:lstStyle/>
          <a:p>
            <a:r>
              <a:rPr lang="en-US" dirty="0"/>
              <a:t>jQuery stop() Method</a:t>
            </a:r>
            <a:br>
              <a:rPr lang="en-US" dirty="0"/>
            </a:br>
            <a:endParaRPr lang="en-US" dirty="0"/>
          </a:p>
        </p:txBody>
      </p:sp>
      <p:sp>
        <p:nvSpPr>
          <p:cNvPr id="3" name="Content Placeholder 2">
            <a:extLst>
              <a:ext uri="{FF2B5EF4-FFF2-40B4-BE49-F238E27FC236}">
                <a16:creationId xmlns:a16="http://schemas.microsoft.com/office/drawing/2014/main" id="{06EB90A2-EF66-4E50-90B1-06D34DA57E84}"/>
              </a:ext>
            </a:extLst>
          </p:cNvPr>
          <p:cNvSpPr>
            <a:spLocks noGrp="1"/>
          </p:cNvSpPr>
          <p:nvPr>
            <p:ph idx="1"/>
          </p:nvPr>
        </p:nvSpPr>
        <p:spPr>
          <a:xfrm>
            <a:off x="838200" y="1825624"/>
            <a:ext cx="10515600" cy="4915417"/>
          </a:xfrm>
        </p:spPr>
        <p:txBody>
          <a:bodyPr>
            <a:normAutofit fontScale="77500" lnSpcReduction="20000"/>
          </a:bodyPr>
          <a:lstStyle/>
          <a:p>
            <a:r>
              <a:rPr lang="en-US" dirty="0"/>
              <a:t>The jQuery stop() method is used to stop an animation or effect before it is finished.</a:t>
            </a:r>
          </a:p>
          <a:p>
            <a:r>
              <a:rPr lang="en-US" dirty="0"/>
              <a:t>The stop()  method works for all jQuery effect functions, including sliding, fading and custom animations</a:t>
            </a:r>
          </a:p>
          <a:p>
            <a:endParaRPr lang="en-US" dirty="0"/>
          </a:p>
          <a:p>
            <a:pPr marL="0" indent="0">
              <a:buNone/>
            </a:pPr>
            <a:r>
              <a:rPr lang="en-US" b="1" dirty="0"/>
              <a:t>Syntax:</a:t>
            </a:r>
            <a:endParaRPr lang="en-US" dirty="0"/>
          </a:p>
          <a:p>
            <a:r>
              <a:rPr lang="en-US" dirty="0"/>
              <a:t>$(</a:t>
            </a:r>
            <a:r>
              <a:rPr lang="en-US" i="1" dirty="0"/>
              <a:t>selector</a:t>
            </a:r>
            <a:r>
              <a:rPr lang="en-US" dirty="0"/>
              <a:t>).stop(</a:t>
            </a:r>
            <a:r>
              <a:rPr lang="en-US" i="1" dirty="0" err="1"/>
              <a:t>stopAll,goToEnd</a:t>
            </a:r>
            <a:r>
              <a:rPr lang="en-US" dirty="0"/>
              <a:t>);</a:t>
            </a:r>
          </a:p>
          <a:p>
            <a:endParaRPr lang="en-US" dirty="0"/>
          </a:p>
          <a:p>
            <a:r>
              <a:rPr lang="en-US" dirty="0"/>
              <a:t>The optional </a:t>
            </a:r>
            <a:r>
              <a:rPr lang="en-US" dirty="0" err="1"/>
              <a:t>stopAll</a:t>
            </a:r>
            <a:r>
              <a:rPr lang="en-US" dirty="0"/>
              <a:t> parameter specifies whether also the animation queue should be cleared or not. Default is false, which means that only the active animation will be stopped, allowing any queued animations to be performed afterwards.</a:t>
            </a:r>
          </a:p>
          <a:p>
            <a:r>
              <a:rPr lang="en-US" dirty="0"/>
              <a:t>The optional </a:t>
            </a:r>
            <a:r>
              <a:rPr lang="en-US" dirty="0" err="1"/>
              <a:t>goToEnd</a:t>
            </a:r>
            <a:r>
              <a:rPr lang="en-US" dirty="0"/>
              <a:t> parameter specifies whether or not to complete the current animation immediately. Default is false.</a:t>
            </a:r>
          </a:p>
          <a:p>
            <a:pPr marL="0" indent="0">
              <a:buNone/>
            </a:pPr>
            <a:r>
              <a:rPr lang="en-US" dirty="0"/>
              <a:t>So, by default, the stop()  method kills the current animation being performed on the selected element.</a:t>
            </a:r>
          </a:p>
        </p:txBody>
      </p:sp>
    </p:spTree>
    <p:extLst>
      <p:ext uri="{BB962C8B-B14F-4D97-AF65-F5344CB8AC3E}">
        <p14:creationId xmlns:p14="http://schemas.microsoft.com/office/powerpoint/2010/main" val="136098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1EC-BAF3-431A-9005-E27DB2207A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DCEA709-363B-457A-8C8F-505130DD81B9}"/>
              </a:ext>
            </a:extLst>
          </p:cNvPr>
          <p:cNvSpPr>
            <a:spLocks noGrp="1"/>
          </p:cNvSpPr>
          <p:nvPr>
            <p:ph idx="1"/>
          </p:nvPr>
        </p:nvSpPr>
        <p:spPr>
          <a:xfrm>
            <a:off x="838200" y="1825625"/>
            <a:ext cx="4338484" cy="4351338"/>
          </a:xfrm>
        </p:spPr>
        <p:txBody>
          <a:bodyPr/>
          <a:lstStyle/>
          <a:p>
            <a:endParaRPr lang="en-US" dirty="0"/>
          </a:p>
          <a:p>
            <a:pPr marL="0" indent="0">
              <a:buNone/>
            </a:pPr>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“#para"</a:t>
            </a:r>
            <a:r>
              <a:rPr lang="en-US" dirty="0"/>
              <a:t>).stop();</a:t>
            </a:r>
            <a:br>
              <a:rPr lang="en-US" dirty="0"/>
            </a:br>
            <a:r>
              <a:rPr lang="en-US" dirty="0"/>
              <a:t>}); </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614010C9-8547-493C-BF88-802F56C8DAA9}"/>
              </a:ext>
            </a:extLst>
          </p:cNvPr>
          <p:cNvSpPr txBox="1">
            <a:spLocks/>
          </p:cNvSpPr>
          <p:nvPr/>
        </p:nvSpPr>
        <p:spPr>
          <a:xfrm>
            <a:off x="5761703" y="1825625"/>
            <a:ext cx="5592097" cy="4796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$(document).ready(</a:t>
            </a:r>
            <a:r>
              <a:rPr lang="en-US" dirty="0">
                <a:solidFill>
                  <a:schemeClr val="accent6">
                    <a:lumMod val="75000"/>
                  </a:schemeClr>
                </a:solidFill>
              </a:rPr>
              <a:t>function</a:t>
            </a:r>
            <a:r>
              <a:rPr lang="en-US" dirty="0"/>
              <a:t>(){</a:t>
            </a:r>
          </a:p>
          <a:p>
            <a:pPr marL="0" indent="0">
              <a:buNone/>
            </a:pPr>
            <a:r>
              <a:rPr lang="en-US" dirty="0"/>
              <a:t>  $(</a:t>
            </a:r>
            <a:r>
              <a:rPr lang="en-US" dirty="0">
                <a:solidFill>
                  <a:schemeClr val="accent6">
                    <a:lumMod val="75000"/>
                  </a:schemeClr>
                </a:solidFill>
              </a:rPr>
              <a:t>“button"</a:t>
            </a:r>
            <a:r>
              <a:rPr lang="en-US" dirty="0"/>
              <a:t>).click(</a:t>
            </a:r>
            <a:r>
              <a:rPr lang="en-US" dirty="0">
                <a:solidFill>
                  <a:schemeClr val="accent6">
                    <a:lumMod val="75000"/>
                  </a:schemeClr>
                </a:solidFill>
              </a:rPr>
              <a:t>function</a:t>
            </a:r>
            <a:r>
              <a:rPr lang="en-US" dirty="0"/>
              <a:t>(){</a:t>
            </a:r>
          </a:p>
          <a:p>
            <a:pPr marL="0" indent="0">
              <a:buNone/>
            </a:pPr>
            <a:r>
              <a:rPr lang="en-US" dirty="0"/>
              <a:t>    $(</a:t>
            </a:r>
            <a:r>
              <a:rPr lang="en-US" dirty="0">
                <a:solidFill>
                  <a:schemeClr val="accent6">
                    <a:lumMod val="75000"/>
                  </a:schemeClr>
                </a:solidFill>
              </a:rPr>
              <a:t>"#btn"</a:t>
            </a:r>
            <a:r>
              <a:rPr lang="en-US" dirty="0"/>
              <a:t>).slideDown(</a:t>
            </a:r>
            <a:r>
              <a:rPr lang="en-US" dirty="0">
                <a:solidFill>
                  <a:srgbClr val="7030A0"/>
                </a:solidFill>
              </a:rPr>
              <a:t>5000</a:t>
            </a:r>
            <a:r>
              <a:rPr lang="en-US" dirty="0"/>
              <a:t>);</a:t>
            </a:r>
          </a:p>
          <a:p>
            <a:pPr marL="0" indent="0">
              <a:buNone/>
            </a:pPr>
            <a:r>
              <a:rPr lang="en-US" dirty="0"/>
              <a:t>  });</a:t>
            </a:r>
          </a:p>
          <a:p>
            <a:pPr marL="0" indent="0">
              <a:buNone/>
            </a:pPr>
            <a:r>
              <a:rPr lang="en-US" dirty="0"/>
              <a:t>  $(</a:t>
            </a:r>
            <a:r>
              <a:rPr lang="en-US" dirty="0">
                <a:solidFill>
                  <a:schemeClr val="accent6">
                    <a:lumMod val="75000"/>
                  </a:schemeClr>
                </a:solidFill>
              </a:rPr>
              <a:t>"#stop"</a:t>
            </a:r>
            <a:r>
              <a:rPr lang="en-US" dirty="0"/>
              <a:t>).click(</a:t>
            </a:r>
            <a:r>
              <a:rPr lang="en-US" dirty="0">
                <a:solidFill>
                  <a:schemeClr val="accent6">
                    <a:lumMod val="75000"/>
                  </a:schemeClr>
                </a:solidFill>
              </a:rPr>
              <a:t>function</a:t>
            </a:r>
            <a:r>
              <a:rPr lang="en-US" dirty="0"/>
              <a:t>(){</a:t>
            </a:r>
          </a:p>
          <a:p>
            <a:pPr marL="0" indent="0">
              <a:buNone/>
            </a:pPr>
            <a:r>
              <a:rPr lang="en-US" dirty="0"/>
              <a:t>    $(</a:t>
            </a:r>
            <a:r>
              <a:rPr lang="en-US" dirty="0">
                <a:solidFill>
                  <a:schemeClr val="accent6">
                    <a:lumMod val="75000"/>
                  </a:schemeClr>
                </a:solidFill>
              </a:rPr>
              <a:t>"#panel"</a:t>
            </a:r>
            <a:r>
              <a:rPr lang="en-US" dirty="0"/>
              <a:t>).stop();</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951672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5A21-FC29-4A60-9733-A108969BFF0A}"/>
              </a:ext>
            </a:extLst>
          </p:cNvPr>
          <p:cNvSpPr>
            <a:spLocks noGrp="1"/>
          </p:cNvSpPr>
          <p:nvPr>
            <p:ph type="title"/>
          </p:nvPr>
        </p:nvSpPr>
        <p:spPr/>
        <p:txBody>
          <a:bodyPr/>
          <a:lstStyle/>
          <a:p>
            <a:pPr algn="ctr"/>
            <a:r>
              <a:rPr lang="en-US" dirty="0"/>
              <a:t>jQuery HTML</a:t>
            </a:r>
            <a:br>
              <a:rPr lang="en-US" dirty="0"/>
            </a:br>
            <a:endParaRPr lang="en-US" dirty="0"/>
          </a:p>
        </p:txBody>
      </p:sp>
    </p:spTree>
    <p:extLst>
      <p:ext uri="{BB962C8B-B14F-4D97-AF65-F5344CB8AC3E}">
        <p14:creationId xmlns:p14="http://schemas.microsoft.com/office/powerpoint/2010/main" val="2666923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8D14-F00C-4974-B0C6-AACF87461C75}"/>
              </a:ext>
            </a:extLst>
          </p:cNvPr>
          <p:cNvSpPr>
            <a:spLocks noGrp="1"/>
          </p:cNvSpPr>
          <p:nvPr>
            <p:ph type="title"/>
          </p:nvPr>
        </p:nvSpPr>
        <p:spPr/>
        <p:txBody>
          <a:bodyPr/>
          <a:lstStyle/>
          <a:p>
            <a:r>
              <a:rPr lang="en-US" dirty="0"/>
              <a:t>jQuery Get</a:t>
            </a:r>
          </a:p>
        </p:txBody>
      </p:sp>
      <p:sp>
        <p:nvSpPr>
          <p:cNvPr id="3" name="Content Placeholder 2">
            <a:extLst>
              <a:ext uri="{FF2B5EF4-FFF2-40B4-BE49-F238E27FC236}">
                <a16:creationId xmlns:a16="http://schemas.microsoft.com/office/drawing/2014/main" id="{D317C42C-9176-485C-846E-BE12D99AA8E5}"/>
              </a:ext>
            </a:extLst>
          </p:cNvPr>
          <p:cNvSpPr>
            <a:spLocks noGrp="1"/>
          </p:cNvSpPr>
          <p:nvPr>
            <p:ph idx="1"/>
          </p:nvPr>
        </p:nvSpPr>
        <p:spPr/>
        <p:txBody>
          <a:bodyPr/>
          <a:lstStyle/>
          <a:p>
            <a:pPr marL="0" indent="0" algn="ctr">
              <a:buNone/>
            </a:pPr>
            <a:r>
              <a:rPr lang="en-US" dirty="0"/>
              <a:t>jQuery - Get Content and Attributes</a:t>
            </a:r>
          </a:p>
          <a:p>
            <a:pPr marL="0" indent="0" algn="ctr">
              <a:buNone/>
            </a:pPr>
            <a:endParaRPr lang="en-US" dirty="0"/>
          </a:p>
          <a:p>
            <a:pPr>
              <a:buFont typeface="Wingdings" panose="05000000000000000000" pitchFamily="2" charset="2"/>
              <a:buChar char="Ø"/>
            </a:pPr>
            <a:r>
              <a:rPr lang="en-US" dirty="0"/>
              <a:t> Get Content - text(), html(), and val()</a:t>
            </a:r>
          </a:p>
          <a:p>
            <a:pPr marL="0" indent="0">
              <a:buNone/>
            </a:pPr>
            <a:r>
              <a:rPr lang="en-US" dirty="0"/>
              <a:t>Three simple, but useful, jQuery methods for DOM manipulation are:</a:t>
            </a:r>
          </a:p>
          <a:p>
            <a:pPr marL="514350" indent="-514350">
              <a:buFont typeface="+mj-lt"/>
              <a:buAutoNum type="arabicPeriod"/>
            </a:pPr>
            <a:r>
              <a:rPr lang="en-US" dirty="0"/>
              <a:t>text() - Sets or returns the text content of selected elements</a:t>
            </a:r>
          </a:p>
          <a:p>
            <a:pPr marL="514350" indent="-514350">
              <a:buFont typeface="+mj-lt"/>
              <a:buAutoNum type="arabicPeriod"/>
            </a:pPr>
            <a:r>
              <a:rPr lang="en-US" dirty="0"/>
              <a:t>html() - Sets or returns the content of selected elements (including HTML markup)</a:t>
            </a:r>
          </a:p>
          <a:p>
            <a:pPr marL="514350" indent="-514350">
              <a:buFont typeface="+mj-lt"/>
              <a:buAutoNum type="arabicPeriod"/>
            </a:pPr>
            <a:r>
              <a:rPr lang="en-US" dirty="0"/>
              <a:t>val() - Sets or returns the value of form fields</a:t>
            </a:r>
          </a:p>
        </p:txBody>
      </p:sp>
    </p:spTree>
    <p:extLst>
      <p:ext uri="{BB962C8B-B14F-4D97-AF65-F5344CB8AC3E}">
        <p14:creationId xmlns:p14="http://schemas.microsoft.com/office/powerpoint/2010/main" val="1459641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DFE9-C79E-45A6-A340-48C8243363C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0B5CF17-89FA-4573-99B0-229422E5AAC5}"/>
              </a:ext>
            </a:extLst>
          </p:cNvPr>
          <p:cNvSpPr>
            <a:spLocks noGrp="1"/>
          </p:cNvSpPr>
          <p:nvPr>
            <p:ph idx="1"/>
          </p:nvPr>
        </p:nvSpPr>
        <p:spPr/>
        <p:txBody>
          <a:bodyPr/>
          <a:lstStyle/>
          <a:p>
            <a:pPr marL="0" indent="0">
              <a:buNone/>
            </a:pPr>
            <a:r>
              <a:rPr lang="en-US" dirty="0"/>
              <a:t>The following example demonstrates how to get content with the jQuery text() and html() methods:	</a:t>
            </a:r>
          </a:p>
          <a:p>
            <a:pPr marL="0" indent="0">
              <a:buNone/>
            </a:pPr>
            <a:endParaRPr lang="en-US" dirty="0"/>
          </a:p>
          <a:p>
            <a:r>
              <a:rPr lang="en-US" dirty="0"/>
              <a:t>$(</a:t>
            </a:r>
            <a:r>
              <a:rPr lang="en-US" dirty="0">
                <a:solidFill>
                  <a:schemeClr val="accent6">
                    <a:lumMod val="75000"/>
                  </a:schemeClr>
                </a:solidFill>
              </a:rPr>
              <a:t>"#btn1"</a:t>
            </a:r>
            <a:r>
              <a:rPr lang="en-US" dirty="0"/>
              <a:t>).click(</a:t>
            </a:r>
            <a:r>
              <a:rPr lang="en-US" dirty="0">
                <a:solidFill>
                  <a:srgbClr val="7030A0"/>
                </a:solidFill>
              </a:rPr>
              <a:t>function</a:t>
            </a:r>
            <a:r>
              <a:rPr lang="en-US" dirty="0"/>
              <a:t>(){</a:t>
            </a:r>
            <a:br>
              <a:rPr lang="en-US" dirty="0"/>
            </a:br>
            <a:r>
              <a:rPr lang="en-US" dirty="0"/>
              <a:t>  alert</a:t>
            </a:r>
            <a:r>
              <a:rPr lang="en-US" dirty="0">
                <a:solidFill>
                  <a:schemeClr val="accent6">
                    <a:lumMod val="75000"/>
                  </a:schemeClr>
                </a:solidFill>
              </a:rPr>
              <a:t>("Text: "</a:t>
            </a:r>
            <a:r>
              <a:rPr lang="en-US" dirty="0"/>
              <a:t> + $(</a:t>
            </a:r>
            <a:r>
              <a:rPr lang="en-US" dirty="0">
                <a:solidFill>
                  <a:schemeClr val="accent6">
                    <a:lumMod val="75000"/>
                  </a:schemeClr>
                </a:solidFill>
              </a:rPr>
              <a:t>"#test"</a:t>
            </a:r>
            <a:r>
              <a:rPr lang="en-US" dirty="0"/>
              <a:t>).text());</a:t>
            </a:r>
            <a:br>
              <a:rPr lang="en-US" dirty="0"/>
            </a:br>
            <a:r>
              <a:rPr lang="en-US" dirty="0"/>
              <a:t>});</a:t>
            </a:r>
            <a:br>
              <a:rPr lang="en-US" dirty="0"/>
            </a:br>
            <a:r>
              <a:rPr lang="en-US" dirty="0"/>
              <a:t>$(</a:t>
            </a:r>
            <a:r>
              <a:rPr lang="en-US" dirty="0">
                <a:solidFill>
                  <a:schemeClr val="accent6">
                    <a:lumMod val="75000"/>
                  </a:schemeClr>
                </a:solidFill>
              </a:rPr>
              <a:t>"#btn2").</a:t>
            </a:r>
            <a:r>
              <a:rPr lang="en-US" dirty="0"/>
              <a:t>click(function(){</a:t>
            </a:r>
            <a:br>
              <a:rPr lang="en-US" dirty="0"/>
            </a:br>
            <a:r>
              <a:rPr lang="en-US" dirty="0"/>
              <a:t>  alert(</a:t>
            </a:r>
            <a:r>
              <a:rPr lang="en-US" dirty="0">
                <a:solidFill>
                  <a:schemeClr val="accent6">
                    <a:lumMod val="75000"/>
                  </a:schemeClr>
                </a:solidFill>
              </a:rPr>
              <a:t>"HTML: "</a:t>
            </a:r>
            <a:r>
              <a:rPr lang="en-US" dirty="0"/>
              <a:t> + $(</a:t>
            </a:r>
            <a:r>
              <a:rPr lang="en-US" dirty="0">
                <a:solidFill>
                  <a:schemeClr val="accent6">
                    <a:lumMod val="75000"/>
                  </a:schemeClr>
                </a:solidFill>
              </a:rPr>
              <a:t>"#test"</a:t>
            </a:r>
            <a:r>
              <a:rPr lang="en-US" dirty="0"/>
              <a:t>).html());</a:t>
            </a:r>
            <a:br>
              <a:rPr lang="en-US" dirty="0"/>
            </a:br>
            <a:r>
              <a:rPr lang="en-US" dirty="0"/>
              <a:t>});</a:t>
            </a:r>
          </a:p>
        </p:txBody>
      </p:sp>
    </p:spTree>
    <p:extLst>
      <p:ext uri="{BB962C8B-B14F-4D97-AF65-F5344CB8AC3E}">
        <p14:creationId xmlns:p14="http://schemas.microsoft.com/office/powerpoint/2010/main" val="1298356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DFE9-C79E-45A6-A340-48C8243363C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0B5CF17-89FA-4573-99B0-229422E5AAC5}"/>
              </a:ext>
            </a:extLst>
          </p:cNvPr>
          <p:cNvSpPr>
            <a:spLocks noGrp="1"/>
          </p:cNvSpPr>
          <p:nvPr>
            <p:ph idx="1"/>
          </p:nvPr>
        </p:nvSpPr>
        <p:spPr/>
        <p:txBody>
          <a:bodyPr/>
          <a:lstStyle/>
          <a:p>
            <a:pPr marL="0" indent="0">
              <a:buNone/>
            </a:pPr>
            <a:r>
              <a:rPr lang="en-US" dirty="0"/>
              <a:t>The following example demonstrates how to get the value of an input field with the jQuery val() methods:	</a:t>
            </a:r>
          </a:p>
          <a:p>
            <a:pPr marL="0" indent="0">
              <a:buNone/>
            </a:pPr>
            <a:endParaRPr lang="en-US" dirty="0"/>
          </a:p>
          <a:p>
            <a:r>
              <a:rPr lang="en-US" dirty="0"/>
              <a:t>$(</a:t>
            </a:r>
            <a:r>
              <a:rPr lang="en-US" dirty="0">
                <a:solidFill>
                  <a:schemeClr val="accent6">
                    <a:lumMod val="75000"/>
                  </a:schemeClr>
                </a:solidFill>
              </a:rPr>
              <a:t>"#btn1"</a:t>
            </a:r>
            <a:r>
              <a:rPr lang="en-US" dirty="0"/>
              <a:t>).click(</a:t>
            </a:r>
            <a:r>
              <a:rPr lang="en-US" dirty="0">
                <a:solidFill>
                  <a:srgbClr val="7030A0"/>
                </a:solidFill>
              </a:rPr>
              <a:t>function</a:t>
            </a:r>
            <a:r>
              <a:rPr lang="en-US" dirty="0"/>
              <a:t>(){</a:t>
            </a:r>
            <a:br>
              <a:rPr lang="en-US" dirty="0"/>
            </a:br>
            <a:r>
              <a:rPr lang="en-US" dirty="0"/>
              <a:t>  alert(</a:t>
            </a:r>
            <a:r>
              <a:rPr lang="en-US" dirty="0">
                <a:solidFill>
                  <a:schemeClr val="accent6">
                    <a:lumMod val="75000"/>
                  </a:schemeClr>
                </a:solidFill>
              </a:rPr>
              <a:t>"Value: "</a:t>
            </a:r>
            <a:r>
              <a:rPr lang="en-US" dirty="0"/>
              <a:t> + $(</a:t>
            </a:r>
            <a:r>
              <a:rPr lang="en-US" dirty="0">
                <a:solidFill>
                  <a:schemeClr val="accent6">
                    <a:lumMod val="75000"/>
                  </a:schemeClr>
                </a:solidFill>
              </a:rPr>
              <a:t>"#test"</a:t>
            </a:r>
            <a:r>
              <a:rPr lang="en-US" dirty="0"/>
              <a:t>).val());</a:t>
            </a:r>
            <a:br>
              <a:rPr lang="en-US" dirty="0"/>
            </a:br>
            <a:r>
              <a:rPr lang="en-US" dirty="0"/>
              <a:t>});</a:t>
            </a:r>
          </a:p>
        </p:txBody>
      </p:sp>
    </p:spTree>
    <p:extLst>
      <p:ext uri="{BB962C8B-B14F-4D97-AF65-F5344CB8AC3E}">
        <p14:creationId xmlns:p14="http://schemas.microsoft.com/office/powerpoint/2010/main" val="3288961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A2D6-757B-4558-8D46-D03739F1936C}"/>
              </a:ext>
            </a:extLst>
          </p:cNvPr>
          <p:cNvSpPr>
            <a:spLocks noGrp="1"/>
          </p:cNvSpPr>
          <p:nvPr>
            <p:ph type="title"/>
          </p:nvPr>
        </p:nvSpPr>
        <p:spPr/>
        <p:txBody>
          <a:bodyPr/>
          <a:lstStyle/>
          <a:p>
            <a:r>
              <a:rPr lang="en-US" dirty="0"/>
              <a:t>Get Attributes - attr()</a:t>
            </a:r>
            <a:br>
              <a:rPr lang="en-US" dirty="0"/>
            </a:br>
            <a:endParaRPr lang="en-US" dirty="0"/>
          </a:p>
        </p:txBody>
      </p:sp>
      <p:sp>
        <p:nvSpPr>
          <p:cNvPr id="3" name="Content Placeholder 2">
            <a:extLst>
              <a:ext uri="{FF2B5EF4-FFF2-40B4-BE49-F238E27FC236}">
                <a16:creationId xmlns:a16="http://schemas.microsoft.com/office/drawing/2014/main" id="{0C990D72-C16D-481F-9899-395C6965B952}"/>
              </a:ext>
            </a:extLst>
          </p:cNvPr>
          <p:cNvSpPr>
            <a:spLocks noGrp="1"/>
          </p:cNvSpPr>
          <p:nvPr>
            <p:ph idx="1"/>
          </p:nvPr>
        </p:nvSpPr>
        <p:spPr/>
        <p:txBody>
          <a:bodyPr/>
          <a:lstStyle/>
          <a:p>
            <a:r>
              <a:rPr lang="en-US" dirty="0"/>
              <a:t>The jQuery attr()  method is used to get attribute values.</a:t>
            </a:r>
          </a:p>
          <a:p>
            <a:pPr marL="0" indent="0">
              <a:buNone/>
            </a:pPr>
            <a:endParaRPr lang="en-US" dirty="0"/>
          </a:p>
          <a:p>
            <a:pPr marL="0" indent="0">
              <a:buNone/>
            </a:pPr>
            <a:r>
              <a:rPr lang="en-US" dirty="0"/>
              <a:t>Example:</a:t>
            </a:r>
          </a:p>
          <a:p>
            <a:pPr marL="0" indent="0">
              <a:buNone/>
            </a:pPr>
            <a:r>
              <a:rPr lang="en-US" dirty="0"/>
              <a:t>$(</a:t>
            </a:r>
            <a:r>
              <a:rPr lang="en-US" dirty="0">
                <a:solidFill>
                  <a:schemeClr val="accent6">
                    <a:lumMod val="75000"/>
                  </a:schemeClr>
                </a:solidFill>
              </a:rPr>
              <a:t>"button"</a:t>
            </a:r>
            <a:r>
              <a:rPr lang="en-US" dirty="0"/>
              <a:t>).click(</a:t>
            </a:r>
            <a:r>
              <a:rPr lang="en-US" dirty="0">
                <a:solidFill>
                  <a:srgbClr val="7030A0"/>
                </a:solidFill>
              </a:rPr>
              <a:t>function</a:t>
            </a:r>
            <a:r>
              <a:rPr lang="en-US" dirty="0"/>
              <a:t>(){</a:t>
            </a:r>
            <a:br>
              <a:rPr lang="en-US" dirty="0"/>
            </a:br>
            <a:r>
              <a:rPr lang="en-US" dirty="0"/>
              <a:t>  alert($(</a:t>
            </a:r>
            <a:r>
              <a:rPr lang="en-US" dirty="0">
                <a:solidFill>
                  <a:schemeClr val="accent6">
                    <a:lumMod val="75000"/>
                  </a:schemeClr>
                </a:solidFill>
              </a:rPr>
              <a:t>"a"</a:t>
            </a:r>
            <a:r>
              <a:rPr lang="en-US" dirty="0"/>
              <a:t>).attr(</a:t>
            </a:r>
            <a:r>
              <a:rPr lang="en-US" dirty="0">
                <a:solidFill>
                  <a:schemeClr val="accent6">
                    <a:lumMod val="75000"/>
                  </a:schemeClr>
                </a:solidFill>
              </a:rPr>
              <a:t>"href"</a:t>
            </a:r>
            <a:r>
              <a:rPr lang="en-US" dirty="0"/>
              <a:t>));</a:t>
            </a:r>
            <a:br>
              <a:rPr lang="en-US" dirty="0"/>
            </a:br>
            <a:r>
              <a:rPr lang="en-US" dirty="0"/>
              <a:t>});</a:t>
            </a:r>
          </a:p>
        </p:txBody>
      </p:sp>
    </p:spTree>
    <p:extLst>
      <p:ext uri="{BB962C8B-B14F-4D97-AF65-F5344CB8AC3E}">
        <p14:creationId xmlns:p14="http://schemas.microsoft.com/office/powerpoint/2010/main" val="379249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9B94-7418-4D6E-A723-CDB90E424B84}"/>
              </a:ext>
            </a:extLst>
          </p:cNvPr>
          <p:cNvSpPr>
            <a:spLocks noGrp="1"/>
          </p:cNvSpPr>
          <p:nvPr>
            <p:ph type="title"/>
          </p:nvPr>
        </p:nvSpPr>
        <p:spPr>
          <a:xfrm>
            <a:off x="689343" y="563526"/>
            <a:ext cx="10515600" cy="1052624"/>
          </a:xfrm>
        </p:spPr>
        <p:txBody>
          <a:bodyPr>
            <a:normAutofit/>
          </a:bodyPr>
          <a:lstStyle/>
          <a:p>
            <a:pPr algn="ctr"/>
            <a:r>
              <a:rPr lang="en-US" dirty="0"/>
              <a:t>jQuery Syntax</a:t>
            </a:r>
          </a:p>
        </p:txBody>
      </p:sp>
      <p:sp>
        <p:nvSpPr>
          <p:cNvPr id="3" name="Content Placeholder 2">
            <a:extLst>
              <a:ext uri="{FF2B5EF4-FFF2-40B4-BE49-F238E27FC236}">
                <a16:creationId xmlns:a16="http://schemas.microsoft.com/office/drawing/2014/main" id="{58275B57-2456-49D9-AE02-1E391305C20E}"/>
              </a:ext>
            </a:extLst>
          </p:cNvPr>
          <p:cNvSpPr>
            <a:spLocks noGrp="1"/>
          </p:cNvSpPr>
          <p:nvPr>
            <p:ph idx="1"/>
          </p:nvPr>
        </p:nvSpPr>
        <p:spPr>
          <a:xfrm>
            <a:off x="689343" y="2027644"/>
            <a:ext cx="10515600" cy="4351338"/>
          </a:xfrm>
        </p:spPr>
        <p:txBody>
          <a:bodyPr>
            <a:normAutofit/>
          </a:bodyPr>
          <a:lstStyle/>
          <a:p>
            <a:pPr marL="0" indent="0">
              <a:buNone/>
            </a:pPr>
            <a:r>
              <a:rPr lang="en-US" dirty="0"/>
              <a:t>The jQuery syntax is tailor-made for </a:t>
            </a:r>
            <a:r>
              <a:rPr lang="en-US" b="1" dirty="0"/>
              <a:t>selecting</a:t>
            </a:r>
            <a:r>
              <a:rPr lang="en-US" dirty="0"/>
              <a:t> HTML elements and performing some </a:t>
            </a:r>
            <a:r>
              <a:rPr lang="en-US" b="1" dirty="0"/>
              <a:t>action</a:t>
            </a:r>
            <a:r>
              <a:rPr lang="en-US" dirty="0"/>
              <a:t> on the element(s).</a:t>
            </a:r>
          </a:p>
          <a:p>
            <a:pPr marL="0" indent="0">
              <a:buNone/>
            </a:pPr>
            <a:r>
              <a:rPr lang="en-US" dirty="0"/>
              <a:t>Basic syntax is: </a:t>
            </a:r>
            <a:r>
              <a:rPr lang="en-US" b="1" dirty="0"/>
              <a:t>$(</a:t>
            </a:r>
            <a:r>
              <a:rPr lang="en-US" b="1" i="1" dirty="0"/>
              <a:t>selector</a:t>
            </a:r>
            <a:r>
              <a:rPr lang="en-US" b="1" dirty="0"/>
              <a:t>).</a:t>
            </a:r>
            <a:r>
              <a:rPr lang="en-US" b="1" i="1" dirty="0"/>
              <a:t>action</a:t>
            </a:r>
            <a:r>
              <a:rPr lang="en-US" b="1" dirty="0"/>
              <a:t>()</a:t>
            </a:r>
          </a:p>
          <a:p>
            <a:pPr marL="0" indent="0">
              <a:buNone/>
            </a:pPr>
            <a:endParaRPr lang="en-US" dirty="0"/>
          </a:p>
          <a:p>
            <a:r>
              <a:rPr lang="en-US" dirty="0"/>
              <a:t>A $ sign to define/access jQuery</a:t>
            </a:r>
          </a:p>
          <a:p>
            <a:r>
              <a:rPr lang="en-US" dirty="0"/>
              <a:t>A (</a:t>
            </a:r>
            <a:r>
              <a:rPr lang="en-US" i="1" dirty="0"/>
              <a:t>selector</a:t>
            </a:r>
            <a:r>
              <a:rPr lang="en-US" dirty="0"/>
              <a:t>) to "query (or find)" HTML elements</a:t>
            </a:r>
          </a:p>
          <a:p>
            <a:r>
              <a:rPr lang="en-US" dirty="0"/>
              <a:t>A jQuery </a:t>
            </a:r>
            <a:r>
              <a:rPr lang="en-US" i="1" dirty="0"/>
              <a:t>action</a:t>
            </a:r>
            <a:r>
              <a:rPr lang="en-US" dirty="0"/>
              <a:t>() to be performed on the element(s)</a:t>
            </a:r>
          </a:p>
        </p:txBody>
      </p:sp>
    </p:spTree>
    <p:extLst>
      <p:ext uri="{BB962C8B-B14F-4D97-AF65-F5344CB8AC3E}">
        <p14:creationId xmlns:p14="http://schemas.microsoft.com/office/powerpoint/2010/main" val="2586115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42B4-788F-4BB3-9A9C-23A3FEF01FDC}"/>
              </a:ext>
            </a:extLst>
          </p:cNvPr>
          <p:cNvSpPr>
            <a:spLocks noGrp="1"/>
          </p:cNvSpPr>
          <p:nvPr>
            <p:ph type="title"/>
          </p:nvPr>
        </p:nvSpPr>
        <p:spPr/>
        <p:txBody>
          <a:bodyPr/>
          <a:lstStyle/>
          <a:p>
            <a:r>
              <a:rPr lang="en-US" dirty="0"/>
              <a:t>Set Content - text(), html(), and val()</a:t>
            </a:r>
            <a:br>
              <a:rPr lang="en-US" dirty="0"/>
            </a:br>
            <a:endParaRPr lang="en-US" dirty="0"/>
          </a:p>
        </p:txBody>
      </p:sp>
      <p:sp>
        <p:nvSpPr>
          <p:cNvPr id="3" name="Content Placeholder 2">
            <a:extLst>
              <a:ext uri="{FF2B5EF4-FFF2-40B4-BE49-F238E27FC236}">
                <a16:creationId xmlns:a16="http://schemas.microsoft.com/office/drawing/2014/main" id="{7612B076-DD6B-4A6F-9C4E-149E0ECFDB6A}"/>
              </a:ext>
            </a:extLst>
          </p:cNvPr>
          <p:cNvSpPr>
            <a:spLocks noGrp="1"/>
          </p:cNvSpPr>
          <p:nvPr>
            <p:ph idx="1"/>
          </p:nvPr>
        </p:nvSpPr>
        <p:spPr/>
        <p:txBody>
          <a:bodyPr>
            <a:normAutofit fontScale="92500"/>
          </a:bodyPr>
          <a:lstStyle/>
          <a:p>
            <a:pPr marL="0" indent="0">
              <a:buNone/>
            </a:pPr>
            <a:r>
              <a:rPr lang="en-US" dirty="0"/>
              <a:t>We will use the same three methods from the get content to </a:t>
            </a:r>
            <a:r>
              <a:rPr lang="en-US" b="1" dirty="0"/>
              <a:t>set content</a:t>
            </a:r>
            <a:r>
              <a:rPr lang="en-US" dirty="0"/>
              <a:t>:</a:t>
            </a:r>
          </a:p>
          <a:p>
            <a:pPr marL="0" indent="0">
              <a:buNone/>
            </a:pPr>
            <a:r>
              <a:rPr lang="en-US" dirty="0"/>
              <a:t>Example:</a:t>
            </a:r>
          </a:p>
          <a:p>
            <a:r>
              <a:rPr lang="en-US" dirty="0"/>
              <a:t>$(</a:t>
            </a:r>
            <a:r>
              <a:rPr lang="en-US" dirty="0">
                <a:solidFill>
                  <a:schemeClr val="accent6">
                    <a:lumMod val="75000"/>
                  </a:schemeClr>
                </a:solidFill>
              </a:rPr>
              <a:t>"#btn1"</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"#test1"</a:t>
            </a:r>
            <a:r>
              <a:rPr lang="en-US" dirty="0"/>
              <a:t>).text(</a:t>
            </a:r>
            <a:r>
              <a:rPr lang="en-US" dirty="0">
                <a:solidFill>
                  <a:schemeClr val="accent6">
                    <a:lumMod val="75000"/>
                  </a:schemeClr>
                </a:solidFill>
              </a:rPr>
              <a:t>"Hello world!"</a:t>
            </a:r>
            <a:r>
              <a:rPr lang="en-US" dirty="0"/>
              <a:t>);</a:t>
            </a:r>
            <a:br>
              <a:rPr lang="en-US" dirty="0"/>
            </a:br>
            <a:r>
              <a:rPr lang="en-US" dirty="0"/>
              <a:t>});</a:t>
            </a:r>
            <a:br>
              <a:rPr lang="en-US" dirty="0"/>
            </a:br>
            <a:r>
              <a:rPr lang="en-US" dirty="0"/>
              <a:t>$(</a:t>
            </a:r>
            <a:r>
              <a:rPr lang="en-US" dirty="0">
                <a:solidFill>
                  <a:schemeClr val="accent6">
                    <a:lumMod val="75000"/>
                  </a:schemeClr>
                </a:solidFill>
              </a:rPr>
              <a:t>"#btn2"</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"#test2"</a:t>
            </a:r>
            <a:r>
              <a:rPr lang="en-US" dirty="0"/>
              <a:t>).html(</a:t>
            </a:r>
            <a:r>
              <a:rPr lang="en-US" dirty="0">
                <a:solidFill>
                  <a:schemeClr val="accent6">
                    <a:lumMod val="75000"/>
                  </a:schemeClr>
                </a:solidFill>
              </a:rPr>
              <a:t>"&lt;b&gt;Hello world!&lt;/b&gt;"</a:t>
            </a:r>
            <a:r>
              <a:rPr lang="en-US" dirty="0"/>
              <a:t>);</a:t>
            </a:r>
            <a:br>
              <a:rPr lang="en-US" dirty="0"/>
            </a:br>
            <a:r>
              <a:rPr lang="en-US" dirty="0"/>
              <a:t>});</a:t>
            </a:r>
            <a:br>
              <a:rPr lang="en-US" dirty="0"/>
            </a:br>
            <a:r>
              <a:rPr lang="en-US" dirty="0"/>
              <a:t>$(</a:t>
            </a:r>
            <a:r>
              <a:rPr lang="en-US" dirty="0">
                <a:solidFill>
                  <a:schemeClr val="accent6">
                    <a:lumMod val="75000"/>
                  </a:schemeClr>
                </a:solidFill>
              </a:rPr>
              <a:t>"#btn3"</a:t>
            </a:r>
            <a:r>
              <a:rPr lang="en-US" dirty="0"/>
              <a:t>).click(</a:t>
            </a:r>
            <a:r>
              <a:rPr lang="en-US" dirty="0">
                <a:solidFill>
                  <a:srgbClr val="7030A0"/>
                </a:solidFill>
              </a:rPr>
              <a:t>function</a:t>
            </a:r>
            <a:r>
              <a:rPr lang="en-US" dirty="0"/>
              <a:t>(){</a:t>
            </a:r>
            <a:br>
              <a:rPr lang="en-US" dirty="0"/>
            </a:br>
            <a:r>
              <a:rPr lang="en-US" dirty="0"/>
              <a:t>  $(</a:t>
            </a:r>
            <a:r>
              <a:rPr lang="en-US" dirty="0">
                <a:solidFill>
                  <a:schemeClr val="accent6">
                    <a:lumMod val="75000"/>
                  </a:schemeClr>
                </a:solidFill>
              </a:rPr>
              <a:t>"#test3"</a:t>
            </a:r>
            <a:r>
              <a:rPr lang="en-US" dirty="0"/>
              <a:t>).val(</a:t>
            </a:r>
            <a:r>
              <a:rPr lang="en-US" dirty="0">
                <a:solidFill>
                  <a:schemeClr val="accent6">
                    <a:lumMod val="75000"/>
                  </a:schemeClr>
                </a:solidFill>
              </a:rPr>
              <a:t>"Dolly Duck"</a:t>
            </a:r>
            <a:r>
              <a:rPr lang="en-US" dirty="0"/>
              <a:t>);</a:t>
            </a:r>
            <a:br>
              <a:rPr lang="en-US" dirty="0"/>
            </a:br>
            <a:r>
              <a:rPr lang="en-US" dirty="0"/>
              <a:t>});</a:t>
            </a:r>
          </a:p>
        </p:txBody>
      </p:sp>
    </p:spTree>
    <p:extLst>
      <p:ext uri="{BB962C8B-B14F-4D97-AF65-F5344CB8AC3E}">
        <p14:creationId xmlns:p14="http://schemas.microsoft.com/office/powerpoint/2010/main" val="2492134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A281-6C6D-4488-A6CF-0793A2F77204}"/>
              </a:ext>
            </a:extLst>
          </p:cNvPr>
          <p:cNvSpPr>
            <a:spLocks noGrp="1"/>
          </p:cNvSpPr>
          <p:nvPr>
            <p:ph type="title"/>
          </p:nvPr>
        </p:nvSpPr>
        <p:spPr/>
        <p:txBody>
          <a:bodyPr/>
          <a:lstStyle/>
          <a:p>
            <a:r>
              <a:rPr lang="en-US" dirty="0"/>
              <a:t>jQuery - Add Elements</a:t>
            </a:r>
            <a:br>
              <a:rPr lang="en-US" dirty="0"/>
            </a:br>
            <a:endParaRPr lang="en-US" dirty="0"/>
          </a:p>
        </p:txBody>
      </p:sp>
      <p:sp>
        <p:nvSpPr>
          <p:cNvPr id="3" name="Content Placeholder 2">
            <a:extLst>
              <a:ext uri="{FF2B5EF4-FFF2-40B4-BE49-F238E27FC236}">
                <a16:creationId xmlns:a16="http://schemas.microsoft.com/office/drawing/2014/main" id="{0EDE3E26-3932-43D9-9390-74ABCEBA32DE}"/>
              </a:ext>
            </a:extLst>
          </p:cNvPr>
          <p:cNvSpPr>
            <a:spLocks noGrp="1"/>
          </p:cNvSpPr>
          <p:nvPr>
            <p:ph idx="1"/>
          </p:nvPr>
        </p:nvSpPr>
        <p:spPr/>
        <p:txBody>
          <a:bodyPr/>
          <a:lstStyle/>
          <a:p>
            <a:r>
              <a:rPr lang="en-US" dirty="0"/>
              <a:t>append() - Inserts content at the end of the selected elements</a:t>
            </a:r>
          </a:p>
          <a:p>
            <a:r>
              <a:rPr lang="en-US" dirty="0"/>
              <a:t>prepend() - Inserts content at the beginning of the selected elements</a:t>
            </a:r>
          </a:p>
          <a:p>
            <a:endParaRPr lang="en-US" dirty="0"/>
          </a:p>
          <a:p>
            <a:pPr marL="0" indent="0">
              <a:buNone/>
            </a:pPr>
            <a:r>
              <a:rPr lang="en-US" dirty="0"/>
              <a:t>Example:</a:t>
            </a:r>
          </a:p>
          <a:p>
            <a:pPr marL="0" indent="0">
              <a:buNone/>
            </a:pPr>
            <a:r>
              <a:rPr lang="en-US" dirty="0"/>
              <a:t>$("p").append(“Text Appended");</a:t>
            </a:r>
          </a:p>
          <a:p>
            <a:pPr marL="0" indent="0">
              <a:buNone/>
            </a:pPr>
            <a:r>
              <a:rPr lang="en-US" dirty="0"/>
              <a:t>$("p").prepend(“Text Prepended");</a:t>
            </a:r>
          </a:p>
        </p:txBody>
      </p:sp>
    </p:spTree>
    <p:extLst>
      <p:ext uri="{BB962C8B-B14F-4D97-AF65-F5344CB8AC3E}">
        <p14:creationId xmlns:p14="http://schemas.microsoft.com/office/powerpoint/2010/main" val="1428624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3C3-B7A4-46A4-BB6B-D5E4262BDB0A}"/>
              </a:ext>
            </a:extLst>
          </p:cNvPr>
          <p:cNvSpPr>
            <a:spLocks noGrp="1"/>
          </p:cNvSpPr>
          <p:nvPr>
            <p:ph type="title"/>
          </p:nvPr>
        </p:nvSpPr>
        <p:spPr/>
        <p:txBody>
          <a:bodyPr/>
          <a:lstStyle/>
          <a:p>
            <a:r>
              <a:rPr lang="en-US" dirty="0"/>
              <a:t>jQuery - Remove Elements</a:t>
            </a:r>
            <a:br>
              <a:rPr lang="en-US" dirty="0"/>
            </a:br>
            <a:r>
              <a:rPr lang="en-US" dirty="0"/>
              <a:t> 	</a:t>
            </a:r>
          </a:p>
        </p:txBody>
      </p:sp>
      <p:sp>
        <p:nvSpPr>
          <p:cNvPr id="3" name="Content Placeholder 2">
            <a:extLst>
              <a:ext uri="{FF2B5EF4-FFF2-40B4-BE49-F238E27FC236}">
                <a16:creationId xmlns:a16="http://schemas.microsoft.com/office/drawing/2014/main" id="{6817F49C-A87C-4FCD-A7C2-3BC98D8C3492}"/>
              </a:ext>
            </a:extLst>
          </p:cNvPr>
          <p:cNvSpPr>
            <a:spLocks noGrp="1"/>
          </p:cNvSpPr>
          <p:nvPr>
            <p:ph idx="1"/>
          </p:nvPr>
        </p:nvSpPr>
        <p:spPr/>
        <p:txBody>
          <a:bodyPr/>
          <a:lstStyle/>
          <a:p>
            <a:pPr marL="0" indent="0" algn="ctr">
              <a:buNone/>
            </a:pPr>
            <a:r>
              <a:rPr lang="en-US" u="sng" dirty="0"/>
              <a:t>Remove Elements/Content</a:t>
            </a:r>
          </a:p>
          <a:p>
            <a:r>
              <a:rPr lang="en-US" dirty="0"/>
              <a:t>To remove elements and content, there are mainly two jQuery methods:</a:t>
            </a:r>
          </a:p>
          <a:p>
            <a:r>
              <a:rPr lang="en-US" dirty="0"/>
              <a:t>remove() - removes the selected element (and its child elements)</a:t>
            </a:r>
          </a:p>
          <a:p>
            <a:r>
              <a:rPr lang="en-US" dirty="0"/>
              <a:t>empty()  - Removes the child elements from the selected element</a:t>
            </a:r>
          </a:p>
          <a:p>
            <a:endParaRPr lang="en-US" dirty="0"/>
          </a:p>
          <a:p>
            <a:pPr marL="0" indent="0">
              <a:buNone/>
            </a:pPr>
            <a:r>
              <a:rPr lang="en-US" dirty="0"/>
              <a:t>Example:</a:t>
            </a:r>
          </a:p>
          <a:p>
            <a:pPr marL="0" indent="0">
              <a:buNone/>
            </a:pPr>
            <a:r>
              <a:rPr lang="en-US" dirty="0"/>
              <a:t>$("#div1").remove(); 	OR 	$("#div1").remove(“</a:t>
            </a:r>
            <a:r>
              <a:rPr lang="en-US" dirty="0" err="1"/>
              <a:t>AnySelector</a:t>
            </a:r>
            <a:r>
              <a:rPr lang="en-US" dirty="0"/>
              <a:t>”);</a:t>
            </a:r>
          </a:p>
          <a:p>
            <a:pPr marL="0" indent="0">
              <a:buNone/>
            </a:pPr>
            <a:endParaRPr lang="en-US" dirty="0"/>
          </a:p>
        </p:txBody>
      </p:sp>
    </p:spTree>
    <p:extLst>
      <p:ext uri="{BB962C8B-B14F-4D97-AF65-F5344CB8AC3E}">
        <p14:creationId xmlns:p14="http://schemas.microsoft.com/office/powerpoint/2010/main" val="1305019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2217-0680-4945-A4B3-EF9870C37109}"/>
              </a:ext>
            </a:extLst>
          </p:cNvPr>
          <p:cNvSpPr>
            <a:spLocks noGrp="1"/>
          </p:cNvSpPr>
          <p:nvPr>
            <p:ph type="title"/>
          </p:nvPr>
        </p:nvSpPr>
        <p:spPr/>
        <p:txBody>
          <a:bodyPr/>
          <a:lstStyle/>
          <a:p>
            <a:r>
              <a:rPr lang="en-US" dirty="0"/>
              <a:t>jQuery - Get and Set CSS Classes</a:t>
            </a:r>
            <a:br>
              <a:rPr lang="en-US" dirty="0"/>
            </a:br>
            <a:endParaRPr lang="en-US" dirty="0"/>
          </a:p>
        </p:txBody>
      </p:sp>
      <p:sp>
        <p:nvSpPr>
          <p:cNvPr id="3" name="Content Placeholder 2">
            <a:extLst>
              <a:ext uri="{FF2B5EF4-FFF2-40B4-BE49-F238E27FC236}">
                <a16:creationId xmlns:a16="http://schemas.microsoft.com/office/drawing/2014/main" id="{C1B94F75-0D1E-464C-ADA0-5DD7E071A4A7}"/>
              </a:ext>
            </a:extLst>
          </p:cNvPr>
          <p:cNvSpPr>
            <a:spLocks noGrp="1"/>
          </p:cNvSpPr>
          <p:nvPr>
            <p:ph idx="1"/>
          </p:nvPr>
        </p:nvSpPr>
        <p:spPr/>
        <p:txBody>
          <a:bodyPr/>
          <a:lstStyle/>
          <a:p>
            <a:pPr marL="0" indent="0" algn="ctr">
              <a:buNone/>
            </a:pPr>
            <a:r>
              <a:rPr lang="en-US" u="sng" dirty="0"/>
              <a:t>jQuery Manipulating CSS</a:t>
            </a:r>
          </a:p>
          <a:p>
            <a:r>
              <a:rPr lang="en-US" dirty="0"/>
              <a:t>jQuery has several methods for CSS manipulation. We will look at the following methods:</a:t>
            </a:r>
          </a:p>
          <a:p>
            <a:r>
              <a:rPr lang="en-US" dirty="0"/>
              <a:t>addClass() - Adds one or more classes to the selected elements</a:t>
            </a:r>
          </a:p>
          <a:p>
            <a:r>
              <a:rPr lang="en-US" dirty="0"/>
              <a:t>removeClass - Removes one or more classes from the selected elements</a:t>
            </a:r>
          </a:p>
          <a:p>
            <a:r>
              <a:rPr lang="en-US" dirty="0"/>
              <a:t>toggleClass() - Toggles between adding/removing classes from the selected elements</a:t>
            </a:r>
          </a:p>
          <a:p>
            <a:r>
              <a:rPr lang="en-US" dirty="0"/>
              <a:t>css() Sets or returns the style attribute</a:t>
            </a:r>
          </a:p>
        </p:txBody>
      </p:sp>
    </p:spTree>
    <p:extLst>
      <p:ext uri="{BB962C8B-B14F-4D97-AF65-F5344CB8AC3E}">
        <p14:creationId xmlns:p14="http://schemas.microsoft.com/office/powerpoint/2010/main" val="2761541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1F4F-0517-4E73-A703-AAC47DE2F9C9}"/>
              </a:ext>
            </a:extLst>
          </p:cNvPr>
          <p:cNvSpPr>
            <a:spLocks noGrp="1"/>
          </p:cNvSpPr>
          <p:nvPr>
            <p:ph type="title"/>
          </p:nvPr>
        </p:nvSpPr>
        <p:spPr/>
        <p:txBody>
          <a:bodyPr>
            <a:normAutofit fontScale="90000"/>
          </a:bodyPr>
          <a:lstStyle/>
          <a:p>
            <a:r>
              <a:rPr lang="en-US" dirty="0"/>
              <a:t>jQuery addClass() Method</a:t>
            </a:r>
            <a:br>
              <a:rPr lang="en-US" dirty="0"/>
            </a:br>
            <a:br>
              <a:rPr lang="en-US" dirty="0"/>
            </a:br>
            <a:endParaRPr lang="en-US" dirty="0"/>
          </a:p>
        </p:txBody>
      </p:sp>
      <p:sp>
        <p:nvSpPr>
          <p:cNvPr id="3" name="Content Placeholder 2">
            <a:extLst>
              <a:ext uri="{FF2B5EF4-FFF2-40B4-BE49-F238E27FC236}">
                <a16:creationId xmlns:a16="http://schemas.microsoft.com/office/drawing/2014/main" id="{277FE590-C873-4C82-8CC6-C7B1E7A6C314}"/>
              </a:ext>
            </a:extLst>
          </p:cNvPr>
          <p:cNvSpPr>
            <a:spLocks noGrp="1"/>
          </p:cNvSpPr>
          <p:nvPr>
            <p:ph idx="1"/>
          </p:nvPr>
        </p:nvSpPr>
        <p:spPr>
          <a:xfrm>
            <a:off x="319548" y="1807702"/>
            <a:ext cx="3055374" cy="4351338"/>
          </a:xfrm>
        </p:spPr>
        <p:txBody>
          <a:bodyPr>
            <a:normAutofit lnSpcReduction="10000"/>
          </a:bodyPr>
          <a:lstStyle/>
          <a:p>
            <a:pPr marL="0" indent="0">
              <a:buNone/>
            </a:pPr>
            <a:r>
              <a:rPr lang="en-US" u="sng" dirty="0"/>
              <a:t>CSS</a:t>
            </a:r>
          </a:p>
          <a:p>
            <a:pPr marL="0" indent="0">
              <a:buNone/>
            </a:pPr>
            <a:r>
              <a:rPr lang="en-US" dirty="0"/>
              <a:t>.important {</a:t>
            </a:r>
          </a:p>
          <a:p>
            <a:pPr marL="0" indent="0">
              <a:buNone/>
            </a:pPr>
            <a:r>
              <a:rPr lang="en-US" dirty="0"/>
              <a:t>  font-weight: bold;</a:t>
            </a:r>
          </a:p>
          <a:p>
            <a:pPr marL="0" indent="0">
              <a:buNone/>
            </a:pPr>
            <a:r>
              <a:rPr lang="en-US" dirty="0"/>
              <a:t>  font-size: xx-large;</a:t>
            </a:r>
          </a:p>
          <a:p>
            <a:pPr marL="0" indent="0">
              <a:buNone/>
            </a:pPr>
            <a:r>
              <a:rPr lang="en-US" dirty="0"/>
              <a:t>}</a:t>
            </a:r>
          </a:p>
          <a:p>
            <a:pPr marL="0" indent="0">
              <a:buNone/>
            </a:pPr>
            <a:endParaRPr lang="en-US" dirty="0"/>
          </a:p>
          <a:p>
            <a:pPr marL="0" indent="0">
              <a:buNone/>
            </a:pPr>
            <a:r>
              <a:rPr lang="en-US" dirty="0"/>
              <a:t>.blue {</a:t>
            </a:r>
          </a:p>
          <a:p>
            <a:pPr marL="0" indent="0">
              <a:buNone/>
            </a:pPr>
            <a:r>
              <a:rPr lang="en-US" dirty="0"/>
              <a:t>  color: blue;</a:t>
            </a:r>
          </a:p>
          <a:p>
            <a:pPr marL="0" indent="0">
              <a:buNone/>
            </a:pPr>
            <a:r>
              <a:rPr lang="en-US" dirty="0"/>
              <a:t>}</a:t>
            </a:r>
          </a:p>
        </p:txBody>
      </p:sp>
      <p:sp>
        <p:nvSpPr>
          <p:cNvPr id="4" name="Content Placeholder 2">
            <a:extLst>
              <a:ext uri="{FF2B5EF4-FFF2-40B4-BE49-F238E27FC236}">
                <a16:creationId xmlns:a16="http://schemas.microsoft.com/office/drawing/2014/main" id="{8F573689-08D7-479A-84BB-E8419393F83D}"/>
              </a:ext>
            </a:extLst>
          </p:cNvPr>
          <p:cNvSpPr txBox="1">
            <a:spLocks/>
          </p:cNvSpPr>
          <p:nvPr/>
        </p:nvSpPr>
        <p:spPr>
          <a:xfrm>
            <a:off x="3581400" y="1807702"/>
            <a:ext cx="3055374"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HTML</a:t>
            </a:r>
          </a:p>
          <a:p>
            <a:pPr marL="0" indent="0">
              <a:buNone/>
            </a:pPr>
            <a:r>
              <a:rPr lang="en-US" dirty="0"/>
              <a:t>&lt;h1&gt;Heading 1&lt;/h1&gt;</a:t>
            </a:r>
          </a:p>
          <a:p>
            <a:pPr marL="0" indent="0">
              <a:buNone/>
            </a:pPr>
            <a:r>
              <a:rPr lang="en-US" dirty="0"/>
              <a:t>&lt;h2&gt;Heading 2&lt;/h2&gt;</a:t>
            </a:r>
          </a:p>
          <a:p>
            <a:pPr marL="0" indent="0">
              <a:buNone/>
            </a:pPr>
            <a:endParaRPr lang="en-US" dirty="0"/>
          </a:p>
          <a:p>
            <a:pPr marL="0" indent="0">
              <a:buNone/>
            </a:pPr>
            <a:r>
              <a:rPr lang="en-US" dirty="0"/>
              <a:t>&lt;p&gt;This is a paragraph.&lt;/p&gt;</a:t>
            </a:r>
          </a:p>
          <a:p>
            <a:pPr marL="0" indent="0">
              <a:buNone/>
            </a:pPr>
            <a:r>
              <a:rPr lang="en-US" dirty="0"/>
              <a:t>&lt;p&gt;This is another paragraph.&lt;/p&gt;</a:t>
            </a:r>
          </a:p>
          <a:p>
            <a:pPr marL="0" indent="0">
              <a:buNone/>
            </a:pPr>
            <a:endParaRPr lang="en-US" dirty="0"/>
          </a:p>
          <a:p>
            <a:pPr marL="0" indent="0">
              <a:buNone/>
            </a:pPr>
            <a:r>
              <a:rPr lang="en-US" dirty="0"/>
              <a:t>&lt;div&gt;This is some important text!&lt;/div&gt;&lt;</a:t>
            </a:r>
            <a:r>
              <a:rPr lang="en-US" dirty="0" err="1"/>
              <a:t>br</a:t>
            </a:r>
            <a:r>
              <a:rPr lang="en-US" dirty="0"/>
              <a:t>&gt;</a:t>
            </a:r>
          </a:p>
          <a:p>
            <a:pPr marL="0" indent="0">
              <a:buNone/>
            </a:pPr>
            <a:endParaRPr lang="en-US" dirty="0"/>
          </a:p>
          <a:p>
            <a:pPr marL="0" indent="0">
              <a:buNone/>
            </a:pPr>
            <a:r>
              <a:rPr lang="en-US" dirty="0"/>
              <a:t>&lt;button&gt;Add classes to elements&lt;/button&gt;</a:t>
            </a:r>
          </a:p>
        </p:txBody>
      </p:sp>
      <p:sp>
        <p:nvSpPr>
          <p:cNvPr id="5" name="Content Placeholder 2">
            <a:extLst>
              <a:ext uri="{FF2B5EF4-FFF2-40B4-BE49-F238E27FC236}">
                <a16:creationId xmlns:a16="http://schemas.microsoft.com/office/drawing/2014/main" id="{88DA32DA-525D-4E76-8421-2B6B45D9CF22}"/>
              </a:ext>
            </a:extLst>
          </p:cNvPr>
          <p:cNvSpPr txBox="1">
            <a:spLocks/>
          </p:cNvSpPr>
          <p:nvPr/>
        </p:nvSpPr>
        <p:spPr>
          <a:xfrm>
            <a:off x="6843252" y="1746507"/>
            <a:ext cx="5029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jQuery</a:t>
            </a:r>
          </a:p>
          <a:p>
            <a:pPr marL="0" indent="0">
              <a:buNone/>
            </a:pPr>
            <a:r>
              <a:rPr lang="en-US" dirty="0"/>
              <a:t>$(document).ready(function(){</a:t>
            </a:r>
          </a:p>
          <a:p>
            <a:pPr marL="0" indent="0">
              <a:buNone/>
            </a:pPr>
            <a:r>
              <a:rPr lang="en-US" dirty="0"/>
              <a:t>  $("button").click(function(){</a:t>
            </a:r>
          </a:p>
          <a:p>
            <a:pPr marL="0" indent="0">
              <a:buNone/>
            </a:pPr>
            <a:r>
              <a:rPr lang="en-US" dirty="0"/>
              <a:t>    $("h1, h2, p").addClass("blue");</a:t>
            </a:r>
          </a:p>
          <a:p>
            <a:pPr marL="0" indent="0">
              <a:buNone/>
            </a:pPr>
            <a:r>
              <a:rPr lang="en-US" dirty="0"/>
              <a:t>    $("div").addClass("important");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27343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9DA6-4819-4F5E-998B-422357542822}"/>
              </a:ext>
            </a:extLst>
          </p:cNvPr>
          <p:cNvSpPr>
            <a:spLocks noGrp="1"/>
          </p:cNvSpPr>
          <p:nvPr>
            <p:ph type="title"/>
          </p:nvPr>
        </p:nvSpPr>
        <p:spPr/>
        <p:txBody>
          <a:bodyPr/>
          <a:lstStyle/>
          <a:p>
            <a:r>
              <a:rPr lang="en-US" dirty="0"/>
              <a:t>jQuery removeClass() Method</a:t>
            </a:r>
            <a:br>
              <a:rPr lang="en-US" dirty="0"/>
            </a:br>
            <a:endParaRPr lang="en-US" dirty="0"/>
          </a:p>
        </p:txBody>
      </p:sp>
      <p:sp>
        <p:nvSpPr>
          <p:cNvPr id="3" name="Content Placeholder 2">
            <a:extLst>
              <a:ext uri="{FF2B5EF4-FFF2-40B4-BE49-F238E27FC236}">
                <a16:creationId xmlns:a16="http://schemas.microsoft.com/office/drawing/2014/main" id="{B1FFD2FB-8988-47CE-B87E-13AD59F84D3B}"/>
              </a:ext>
            </a:extLst>
          </p:cNvPr>
          <p:cNvSpPr>
            <a:spLocks noGrp="1"/>
          </p:cNvSpPr>
          <p:nvPr>
            <p:ph idx="1"/>
          </p:nvPr>
        </p:nvSpPr>
        <p:spPr/>
        <p:txBody>
          <a:bodyPr/>
          <a:lstStyle/>
          <a:p>
            <a:pPr marL="0" indent="0">
              <a:buNone/>
            </a:pPr>
            <a:r>
              <a:rPr lang="en-US" dirty="0"/>
              <a:t>$("button").click(function(){</a:t>
            </a:r>
            <a:br>
              <a:rPr lang="en-US" dirty="0"/>
            </a:br>
            <a:r>
              <a:rPr lang="en-US" dirty="0"/>
              <a:t>  $("h1, h2, p").removeClass("blue");</a:t>
            </a:r>
            <a:br>
              <a:rPr lang="en-US" dirty="0"/>
            </a:br>
            <a:r>
              <a:rPr lang="en-US" dirty="0"/>
              <a:t>});</a:t>
            </a:r>
          </a:p>
        </p:txBody>
      </p:sp>
    </p:spTree>
    <p:extLst>
      <p:ext uri="{BB962C8B-B14F-4D97-AF65-F5344CB8AC3E}">
        <p14:creationId xmlns:p14="http://schemas.microsoft.com/office/powerpoint/2010/main" val="3262589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82CC-D2BC-4E86-99AB-A24282B5366B}"/>
              </a:ext>
            </a:extLst>
          </p:cNvPr>
          <p:cNvSpPr>
            <a:spLocks noGrp="1"/>
          </p:cNvSpPr>
          <p:nvPr>
            <p:ph type="title"/>
          </p:nvPr>
        </p:nvSpPr>
        <p:spPr/>
        <p:txBody>
          <a:bodyPr/>
          <a:lstStyle/>
          <a:p>
            <a:r>
              <a:rPr lang="en-US" dirty="0"/>
              <a:t>jQuery toggleClass() Method</a:t>
            </a:r>
            <a:br>
              <a:rPr lang="en-US" dirty="0"/>
            </a:br>
            <a:r>
              <a:rPr lang="en-US" dirty="0"/>
              <a:t> 	</a:t>
            </a:r>
          </a:p>
        </p:txBody>
      </p:sp>
      <p:sp>
        <p:nvSpPr>
          <p:cNvPr id="3" name="Content Placeholder 2">
            <a:extLst>
              <a:ext uri="{FF2B5EF4-FFF2-40B4-BE49-F238E27FC236}">
                <a16:creationId xmlns:a16="http://schemas.microsoft.com/office/drawing/2014/main" id="{D1E26AE5-1EEF-4EBA-9D74-17D740CB7646}"/>
              </a:ext>
            </a:extLst>
          </p:cNvPr>
          <p:cNvSpPr>
            <a:spLocks noGrp="1"/>
          </p:cNvSpPr>
          <p:nvPr>
            <p:ph idx="1"/>
          </p:nvPr>
        </p:nvSpPr>
        <p:spPr/>
        <p:txBody>
          <a:bodyPr/>
          <a:lstStyle/>
          <a:p>
            <a:r>
              <a:rPr lang="en-US" dirty="0"/>
              <a:t>This method toggles between adding/removing classes from the selected elements:</a:t>
            </a:r>
          </a:p>
          <a:p>
            <a:endParaRPr lang="en-US" dirty="0"/>
          </a:p>
          <a:p>
            <a:pPr marL="0" indent="0">
              <a:buNone/>
            </a:pPr>
            <a:r>
              <a:rPr lang="en-US" dirty="0"/>
              <a:t>$("button").click(function(){</a:t>
            </a:r>
            <a:br>
              <a:rPr lang="en-US" dirty="0"/>
            </a:br>
            <a:r>
              <a:rPr lang="en-US" dirty="0"/>
              <a:t>  $("h1, h2, p").toggleClass("blue");</a:t>
            </a:r>
            <a:br>
              <a:rPr lang="en-US" dirty="0"/>
            </a:br>
            <a:r>
              <a:rPr lang="en-US" dirty="0"/>
              <a:t>});</a:t>
            </a:r>
          </a:p>
        </p:txBody>
      </p:sp>
    </p:spTree>
    <p:extLst>
      <p:ext uri="{BB962C8B-B14F-4D97-AF65-F5344CB8AC3E}">
        <p14:creationId xmlns:p14="http://schemas.microsoft.com/office/powerpoint/2010/main" val="1517687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CCE2-1C9B-487F-9F17-DAD75A909DB9}"/>
              </a:ext>
            </a:extLst>
          </p:cNvPr>
          <p:cNvSpPr>
            <a:spLocks noGrp="1"/>
          </p:cNvSpPr>
          <p:nvPr>
            <p:ph type="title"/>
          </p:nvPr>
        </p:nvSpPr>
        <p:spPr/>
        <p:txBody>
          <a:bodyPr/>
          <a:lstStyle/>
          <a:p>
            <a:r>
              <a:rPr lang="en-US" dirty="0"/>
              <a:t>jQuery - css() Method</a:t>
            </a:r>
            <a:br>
              <a:rPr lang="en-US" dirty="0"/>
            </a:br>
            <a:endParaRPr lang="en-US" dirty="0"/>
          </a:p>
        </p:txBody>
      </p:sp>
      <p:sp>
        <p:nvSpPr>
          <p:cNvPr id="3" name="Content Placeholder 2">
            <a:extLst>
              <a:ext uri="{FF2B5EF4-FFF2-40B4-BE49-F238E27FC236}">
                <a16:creationId xmlns:a16="http://schemas.microsoft.com/office/drawing/2014/main" id="{69D1E5AA-92B3-45F9-BFD9-C6436BB0A777}"/>
              </a:ext>
            </a:extLst>
          </p:cNvPr>
          <p:cNvSpPr>
            <a:spLocks noGrp="1"/>
          </p:cNvSpPr>
          <p:nvPr>
            <p:ph idx="1"/>
          </p:nvPr>
        </p:nvSpPr>
        <p:spPr/>
        <p:txBody>
          <a:bodyPr/>
          <a:lstStyle/>
          <a:p>
            <a:r>
              <a:rPr lang="en-US" dirty="0"/>
              <a:t>The css() method sets or returns one or more style properties for the selected elements.</a:t>
            </a:r>
          </a:p>
          <a:p>
            <a:endParaRPr lang="en-US" dirty="0"/>
          </a:p>
          <a:p>
            <a:pPr marL="0" indent="0">
              <a:buNone/>
            </a:pPr>
            <a:r>
              <a:rPr lang="en-US" dirty="0"/>
              <a:t>Syntax:</a:t>
            </a:r>
          </a:p>
          <a:p>
            <a:pPr marL="0" indent="0">
              <a:buNone/>
            </a:pPr>
            <a:r>
              <a:rPr lang="en-US" dirty="0"/>
              <a:t>$(‘Selector’).css("</a:t>
            </a:r>
            <a:r>
              <a:rPr lang="en-US" i="1" dirty="0"/>
              <a:t>propertyname</a:t>
            </a:r>
            <a:r>
              <a:rPr lang="en-US" dirty="0"/>
              <a:t>","</a:t>
            </a:r>
            <a:r>
              <a:rPr lang="en-US" i="1" dirty="0"/>
              <a:t>value</a:t>
            </a:r>
            <a:r>
              <a:rPr lang="en-US" dirty="0"/>
              <a:t>");</a:t>
            </a:r>
          </a:p>
          <a:p>
            <a:pPr marL="0" indent="0">
              <a:buNone/>
            </a:pPr>
            <a:r>
              <a:rPr lang="en-US" dirty="0"/>
              <a:t>Example:</a:t>
            </a:r>
          </a:p>
          <a:p>
            <a:pPr marL="0" indent="0">
              <a:buNone/>
            </a:pPr>
            <a:r>
              <a:rPr lang="en-US" dirty="0"/>
              <a:t>$(“h1").css("background-color", “blue");</a:t>
            </a:r>
          </a:p>
        </p:txBody>
      </p:sp>
    </p:spTree>
    <p:extLst>
      <p:ext uri="{BB962C8B-B14F-4D97-AF65-F5344CB8AC3E}">
        <p14:creationId xmlns:p14="http://schemas.microsoft.com/office/powerpoint/2010/main" val="1456171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F46-5143-49B4-8C5D-8AF2D27E134B}"/>
              </a:ext>
            </a:extLst>
          </p:cNvPr>
          <p:cNvSpPr>
            <a:spLocks noGrp="1"/>
          </p:cNvSpPr>
          <p:nvPr>
            <p:ph type="title"/>
          </p:nvPr>
        </p:nvSpPr>
        <p:spPr/>
        <p:txBody>
          <a:bodyPr/>
          <a:lstStyle/>
          <a:p>
            <a:r>
              <a:rPr lang="en-US" dirty="0"/>
              <a:t>Set Multiple CSS Properties</a:t>
            </a:r>
            <a:br>
              <a:rPr lang="en-US" dirty="0"/>
            </a:br>
            <a:endParaRPr lang="en-US" dirty="0"/>
          </a:p>
        </p:txBody>
      </p:sp>
      <p:sp>
        <p:nvSpPr>
          <p:cNvPr id="3" name="Content Placeholder 2">
            <a:extLst>
              <a:ext uri="{FF2B5EF4-FFF2-40B4-BE49-F238E27FC236}">
                <a16:creationId xmlns:a16="http://schemas.microsoft.com/office/drawing/2014/main" id="{6ABFB673-66B6-4480-9A4F-B99FACF0A23E}"/>
              </a:ext>
            </a:extLst>
          </p:cNvPr>
          <p:cNvSpPr>
            <a:spLocks noGrp="1"/>
          </p:cNvSpPr>
          <p:nvPr>
            <p:ph idx="1"/>
          </p:nvPr>
        </p:nvSpPr>
        <p:spPr/>
        <p:txBody>
          <a:bodyPr>
            <a:normAutofit/>
          </a:bodyPr>
          <a:lstStyle/>
          <a:p>
            <a:pPr marL="0" indent="0">
              <a:buNone/>
            </a:pPr>
            <a:r>
              <a:rPr lang="en-US" dirty="0"/>
              <a:t>Syntax: </a:t>
            </a:r>
          </a:p>
          <a:p>
            <a:pPr marL="0" indent="0">
              <a:buNone/>
            </a:pPr>
            <a:r>
              <a:rPr lang="en-US" dirty="0"/>
              <a:t>css({"</a:t>
            </a:r>
            <a:r>
              <a:rPr lang="en-US" i="1" dirty="0" err="1"/>
              <a:t>propertyname</a:t>
            </a:r>
            <a:r>
              <a:rPr lang="en-US" dirty="0" err="1"/>
              <a:t>":"</a:t>
            </a:r>
            <a:r>
              <a:rPr lang="en-US" i="1" dirty="0" err="1"/>
              <a:t>value</a:t>
            </a:r>
            <a:r>
              <a:rPr lang="en-US" dirty="0" err="1"/>
              <a:t>","</a:t>
            </a:r>
            <a:r>
              <a:rPr lang="en-US" i="1" dirty="0" err="1"/>
              <a:t>propertyname</a:t>
            </a:r>
            <a:r>
              <a:rPr lang="en-US" dirty="0" err="1"/>
              <a:t>":"</a:t>
            </a:r>
            <a:r>
              <a:rPr lang="en-US" i="1" dirty="0" err="1"/>
              <a:t>value</a:t>
            </a:r>
            <a:r>
              <a:rPr lang="en-US" dirty="0"/>
              <a:t>",...});</a:t>
            </a:r>
          </a:p>
          <a:p>
            <a:pPr marL="0" indent="0">
              <a:buNone/>
            </a:pPr>
            <a:endParaRPr lang="en-US" b="1" dirty="0"/>
          </a:p>
          <a:p>
            <a:pPr marL="0" indent="0">
              <a:buNone/>
            </a:pPr>
            <a:r>
              <a:rPr lang="en-US" dirty="0"/>
              <a:t>Example:</a:t>
            </a:r>
          </a:p>
          <a:p>
            <a:pPr marL="0" indent="0">
              <a:buNone/>
            </a:pPr>
            <a:endParaRPr lang="en-US" dirty="0"/>
          </a:p>
          <a:p>
            <a:pPr marL="0" indent="0">
              <a:buNone/>
            </a:pPr>
            <a:r>
              <a:rPr lang="en-US" dirty="0"/>
              <a:t>$("p").css({"background-color": "yellow", "font-size": "200%"});</a:t>
            </a:r>
          </a:p>
        </p:txBody>
      </p:sp>
    </p:spTree>
    <p:extLst>
      <p:ext uri="{BB962C8B-B14F-4D97-AF65-F5344CB8AC3E}">
        <p14:creationId xmlns:p14="http://schemas.microsoft.com/office/powerpoint/2010/main" val="1022334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D37F-A956-4ABB-940A-6040710C98A2}"/>
              </a:ext>
            </a:extLst>
          </p:cNvPr>
          <p:cNvSpPr>
            <a:spLocks noGrp="1"/>
          </p:cNvSpPr>
          <p:nvPr>
            <p:ph type="title"/>
          </p:nvPr>
        </p:nvSpPr>
        <p:spPr/>
        <p:txBody>
          <a:bodyPr/>
          <a:lstStyle/>
          <a:p>
            <a:r>
              <a:rPr lang="en-US" dirty="0"/>
              <a:t>jQuery - AJAX Introduction</a:t>
            </a:r>
            <a:br>
              <a:rPr lang="en-US" dirty="0"/>
            </a:br>
            <a:endParaRPr lang="en-US" dirty="0"/>
          </a:p>
        </p:txBody>
      </p:sp>
      <p:sp>
        <p:nvSpPr>
          <p:cNvPr id="3" name="Content Placeholder 2">
            <a:extLst>
              <a:ext uri="{FF2B5EF4-FFF2-40B4-BE49-F238E27FC236}">
                <a16:creationId xmlns:a16="http://schemas.microsoft.com/office/drawing/2014/main" id="{980C7FD3-6D51-41CF-9FF0-68B8A2315722}"/>
              </a:ext>
            </a:extLst>
          </p:cNvPr>
          <p:cNvSpPr>
            <a:spLocks noGrp="1"/>
          </p:cNvSpPr>
          <p:nvPr>
            <p:ph idx="1"/>
          </p:nvPr>
        </p:nvSpPr>
        <p:spPr/>
        <p:txBody>
          <a:bodyPr/>
          <a:lstStyle/>
          <a:p>
            <a:r>
              <a:rPr lang="en-US" dirty="0"/>
              <a:t>AJAX is the art of exchanging data with a server, and updating parts of a web page - without reloading the whole page.</a:t>
            </a:r>
          </a:p>
          <a:p>
            <a:pPr marL="0" indent="0">
              <a:buNone/>
            </a:pPr>
            <a:r>
              <a:rPr lang="en-US" b="1" u="sng" dirty="0"/>
              <a:t>What is AJAX?</a:t>
            </a:r>
          </a:p>
          <a:p>
            <a:pPr marL="0" indent="0">
              <a:buNone/>
            </a:pPr>
            <a:r>
              <a:rPr lang="en-US" dirty="0"/>
              <a:t>AJAX = Asynchronous JavaScript and XML.</a:t>
            </a:r>
          </a:p>
          <a:p>
            <a:pPr marL="0" indent="0">
              <a:buNone/>
            </a:pPr>
            <a:r>
              <a:rPr lang="en-US" dirty="0"/>
              <a:t>In short; AJAX is about loading data in the background and display it on the webpage, without reloading the whole page.</a:t>
            </a:r>
          </a:p>
          <a:p>
            <a:pPr marL="0" indent="0">
              <a:buNone/>
            </a:pPr>
            <a:r>
              <a:rPr lang="en-US" dirty="0"/>
              <a:t>Examples of applications using AJAX: Gmail, Google Maps, YouTube, and Facebook tabs.</a:t>
            </a:r>
          </a:p>
          <a:p>
            <a:pPr marL="0" indent="0">
              <a:buNone/>
            </a:pPr>
            <a:endParaRPr lang="en-US" dirty="0"/>
          </a:p>
        </p:txBody>
      </p:sp>
    </p:spTree>
    <p:extLst>
      <p:ext uri="{BB962C8B-B14F-4D97-AF65-F5344CB8AC3E}">
        <p14:creationId xmlns:p14="http://schemas.microsoft.com/office/powerpoint/2010/main" val="369088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CE34-6495-4861-8E43-C725BA7DA02B}"/>
              </a:ext>
            </a:extLst>
          </p:cNvPr>
          <p:cNvSpPr>
            <a:spLocks noGrp="1"/>
          </p:cNvSpPr>
          <p:nvPr>
            <p:ph type="title"/>
          </p:nvPr>
        </p:nvSpPr>
        <p:spPr/>
        <p:txBody>
          <a:bodyPr/>
          <a:lstStyle/>
          <a:p>
            <a:pPr algn="ctr"/>
            <a:r>
              <a:rPr lang="en-US" dirty="0"/>
              <a:t>The Document Ready Event</a:t>
            </a:r>
            <a:br>
              <a:rPr lang="en-US" dirty="0"/>
            </a:br>
            <a:endParaRPr lang="en-US" dirty="0"/>
          </a:p>
        </p:txBody>
      </p:sp>
      <p:sp>
        <p:nvSpPr>
          <p:cNvPr id="3" name="Content Placeholder 2">
            <a:extLst>
              <a:ext uri="{FF2B5EF4-FFF2-40B4-BE49-F238E27FC236}">
                <a16:creationId xmlns:a16="http://schemas.microsoft.com/office/drawing/2014/main" id="{C60294A3-0578-4A7C-B307-9F921391F55F}"/>
              </a:ext>
            </a:extLst>
          </p:cNvPr>
          <p:cNvSpPr>
            <a:spLocks noGrp="1"/>
          </p:cNvSpPr>
          <p:nvPr>
            <p:ph idx="1"/>
          </p:nvPr>
        </p:nvSpPr>
        <p:spPr/>
        <p:txBody>
          <a:bodyPr>
            <a:normAutofit fontScale="92500" lnSpcReduction="20000"/>
          </a:bodyPr>
          <a:lstStyle/>
          <a:p>
            <a:pPr marL="0" indent="0">
              <a:buNone/>
            </a:pPr>
            <a:r>
              <a:rPr lang="en-US" dirty="0"/>
              <a:t>This is to prevent any jQuery code from running before the document is finished loading (is ready).</a:t>
            </a:r>
          </a:p>
          <a:p>
            <a:pPr marL="0" indent="0">
              <a:buNone/>
            </a:pPr>
            <a:r>
              <a:rPr lang="en-US" dirty="0"/>
              <a:t>It is good practice to wait for the document to be fully loaded and ready before working with it. This also allows you to have your JavaScript code before the body of your document, in the head section.</a:t>
            </a:r>
          </a:p>
          <a:p>
            <a:endParaRPr lang="en-US" dirty="0"/>
          </a:p>
          <a:p>
            <a:endParaRPr lang="en-US" dirty="0"/>
          </a:p>
          <a:p>
            <a:pPr marL="0" indent="0">
              <a:buNone/>
            </a:pPr>
            <a:r>
              <a:rPr lang="en-US" dirty="0"/>
              <a:t>$(document).ready(</a:t>
            </a:r>
            <a:r>
              <a:rPr lang="en-US" dirty="0">
                <a:solidFill>
                  <a:srgbClr val="7030A0"/>
                </a:solidFill>
              </a:rPr>
              <a:t>function</a:t>
            </a:r>
            <a:r>
              <a:rPr lang="en-US" dirty="0"/>
              <a:t>(){</a:t>
            </a:r>
            <a:br>
              <a:rPr lang="en-US" dirty="0"/>
            </a:br>
            <a:br>
              <a:rPr lang="en-US" dirty="0"/>
            </a:br>
            <a:r>
              <a:rPr lang="en-US" dirty="0"/>
              <a:t> </a:t>
            </a:r>
            <a:r>
              <a:rPr lang="en-US" dirty="0">
                <a:solidFill>
                  <a:schemeClr val="bg1">
                    <a:lumMod val="65000"/>
                  </a:schemeClr>
                </a:solidFill>
              </a:rPr>
              <a:t> </a:t>
            </a:r>
            <a:r>
              <a:rPr lang="en-US" i="1" dirty="0">
                <a:solidFill>
                  <a:schemeClr val="bg1">
                    <a:lumMod val="65000"/>
                  </a:schemeClr>
                </a:solidFill>
              </a:rPr>
              <a:t>// jQuery methods go here...</a:t>
            </a:r>
            <a:br>
              <a:rPr lang="en-US" dirty="0"/>
            </a:br>
            <a:br>
              <a:rPr lang="en-US" dirty="0"/>
            </a:br>
            <a:r>
              <a:rPr lang="en-US" dirty="0"/>
              <a:t>});</a:t>
            </a:r>
          </a:p>
        </p:txBody>
      </p:sp>
    </p:spTree>
    <p:extLst>
      <p:ext uri="{BB962C8B-B14F-4D97-AF65-F5344CB8AC3E}">
        <p14:creationId xmlns:p14="http://schemas.microsoft.com/office/powerpoint/2010/main" val="3728240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6A8F-DCAD-4DAC-814B-271D5B634B53}"/>
              </a:ext>
            </a:extLst>
          </p:cNvPr>
          <p:cNvSpPr>
            <a:spLocks noGrp="1"/>
          </p:cNvSpPr>
          <p:nvPr>
            <p:ph type="title"/>
          </p:nvPr>
        </p:nvSpPr>
        <p:spPr/>
        <p:txBody>
          <a:bodyPr/>
          <a:lstStyle/>
          <a:p>
            <a:r>
              <a:rPr lang="en-US" dirty="0"/>
              <a:t>What About jQuery and AJAX?</a:t>
            </a:r>
            <a:br>
              <a:rPr lang="en-US" dirty="0"/>
            </a:br>
            <a:endParaRPr lang="en-US" dirty="0"/>
          </a:p>
        </p:txBody>
      </p:sp>
      <p:sp>
        <p:nvSpPr>
          <p:cNvPr id="3" name="Content Placeholder 2">
            <a:extLst>
              <a:ext uri="{FF2B5EF4-FFF2-40B4-BE49-F238E27FC236}">
                <a16:creationId xmlns:a16="http://schemas.microsoft.com/office/drawing/2014/main" id="{FBE15732-F2B7-406B-AA08-EA859DD60A24}"/>
              </a:ext>
            </a:extLst>
          </p:cNvPr>
          <p:cNvSpPr>
            <a:spLocks noGrp="1"/>
          </p:cNvSpPr>
          <p:nvPr>
            <p:ph idx="1"/>
          </p:nvPr>
        </p:nvSpPr>
        <p:spPr/>
        <p:txBody>
          <a:bodyPr/>
          <a:lstStyle/>
          <a:p>
            <a:r>
              <a:rPr lang="en-US" dirty="0"/>
              <a:t>jQuery provides several methods for AJAX functionality.</a:t>
            </a:r>
          </a:p>
          <a:p>
            <a:r>
              <a:rPr lang="en-US" dirty="0"/>
              <a:t>With the jQuery AJAX methods, you can request text, HTML, XML, or JSON from a remote server using both HTTP Get and HTTP Post - And you can load the external data directly into the selected HTML elements of your web page!</a:t>
            </a:r>
          </a:p>
          <a:p>
            <a:endParaRPr lang="en-US" dirty="0"/>
          </a:p>
        </p:txBody>
      </p:sp>
    </p:spTree>
    <p:extLst>
      <p:ext uri="{BB962C8B-B14F-4D97-AF65-F5344CB8AC3E}">
        <p14:creationId xmlns:p14="http://schemas.microsoft.com/office/powerpoint/2010/main" val="1923588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74FB-74E4-4004-A778-1ED00AB9E510}"/>
              </a:ext>
            </a:extLst>
          </p:cNvPr>
          <p:cNvSpPr>
            <a:spLocks noGrp="1"/>
          </p:cNvSpPr>
          <p:nvPr>
            <p:ph type="title"/>
          </p:nvPr>
        </p:nvSpPr>
        <p:spPr/>
        <p:txBody>
          <a:bodyPr/>
          <a:lstStyle/>
          <a:p>
            <a:r>
              <a:rPr lang="en-US" dirty="0"/>
              <a:t>jQuery load() Method</a:t>
            </a:r>
            <a:br>
              <a:rPr lang="en-US" dirty="0"/>
            </a:br>
            <a:endParaRPr lang="en-US" dirty="0"/>
          </a:p>
        </p:txBody>
      </p:sp>
      <p:sp>
        <p:nvSpPr>
          <p:cNvPr id="3" name="Content Placeholder 2">
            <a:extLst>
              <a:ext uri="{FF2B5EF4-FFF2-40B4-BE49-F238E27FC236}">
                <a16:creationId xmlns:a16="http://schemas.microsoft.com/office/drawing/2014/main" id="{8911973B-2DA9-4039-B01C-FC477129B137}"/>
              </a:ext>
            </a:extLst>
          </p:cNvPr>
          <p:cNvSpPr>
            <a:spLocks noGrp="1"/>
          </p:cNvSpPr>
          <p:nvPr>
            <p:ph idx="1"/>
          </p:nvPr>
        </p:nvSpPr>
        <p:spPr/>
        <p:txBody>
          <a:bodyPr>
            <a:normAutofit fontScale="92500" lnSpcReduction="20000"/>
          </a:bodyPr>
          <a:lstStyle/>
          <a:p>
            <a:r>
              <a:rPr lang="en-US" dirty="0"/>
              <a:t>The jQuery load() method is a simple, but powerful AJAX method. </a:t>
            </a:r>
          </a:p>
          <a:p>
            <a:r>
              <a:rPr lang="en-US" dirty="0"/>
              <a:t>Load() method loads data from a server and puts the returned data into the selected element.</a:t>
            </a:r>
          </a:p>
          <a:p>
            <a:pPr marL="0" indent="0">
              <a:buNone/>
            </a:pPr>
            <a:r>
              <a:rPr lang="en-US" b="1" dirty="0"/>
              <a:t>Syntax:</a:t>
            </a:r>
            <a:endParaRPr lang="en-US" dirty="0"/>
          </a:p>
          <a:p>
            <a:pPr marL="0" indent="0">
              <a:buNone/>
            </a:pPr>
            <a:r>
              <a:rPr lang="en-US" dirty="0"/>
              <a:t>$(</a:t>
            </a:r>
            <a:r>
              <a:rPr lang="en-US" i="1" dirty="0"/>
              <a:t>selector</a:t>
            </a:r>
            <a:r>
              <a:rPr lang="en-US" dirty="0"/>
              <a:t>).load(</a:t>
            </a:r>
            <a:r>
              <a:rPr lang="en-US" i="1" dirty="0" err="1"/>
              <a:t>URL,data,callback</a:t>
            </a:r>
            <a:r>
              <a:rPr lang="en-US" dirty="0"/>
              <a:t>);</a:t>
            </a:r>
          </a:p>
          <a:p>
            <a:pPr marL="0" indent="0">
              <a:buNone/>
            </a:pPr>
            <a:endParaRPr lang="en-US" dirty="0"/>
          </a:p>
          <a:p>
            <a:r>
              <a:rPr lang="en-US" dirty="0"/>
              <a:t>The required URL parameter specifies the URL you wish to load.</a:t>
            </a:r>
          </a:p>
          <a:p>
            <a:r>
              <a:rPr lang="en-US" dirty="0"/>
              <a:t>The optional data parameter specifies a set of query string key/value pairs to send along with the request.</a:t>
            </a:r>
          </a:p>
          <a:p>
            <a:r>
              <a:rPr lang="en-US" dirty="0"/>
              <a:t>The optional callback parameter is the name of a function to be executed after the load() method is completed.</a:t>
            </a:r>
          </a:p>
          <a:p>
            <a:endParaRPr lang="en-US" dirty="0"/>
          </a:p>
        </p:txBody>
      </p:sp>
    </p:spTree>
    <p:extLst>
      <p:ext uri="{BB962C8B-B14F-4D97-AF65-F5344CB8AC3E}">
        <p14:creationId xmlns:p14="http://schemas.microsoft.com/office/powerpoint/2010/main" val="3463942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5AD7-029C-4D19-8FB1-2CCA88E3D4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BD2A054-311E-4D0C-83BB-E59B86D8C8EE}"/>
              </a:ext>
            </a:extLst>
          </p:cNvPr>
          <p:cNvSpPr>
            <a:spLocks noGrp="1"/>
          </p:cNvSpPr>
          <p:nvPr>
            <p:ph idx="1"/>
          </p:nvPr>
        </p:nvSpPr>
        <p:spPr/>
        <p:txBody>
          <a:bodyPr/>
          <a:lstStyle/>
          <a:p>
            <a:pPr marL="0" indent="0">
              <a:buNone/>
            </a:pPr>
            <a:r>
              <a:rPr lang="en-US" dirty="0"/>
              <a:t> $('button').click(function(){</a:t>
            </a:r>
          </a:p>
          <a:p>
            <a:pPr marL="0" indent="0">
              <a:buNone/>
            </a:pPr>
            <a:r>
              <a:rPr lang="en-US" dirty="0"/>
              <a:t> $('#data').load('data.txt')</a:t>
            </a:r>
          </a:p>
          <a:p>
            <a:pPr marL="0" indent="0">
              <a:buNone/>
            </a:pPr>
            <a:r>
              <a:rPr lang="en-US" dirty="0"/>
              <a:t> });});</a:t>
            </a:r>
          </a:p>
          <a:p>
            <a:endParaRPr lang="en-US" dirty="0"/>
          </a:p>
        </p:txBody>
      </p:sp>
    </p:spTree>
    <p:extLst>
      <p:ext uri="{BB962C8B-B14F-4D97-AF65-F5344CB8AC3E}">
        <p14:creationId xmlns:p14="http://schemas.microsoft.com/office/powerpoint/2010/main" val="3586237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354-05E3-4AA9-854D-C88EEDD19740}"/>
              </a:ext>
            </a:extLst>
          </p:cNvPr>
          <p:cNvSpPr>
            <a:spLocks noGrp="1"/>
          </p:cNvSpPr>
          <p:nvPr>
            <p:ph type="title"/>
          </p:nvPr>
        </p:nvSpPr>
        <p:spPr/>
        <p:txBody>
          <a:bodyPr/>
          <a:lstStyle/>
          <a:p>
            <a:r>
              <a:rPr lang="en-US" dirty="0"/>
              <a:t>jQuery - AJAX get() and post() Methods</a:t>
            </a:r>
            <a:br>
              <a:rPr lang="en-US" dirty="0"/>
            </a:br>
            <a:endParaRPr lang="en-US" dirty="0"/>
          </a:p>
        </p:txBody>
      </p:sp>
      <p:sp>
        <p:nvSpPr>
          <p:cNvPr id="3" name="Content Placeholder 2">
            <a:extLst>
              <a:ext uri="{FF2B5EF4-FFF2-40B4-BE49-F238E27FC236}">
                <a16:creationId xmlns:a16="http://schemas.microsoft.com/office/drawing/2014/main" id="{71568E76-FFEB-4313-8E78-E7CBA148C07D}"/>
              </a:ext>
            </a:extLst>
          </p:cNvPr>
          <p:cNvSpPr>
            <a:spLocks noGrp="1"/>
          </p:cNvSpPr>
          <p:nvPr>
            <p:ph idx="1"/>
          </p:nvPr>
        </p:nvSpPr>
        <p:spPr/>
        <p:txBody>
          <a:bodyPr>
            <a:normAutofit fontScale="85000" lnSpcReduction="20000"/>
          </a:bodyPr>
          <a:lstStyle/>
          <a:p>
            <a:r>
              <a:rPr lang="en-US" dirty="0"/>
              <a:t>The jQuery get() and post() methods are used to request data from the server with an HTTP GET or POST request.</a:t>
            </a:r>
          </a:p>
          <a:p>
            <a:endParaRPr lang="en-US" dirty="0"/>
          </a:p>
          <a:p>
            <a:pPr marL="0" indent="0">
              <a:buNone/>
            </a:pPr>
            <a:r>
              <a:rPr lang="en-US" u="sng" dirty="0"/>
              <a:t>HTTP Request: GET vs. POST</a:t>
            </a:r>
          </a:p>
          <a:p>
            <a:r>
              <a:rPr lang="en-US" dirty="0"/>
              <a:t>Two commonly used methods for a request-response between a client and server are: GET and POST.</a:t>
            </a:r>
          </a:p>
          <a:p>
            <a:r>
              <a:rPr lang="en-US" b="1" dirty="0"/>
              <a:t>GET</a:t>
            </a:r>
            <a:r>
              <a:rPr lang="en-US" dirty="0"/>
              <a:t> - Requests data from a specified resource</a:t>
            </a:r>
          </a:p>
          <a:p>
            <a:r>
              <a:rPr lang="en-US" b="1" dirty="0"/>
              <a:t>POST</a:t>
            </a:r>
            <a:r>
              <a:rPr lang="en-US" dirty="0"/>
              <a:t> - Submits data to be processed to a specified resource</a:t>
            </a:r>
          </a:p>
          <a:p>
            <a:r>
              <a:rPr lang="en-US" dirty="0"/>
              <a:t>GET is basically used for just getting (retrieving) some data from the server. </a:t>
            </a:r>
            <a:r>
              <a:rPr lang="en-US" b="1" dirty="0"/>
              <a:t>Note:</a:t>
            </a:r>
            <a:r>
              <a:rPr lang="en-US" dirty="0"/>
              <a:t> The GET method may return cached data.</a:t>
            </a:r>
          </a:p>
          <a:p>
            <a:r>
              <a:rPr lang="en-US" dirty="0"/>
              <a:t>POST can also be used to get some data from the server. However, the POST method NEVER caches data, and is often used to send data along with the request.</a:t>
            </a:r>
          </a:p>
          <a:p>
            <a:endParaRPr lang="en-US" dirty="0"/>
          </a:p>
        </p:txBody>
      </p:sp>
    </p:spTree>
    <p:extLst>
      <p:ext uri="{BB962C8B-B14F-4D97-AF65-F5344CB8AC3E}">
        <p14:creationId xmlns:p14="http://schemas.microsoft.com/office/powerpoint/2010/main" val="1454091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004-EBD7-4E2B-BB6A-969570A235D1}"/>
              </a:ext>
            </a:extLst>
          </p:cNvPr>
          <p:cNvSpPr>
            <a:spLocks noGrp="1"/>
          </p:cNvSpPr>
          <p:nvPr>
            <p:ph type="title"/>
          </p:nvPr>
        </p:nvSpPr>
        <p:spPr/>
        <p:txBody>
          <a:bodyPr/>
          <a:lstStyle/>
          <a:p>
            <a:r>
              <a:rPr lang="en-US" dirty="0"/>
              <a:t>jQuery $.get() Method</a:t>
            </a:r>
            <a:br>
              <a:rPr lang="en-US" dirty="0"/>
            </a:br>
            <a:endParaRPr lang="en-US" dirty="0"/>
          </a:p>
        </p:txBody>
      </p:sp>
      <p:pic>
        <p:nvPicPr>
          <p:cNvPr id="4" name="Content Placeholder 3">
            <a:extLst>
              <a:ext uri="{FF2B5EF4-FFF2-40B4-BE49-F238E27FC236}">
                <a16:creationId xmlns:a16="http://schemas.microsoft.com/office/drawing/2014/main" id="{A6A11BEE-4753-4A6F-A8C6-63E4FAB2195C}"/>
              </a:ext>
            </a:extLst>
          </p:cNvPr>
          <p:cNvPicPr>
            <a:picLocks noGrp="1" noChangeAspect="1"/>
          </p:cNvPicPr>
          <p:nvPr>
            <p:ph idx="1"/>
          </p:nvPr>
        </p:nvPicPr>
        <p:blipFill>
          <a:blip r:embed="rId2"/>
          <a:stretch>
            <a:fillRect/>
          </a:stretch>
        </p:blipFill>
        <p:spPr>
          <a:xfrm>
            <a:off x="104954" y="2035636"/>
            <a:ext cx="5517496" cy="4351338"/>
          </a:xfrm>
          <a:prstGeom prst="rect">
            <a:avLst/>
          </a:prstGeom>
        </p:spPr>
      </p:pic>
      <p:pic>
        <p:nvPicPr>
          <p:cNvPr id="5" name="Picture 4">
            <a:extLst>
              <a:ext uri="{FF2B5EF4-FFF2-40B4-BE49-F238E27FC236}">
                <a16:creationId xmlns:a16="http://schemas.microsoft.com/office/drawing/2014/main" id="{9D849A2B-F2BC-4ECE-937E-E7A5BC87D477}"/>
              </a:ext>
            </a:extLst>
          </p:cNvPr>
          <p:cNvPicPr>
            <a:picLocks noChangeAspect="1"/>
          </p:cNvPicPr>
          <p:nvPr/>
        </p:nvPicPr>
        <p:blipFill rotWithShape="1">
          <a:blip r:embed="rId3"/>
          <a:srcRect l="1539"/>
          <a:stretch/>
        </p:blipFill>
        <p:spPr>
          <a:xfrm>
            <a:off x="5752214" y="2035636"/>
            <a:ext cx="6217874" cy="4351338"/>
          </a:xfrm>
          <a:prstGeom prst="rect">
            <a:avLst/>
          </a:prstGeom>
        </p:spPr>
      </p:pic>
    </p:spTree>
    <p:extLst>
      <p:ext uri="{BB962C8B-B14F-4D97-AF65-F5344CB8AC3E}">
        <p14:creationId xmlns:p14="http://schemas.microsoft.com/office/powerpoint/2010/main" val="3660696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004-EBD7-4E2B-BB6A-969570A235D1}"/>
              </a:ext>
            </a:extLst>
          </p:cNvPr>
          <p:cNvSpPr>
            <a:spLocks noGrp="1"/>
          </p:cNvSpPr>
          <p:nvPr>
            <p:ph type="title"/>
          </p:nvPr>
        </p:nvSpPr>
        <p:spPr/>
        <p:txBody>
          <a:bodyPr/>
          <a:lstStyle/>
          <a:p>
            <a:r>
              <a:rPr lang="en-US" dirty="0"/>
              <a:t>jQuery $.get() Method</a:t>
            </a:r>
            <a:br>
              <a:rPr lang="en-US" dirty="0"/>
            </a:br>
            <a:endParaRPr lang="en-US" dirty="0"/>
          </a:p>
        </p:txBody>
      </p:sp>
      <p:sp>
        <p:nvSpPr>
          <p:cNvPr id="6" name="Content Placeholder 5">
            <a:extLst>
              <a:ext uri="{FF2B5EF4-FFF2-40B4-BE49-F238E27FC236}">
                <a16:creationId xmlns:a16="http://schemas.microsoft.com/office/drawing/2014/main" id="{7597A205-C3AD-4CEC-A09F-462257D3617D}"/>
              </a:ext>
            </a:extLst>
          </p:cNvPr>
          <p:cNvSpPr>
            <a:spLocks noGrp="1"/>
          </p:cNvSpPr>
          <p:nvPr>
            <p:ph idx="1"/>
          </p:nvPr>
        </p:nvSpPr>
        <p:spPr/>
        <p:txBody>
          <a:bodyPr>
            <a:normAutofit lnSpcReduction="10000"/>
          </a:bodyPr>
          <a:lstStyle/>
          <a:p>
            <a:r>
              <a:rPr lang="en-US" dirty="0"/>
              <a:t>Get() method requests data from the server with an HTTP GET request.</a:t>
            </a:r>
          </a:p>
          <a:p>
            <a:pPr marL="0" indent="0">
              <a:buNone/>
            </a:pPr>
            <a:r>
              <a:rPr lang="en-US" b="1" dirty="0"/>
              <a:t>Syntax:</a:t>
            </a:r>
            <a:endParaRPr lang="en-US" dirty="0"/>
          </a:p>
          <a:p>
            <a:pPr marL="0" indent="0">
              <a:buNone/>
            </a:pPr>
            <a:r>
              <a:rPr lang="en-US" dirty="0"/>
              <a:t>$.get(</a:t>
            </a:r>
            <a:r>
              <a:rPr lang="en-US" i="1" dirty="0" err="1"/>
              <a:t>URL,callback</a:t>
            </a:r>
            <a:r>
              <a:rPr lang="en-US" dirty="0"/>
              <a:t>);</a:t>
            </a:r>
          </a:p>
          <a:p>
            <a:pPr marL="0" indent="0">
              <a:buNone/>
            </a:pPr>
            <a:r>
              <a:rPr lang="en-US" dirty="0"/>
              <a:t>Example:</a:t>
            </a:r>
          </a:p>
          <a:p>
            <a:pPr marL="0" indent="0">
              <a:buNone/>
            </a:pPr>
            <a:r>
              <a:rPr lang="en-US" dirty="0"/>
              <a:t>$("button").click(function(){</a:t>
            </a:r>
            <a:br>
              <a:rPr lang="en-US" dirty="0"/>
            </a:br>
            <a:r>
              <a:rPr lang="en-US" dirty="0"/>
              <a:t>  $.get(“data.asp", function(data, status){</a:t>
            </a:r>
            <a:br>
              <a:rPr lang="en-US" dirty="0"/>
            </a:br>
            <a:r>
              <a:rPr lang="en-US" dirty="0"/>
              <a:t>    alert("Data: " + data + "\</a:t>
            </a:r>
            <a:r>
              <a:rPr lang="en-US" dirty="0" err="1"/>
              <a:t>nStatus</a:t>
            </a:r>
            <a:r>
              <a:rPr lang="en-US" dirty="0"/>
              <a:t>: " + status);</a:t>
            </a:r>
            <a:br>
              <a:rPr lang="en-US" dirty="0"/>
            </a:br>
            <a:r>
              <a:rPr lang="en-US" dirty="0"/>
              <a:t>  });</a:t>
            </a:r>
            <a:br>
              <a:rPr lang="en-US" dirty="0"/>
            </a:br>
            <a:r>
              <a:rPr lang="en-US" dirty="0"/>
              <a: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45299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004-EBD7-4E2B-BB6A-969570A235D1}"/>
              </a:ext>
            </a:extLst>
          </p:cNvPr>
          <p:cNvSpPr>
            <a:spLocks noGrp="1"/>
          </p:cNvSpPr>
          <p:nvPr>
            <p:ph type="title"/>
          </p:nvPr>
        </p:nvSpPr>
        <p:spPr/>
        <p:txBody>
          <a:bodyPr/>
          <a:lstStyle/>
          <a:p>
            <a:r>
              <a:rPr lang="en-US" dirty="0"/>
              <a:t>jQuery $.post() Method</a:t>
            </a:r>
          </a:p>
        </p:txBody>
      </p:sp>
      <p:sp>
        <p:nvSpPr>
          <p:cNvPr id="6" name="Content Placeholder 5">
            <a:extLst>
              <a:ext uri="{FF2B5EF4-FFF2-40B4-BE49-F238E27FC236}">
                <a16:creationId xmlns:a16="http://schemas.microsoft.com/office/drawing/2014/main" id="{221141F8-5866-4510-8737-C5EE4B4BD7F0}"/>
              </a:ext>
            </a:extLst>
          </p:cNvPr>
          <p:cNvSpPr>
            <a:spLocks noGrp="1"/>
          </p:cNvSpPr>
          <p:nvPr>
            <p:ph idx="1"/>
          </p:nvPr>
        </p:nvSpPr>
        <p:spPr/>
        <p:txBody>
          <a:bodyPr>
            <a:normAutofit fontScale="85000" lnSpcReduction="20000"/>
          </a:bodyPr>
          <a:lstStyle/>
          <a:p>
            <a:r>
              <a:rPr lang="en-US" dirty="0"/>
              <a:t>Post() method requests data from the server using an HTTP POST request.</a:t>
            </a:r>
          </a:p>
          <a:p>
            <a:pPr marL="0" indent="0">
              <a:buNone/>
            </a:pPr>
            <a:r>
              <a:rPr lang="en-US" b="1" dirty="0"/>
              <a:t>Syntax:</a:t>
            </a:r>
            <a:endParaRPr lang="en-US" dirty="0"/>
          </a:p>
          <a:p>
            <a:pPr marL="0" indent="0">
              <a:buNone/>
            </a:pPr>
            <a:r>
              <a:rPr lang="en-US" dirty="0"/>
              <a:t>$.post(</a:t>
            </a:r>
            <a:r>
              <a:rPr lang="en-US" i="1" dirty="0" err="1"/>
              <a:t>URL,data,callback</a:t>
            </a:r>
            <a:r>
              <a:rPr lang="en-US" dirty="0"/>
              <a:t>);</a:t>
            </a:r>
          </a:p>
          <a:p>
            <a:pPr marL="0" indent="0">
              <a:buNone/>
            </a:pPr>
            <a:r>
              <a:rPr lang="en-US" dirty="0"/>
              <a:t>Example</a:t>
            </a:r>
          </a:p>
          <a:p>
            <a:pPr marL="0" indent="0">
              <a:buNone/>
            </a:pPr>
            <a:r>
              <a:rPr lang="en-US" dirty="0"/>
              <a:t>$("button").click(function(){</a:t>
            </a:r>
            <a:br>
              <a:rPr lang="en-US" dirty="0"/>
            </a:br>
            <a:r>
              <a:rPr lang="en-US" dirty="0"/>
              <a:t>  $.post("data.asp",</a:t>
            </a:r>
            <a:br>
              <a:rPr lang="en-US" dirty="0"/>
            </a:br>
            <a:r>
              <a:rPr lang="en-US" dirty="0"/>
              <a:t>  {</a:t>
            </a:r>
            <a:br>
              <a:rPr lang="en-US" dirty="0"/>
            </a:br>
            <a:r>
              <a:rPr lang="en-US" dirty="0"/>
              <a:t>    name: "Donald Duck",</a:t>
            </a:r>
            <a:br>
              <a:rPr lang="en-US" dirty="0"/>
            </a:br>
            <a:r>
              <a:rPr lang="en-US" dirty="0"/>
              <a:t>    city: "Duckburg"</a:t>
            </a:r>
            <a:br>
              <a:rPr lang="en-US" dirty="0"/>
            </a:br>
            <a:r>
              <a:rPr lang="en-US" dirty="0"/>
              <a:t>  },</a:t>
            </a:r>
            <a:br>
              <a:rPr lang="en-US" dirty="0"/>
            </a:br>
            <a:r>
              <a:rPr lang="en-US" dirty="0"/>
              <a:t>  function(data, status){</a:t>
            </a:r>
            <a:br>
              <a:rPr lang="en-US" dirty="0"/>
            </a:br>
            <a:r>
              <a:rPr lang="en-US" dirty="0"/>
              <a:t>    alert("Data: " + data + "\</a:t>
            </a:r>
            <a:r>
              <a:rPr lang="en-US" dirty="0" err="1"/>
              <a:t>nStatus</a:t>
            </a:r>
            <a:r>
              <a:rPr lang="en-US" dirty="0"/>
              <a:t>: " + status);</a:t>
            </a:r>
            <a:br>
              <a:rPr lang="en-US" dirty="0"/>
            </a:br>
            <a:r>
              <a:rPr lang="en-US" dirty="0"/>
              <a:t>  });</a:t>
            </a:r>
            <a:br>
              <a:rPr lang="en-US" dirty="0"/>
            </a:br>
            <a:r>
              <a:rPr lang="en-US" dirty="0"/>
              <a:t>});</a:t>
            </a:r>
          </a:p>
        </p:txBody>
      </p:sp>
    </p:spTree>
    <p:extLst>
      <p:ext uri="{BB962C8B-B14F-4D97-AF65-F5344CB8AC3E}">
        <p14:creationId xmlns:p14="http://schemas.microsoft.com/office/powerpoint/2010/main" val="2283548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3B7C-ED6D-4B56-822B-DD5DDCA78357}"/>
              </a:ext>
            </a:extLst>
          </p:cNvPr>
          <p:cNvSpPr>
            <a:spLocks noGrp="1"/>
          </p:cNvSpPr>
          <p:nvPr>
            <p:ph type="title"/>
          </p:nvPr>
        </p:nvSpPr>
        <p:spPr/>
        <p:txBody>
          <a:bodyPr/>
          <a:lstStyle/>
          <a:p>
            <a:r>
              <a:rPr lang="en-US" dirty="0"/>
              <a:t>jQuery - Interactions</a:t>
            </a:r>
          </a:p>
        </p:txBody>
      </p:sp>
      <p:sp>
        <p:nvSpPr>
          <p:cNvPr id="3" name="Content Placeholder 2">
            <a:extLst>
              <a:ext uri="{FF2B5EF4-FFF2-40B4-BE49-F238E27FC236}">
                <a16:creationId xmlns:a16="http://schemas.microsoft.com/office/drawing/2014/main" id="{C9AB3934-3A57-4F16-B793-453381AB5982}"/>
              </a:ext>
            </a:extLst>
          </p:cNvPr>
          <p:cNvSpPr>
            <a:spLocks noGrp="1"/>
          </p:cNvSpPr>
          <p:nvPr>
            <p:ph idx="1"/>
          </p:nvPr>
        </p:nvSpPr>
        <p:spPr/>
        <p:txBody>
          <a:bodyPr/>
          <a:lstStyle/>
          <a:p>
            <a:pPr marL="0" indent="0">
              <a:buNone/>
            </a:pPr>
            <a:r>
              <a:rPr lang="en-US" dirty="0"/>
              <a:t>Interactions could be added basic mouse-based behaviors to any element. Using with interactions, We can create sortable lists, resizable elements, drag &amp; drop behaviors. Interactions also make great building blocks for more complex widgets and applications.</a:t>
            </a:r>
            <a:endParaRPr lang="en-US" dirty="0">
              <a:hlinkClick r:id="rId2"/>
            </a:endParaRPr>
          </a:p>
          <a:p>
            <a:pPr marL="0" indent="0">
              <a:buNone/>
            </a:pPr>
            <a:endParaRPr lang="en-US" dirty="0">
              <a:hlinkClick r:id="rId2"/>
            </a:endParaRPr>
          </a:p>
          <a:p>
            <a:pPr marL="0" indent="0">
              <a:buNone/>
            </a:pPr>
            <a:r>
              <a:rPr lang="en-US" dirty="0">
                <a:hlinkClick r:id="rId2"/>
              </a:rPr>
              <a:t>jQuery – Interactions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500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FC6E-B693-4A66-B24B-5291AD3E5B43}"/>
              </a:ext>
            </a:extLst>
          </p:cNvPr>
          <p:cNvSpPr>
            <a:spLocks noGrp="1"/>
          </p:cNvSpPr>
          <p:nvPr>
            <p:ph type="title"/>
          </p:nvPr>
        </p:nvSpPr>
        <p:spPr/>
        <p:txBody>
          <a:bodyPr/>
          <a:lstStyle/>
          <a:p>
            <a:r>
              <a:rPr lang="en-US" dirty="0"/>
              <a:t>jQuery - Widgets</a:t>
            </a:r>
            <a:br>
              <a:rPr lang="en-US" dirty="0"/>
            </a:br>
            <a:endParaRPr lang="en-US" dirty="0"/>
          </a:p>
        </p:txBody>
      </p:sp>
      <p:sp>
        <p:nvSpPr>
          <p:cNvPr id="3" name="Content Placeholder 2">
            <a:extLst>
              <a:ext uri="{FF2B5EF4-FFF2-40B4-BE49-F238E27FC236}">
                <a16:creationId xmlns:a16="http://schemas.microsoft.com/office/drawing/2014/main" id="{AF16F84E-50D7-41D9-BBBC-0BB6A0BD782D}"/>
              </a:ext>
            </a:extLst>
          </p:cNvPr>
          <p:cNvSpPr>
            <a:spLocks noGrp="1"/>
          </p:cNvSpPr>
          <p:nvPr>
            <p:ph idx="1"/>
          </p:nvPr>
        </p:nvSpPr>
        <p:spPr/>
        <p:txBody>
          <a:bodyPr/>
          <a:lstStyle/>
          <a:p>
            <a:pPr marL="0" indent="0">
              <a:buNone/>
            </a:pPr>
            <a:r>
              <a:rPr lang="en-US" dirty="0"/>
              <a:t>a jQuery UI widget is a specialized jQuery plug-in . Using plug-in, we can apply behaviors to the elements. However, plug-ins lack some built-in capabilities, such as a way to associate data with its elements, expose methods, merge options with defaults, and control the plug-in's lifetime.</a:t>
            </a:r>
          </a:p>
          <a:p>
            <a:endParaRPr lang="en-US" dirty="0"/>
          </a:p>
          <a:p>
            <a:pPr marL="0" indent="0">
              <a:buNone/>
            </a:pPr>
            <a:r>
              <a:rPr lang="en-US" dirty="0">
                <a:hlinkClick r:id="rId2"/>
              </a:rPr>
              <a:t>jQuery - Widgets</a:t>
            </a:r>
            <a:endParaRPr lang="en-US" dirty="0"/>
          </a:p>
        </p:txBody>
      </p:sp>
    </p:spTree>
    <p:extLst>
      <p:ext uri="{BB962C8B-B14F-4D97-AF65-F5344CB8AC3E}">
        <p14:creationId xmlns:p14="http://schemas.microsoft.com/office/powerpoint/2010/main" val="215779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CE34-6495-4861-8E43-C725BA7DA02B}"/>
              </a:ext>
            </a:extLst>
          </p:cNvPr>
          <p:cNvSpPr>
            <a:spLocks noGrp="1"/>
          </p:cNvSpPr>
          <p:nvPr>
            <p:ph type="title"/>
          </p:nvPr>
        </p:nvSpPr>
        <p:spPr/>
        <p:txBody>
          <a:bodyPr/>
          <a:lstStyle/>
          <a:p>
            <a:pPr algn="ctr"/>
            <a:r>
              <a:rPr lang="en-US" dirty="0"/>
              <a:t>jQuery Selectors</a:t>
            </a:r>
          </a:p>
        </p:txBody>
      </p:sp>
      <p:sp>
        <p:nvSpPr>
          <p:cNvPr id="3" name="Content Placeholder 2">
            <a:extLst>
              <a:ext uri="{FF2B5EF4-FFF2-40B4-BE49-F238E27FC236}">
                <a16:creationId xmlns:a16="http://schemas.microsoft.com/office/drawing/2014/main" id="{C60294A3-0578-4A7C-B307-9F921391F55F}"/>
              </a:ext>
            </a:extLst>
          </p:cNvPr>
          <p:cNvSpPr>
            <a:spLocks noGrp="1"/>
          </p:cNvSpPr>
          <p:nvPr>
            <p:ph idx="1"/>
          </p:nvPr>
        </p:nvSpPr>
        <p:spPr/>
        <p:txBody>
          <a:bodyPr>
            <a:normAutofit/>
          </a:bodyPr>
          <a:lstStyle/>
          <a:p>
            <a:r>
              <a:rPr lang="en-US" dirty="0"/>
              <a:t>jQuery selectors allow you to select and manipulate HTML element(s).</a:t>
            </a:r>
          </a:p>
          <a:p>
            <a:r>
              <a:rPr lang="en-US" dirty="0"/>
              <a:t>jQuery selectors are used to "find" (or select) HTML elements based on their name, id, classes, types, attributes, values of attributes and much more. It's based on the existing CSS Selectors, and in addition, it has some own custom selectors.</a:t>
            </a:r>
          </a:p>
          <a:p>
            <a:endParaRPr lang="en-US" dirty="0"/>
          </a:p>
          <a:p>
            <a:r>
              <a:rPr lang="en-US" dirty="0"/>
              <a:t>All selectors in jQuery start with the dollar sign and parentheses: $().</a:t>
            </a:r>
          </a:p>
          <a:p>
            <a:endParaRPr lang="en-US" dirty="0"/>
          </a:p>
        </p:txBody>
      </p:sp>
    </p:spTree>
    <p:extLst>
      <p:ext uri="{BB962C8B-B14F-4D97-AF65-F5344CB8AC3E}">
        <p14:creationId xmlns:p14="http://schemas.microsoft.com/office/powerpoint/2010/main" val="5866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0A69-80D3-4AD3-B9BC-761A5CA41A87}"/>
              </a:ext>
            </a:extLst>
          </p:cNvPr>
          <p:cNvSpPr>
            <a:spLocks noGrp="1"/>
          </p:cNvSpPr>
          <p:nvPr>
            <p:ph type="title"/>
          </p:nvPr>
        </p:nvSpPr>
        <p:spPr/>
        <p:txBody>
          <a:bodyPr/>
          <a:lstStyle/>
          <a:p>
            <a:r>
              <a:rPr lang="en-US" dirty="0"/>
              <a:t>Types of Selector</a:t>
            </a:r>
          </a:p>
        </p:txBody>
      </p:sp>
      <p:sp>
        <p:nvSpPr>
          <p:cNvPr id="3" name="Content Placeholder 2">
            <a:extLst>
              <a:ext uri="{FF2B5EF4-FFF2-40B4-BE49-F238E27FC236}">
                <a16:creationId xmlns:a16="http://schemas.microsoft.com/office/drawing/2014/main" id="{E3E1E22D-8681-4AC9-92E7-5134CE51D50C}"/>
              </a:ext>
            </a:extLst>
          </p:cNvPr>
          <p:cNvSpPr>
            <a:spLocks noGrp="1"/>
          </p:cNvSpPr>
          <p:nvPr>
            <p:ph idx="1"/>
          </p:nvPr>
        </p:nvSpPr>
        <p:spPr/>
        <p:txBody>
          <a:bodyPr/>
          <a:lstStyle/>
          <a:p>
            <a:pPr marL="0" indent="0">
              <a:buNone/>
            </a:pPr>
            <a:r>
              <a:rPr lang="en-US" b="1" dirty="0"/>
              <a:t>Syntax: $(</a:t>
            </a:r>
            <a:r>
              <a:rPr lang="en-US" b="1" i="1" dirty="0"/>
              <a:t>selector</a:t>
            </a:r>
            <a:r>
              <a:rPr lang="en-US" b="1" dirty="0"/>
              <a:t>).</a:t>
            </a:r>
            <a:r>
              <a:rPr lang="en-US" b="1" i="1" dirty="0"/>
              <a:t>action</a:t>
            </a:r>
            <a:r>
              <a:rPr lang="en-US" b="1" dirty="0"/>
              <a:t>()</a:t>
            </a:r>
          </a:p>
          <a:p>
            <a:pPr marL="0" indent="0">
              <a:buNone/>
            </a:pPr>
            <a:endParaRPr lang="en-US" b="1" dirty="0"/>
          </a:p>
          <a:p>
            <a:r>
              <a:rPr lang="en-US" b="1" dirty="0"/>
              <a:t>$(“</a:t>
            </a:r>
            <a:r>
              <a:rPr lang="en-US" b="1" dirty="0" err="1"/>
              <a:t>ClassName</a:t>
            </a:r>
            <a:r>
              <a:rPr lang="en-US" b="1" dirty="0"/>
              <a:t>”).</a:t>
            </a:r>
            <a:r>
              <a:rPr lang="en-US" b="1" i="1" dirty="0"/>
              <a:t>action</a:t>
            </a:r>
            <a:r>
              <a:rPr lang="en-US" b="1" dirty="0"/>
              <a:t>()</a:t>
            </a:r>
          </a:p>
          <a:p>
            <a:r>
              <a:rPr lang="en-US" b="1" dirty="0"/>
              <a:t>$(“</a:t>
            </a:r>
            <a:r>
              <a:rPr lang="en-US" b="1" dirty="0" err="1"/>
              <a:t>IdName</a:t>
            </a:r>
            <a:r>
              <a:rPr lang="en-US" b="1" dirty="0"/>
              <a:t>”).</a:t>
            </a:r>
            <a:r>
              <a:rPr lang="en-US" b="1" i="1" dirty="0"/>
              <a:t>action</a:t>
            </a:r>
            <a:r>
              <a:rPr lang="en-US" b="1" dirty="0"/>
              <a:t>()</a:t>
            </a:r>
          </a:p>
          <a:p>
            <a:r>
              <a:rPr lang="en-US" b="1" dirty="0"/>
              <a:t>$(“</a:t>
            </a:r>
            <a:r>
              <a:rPr lang="en-US" b="1" dirty="0" err="1"/>
              <a:t>SelectorName</a:t>
            </a:r>
            <a:r>
              <a:rPr lang="en-US" b="1" dirty="0"/>
              <a:t>”).</a:t>
            </a:r>
            <a:r>
              <a:rPr lang="en-US" b="1" i="1" dirty="0"/>
              <a:t>action</a:t>
            </a:r>
            <a:r>
              <a:rPr lang="en-US" b="1" dirty="0"/>
              <a:t>()</a:t>
            </a:r>
          </a:p>
          <a:p>
            <a:endParaRPr lang="en-US" dirty="0"/>
          </a:p>
          <a:p>
            <a:endParaRPr lang="en-US" dirty="0"/>
          </a:p>
        </p:txBody>
      </p:sp>
    </p:spTree>
    <p:extLst>
      <p:ext uri="{BB962C8B-B14F-4D97-AF65-F5344CB8AC3E}">
        <p14:creationId xmlns:p14="http://schemas.microsoft.com/office/powerpoint/2010/main" val="87356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AD1F-FCE8-4E93-9A3F-84AF5DAE33AE}"/>
              </a:ext>
            </a:extLst>
          </p:cNvPr>
          <p:cNvSpPr>
            <a:spLocks noGrp="1"/>
          </p:cNvSpPr>
          <p:nvPr>
            <p:ph type="title"/>
          </p:nvPr>
        </p:nvSpPr>
        <p:spPr/>
        <p:txBody>
          <a:bodyPr/>
          <a:lstStyle/>
          <a:p>
            <a:r>
              <a:rPr lang="en-US" dirty="0"/>
              <a:t>Element, Class and ID Selector</a:t>
            </a:r>
          </a:p>
        </p:txBody>
      </p:sp>
      <p:sp>
        <p:nvSpPr>
          <p:cNvPr id="3" name="Content Placeholder 2">
            <a:extLst>
              <a:ext uri="{FF2B5EF4-FFF2-40B4-BE49-F238E27FC236}">
                <a16:creationId xmlns:a16="http://schemas.microsoft.com/office/drawing/2014/main" id="{C17818D6-A8CF-4D22-90AA-ED6A3BE2E532}"/>
              </a:ext>
            </a:extLst>
          </p:cNvPr>
          <p:cNvSpPr>
            <a:spLocks noGrp="1"/>
          </p:cNvSpPr>
          <p:nvPr>
            <p:ph idx="1"/>
          </p:nvPr>
        </p:nvSpPr>
        <p:spPr>
          <a:xfrm>
            <a:off x="838200" y="1825625"/>
            <a:ext cx="4967177" cy="4351338"/>
          </a:xfrm>
        </p:spPr>
        <p:txBody>
          <a:bodyPr>
            <a:normAutofit lnSpcReduction="10000"/>
          </a:bodyPr>
          <a:lstStyle/>
          <a:p>
            <a:r>
              <a:rPr lang="en-US" dirty="0"/>
              <a:t>$(document).ready(function(){</a:t>
            </a:r>
            <a:br>
              <a:rPr lang="en-US" dirty="0"/>
            </a:br>
            <a:r>
              <a:rPr lang="en-US" dirty="0"/>
              <a:t>  $("button").click(function(){</a:t>
            </a:r>
            <a:br>
              <a:rPr lang="en-US" dirty="0"/>
            </a:br>
            <a:r>
              <a:rPr lang="en-US" dirty="0"/>
              <a:t>    $("#test").hide();</a:t>
            </a:r>
            <a:br>
              <a:rPr lang="en-US" dirty="0"/>
            </a:br>
            <a:r>
              <a:rPr lang="en-US" dirty="0"/>
              <a:t>  });</a:t>
            </a:r>
            <a:br>
              <a:rPr lang="en-US" dirty="0"/>
            </a:br>
            <a:r>
              <a:rPr lang="en-US" dirty="0"/>
              <a:t>});</a:t>
            </a:r>
          </a:p>
          <a:p>
            <a:endParaRPr lang="en-US" dirty="0"/>
          </a:p>
          <a:p>
            <a:r>
              <a:rPr lang="en-US" dirty="0"/>
              <a:t>$(document).ready(function(){</a:t>
            </a:r>
            <a:br>
              <a:rPr lang="en-US" dirty="0"/>
            </a:br>
            <a:r>
              <a:rPr lang="en-US" dirty="0"/>
              <a:t>  $("button").click(function(){</a:t>
            </a:r>
            <a:br>
              <a:rPr lang="en-US" dirty="0"/>
            </a:br>
            <a:r>
              <a:rPr lang="en-US" dirty="0"/>
              <a:t>    $(“.test").hide();</a:t>
            </a:r>
            <a:br>
              <a:rPr lang="en-US" dirty="0"/>
            </a:br>
            <a:r>
              <a:rPr lang="en-US" dirty="0"/>
              <a:t>  });</a:t>
            </a:r>
            <a:br>
              <a:rPr lang="en-US" dirty="0"/>
            </a:br>
            <a:r>
              <a:rPr lang="en-US" dirty="0"/>
              <a:t>});</a:t>
            </a:r>
          </a:p>
        </p:txBody>
      </p:sp>
      <p:sp>
        <p:nvSpPr>
          <p:cNvPr id="4" name="Content Placeholder 2">
            <a:extLst>
              <a:ext uri="{FF2B5EF4-FFF2-40B4-BE49-F238E27FC236}">
                <a16:creationId xmlns:a16="http://schemas.microsoft.com/office/drawing/2014/main" id="{70D6B79B-86CA-4D6C-9705-86C639E48AD3}"/>
              </a:ext>
            </a:extLst>
          </p:cNvPr>
          <p:cNvSpPr txBox="1">
            <a:spLocks/>
          </p:cNvSpPr>
          <p:nvPr/>
        </p:nvSpPr>
        <p:spPr>
          <a:xfrm>
            <a:off x="5909930" y="1825625"/>
            <a:ext cx="4967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$(document).ready(function(){</a:t>
            </a:r>
            <a:br>
              <a:rPr lang="en-US" dirty="0"/>
            </a:br>
            <a:r>
              <a:rPr lang="en-US" dirty="0"/>
              <a:t>  $("button").click(function(){</a:t>
            </a:r>
            <a:br>
              <a:rPr lang="en-US" dirty="0"/>
            </a:br>
            <a:r>
              <a:rPr lang="en-US" dirty="0"/>
              <a:t>    $(“p").hide();</a:t>
            </a:r>
            <a:br>
              <a:rPr lang="en-US" dirty="0"/>
            </a:br>
            <a:r>
              <a:rPr lang="en-US" dirty="0"/>
              <a:t>  });</a:t>
            </a:r>
            <a:br>
              <a:rPr lang="en-US" dirty="0"/>
            </a:br>
            <a:r>
              <a:rPr lang="en-US" dirty="0"/>
              <a:t>});</a:t>
            </a:r>
          </a:p>
          <a:p>
            <a:r>
              <a:rPr lang="en-US" dirty="0"/>
              <a:t>$(document).ready(function(){</a:t>
            </a:r>
            <a:br>
              <a:rPr lang="en-US" dirty="0"/>
            </a:br>
            <a:r>
              <a:rPr lang="en-US" dirty="0"/>
              <a:t>  $("button").click(function(){</a:t>
            </a:r>
            <a:br>
              <a:rPr lang="en-US" dirty="0"/>
            </a:br>
            <a:r>
              <a:rPr lang="en-US" dirty="0"/>
              <a:t>    $(“ul li").hide();</a:t>
            </a:r>
            <a:br>
              <a:rPr lang="en-US" dirty="0"/>
            </a:br>
            <a:r>
              <a:rPr lang="en-US" dirty="0"/>
              <a:t>  });</a:t>
            </a:r>
            <a:br>
              <a:rPr lang="en-US" dirty="0"/>
            </a:br>
            <a:r>
              <a:rPr lang="en-US" dirty="0"/>
              <a:t>});</a:t>
            </a:r>
          </a:p>
        </p:txBody>
      </p:sp>
    </p:spTree>
    <p:extLst>
      <p:ext uri="{BB962C8B-B14F-4D97-AF65-F5344CB8AC3E}">
        <p14:creationId xmlns:p14="http://schemas.microsoft.com/office/powerpoint/2010/main" val="120508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508A-6415-4082-8A0C-DE885016DA8E}"/>
              </a:ext>
            </a:extLst>
          </p:cNvPr>
          <p:cNvSpPr>
            <a:spLocks noGrp="1"/>
          </p:cNvSpPr>
          <p:nvPr>
            <p:ph type="title"/>
          </p:nvPr>
        </p:nvSpPr>
        <p:spPr/>
        <p:txBody>
          <a:bodyPr/>
          <a:lstStyle/>
          <a:p>
            <a:pPr algn="ctr"/>
            <a:r>
              <a:rPr lang="en-US" dirty="0"/>
              <a:t>jQuery Event Methods</a:t>
            </a:r>
            <a:br>
              <a:rPr lang="en-US" dirty="0"/>
            </a:br>
            <a:endParaRPr lang="en-US" dirty="0"/>
          </a:p>
        </p:txBody>
      </p:sp>
      <p:graphicFrame>
        <p:nvGraphicFramePr>
          <p:cNvPr id="7" name="Table 7">
            <a:extLst>
              <a:ext uri="{FF2B5EF4-FFF2-40B4-BE49-F238E27FC236}">
                <a16:creationId xmlns:a16="http://schemas.microsoft.com/office/drawing/2014/main" id="{92049BCB-6F55-4AD6-AE98-9C597CAF9535}"/>
              </a:ext>
            </a:extLst>
          </p:cNvPr>
          <p:cNvGraphicFramePr>
            <a:graphicFrameLocks noGrp="1"/>
          </p:cNvGraphicFramePr>
          <p:nvPr>
            <p:ph idx="1"/>
            <p:extLst>
              <p:ext uri="{D42A27DB-BD31-4B8C-83A1-F6EECF244321}">
                <p14:modId xmlns:p14="http://schemas.microsoft.com/office/powerpoint/2010/main" val="368294022"/>
              </p:ext>
            </p:extLst>
          </p:nvPr>
        </p:nvGraphicFramePr>
        <p:xfrm>
          <a:off x="744279" y="1967023"/>
          <a:ext cx="10683948" cy="3053333"/>
        </p:xfrm>
        <a:graphic>
          <a:graphicData uri="http://schemas.openxmlformats.org/drawingml/2006/table">
            <a:tbl>
              <a:tblPr firstRow="1" bandRow="1">
                <a:tableStyleId>{5C22544A-7EE6-4342-B048-85BDC9FD1C3A}</a:tableStyleId>
              </a:tblPr>
              <a:tblGrid>
                <a:gridCol w="2670987">
                  <a:extLst>
                    <a:ext uri="{9D8B030D-6E8A-4147-A177-3AD203B41FA5}">
                      <a16:colId xmlns:a16="http://schemas.microsoft.com/office/drawing/2014/main" val="655463800"/>
                    </a:ext>
                  </a:extLst>
                </a:gridCol>
                <a:gridCol w="2670987">
                  <a:extLst>
                    <a:ext uri="{9D8B030D-6E8A-4147-A177-3AD203B41FA5}">
                      <a16:colId xmlns:a16="http://schemas.microsoft.com/office/drawing/2014/main" val="857633817"/>
                    </a:ext>
                  </a:extLst>
                </a:gridCol>
                <a:gridCol w="2670987">
                  <a:extLst>
                    <a:ext uri="{9D8B030D-6E8A-4147-A177-3AD203B41FA5}">
                      <a16:colId xmlns:a16="http://schemas.microsoft.com/office/drawing/2014/main" val="2306472520"/>
                    </a:ext>
                  </a:extLst>
                </a:gridCol>
                <a:gridCol w="2670987">
                  <a:extLst>
                    <a:ext uri="{9D8B030D-6E8A-4147-A177-3AD203B41FA5}">
                      <a16:colId xmlns:a16="http://schemas.microsoft.com/office/drawing/2014/main" val="1718816601"/>
                    </a:ext>
                  </a:extLst>
                </a:gridCol>
              </a:tblGrid>
              <a:tr h="888945">
                <a:tc>
                  <a:txBody>
                    <a:bodyPr/>
                    <a:lstStyle/>
                    <a:p>
                      <a:pPr algn="l" fontAlgn="t"/>
                      <a:r>
                        <a:rPr lang="en-US" dirty="0">
                          <a:effectLst/>
                        </a:rPr>
                        <a:t>Mouse Events</a:t>
                      </a:r>
                    </a:p>
                  </a:txBody>
                  <a:tcPr marL="152400" marR="76200" marT="76200" marB="76200"/>
                </a:tc>
                <a:tc>
                  <a:txBody>
                    <a:bodyPr/>
                    <a:lstStyle/>
                    <a:p>
                      <a:pPr algn="l" fontAlgn="t"/>
                      <a:r>
                        <a:rPr lang="en-US" dirty="0">
                          <a:effectLst/>
                        </a:rPr>
                        <a:t>Keyboard Events</a:t>
                      </a:r>
                    </a:p>
                  </a:txBody>
                  <a:tcPr marL="76200" marR="76200" marT="76200" marB="76200"/>
                </a:tc>
                <a:tc>
                  <a:txBody>
                    <a:bodyPr/>
                    <a:lstStyle/>
                    <a:p>
                      <a:pPr algn="l" fontAlgn="t"/>
                      <a:r>
                        <a:rPr lang="en-US">
                          <a:effectLst/>
                        </a:rPr>
                        <a:t>Form Events</a:t>
                      </a:r>
                    </a:p>
                  </a:txBody>
                  <a:tcPr marL="76200" marR="76200" marT="76200" marB="76200"/>
                </a:tc>
                <a:tc>
                  <a:txBody>
                    <a:bodyPr/>
                    <a:lstStyle/>
                    <a:p>
                      <a:pPr algn="l" fontAlgn="t"/>
                      <a:r>
                        <a:rPr lang="en-US">
                          <a:effectLst/>
                        </a:rPr>
                        <a:t>Document/Window Events</a:t>
                      </a:r>
                    </a:p>
                  </a:txBody>
                  <a:tcPr marL="76200" marR="76200" marT="76200" marB="76200"/>
                </a:tc>
                <a:extLst>
                  <a:ext uri="{0D108BD9-81ED-4DB2-BD59-A6C34878D82A}">
                    <a16:rowId xmlns:a16="http://schemas.microsoft.com/office/drawing/2014/main" val="1146892218"/>
                  </a:ext>
                </a:extLst>
              </a:tr>
              <a:tr h="541097">
                <a:tc>
                  <a:txBody>
                    <a:bodyPr/>
                    <a:lstStyle/>
                    <a:p>
                      <a:pPr algn="l" fontAlgn="t"/>
                      <a:r>
                        <a:rPr lang="en-US" dirty="0">
                          <a:effectLst/>
                        </a:rPr>
                        <a:t>click</a:t>
                      </a:r>
                    </a:p>
                  </a:txBody>
                  <a:tcPr marL="152400" marR="76200" marT="76200" marB="76200"/>
                </a:tc>
                <a:tc>
                  <a:txBody>
                    <a:bodyPr/>
                    <a:lstStyle/>
                    <a:p>
                      <a:pPr algn="l" fontAlgn="t"/>
                      <a:r>
                        <a:rPr lang="en-US">
                          <a:effectLst/>
                        </a:rPr>
                        <a:t>keypress</a:t>
                      </a:r>
                    </a:p>
                  </a:txBody>
                  <a:tcPr marL="76200" marR="76200" marT="76200" marB="76200"/>
                </a:tc>
                <a:tc>
                  <a:txBody>
                    <a:bodyPr/>
                    <a:lstStyle/>
                    <a:p>
                      <a:pPr algn="l" fontAlgn="t"/>
                      <a:r>
                        <a:rPr lang="en-US">
                          <a:effectLst/>
                        </a:rPr>
                        <a:t>submit</a:t>
                      </a:r>
                    </a:p>
                  </a:txBody>
                  <a:tcPr marL="76200" marR="76200" marT="76200" marB="76200"/>
                </a:tc>
                <a:tc>
                  <a:txBody>
                    <a:bodyPr/>
                    <a:lstStyle/>
                    <a:p>
                      <a:pPr algn="l" fontAlgn="t"/>
                      <a:r>
                        <a:rPr lang="en-US">
                          <a:effectLst/>
                        </a:rPr>
                        <a:t>load</a:t>
                      </a:r>
                    </a:p>
                  </a:txBody>
                  <a:tcPr marL="76200" marR="76200" marT="76200" marB="76200"/>
                </a:tc>
                <a:extLst>
                  <a:ext uri="{0D108BD9-81ED-4DB2-BD59-A6C34878D82A}">
                    <a16:rowId xmlns:a16="http://schemas.microsoft.com/office/drawing/2014/main" val="2361774151"/>
                  </a:ext>
                </a:extLst>
              </a:tr>
              <a:tr h="541097">
                <a:tc>
                  <a:txBody>
                    <a:bodyPr/>
                    <a:lstStyle/>
                    <a:p>
                      <a:pPr algn="l" fontAlgn="t"/>
                      <a:r>
                        <a:rPr lang="en-US" dirty="0" err="1">
                          <a:effectLst/>
                        </a:rPr>
                        <a:t>dblclick</a:t>
                      </a:r>
                      <a:endParaRPr lang="en-US" dirty="0">
                        <a:effectLst/>
                      </a:endParaRPr>
                    </a:p>
                  </a:txBody>
                  <a:tcPr marL="152400" marR="76200" marT="76200" marB="76200"/>
                </a:tc>
                <a:tc>
                  <a:txBody>
                    <a:bodyPr/>
                    <a:lstStyle/>
                    <a:p>
                      <a:pPr algn="l" fontAlgn="t"/>
                      <a:r>
                        <a:rPr lang="en-US" dirty="0">
                          <a:effectLst/>
                        </a:rPr>
                        <a:t>keydown</a:t>
                      </a:r>
                    </a:p>
                  </a:txBody>
                  <a:tcPr marL="76200" marR="76200" marT="76200" marB="76200"/>
                </a:tc>
                <a:tc>
                  <a:txBody>
                    <a:bodyPr/>
                    <a:lstStyle/>
                    <a:p>
                      <a:pPr algn="l" fontAlgn="t"/>
                      <a:r>
                        <a:rPr lang="en-US">
                          <a:effectLst/>
                        </a:rPr>
                        <a:t>change</a:t>
                      </a:r>
                    </a:p>
                  </a:txBody>
                  <a:tcPr marL="76200" marR="76200" marT="76200" marB="76200"/>
                </a:tc>
                <a:tc>
                  <a:txBody>
                    <a:bodyPr/>
                    <a:lstStyle/>
                    <a:p>
                      <a:pPr algn="l" fontAlgn="t"/>
                      <a:r>
                        <a:rPr lang="en-US">
                          <a:effectLst/>
                        </a:rPr>
                        <a:t>resize</a:t>
                      </a:r>
                    </a:p>
                  </a:txBody>
                  <a:tcPr marL="76200" marR="76200" marT="76200" marB="76200"/>
                </a:tc>
                <a:extLst>
                  <a:ext uri="{0D108BD9-81ED-4DB2-BD59-A6C34878D82A}">
                    <a16:rowId xmlns:a16="http://schemas.microsoft.com/office/drawing/2014/main" val="1904865813"/>
                  </a:ext>
                </a:extLst>
              </a:tr>
              <a:tr h="541097">
                <a:tc>
                  <a:txBody>
                    <a:bodyPr/>
                    <a:lstStyle/>
                    <a:p>
                      <a:pPr algn="l" fontAlgn="t"/>
                      <a:r>
                        <a:rPr lang="en-US" dirty="0" err="1">
                          <a:effectLst/>
                        </a:rPr>
                        <a:t>Mouseenter</a:t>
                      </a:r>
                      <a:endParaRPr lang="en-US" dirty="0">
                        <a:effectLst/>
                      </a:endParaRPr>
                    </a:p>
                  </a:txBody>
                  <a:tcPr marL="152400" marR="76200" marT="76200" marB="76200"/>
                </a:tc>
                <a:tc>
                  <a:txBody>
                    <a:bodyPr/>
                    <a:lstStyle/>
                    <a:p>
                      <a:pPr algn="l" fontAlgn="t"/>
                      <a:r>
                        <a:rPr lang="en-US">
                          <a:effectLst/>
                        </a:rPr>
                        <a:t>keyup</a:t>
                      </a:r>
                    </a:p>
                  </a:txBody>
                  <a:tcPr marL="76200" marR="76200" marT="76200" marB="76200"/>
                </a:tc>
                <a:tc>
                  <a:txBody>
                    <a:bodyPr/>
                    <a:lstStyle/>
                    <a:p>
                      <a:pPr algn="l" fontAlgn="t"/>
                      <a:r>
                        <a:rPr lang="en-US">
                          <a:effectLst/>
                        </a:rPr>
                        <a:t>focus</a:t>
                      </a:r>
                    </a:p>
                  </a:txBody>
                  <a:tcPr marL="76200" marR="76200" marT="76200" marB="76200"/>
                </a:tc>
                <a:tc>
                  <a:txBody>
                    <a:bodyPr/>
                    <a:lstStyle/>
                    <a:p>
                      <a:pPr algn="l" fontAlgn="t"/>
                      <a:r>
                        <a:rPr lang="en-US">
                          <a:effectLst/>
                        </a:rPr>
                        <a:t>scroll</a:t>
                      </a:r>
                    </a:p>
                  </a:txBody>
                  <a:tcPr marL="76200" marR="76200" marT="76200" marB="76200"/>
                </a:tc>
                <a:extLst>
                  <a:ext uri="{0D108BD9-81ED-4DB2-BD59-A6C34878D82A}">
                    <a16:rowId xmlns:a16="http://schemas.microsoft.com/office/drawing/2014/main" val="879089769"/>
                  </a:ext>
                </a:extLst>
              </a:tr>
              <a:tr h="541097">
                <a:tc>
                  <a:txBody>
                    <a:bodyPr/>
                    <a:lstStyle/>
                    <a:p>
                      <a:pPr algn="l" fontAlgn="t"/>
                      <a:r>
                        <a:rPr lang="en-US" dirty="0" err="1">
                          <a:effectLst/>
                        </a:rPr>
                        <a:t>Mouseleave</a:t>
                      </a:r>
                      <a:endParaRPr lang="en-US" dirty="0">
                        <a:effectLst/>
                      </a:endParaRPr>
                    </a:p>
                  </a:txBody>
                  <a:tcPr marL="152400" marR="76200" marT="76200" marB="76200"/>
                </a:tc>
                <a:tc>
                  <a:txBody>
                    <a:bodyPr/>
                    <a:lstStyle/>
                    <a:p>
                      <a:pPr algn="l" fontAlgn="t"/>
                      <a:r>
                        <a:rPr lang="en-US">
                          <a:effectLst/>
                        </a:rPr>
                        <a:t> </a:t>
                      </a:r>
                    </a:p>
                  </a:txBody>
                  <a:tcPr marL="76200" marR="76200" marT="76200" marB="76200"/>
                </a:tc>
                <a:tc>
                  <a:txBody>
                    <a:bodyPr/>
                    <a:lstStyle/>
                    <a:p>
                      <a:pPr algn="l" fontAlgn="t"/>
                      <a:r>
                        <a:rPr lang="en-US">
                          <a:effectLst/>
                        </a:rPr>
                        <a:t>blur</a:t>
                      </a:r>
                    </a:p>
                  </a:txBody>
                  <a:tcPr marL="76200" marR="76200" marT="76200" marB="76200"/>
                </a:tc>
                <a:tc>
                  <a:txBody>
                    <a:bodyPr/>
                    <a:lstStyle/>
                    <a:p>
                      <a:pPr algn="l" fontAlgn="t"/>
                      <a:r>
                        <a:rPr lang="en-US" dirty="0">
                          <a:effectLst/>
                        </a:rPr>
                        <a:t>unload</a:t>
                      </a:r>
                    </a:p>
                  </a:txBody>
                  <a:tcPr marL="76200" marR="76200" marT="76200" marB="76200"/>
                </a:tc>
                <a:extLst>
                  <a:ext uri="{0D108BD9-81ED-4DB2-BD59-A6C34878D82A}">
                    <a16:rowId xmlns:a16="http://schemas.microsoft.com/office/drawing/2014/main" val="311754636"/>
                  </a:ext>
                </a:extLst>
              </a:tr>
            </a:tbl>
          </a:graphicData>
        </a:graphic>
      </p:graphicFrame>
    </p:spTree>
    <p:extLst>
      <p:ext uri="{BB962C8B-B14F-4D97-AF65-F5344CB8AC3E}">
        <p14:creationId xmlns:p14="http://schemas.microsoft.com/office/powerpoint/2010/main" val="95392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4BB1-F389-4D8B-9AEC-2E3CBEA4BDC0}"/>
              </a:ext>
            </a:extLst>
          </p:cNvPr>
          <p:cNvSpPr>
            <a:spLocks noGrp="1"/>
          </p:cNvSpPr>
          <p:nvPr>
            <p:ph type="title"/>
          </p:nvPr>
        </p:nvSpPr>
        <p:spPr/>
        <p:txBody>
          <a:bodyPr/>
          <a:lstStyle/>
          <a:p>
            <a:pPr algn="ctr"/>
            <a:r>
              <a:rPr lang="en-US" dirty="0"/>
              <a:t>jQuery Syntax For Event Methods</a:t>
            </a:r>
            <a:br>
              <a:rPr lang="en-US" dirty="0"/>
            </a:br>
            <a:r>
              <a:rPr lang="en-US" dirty="0"/>
              <a:t> </a:t>
            </a:r>
          </a:p>
        </p:txBody>
      </p:sp>
      <p:sp>
        <p:nvSpPr>
          <p:cNvPr id="3" name="Content Placeholder 2">
            <a:extLst>
              <a:ext uri="{FF2B5EF4-FFF2-40B4-BE49-F238E27FC236}">
                <a16:creationId xmlns:a16="http://schemas.microsoft.com/office/drawing/2014/main" id="{76372430-066D-4002-B0EC-243B7BB876D7}"/>
              </a:ext>
            </a:extLst>
          </p:cNvPr>
          <p:cNvSpPr>
            <a:spLocks noGrp="1"/>
          </p:cNvSpPr>
          <p:nvPr>
            <p:ph idx="1"/>
          </p:nvPr>
        </p:nvSpPr>
        <p:spPr/>
        <p:txBody>
          <a:bodyPr/>
          <a:lstStyle/>
          <a:p>
            <a:pPr marL="0" indent="0">
              <a:buNone/>
            </a:pPr>
            <a:r>
              <a:rPr lang="en-US" dirty="0"/>
              <a:t>$("</a:t>
            </a:r>
            <a:r>
              <a:rPr lang="en-US" dirty="0">
                <a:solidFill>
                  <a:schemeClr val="accent6">
                    <a:lumMod val="75000"/>
                  </a:schemeClr>
                </a:solidFill>
              </a:rPr>
              <a:t>p</a:t>
            </a:r>
            <a:r>
              <a:rPr lang="en-US" dirty="0"/>
              <a:t>").click(</a:t>
            </a:r>
            <a:r>
              <a:rPr lang="en-US" dirty="0">
                <a:solidFill>
                  <a:srgbClr val="7030A0"/>
                </a:solidFill>
              </a:rPr>
              <a:t>function</a:t>
            </a:r>
            <a:r>
              <a:rPr lang="en-US" dirty="0"/>
              <a:t>(){</a:t>
            </a:r>
            <a:br>
              <a:rPr lang="en-US" dirty="0"/>
            </a:br>
            <a:r>
              <a:rPr lang="en-US" dirty="0"/>
              <a:t>  </a:t>
            </a:r>
            <a:r>
              <a:rPr lang="en-US" dirty="0">
                <a:solidFill>
                  <a:schemeClr val="bg1">
                    <a:lumMod val="50000"/>
                  </a:schemeClr>
                </a:solidFill>
              </a:rPr>
              <a:t>// action goes here!!</a:t>
            </a:r>
            <a:br>
              <a:rPr lang="en-US" dirty="0"/>
            </a:br>
            <a:r>
              <a:rPr lang="en-US" dirty="0"/>
              <a:t>});</a:t>
            </a:r>
          </a:p>
          <a:p>
            <a:pPr marL="0" indent="0">
              <a:buNone/>
            </a:pPr>
            <a:r>
              <a:rPr lang="en-US" dirty="0"/>
              <a:t>The following example says: When a click event fires on a &lt;p&gt; element; hide the current &lt;p&gt; element:</a:t>
            </a:r>
          </a:p>
          <a:p>
            <a:pPr marL="0" indent="0">
              <a:buNone/>
            </a:pPr>
            <a:endParaRPr lang="en-US" dirty="0"/>
          </a:p>
          <a:p>
            <a:pPr marL="0" indent="0">
              <a:buNone/>
            </a:pPr>
            <a:r>
              <a:rPr lang="en-US" dirty="0"/>
              <a:t>$("</a:t>
            </a:r>
            <a:r>
              <a:rPr lang="en-US" dirty="0">
                <a:solidFill>
                  <a:schemeClr val="accent6">
                    <a:lumMod val="75000"/>
                  </a:schemeClr>
                </a:solidFill>
              </a:rPr>
              <a:t>p</a:t>
            </a:r>
            <a:r>
              <a:rPr lang="en-US" dirty="0"/>
              <a:t>").click(</a:t>
            </a:r>
            <a:r>
              <a:rPr lang="en-US" dirty="0">
                <a:solidFill>
                  <a:srgbClr val="7030A0"/>
                </a:solidFill>
              </a:rPr>
              <a:t>function</a:t>
            </a:r>
            <a:r>
              <a:rPr lang="en-US" dirty="0"/>
              <a:t>(){</a:t>
            </a:r>
            <a:br>
              <a:rPr lang="en-US" dirty="0"/>
            </a:br>
            <a:r>
              <a:rPr lang="en-US" dirty="0"/>
              <a:t>  $(</a:t>
            </a:r>
            <a:r>
              <a:rPr lang="en-US" dirty="0">
                <a:solidFill>
                  <a:srgbClr val="7030A0"/>
                </a:solidFill>
              </a:rPr>
              <a:t>this</a:t>
            </a:r>
            <a:r>
              <a:rPr lang="en-US" dirty="0"/>
              <a:t>).hide();</a:t>
            </a:r>
            <a:br>
              <a:rPr lang="en-US" dirty="0"/>
            </a:br>
            <a:r>
              <a:rPr lang="en-US" dirty="0"/>
              <a:t>});</a:t>
            </a:r>
          </a:p>
        </p:txBody>
      </p:sp>
    </p:spTree>
    <p:extLst>
      <p:ext uri="{BB962C8B-B14F-4D97-AF65-F5344CB8AC3E}">
        <p14:creationId xmlns:p14="http://schemas.microsoft.com/office/powerpoint/2010/main" val="36211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1845</Words>
  <Application>Microsoft Office PowerPoint</Application>
  <PresentationFormat>Widescreen</PresentationFormat>
  <Paragraphs>338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Introduction To jQuery</vt:lpstr>
      <vt:lpstr>What is jQuery? </vt:lpstr>
      <vt:lpstr>jQuery Syntax</vt:lpstr>
      <vt:lpstr>The Document Ready Event </vt:lpstr>
      <vt:lpstr>jQuery Selectors</vt:lpstr>
      <vt:lpstr>Types of Selector</vt:lpstr>
      <vt:lpstr>Element, Class and ID Selector</vt:lpstr>
      <vt:lpstr>jQuery Event Methods </vt:lpstr>
      <vt:lpstr>jQuery Syntax For Event Methods  </vt:lpstr>
      <vt:lpstr>jQuery Syntax For Event Methods  </vt:lpstr>
      <vt:lpstr>jQuery Effects </vt:lpstr>
      <vt:lpstr>jQuery hide() and show() </vt:lpstr>
      <vt:lpstr>Example </vt:lpstr>
      <vt:lpstr>jQuery toggle() </vt:lpstr>
      <vt:lpstr>jQuery Fading Methods </vt:lpstr>
      <vt:lpstr>Examples:</vt:lpstr>
      <vt:lpstr>jQuery Sliding Methods</vt:lpstr>
      <vt:lpstr>jQuery Animations - The animate() Method </vt:lpstr>
      <vt:lpstr>Examples</vt:lpstr>
      <vt:lpstr>jQuery animate() - Using Pre-defined Values </vt:lpstr>
      <vt:lpstr>jQuery animate() - Uses Queue Functionality </vt:lpstr>
      <vt:lpstr>Example </vt:lpstr>
      <vt:lpstr>jQuery stop() Method </vt:lpstr>
      <vt:lpstr>Example</vt:lpstr>
      <vt:lpstr>jQuery HTML </vt:lpstr>
      <vt:lpstr>jQuery Get</vt:lpstr>
      <vt:lpstr>Example</vt:lpstr>
      <vt:lpstr>Example</vt:lpstr>
      <vt:lpstr>Get Attributes - attr() </vt:lpstr>
      <vt:lpstr>Set Content - text(), html(), and val() </vt:lpstr>
      <vt:lpstr>jQuery - Add Elements </vt:lpstr>
      <vt:lpstr>jQuery - Remove Elements   </vt:lpstr>
      <vt:lpstr>jQuery - Get and Set CSS Classes </vt:lpstr>
      <vt:lpstr>jQuery addClass() Method  </vt:lpstr>
      <vt:lpstr>jQuery removeClass() Method </vt:lpstr>
      <vt:lpstr>jQuery toggleClass() Method   </vt:lpstr>
      <vt:lpstr>jQuery - css() Method </vt:lpstr>
      <vt:lpstr>Set Multiple CSS Properties </vt:lpstr>
      <vt:lpstr>jQuery - AJAX Introduction </vt:lpstr>
      <vt:lpstr>What About jQuery and AJAX? </vt:lpstr>
      <vt:lpstr>jQuery load() Method </vt:lpstr>
      <vt:lpstr>Example</vt:lpstr>
      <vt:lpstr>jQuery - AJAX get() and post() Methods </vt:lpstr>
      <vt:lpstr>jQuery $.get() Method </vt:lpstr>
      <vt:lpstr>jQuery $.get() Method </vt:lpstr>
      <vt:lpstr>jQuery $.post() Method</vt:lpstr>
      <vt:lpstr>jQuery - Interactions</vt:lpstr>
      <vt:lpstr>jQuery - Widgets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Shahryar</dc:creator>
  <cp:lastModifiedBy>Muhammad Shahryar</cp:lastModifiedBy>
  <cp:revision>76</cp:revision>
  <dcterms:created xsi:type="dcterms:W3CDTF">2022-10-24T06:24:28Z</dcterms:created>
  <dcterms:modified xsi:type="dcterms:W3CDTF">2023-01-06T05:55:35Z</dcterms:modified>
</cp:coreProperties>
</file>