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3.jpg" ContentType="image/jpeg"/>
  <Override PartName="/ppt/media/image4.jpg" ContentType="image/jpeg"/>
  <Override PartName="/ppt/media/image5.jpg" ContentType="image/jpeg"/>
  <Override PartName="/ppt/media/image6.jp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61" r:id="rId4"/>
    <p:sldId id="262" r:id="rId5"/>
    <p:sldId id="263" r:id="rId6"/>
    <p:sldId id="264" r:id="rId7"/>
    <p:sldId id="265" r:id="rId8"/>
    <p:sldId id="266" r:id="rId9"/>
    <p:sldId id="335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4" r:id="rId25"/>
    <p:sldId id="336" r:id="rId26"/>
    <p:sldId id="337" r:id="rId27"/>
    <p:sldId id="338" r:id="rId28"/>
    <p:sldId id="339" r:id="rId29"/>
    <p:sldId id="340" r:id="rId30"/>
    <p:sldId id="341" r:id="rId31"/>
    <p:sldId id="356" r:id="rId32"/>
    <p:sldId id="355" r:id="rId33"/>
    <p:sldId id="353" r:id="rId34"/>
    <p:sldId id="354" r:id="rId35"/>
    <p:sldId id="342" r:id="rId36"/>
    <p:sldId id="343" r:id="rId37"/>
    <p:sldId id="358" r:id="rId38"/>
    <p:sldId id="282" r:id="rId39"/>
    <p:sldId id="283" r:id="rId40"/>
    <p:sldId id="285" r:id="rId41"/>
    <p:sldId id="286" r:id="rId42"/>
    <p:sldId id="287" r:id="rId43"/>
    <p:sldId id="288" r:id="rId44"/>
    <p:sldId id="289" r:id="rId45"/>
    <p:sldId id="290" r:id="rId46"/>
    <p:sldId id="291" r:id="rId47"/>
    <p:sldId id="292" r:id="rId48"/>
    <p:sldId id="345" r:id="rId49"/>
    <p:sldId id="293" r:id="rId50"/>
    <p:sldId id="346" r:id="rId51"/>
    <p:sldId id="344" r:id="rId52"/>
    <p:sldId id="347" r:id="rId53"/>
    <p:sldId id="348" r:id="rId54"/>
    <p:sldId id="349" r:id="rId55"/>
    <p:sldId id="350" r:id="rId56"/>
    <p:sldId id="351" r:id="rId57"/>
    <p:sldId id="352" r:id="rId58"/>
    <p:sldId id="295" r:id="rId59"/>
    <p:sldId id="296" r:id="rId60"/>
    <p:sldId id="297" r:id="rId61"/>
    <p:sldId id="298" r:id="rId62"/>
    <p:sldId id="299" r:id="rId63"/>
    <p:sldId id="300" r:id="rId64"/>
    <p:sldId id="301" r:id="rId65"/>
    <p:sldId id="302" r:id="rId66"/>
    <p:sldId id="303" r:id="rId67"/>
    <p:sldId id="304" r:id="rId68"/>
    <p:sldId id="305" r:id="rId69"/>
    <p:sldId id="306" r:id="rId70"/>
    <p:sldId id="307" r:id="rId71"/>
    <p:sldId id="308" r:id="rId72"/>
    <p:sldId id="309" r:id="rId73"/>
    <p:sldId id="310" r:id="rId74"/>
    <p:sldId id="359" r:id="rId75"/>
    <p:sldId id="360" r:id="rId76"/>
    <p:sldId id="311" r:id="rId77"/>
    <p:sldId id="312" r:id="rId78"/>
    <p:sldId id="313" r:id="rId79"/>
    <p:sldId id="314" r:id="rId80"/>
    <p:sldId id="362" r:id="rId81"/>
    <p:sldId id="315" r:id="rId82"/>
    <p:sldId id="361" r:id="rId83"/>
    <p:sldId id="316" r:id="rId84"/>
    <p:sldId id="319" r:id="rId85"/>
    <p:sldId id="320" r:id="rId86"/>
    <p:sldId id="321" r:id="rId87"/>
    <p:sldId id="322" r:id="rId88"/>
    <p:sldId id="363" r:id="rId89"/>
    <p:sldId id="364" r:id="rId90"/>
    <p:sldId id="323" r:id="rId91"/>
    <p:sldId id="324" r:id="rId92"/>
    <p:sldId id="325" r:id="rId93"/>
    <p:sldId id="327" r:id="rId94"/>
    <p:sldId id="366" r:id="rId95"/>
    <p:sldId id="369" r:id="rId96"/>
    <p:sldId id="370" r:id="rId97"/>
    <p:sldId id="365" r:id="rId98"/>
    <p:sldId id="367" r:id="rId99"/>
    <p:sldId id="368" r:id="rId100"/>
    <p:sldId id="333" r:id="rId101"/>
  </p:sldIdLst>
  <p:sldSz cx="20104100" cy="11309350"/>
  <p:notesSz cx="20104100" cy="113093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85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2" d="100"/>
          <a:sy n="42" d="100"/>
        </p:scale>
        <p:origin x="756" y="5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308296" y="3221652"/>
            <a:ext cx="13487506" cy="8299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25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33236"/>
            <a:ext cx="14072870" cy="28273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25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20104100" cy="11308715"/>
          </a:xfrm>
          <a:custGeom>
            <a:avLst/>
            <a:gdLst/>
            <a:ahLst/>
            <a:cxnLst/>
            <a:rect l="l" t="t" r="r" b="b"/>
            <a:pathLst>
              <a:path w="20104100" h="11308715">
                <a:moveTo>
                  <a:pt x="20104099" y="0"/>
                </a:moveTo>
                <a:lnTo>
                  <a:pt x="0" y="0"/>
                </a:lnTo>
                <a:lnTo>
                  <a:pt x="0" y="11308556"/>
                </a:lnTo>
                <a:lnTo>
                  <a:pt x="20104099" y="11308556"/>
                </a:lnTo>
                <a:lnTo>
                  <a:pt x="201040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049134" y="1888175"/>
            <a:ext cx="12165330" cy="7532370"/>
          </a:xfrm>
          <a:custGeom>
            <a:avLst/>
            <a:gdLst/>
            <a:ahLst/>
            <a:cxnLst/>
            <a:rect l="l" t="t" r="r" b="b"/>
            <a:pathLst>
              <a:path w="12165330" h="7532370">
                <a:moveTo>
                  <a:pt x="240097" y="0"/>
                </a:moveTo>
                <a:lnTo>
                  <a:pt x="11924704" y="0"/>
                </a:lnTo>
                <a:lnTo>
                  <a:pt x="11972479" y="183"/>
                </a:lnTo>
                <a:lnTo>
                  <a:pt x="12011009" y="1470"/>
                </a:lnTo>
                <a:lnTo>
                  <a:pt x="12065611" y="11765"/>
                </a:lnTo>
                <a:lnTo>
                  <a:pt x="12119013" y="45785"/>
                </a:lnTo>
                <a:lnTo>
                  <a:pt x="12153033" y="99184"/>
                </a:lnTo>
                <a:lnTo>
                  <a:pt x="12163331" y="153788"/>
                </a:lnTo>
                <a:lnTo>
                  <a:pt x="12164618" y="192318"/>
                </a:lnTo>
                <a:lnTo>
                  <a:pt x="12164802" y="240097"/>
                </a:lnTo>
                <a:lnTo>
                  <a:pt x="12164802" y="7292108"/>
                </a:lnTo>
                <a:lnTo>
                  <a:pt x="12164618" y="7339886"/>
                </a:lnTo>
                <a:lnTo>
                  <a:pt x="12163331" y="7378417"/>
                </a:lnTo>
                <a:lnTo>
                  <a:pt x="12153033" y="7433020"/>
                </a:lnTo>
                <a:lnTo>
                  <a:pt x="12119013" y="7486420"/>
                </a:lnTo>
                <a:lnTo>
                  <a:pt x="12065611" y="7520440"/>
                </a:lnTo>
                <a:lnTo>
                  <a:pt x="12011009" y="7530734"/>
                </a:lnTo>
                <a:lnTo>
                  <a:pt x="11972479" y="7532021"/>
                </a:lnTo>
                <a:lnTo>
                  <a:pt x="11924704" y="7532205"/>
                </a:lnTo>
                <a:lnTo>
                  <a:pt x="240097" y="7532205"/>
                </a:lnTo>
                <a:lnTo>
                  <a:pt x="192318" y="7532021"/>
                </a:lnTo>
                <a:lnTo>
                  <a:pt x="153788" y="7530734"/>
                </a:lnTo>
                <a:lnTo>
                  <a:pt x="99184" y="7520440"/>
                </a:lnTo>
                <a:lnTo>
                  <a:pt x="45785" y="7486420"/>
                </a:lnTo>
                <a:lnTo>
                  <a:pt x="11765" y="7433020"/>
                </a:lnTo>
                <a:lnTo>
                  <a:pt x="1470" y="7378417"/>
                </a:lnTo>
                <a:lnTo>
                  <a:pt x="183" y="7339886"/>
                </a:lnTo>
                <a:lnTo>
                  <a:pt x="0" y="7292108"/>
                </a:lnTo>
                <a:lnTo>
                  <a:pt x="0" y="240097"/>
                </a:lnTo>
                <a:lnTo>
                  <a:pt x="183" y="192318"/>
                </a:lnTo>
                <a:lnTo>
                  <a:pt x="1470" y="153788"/>
                </a:lnTo>
                <a:lnTo>
                  <a:pt x="11765" y="99184"/>
                </a:lnTo>
                <a:lnTo>
                  <a:pt x="45785" y="45785"/>
                </a:lnTo>
                <a:lnTo>
                  <a:pt x="99184" y="11765"/>
                </a:lnTo>
                <a:lnTo>
                  <a:pt x="153788" y="1470"/>
                </a:lnTo>
                <a:lnTo>
                  <a:pt x="192318" y="183"/>
                </a:lnTo>
                <a:lnTo>
                  <a:pt x="240097" y="0"/>
                </a:lnTo>
                <a:close/>
              </a:path>
            </a:pathLst>
          </a:custGeom>
          <a:ln w="1047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25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1/23/2024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25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1/23/2024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1/23/2024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20104100" cy="11308715"/>
          </a:xfrm>
          <a:custGeom>
            <a:avLst/>
            <a:gdLst/>
            <a:ahLst/>
            <a:cxnLst/>
            <a:rect l="l" t="t" r="r" b="b"/>
            <a:pathLst>
              <a:path w="20104100" h="11308715">
                <a:moveTo>
                  <a:pt x="20104099" y="0"/>
                </a:moveTo>
                <a:lnTo>
                  <a:pt x="0" y="0"/>
                </a:lnTo>
                <a:lnTo>
                  <a:pt x="0" y="11308556"/>
                </a:lnTo>
                <a:lnTo>
                  <a:pt x="20104099" y="11308556"/>
                </a:lnTo>
                <a:lnTo>
                  <a:pt x="201040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308296" y="3221652"/>
            <a:ext cx="13487506" cy="8299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25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05205" y="2601150"/>
            <a:ext cx="18093690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hyperlink" Target="http://www.flickr.com/photos/cityofbostonarchives/17616149584/in/album-72157653252196618/" TargetMode="External"/><Relationship Id="rId1" Type="http://schemas.openxmlformats.org/officeDocument/2006/relationships/slideLayout" Target="../slideLayouts/slideLayout5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76272" y="6988853"/>
            <a:ext cx="3348354" cy="82994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250" spc="20" dirty="0">
                <a:solidFill>
                  <a:srgbClr val="FFFFFF"/>
                </a:solidFill>
                <a:latin typeface="Verdana"/>
                <a:cs typeface="Verdana"/>
              </a:rPr>
              <a:t>Designing</a:t>
            </a:r>
            <a:endParaRPr sz="525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76272" y="3083916"/>
            <a:ext cx="14747240" cy="3124835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7900" spc="-25" dirty="0">
                <a:solidFill>
                  <a:srgbClr val="FFFFFF"/>
                </a:solidFill>
                <a:latin typeface="Verdana"/>
                <a:cs typeface="Verdana"/>
              </a:rPr>
              <a:t>Introduction</a:t>
            </a:r>
            <a:r>
              <a:rPr sz="7900" spc="-4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7900" spc="140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endParaRPr sz="79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685"/>
              </a:spcBef>
            </a:pPr>
            <a:r>
              <a:rPr sz="11850" spc="-240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11850" spc="-30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1850" spc="-220" dirty="0">
                <a:solidFill>
                  <a:srgbClr val="FFFFFF"/>
                </a:solidFill>
                <a:latin typeface="Verdana"/>
                <a:cs typeface="Verdana"/>
              </a:rPr>
              <a:t>tabase</a:t>
            </a:r>
            <a:r>
              <a:rPr sz="11850" spc="2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11850" spc="-10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1850" spc="-70" dirty="0">
                <a:solidFill>
                  <a:srgbClr val="FFFFFF"/>
                </a:solidFill>
                <a:latin typeface="Verdana"/>
                <a:cs typeface="Verdana"/>
              </a:rPr>
              <a:t>wit</a:t>
            </a:r>
            <a:r>
              <a:rPr sz="11850" spc="220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11850" spc="-10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1850" spc="90" dirty="0">
                <a:solidFill>
                  <a:srgbClr val="FFFFFF"/>
                </a:solidFill>
                <a:latin typeface="Verdana"/>
                <a:cs typeface="Verdana"/>
              </a:rPr>
              <a:t>SQL</a:t>
            </a:r>
            <a:endParaRPr sz="118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7223191"/>
              </p:ext>
            </p:extLst>
          </p:nvPr>
        </p:nvGraphicFramePr>
        <p:xfrm>
          <a:off x="3978936" y="1832405"/>
          <a:ext cx="6388735" cy="17800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4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692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93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54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470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531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7620"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3550" spc="-4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name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100330" marB="0">
                    <a:lnR w="38100">
                      <a:solidFill>
                        <a:srgbClr val="FFFFFF"/>
                      </a:solidFill>
                      <a:prstDash val="solid"/>
                    </a:lnR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3550" spc="1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station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100330" marB="0">
                    <a:lnL w="38100">
                      <a:solidFill>
                        <a:srgbClr val="FFFFFF"/>
                      </a:solidFill>
                      <a:prstDash val="solid"/>
                    </a:lnL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531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7620" algn="ctr">
                        <a:lnSpc>
                          <a:spcPct val="100000"/>
                        </a:lnSpc>
                        <a:spcBef>
                          <a:spcPts val="915"/>
                        </a:spcBef>
                      </a:pPr>
                      <a:r>
                        <a:rPr lang="en-US" sz="3550" spc="-2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Zohaib</a:t>
                      </a:r>
                      <a:endParaRPr sz="3550" dirty="0">
                        <a:latin typeface="Verdana"/>
                        <a:cs typeface="Verdana"/>
                      </a:endParaRPr>
                    </a:p>
                  </a:txBody>
                  <a:tcPr marL="0" marR="0" marT="116205" marB="0"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915"/>
                        </a:spcBef>
                      </a:pPr>
                      <a:r>
                        <a:rPr lang="en-US" sz="3550" spc="-2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High Court</a:t>
                      </a:r>
                      <a:endParaRPr sz="3550" dirty="0">
                        <a:latin typeface="Verdana"/>
                        <a:cs typeface="Verdana"/>
                      </a:endParaRPr>
                    </a:p>
                  </a:txBody>
                  <a:tcPr marL="0" marR="0" marT="116205" marB="0">
                    <a:lnL w="38100">
                      <a:solidFill>
                        <a:srgbClr val="FFFFFF"/>
                      </a:solidFill>
                      <a:prstDash val="solid"/>
                    </a:lnL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470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76272" y="6988853"/>
            <a:ext cx="3348354" cy="82994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250" spc="20" dirty="0">
                <a:solidFill>
                  <a:srgbClr val="FFFFFF"/>
                </a:solidFill>
                <a:latin typeface="Verdana"/>
                <a:cs typeface="Verdana"/>
              </a:rPr>
              <a:t>Designing</a:t>
            </a:r>
            <a:endParaRPr sz="525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76272" y="3083916"/>
            <a:ext cx="14747240" cy="3124835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7900" spc="-25" dirty="0">
                <a:solidFill>
                  <a:srgbClr val="FFFFFF"/>
                </a:solidFill>
                <a:latin typeface="Verdana"/>
                <a:cs typeface="Verdana"/>
              </a:rPr>
              <a:t>Introduction</a:t>
            </a:r>
            <a:r>
              <a:rPr sz="7900" spc="-4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7900" spc="140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endParaRPr sz="79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685"/>
              </a:spcBef>
            </a:pPr>
            <a:r>
              <a:rPr sz="11850" spc="-240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11850" spc="-30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1850" spc="-220" dirty="0">
                <a:solidFill>
                  <a:srgbClr val="FFFFFF"/>
                </a:solidFill>
                <a:latin typeface="Verdana"/>
                <a:cs typeface="Verdana"/>
              </a:rPr>
              <a:t>tabase</a:t>
            </a:r>
            <a:r>
              <a:rPr sz="11850" spc="2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11850" spc="-10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1850" spc="-70" dirty="0">
                <a:solidFill>
                  <a:srgbClr val="FFFFFF"/>
                </a:solidFill>
                <a:latin typeface="Verdana"/>
                <a:cs typeface="Verdana"/>
              </a:rPr>
              <a:t>wit</a:t>
            </a:r>
            <a:r>
              <a:rPr sz="11850" spc="220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11850" spc="-10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1850" spc="90" dirty="0">
                <a:solidFill>
                  <a:srgbClr val="FFFFFF"/>
                </a:solidFill>
                <a:latin typeface="Verdana"/>
                <a:cs typeface="Verdana"/>
              </a:rPr>
              <a:t>SQL</a:t>
            </a:r>
            <a:endParaRPr sz="118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0282513"/>
              </p:ext>
            </p:extLst>
          </p:nvPr>
        </p:nvGraphicFramePr>
        <p:xfrm>
          <a:off x="3978936" y="1832405"/>
          <a:ext cx="9005568" cy="17800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4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55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563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838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47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470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531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7620"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3550" spc="-4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name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100330" marB="0">
                    <a:lnR w="38100">
                      <a:solidFill>
                        <a:srgbClr val="FFFFFF"/>
                      </a:solidFill>
                      <a:prstDash val="solid"/>
                    </a:lnR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3550" spc="1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station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10033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3550" spc="5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action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100330" marB="0">
                    <a:lnL w="38100">
                      <a:solidFill>
                        <a:srgbClr val="FFFFFF"/>
                      </a:solidFill>
                      <a:prstDash val="solid"/>
                    </a:lnL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531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7620" algn="ctr">
                        <a:lnSpc>
                          <a:spcPct val="100000"/>
                        </a:lnSpc>
                        <a:spcBef>
                          <a:spcPts val="915"/>
                        </a:spcBef>
                      </a:pPr>
                      <a:r>
                        <a:rPr lang="en-US" sz="3550" spc="-2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Zohaib</a:t>
                      </a:r>
                      <a:endParaRPr sz="3550" dirty="0">
                        <a:latin typeface="Verdana"/>
                        <a:cs typeface="Verdana"/>
                      </a:endParaRPr>
                    </a:p>
                  </a:txBody>
                  <a:tcPr marL="0" marR="0" marT="116205" marB="0"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915"/>
                        </a:spcBef>
                      </a:pPr>
                      <a:r>
                        <a:rPr lang="en-US" sz="3550" spc="-2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High Court</a:t>
                      </a:r>
                      <a:endParaRPr lang="en-US" sz="3550" dirty="0">
                        <a:latin typeface="Verdana"/>
                        <a:cs typeface="Verdana"/>
                      </a:endParaRPr>
                    </a:p>
                  </a:txBody>
                  <a:tcPr marL="0" marR="0" marT="116205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915"/>
                        </a:spcBef>
                      </a:pPr>
                      <a:r>
                        <a:rPr sz="3550" spc="-4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enter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116205" marB="0">
                    <a:lnL w="38100">
                      <a:solidFill>
                        <a:srgbClr val="FFFFFF"/>
                      </a:solidFill>
                      <a:prstDash val="solid"/>
                    </a:lnL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470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1162658"/>
              </p:ext>
            </p:extLst>
          </p:nvPr>
        </p:nvGraphicFramePr>
        <p:xfrm>
          <a:off x="3978936" y="1832405"/>
          <a:ext cx="10575924" cy="17800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4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36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455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168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303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47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0470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531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7620"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3550" spc="-4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name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100330" marB="0">
                    <a:lnR w="38100">
                      <a:solidFill>
                        <a:srgbClr val="FFFFFF"/>
                      </a:solidFill>
                      <a:prstDash val="solid"/>
                    </a:lnR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3550" spc="1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station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10033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3550" spc="5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action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10033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3550" spc="-3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fare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100330" marB="0">
                    <a:lnL w="38100">
                      <a:solidFill>
                        <a:srgbClr val="FFFFFF"/>
                      </a:solidFill>
                      <a:prstDash val="solid"/>
                    </a:lnL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531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7620" algn="ctr">
                        <a:lnSpc>
                          <a:spcPct val="100000"/>
                        </a:lnSpc>
                        <a:spcBef>
                          <a:spcPts val="915"/>
                        </a:spcBef>
                      </a:pPr>
                      <a:r>
                        <a:rPr lang="en-US" sz="3550" spc="-2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Zohaib</a:t>
                      </a:r>
                      <a:endParaRPr sz="3550" dirty="0">
                        <a:latin typeface="Verdana"/>
                        <a:cs typeface="Verdana"/>
                      </a:endParaRPr>
                    </a:p>
                  </a:txBody>
                  <a:tcPr marL="0" marR="0" marT="116205" marB="0"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15"/>
                        </a:spcBef>
                      </a:pPr>
                      <a:r>
                        <a:rPr lang="en-US" sz="3550" spc="-2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High Court</a:t>
                      </a:r>
                    </a:p>
                  </a:txBody>
                  <a:tcPr marL="0" marR="0" marT="116205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15"/>
                        </a:spcBef>
                      </a:pPr>
                      <a:r>
                        <a:rPr sz="3550" spc="-4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enter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116205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915"/>
                        </a:spcBef>
                      </a:pPr>
                      <a:r>
                        <a:rPr sz="3550" spc="-35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10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116205" marB="0">
                    <a:lnL w="38100">
                      <a:solidFill>
                        <a:srgbClr val="FFFFFF"/>
                      </a:solidFill>
                      <a:prstDash val="solid"/>
                    </a:lnL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470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5861557"/>
              </p:ext>
            </p:extLst>
          </p:nvPr>
        </p:nvGraphicFramePr>
        <p:xfrm>
          <a:off x="3978936" y="1832405"/>
          <a:ext cx="13194664" cy="17800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4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666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455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269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443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6015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47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0470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531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7620"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3550" spc="-4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name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100330" marB="0">
                    <a:lnR w="38100">
                      <a:solidFill>
                        <a:srgbClr val="FFFFFF"/>
                      </a:solidFill>
                      <a:prstDash val="solid"/>
                    </a:lnR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3550" spc="1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station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10033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3550" spc="5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action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10033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3550" spc="-3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fare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10033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3550" spc="2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balance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100330" marB="0">
                    <a:lnL w="38100">
                      <a:solidFill>
                        <a:srgbClr val="FFFFFF"/>
                      </a:solidFill>
                      <a:prstDash val="solid"/>
                    </a:lnL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531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7620" algn="ctr">
                        <a:lnSpc>
                          <a:spcPct val="100000"/>
                        </a:lnSpc>
                        <a:spcBef>
                          <a:spcPts val="915"/>
                        </a:spcBef>
                      </a:pPr>
                      <a:r>
                        <a:rPr lang="en-US" sz="3550" spc="-2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Zohaib</a:t>
                      </a:r>
                      <a:endParaRPr sz="3550" dirty="0">
                        <a:latin typeface="Verdana"/>
                        <a:cs typeface="Verdana"/>
                      </a:endParaRPr>
                    </a:p>
                  </a:txBody>
                  <a:tcPr marL="0" marR="0" marT="116205" marB="0"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15"/>
                        </a:spcBef>
                      </a:pPr>
                      <a:r>
                        <a:rPr lang="en-US" sz="3550" spc="-2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High Court</a:t>
                      </a:r>
                    </a:p>
                  </a:txBody>
                  <a:tcPr marL="0" marR="0" marT="116205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15"/>
                        </a:spcBef>
                      </a:pPr>
                      <a:r>
                        <a:rPr sz="3550" spc="-4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enter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116205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15"/>
                        </a:spcBef>
                      </a:pPr>
                      <a:r>
                        <a:rPr sz="3550" spc="-35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10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116205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915"/>
                        </a:spcBef>
                      </a:pPr>
                      <a:r>
                        <a:rPr sz="35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5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116205" marB="0">
                    <a:lnL w="38100">
                      <a:solidFill>
                        <a:srgbClr val="FFFFFF"/>
                      </a:solidFill>
                      <a:prstDash val="solid"/>
                    </a:lnL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470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346023"/>
              </p:ext>
            </p:extLst>
          </p:nvPr>
        </p:nvGraphicFramePr>
        <p:xfrm>
          <a:off x="3978936" y="1832405"/>
          <a:ext cx="13195932" cy="261771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4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666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455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269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411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60540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540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0470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531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7620"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3550" spc="-4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name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100330" marB="0">
                    <a:lnR w="38100">
                      <a:solidFill>
                        <a:srgbClr val="FFFFFF"/>
                      </a:solidFill>
                      <a:prstDash val="solid"/>
                    </a:lnR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3550" spc="1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station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10033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3550" spc="5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action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10033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3550" spc="-3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fare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10033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3550" spc="2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balance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100330" marB="0">
                    <a:lnL w="38100">
                      <a:solidFill>
                        <a:srgbClr val="FFFFFF"/>
                      </a:solidFill>
                      <a:prstDash val="solid"/>
                    </a:lnL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376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7620"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lang="en-US" sz="3550" spc="-2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Zohaib</a:t>
                      </a:r>
                      <a:endParaRPr sz="3550" dirty="0">
                        <a:latin typeface="Verdana"/>
                        <a:cs typeface="Verdana"/>
                      </a:endParaRPr>
                    </a:p>
                  </a:txBody>
                  <a:tcPr marL="0" marR="0" marT="127000" marB="0"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lang="en-US" sz="3550" spc="-2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High Court</a:t>
                      </a:r>
                    </a:p>
                  </a:txBody>
                  <a:tcPr marL="0" marR="0" marT="12700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3550" spc="-4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enter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12700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3550" spc="-35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10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12700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35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5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127000" marB="0">
                    <a:lnL w="38100">
                      <a:solidFill>
                        <a:srgbClr val="FFFFFF"/>
                      </a:solidFill>
                      <a:prstDash val="solid"/>
                    </a:lnL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8531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7620" algn="ctr">
                        <a:lnSpc>
                          <a:spcPct val="100000"/>
                        </a:lnSpc>
                        <a:spcBef>
                          <a:spcPts val="915"/>
                        </a:spcBef>
                      </a:pPr>
                      <a:r>
                        <a:rPr lang="en-US" sz="3550" spc="-25" dirty="0" err="1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Haris</a:t>
                      </a:r>
                      <a:endParaRPr sz="3550" dirty="0">
                        <a:latin typeface="Verdana"/>
                        <a:cs typeface="Verdana"/>
                      </a:endParaRPr>
                    </a:p>
                  </a:txBody>
                  <a:tcPr marL="0" marR="0" marT="116205" marB="0"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15"/>
                        </a:spcBef>
                      </a:pPr>
                      <a:r>
                        <a:rPr lang="en-US" sz="3550" spc="2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G11</a:t>
                      </a:r>
                      <a:endParaRPr sz="3550" dirty="0">
                        <a:latin typeface="Verdana"/>
                        <a:cs typeface="Verdana"/>
                      </a:endParaRPr>
                    </a:p>
                  </a:txBody>
                  <a:tcPr marL="0" marR="0" marT="116205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15"/>
                        </a:spcBef>
                      </a:pPr>
                      <a:r>
                        <a:rPr sz="3550" spc="-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exit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116205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15"/>
                        </a:spcBef>
                      </a:pPr>
                      <a:r>
                        <a:rPr sz="35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5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116205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915"/>
                        </a:spcBef>
                      </a:pPr>
                      <a:r>
                        <a:rPr sz="35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0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116205" marB="0">
                    <a:lnL w="38100">
                      <a:solidFill>
                        <a:srgbClr val="FFFFFF"/>
                      </a:solidFill>
                      <a:prstDash val="solid"/>
                    </a:lnL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470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6063033"/>
              </p:ext>
            </p:extLst>
          </p:nvPr>
        </p:nvGraphicFramePr>
        <p:xfrm>
          <a:off x="3978936" y="1832405"/>
          <a:ext cx="13195932" cy="34553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4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666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455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269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468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9969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540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0470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531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7620"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3550" spc="-4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name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100330" marB="0">
                    <a:lnR w="38100">
                      <a:solidFill>
                        <a:srgbClr val="FFFFFF"/>
                      </a:solidFill>
                      <a:prstDash val="solid"/>
                    </a:lnR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3550" spc="1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station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10033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3550" spc="5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action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10033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3550" spc="-3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fare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10033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3550" spc="2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balance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100330" marB="0">
                    <a:lnL w="38100">
                      <a:solidFill>
                        <a:srgbClr val="FFFFFF"/>
                      </a:solidFill>
                      <a:prstDash val="solid"/>
                    </a:lnL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376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7620"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lang="en-US" sz="3550" spc="-2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Zohaib</a:t>
                      </a:r>
                      <a:endParaRPr sz="3550" dirty="0">
                        <a:latin typeface="Verdana"/>
                        <a:cs typeface="Verdana"/>
                      </a:endParaRPr>
                    </a:p>
                  </a:txBody>
                  <a:tcPr marL="0" marR="0" marT="127000" marB="0"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lang="en-US" sz="3550" spc="-2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High Court</a:t>
                      </a:r>
                    </a:p>
                  </a:txBody>
                  <a:tcPr marL="0" marR="0" marT="12700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3550" spc="-4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enter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12700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3550" spc="-35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10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12700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35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5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127000" marB="0">
                    <a:lnL w="38100">
                      <a:solidFill>
                        <a:srgbClr val="FFFFFF"/>
                      </a:solidFill>
                      <a:prstDash val="solid"/>
                    </a:lnL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376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7620"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lang="en-US" sz="3550" spc="-25" dirty="0" err="1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Haris</a:t>
                      </a:r>
                      <a:endParaRPr sz="3550" dirty="0">
                        <a:latin typeface="Verdana"/>
                        <a:cs typeface="Verdana"/>
                      </a:endParaRPr>
                    </a:p>
                  </a:txBody>
                  <a:tcPr marL="0" marR="0" marT="127000" marB="0"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lang="en-US" sz="3550" spc="2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G11</a:t>
                      </a:r>
                      <a:endParaRPr sz="3550" dirty="0">
                        <a:latin typeface="Verdana"/>
                        <a:cs typeface="Verdana"/>
                      </a:endParaRPr>
                    </a:p>
                  </a:txBody>
                  <a:tcPr marL="0" marR="0" marT="12700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3550" spc="-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exit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12700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35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5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12700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35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0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127000" marB="0">
                    <a:lnL w="38100">
                      <a:solidFill>
                        <a:srgbClr val="FFFFFF"/>
                      </a:solidFill>
                      <a:prstDash val="solid"/>
                    </a:lnL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8531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7620" algn="ctr">
                        <a:lnSpc>
                          <a:spcPct val="100000"/>
                        </a:lnSpc>
                        <a:spcBef>
                          <a:spcPts val="915"/>
                        </a:spcBef>
                      </a:pPr>
                      <a:r>
                        <a:rPr lang="en-US" sz="3550" spc="75" dirty="0" err="1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Maheer</a:t>
                      </a:r>
                      <a:endParaRPr sz="3550" dirty="0">
                        <a:latin typeface="Verdana"/>
                        <a:cs typeface="Verdana"/>
                      </a:endParaRPr>
                    </a:p>
                  </a:txBody>
                  <a:tcPr marL="0" marR="0" marT="116205" marB="0"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15"/>
                        </a:spcBef>
                      </a:pPr>
                      <a:r>
                        <a:rPr lang="en-US" sz="3550" spc="-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NUST</a:t>
                      </a:r>
                      <a:endParaRPr sz="3550" dirty="0">
                        <a:latin typeface="Verdana"/>
                        <a:cs typeface="Verdana"/>
                      </a:endParaRPr>
                    </a:p>
                  </a:txBody>
                  <a:tcPr marL="0" marR="0" marT="116205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15"/>
                        </a:spcBef>
                      </a:pPr>
                      <a:r>
                        <a:rPr sz="3550" spc="-4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enter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116205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15"/>
                        </a:spcBef>
                      </a:pPr>
                      <a:r>
                        <a:rPr sz="3550" spc="-35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10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116205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915"/>
                        </a:spcBef>
                      </a:pPr>
                      <a:r>
                        <a:rPr sz="3550" spc="7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20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116205" marB="0">
                    <a:lnL w="38100">
                      <a:solidFill>
                        <a:srgbClr val="FFFFFF"/>
                      </a:solidFill>
                      <a:prstDash val="solid"/>
                    </a:lnL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470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0290456"/>
              </p:ext>
            </p:extLst>
          </p:nvPr>
        </p:nvGraphicFramePr>
        <p:xfrm>
          <a:off x="3978936" y="1832405"/>
          <a:ext cx="13191490" cy="429305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708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44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263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43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063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470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5316">
                <a:tc>
                  <a:txBody>
                    <a:bodyPr/>
                    <a:lstStyle/>
                    <a:p>
                      <a:pPr marL="88900"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3550" spc="-4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name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100330" marB="0">
                    <a:lnR w="38100">
                      <a:solidFill>
                        <a:srgbClr val="FFFFFF"/>
                      </a:solidFill>
                      <a:prstDash val="solid"/>
                    </a:lnR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3550" spc="1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station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10033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3550" spc="5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action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10033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3550" spc="-3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fare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10033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81280"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3550" spc="2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balance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100330" marB="0">
                    <a:lnL w="38100">
                      <a:solidFill>
                        <a:srgbClr val="FFFFFF"/>
                      </a:solidFill>
                      <a:prstDash val="solid"/>
                    </a:lnL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37670">
                <a:tc>
                  <a:txBody>
                    <a:bodyPr/>
                    <a:lstStyle/>
                    <a:p>
                      <a:pPr marL="88900"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lang="en-US" sz="3550" spc="-2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Zohaib</a:t>
                      </a:r>
                      <a:endParaRPr sz="3550" dirty="0">
                        <a:latin typeface="Verdana"/>
                        <a:cs typeface="Verdana"/>
                      </a:endParaRPr>
                    </a:p>
                  </a:txBody>
                  <a:tcPr marL="0" marR="0" marT="127000" marB="0"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lang="en-US" sz="3550" spc="-2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High Court</a:t>
                      </a:r>
                    </a:p>
                  </a:txBody>
                  <a:tcPr marL="0" marR="0" marT="12700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3550" spc="-4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enter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12700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3550" spc="-35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10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12700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81280"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35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5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127000" marB="0">
                    <a:lnL w="38100">
                      <a:solidFill>
                        <a:srgbClr val="FFFFFF"/>
                      </a:solidFill>
                      <a:prstDash val="solid"/>
                    </a:lnL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37670">
                <a:tc>
                  <a:txBody>
                    <a:bodyPr/>
                    <a:lstStyle/>
                    <a:p>
                      <a:pPr marL="88900"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lang="en-US" sz="3550" spc="-25" dirty="0" err="1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Haris</a:t>
                      </a:r>
                      <a:endParaRPr sz="3550" dirty="0">
                        <a:latin typeface="Verdana"/>
                        <a:cs typeface="Verdana"/>
                      </a:endParaRPr>
                    </a:p>
                  </a:txBody>
                  <a:tcPr marL="0" marR="0" marT="127000" marB="0"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lang="en-US" sz="3550" spc="2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G11</a:t>
                      </a:r>
                      <a:endParaRPr sz="3550" dirty="0">
                        <a:latin typeface="Verdana"/>
                        <a:cs typeface="Verdana"/>
                      </a:endParaRPr>
                    </a:p>
                  </a:txBody>
                  <a:tcPr marL="0" marR="0" marT="12700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3550" spc="-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exit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12700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35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5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12700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81280"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35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0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127000" marB="0">
                    <a:lnL w="38100">
                      <a:solidFill>
                        <a:srgbClr val="FFFFFF"/>
                      </a:solidFill>
                      <a:prstDash val="solid"/>
                    </a:lnL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37670">
                <a:tc>
                  <a:txBody>
                    <a:bodyPr/>
                    <a:lstStyle/>
                    <a:p>
                      <a:pPr marL="88900"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lang="en-US" sz="3550" spc="75" dirty="0" err="1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Maheer</a:t>
                      </a:r>
                      <a:endParaRPr sz="3550" dirty="0">
                        <a:latin typeface="Verdana"/>
                        <a:cs typeface="Verdana"/>
                      </a:endParaRPr>
                    </a:p>
                  </a:txBody>
                  <a:tcPr marL="0" marR="0" marT="127000" marB="0"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lang="en-US" sz="3550" spc="-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NUST</a:t>
                      </a:r>
                      <a:endParaRPr sz="3550" dirty="0">
                        <a:latin typeface="Verdana"/>
                        <a:cs typeface="Verdana"/>
                      </a:endParaRPr>
                    </a:p>
                  </a:txBody>
                  <a:tcPr marL="0" marR="0" marT="12700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3550" spc="-4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enter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12700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3550" spc="-35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10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12700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81280"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3550" spc="7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20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127000" marB="0">
                    <a:lnL w="38100">
                      <a:solidFill>
                        <a:srgbClr val="FFFFFF"/>
                      </a:solidFill>
                      <a:prstDash val="solid"/>
                    </a:lnL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85316">
                <a:tc>
                  <a:txBody>
                    <a:bodyPr/>
                    <a:lstStyle/>
                    <a:p>
                      <a:pPr marL="88900" algn="ctr">
                        <a:lnSpc>
                          <a:spcPct val="100000"/>
                        </a:lnSpc>
                        <a:spcBef>
                          <a:spcPts val="915"/>
                        </a:spcBef>
                      </a:pPr>
                      <a:r>
                        <a:rPr lang="en-US" sz="3550" spc="75" dirty="0" err="1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Maheer</a:t>
                      </a:r>
                      <a:endParaRPr sz="3550" dirty="0">
                        <a:latin typeface="Verdana"/>
                        <a:cs typeface="Verdana"/>
                      </a:endParaRPr>
                    </a:p>
                  </a:txBody>
                  <a:tcPr marL="0" marR="0" marT="116205" marB="0"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15"/>
                        </a:spcBef>
                      </a:pPr>
                      <a:r>
                        <a:rPr lang="en-US" sz="3550" spc="-1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G13</a:t>
                      </a:r>
                      <a:endParaRPr sz="3550" dirty="0">
                        <a:latin typeface="Verdana"/>
                        <a:cs typeface="Verdana"/>
                      </a:endParaRPr>
                    </a:p>
                  </a:txBody>
                  <a:tcPr marL="0" marR="0" marT="116205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15"/>
                        </a:spcBef>
                      </a:pPr>
                      <a:r>
                        <a:rPr sz="3550" spc="-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exit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116205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15"/>
                        </a:spcBef>
                      </a:pPr>
                      <a:r>
                        <a:rPr sz="35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5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116205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81280" algn="ctr">
                        <a:lnSpc>
                          <a:spcPct val="100000"/>
                        </a:lnSpc>
                        <a:spcBef>
                          <a:spcPts val="915"/>
                        </a:spcBef>
                      </a:pPr>
                      <a:r>
                        <a:rPr sz="3550" spc="-54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15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116205" marB="0">
                    <a:lnL w="38100">
                      <a:solidFill>
                        <a:srgbClr val="FFFFFF"/>
                      </a:solidFill>
                      <a:prstDash val="solid"/>
                    </a:lnL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470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object 3"/>
          <p:cNvSpPr/>
          <p:nvPr/>
        </p:nvSpPr>
        <p:spPr>
          <a:xfrm>
            <a:off x="4031290" y="1832405"/>
            <a:ext cx="0" cy="4293235"/>
          </a:xfrm>
          <a:custGeom>
            <a:avLst/>
            <a:gdLst/>
            <a:ahLst/>
            <a:cxnLst/>
            <a:rect l="l" t="t" r="r" b="b"/>
            <a:pathLst>
              <a:path h="4293235">
                <a:moveTo>
                  <a:pt x="0" y="0"/>
                </a:moveTo>
                <a:lnTo>
                  <a:pt x="0" y="2565366"/>
                </a:lnTo>
              </a:path>
              <a:path h="4293235">
                <a:moveTo>
                  <a:pt x="0" y="2565366"/>
                </a:moveTo>
                <a:lnTo>
                  <a:pt x="0" y="4293063"/>
                </a:lnTo>
              </a:path>
            </a:pathLst>
          </a:custGeom>
          <a:ln w="1047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7119897" y="1832405"/>
            <a:ext cx="0" cy="4293235"/>
          </a:xfrm>
          <a:custGeom>
            <a:avLst/>
            <a:gdLst/>
            <a:ahLst/>
            <a:cxnLst/>
            <a:rect l="l" t="t" r="r" b="b"/>
            <a:pathLst>
              <a:path h="4293235">
                <a:moveTo>
                  <a:pt x="0" y="0"/>
                </a:moveTo>
                <a:lnTo>
                  <a:pt x="0" y="2565366"/>
                </a:lnTo>
              </a:path>
              <a:path h="4293235">
                <a:moveTo>
                  <a:pt x="0" y="2565366"/>
                </a:moveTo>
                <a:lnTo>
                  <a:pt x="0" y="4293063"/>
                </a:lnTo>
              </a:path>
            </a:pathLst>
          </a:custGeom>
          <a:ln w="1047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9789405"/>
              </p:ext>
            </p:extLst>
          </p:nvPr>
        </p:nvGraphicFramePr>
        <p:xfrm>
          <a:off x="3978936" y="1832405"/>
          <a:ext cx="13191489" cy="51307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708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44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263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455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038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470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5316">
                <a:tc>
                  <a:txBody>
                    <a:bodyPr/>
                    <a:lstStyle/>
                    <a:p>
                      <a:pPr marL="88900"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3550" spc="-4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name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100330" marB="0">
                    <a:lnR w="38100">
                      <a:solidFill>
                        <a:srgbClr val="FFFFFF"/>
                      </a:solidFill>
                      <a:prstDash val="solid"/>
                    </a:lnR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3550" spc="1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station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10033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3550" spc="5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action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10033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3550" spc="-3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fare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10033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81280"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3550" spc="2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balance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100330" marB="0">
                    <a:lnL w="38100">
                      <a:solidFill>
                        <a:srgbClr val="FFFFFF"/>
                      </a:solidFill>
                      <a:prstDash val="solid"/>
                    </a:lnL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37670">
                <a:tc>
                  <a:txBody>
                    <a:bodyPr/>
                    <a:lstStyle/>
                    <a:p>
                      <a:pPr marL="88900"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lang="en-US" sz="3550" spc="-2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Zohaib</a:t>
                      </a:r>
                      <a:endParaRPr sz="3550" dirty="0">
                        <a:latin typeface="Verdana"/>
                        <a:cs typeface="Verdana"/>
                      </a:endParaRPr>
                    </a:p>
                  </a:txBody>
                  <a:tcPr marL="0" marR="0" marT="127000" marB="0"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lang="en-US" sz="3550" spc="-2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High Court</a:t>
                      </a:r>
                    </a:p>
                  </a:txBody>
                  <a:tcPr marL="0" marR="0" marT="12700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3550" spc="-4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enter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12700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3550" spc="-35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10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12700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81280"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35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5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127000" marB="0">
                    <a:lnL w="38100">
                      <a:solidFill>
                        <a:srgbClr val="FFFFFF"/>
                      </a:solidFill>
                      <a:prstDash val="solid"/>
                    </a:lnL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37670">
                <a:tc>
                  <a:txBody>
                    <a:bodyPr/>
                    <a:lstStyle/>
                    <a:p>
                      <a:pPr marL="88900"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lang="en-US" sz="3550" spc="-25" dirty="0" err="1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Haris</a:t>
                      </a:r>
                      <a:endParaRPr sz="3550" dirty="0">
                        <a:latin typeface="Verdana"/>
                        <a:cs typeface="Verdana"/>
                      </a:endParaRPr>
                    </a:p>
                  </a:txBody>
                  <a:tcPr marL="0" marR="0" marT="127000" marB="0"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lang="en-US" sz="3550" spc="2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G11</a:t>
                      </a:r>
                      <a:endParaRPr sz="3550" dirty="0">
                        <a:latin typeface="Verdana"/>
                        <a:cs typeface="Verdana"/>
                      </a:endParaRPr>
                    </a:p>
                  </a:txBody>
                  <a:tcPr marL="0" marR="0" marT="12700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3550" spc="-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exit</a:t>
                      </a:r>
                      <a:endParaRPr sz="3550" dirty="0">
                        <a:latin typeface="Verdana"/>
                        <a:cs typeface="Verdana"/>
                      </a:endParaRPr>
                    </a:p>
                  </a:txBody>
                  <a:tcPr marL="0" marR="0" marT="12700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35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5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12700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81280"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35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0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127000" marB="0">
                    <a:lnL w="38100">
                      <a:solidFill>
                        <a:srgbClr val="FFFFFF"/>
                      </a:solidFill>
                      <a:prstDash val="solid"/>
                    </a:lnL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37670">
                <a:tc>
                  <a:txBody>
                    <a:bodyPr/>
                    <a:lstStyle/>
                    <a:p>
                      <a:pPr marL="88900"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lang="en-US" sz="3550" spc="75" dirty="0" err="1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Maheer</a:t>
                      </a:r>
                      <a:endParaRPr sz="3550" dirty="0">
                        <a:latin typeface="Verdana"/>
                        <a:cs typeface="Verdana"/>
                      </a:endParaRPr>
                    </a:p>
                  </a:txBody>
                  <a:tcPr marL="0" marR="0" marT="127000" marB="0"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lang="en-US" sz="3550" spc="-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NUST</a:t>
                      </a:r>
                      <a:endParaRPr sz="3550" dirty="0">
                        <a:latin typeface="Verdana"/>
                        <a:cs typeface="Verdana"/>
                      </a:endParaRPr>
                    </a:p>
                  </a:txBody>
                  <a:tcPr marL="0" marR="0" marT="12700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3550" spc="-4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enter</a:t>
                      </a:r>
                      <a:endParaRPr sz="3550" dirty="0">
                        <a:latin typeface="Verdana"/>
                        <a:cs typeface="Verdana"/>
                      </a:endParaRPr>
                    </a:p>
                  </a:txBody>
                  <a:tcPr marL="0" marR="0" marT="12700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3550" spc="-35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10</a:t>
                      </a:r>
                      <a:endParaRPr sz="3550" dirty="0">
                        <a:latin typeface="Verdana"/>
                        <a:cs typeface="Verdana"/>
                      </a:endParaRPr>
                    </a:p>
                  </a:txBody>
                  <a:tcPr marL="0" marR="0" marT="12700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81280"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3550" spc="7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20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127000" marB="0">
                    <a:lnL w="38100">
                      <a:solidFill>
                        <a:srgbClr val="FFFFFF"/>
                      </a:solidFill>
                      <a:prstDash val="solid"/>
                    </a:lnL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37670">
                <a:tc>
                  <a:txBody>
                    <a:bodyPr/>
                    <a:lstStyle/>
                    <a:p>
                      <a:pPr marL="88900"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lang="en-US" sz="3550" spc="75" dirty="0" err="1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Maheer</a:t>
                      </a:r>
                      <a:endParaRPr sz="3550" dirty="0">
                        <a:latin typeface="Verdana"/>
                        <a:cs typeface="Verdana"/>
                      </a:endParaRPr>
                    </a:p>
                  </a:txBody>
                  <a:tcPr marL="0" marR="0" marT="127000" marB="0"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lang="en-US" sz="3550" spc="-1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G13</a:t>
                      </a:r>
                      <a:endParaRPr sz="3550" dirty="0">
                        <a:latin typeface="Verdana"/>
                        <a:cs typeface="Verdana"/>
                      </a:endParaRPr>
                    </a:p>
                  </a:txBody>
                  <a:tcPr marL="0" marR="0" marT="12700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3550" spc="-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exit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12700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35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5</a:t>
                      </a:r>
                      <a:endParaRPr sz="3550" dirty="0">
                        <a:latin typeface="Verdana"/>
                        <a:cs typeface="Verdana"/>
                      </a:endParaRPr>
                    </a:p>
                  </a:txBody>
                  <a:tcPr marL="0" marR="0" marT="12700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81280"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3550" spc="-54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15</a:t>
                      </a:r>
                      <a:endParaRPr sz="3550" dirty="0">
                        <a:latin typeface="Verdana"/>
                        <a:cs typeface="Verdana"/>
                      </a:endParaRPr>
                    </a:p>
                  </a:txBody>
                  <a:tcPr marL="0" marR="0" marT="127000" marB="0">
                    <a:lnL w="38100">
                      <a:solidFill>
                        <a:srgbClr val="FFFFFF"/>
                      </a:solidFill>
                      <a:prstDash val="solid"/>
                    </a:lnL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85316">
                <a:tc>
                  <a:txBody>
                    <a:bodyPr/>
                    <a:lstStyle/>
                    <a:p>
                      <a:pPr marL="88900" algn="ctr">
                        <a:lnSpc>
                          <a:spcPct val="100000"/>
                        </a:lnSpc>
                        <a:spcBef>
                          <a:spcPts val="915"/>
                        </a:spcBef>
                      </a:pPr>
                      <a:r>
                        <a:rPr lang="en-US" sz="3550" spc="13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Basheer</a:t>
                      </a:r>
                      <a:endParaRPr sz="3550" dirty="0">
                        <a:latin typeface="Verdana"/>
                        <a:cs typeface="Verdana"/>
                      </a:endParaRPr>
                    </a:p>
                  </a:txBody>
                  <a:tcPr marL="0" marR="0" marT="116205" marB="0"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15"/>
                        </a:spcBef>
                      </a:pPr>
                      <a:r>
                        <a:rPr lang="en-US" sz="3550" spc="45" dirty="0" err="1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Golra</a:t>
                      </a:r>
                      <a:r>
                        <a:rPr lang="en-US" sz="3550" spc="4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lang="en-US" sz="3550" spc="45" dirty="0" err="1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Morr</a:t>
                      </a:r>
                      <a:endParaRPr sz="3550" dirty="0">
                        <a:latin typeface="Verdana"/>
                        <a:cs typeface="Verdana"/>
                      </a:endParaRPr>
                    </a:p>
                  </a:txBody>
                  <a:tcPr marL="0" marR="0" marT="116205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15"/>
                        </a:spcBef>
                      </a:pPr>
                      <a:r>
                        <a:rPr sz="3550" spc="-4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enter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116205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15"/>
                        </a:spcBef>
                      </a:pPr>
                      <a:r>
                        <a:rPr sz="3550" spc="-35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10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116205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81280" algn="ctr">
                        <a:lnSpc>
                          <a:spcPct val="100000"/>
                        </a:lnSpc>
                        <a:spcBef>
                          <a:spcPts val="915"/>
                        </a:spcBef>
                      </a:pPr>
                      <a:r>
                        <a:rPr sz="3550" spc="9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30</a:t>
                      </a:r>
                      <a:endParaRPr sz="3550" dirty="0">
                        <a:latin typeface="Verdana"/>
                        <a:cs typeface="Verdana"/>
                      </a:endParaRPr>
                    </a:p>
                  </a:txBody>
                  <a:tcPr marL="0" marR="0" marT="116205" marB="0">
                    <a:lnL w="38100">
                      <a:solidFill>
                        <a:srgbClr val="FFFFFF"/>
                      </a:solidFill>
                      <a:prstDash val="solid"/>
                    </a:lnL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0470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object 3"/>
          <p:cNvSpPr/>
          <p:nvPr/>
        </p:nvSpPr>
        <p:spPr>
          <a:xfrm>
            <a:off x="4031290" y="1832405"/>
            <a:ext cx="0" cy="5130800"/>
          </a:xfrm>
          <a:custGeom>
            <a:avLst/>
            <a:gdLst/>
            <a:ahLst/>
            <a:cxnLst/>
            <a:rect l="l" t="t" r="r" b="b"/>
            <a:pathLst>
              <a:path h="5130800">
                <a:moveTo>
                  <a:pt x="0" y="0"/>
                </a:moveTo>
                <a:lnTo>
                  <a:pt x="0" y="2565366"/>
                </a:lnTo>
              </a:path>
              <a:path h="5130800">
                <a:moveTo>
                  <a:pt x="0" y="2565366"/>
                </a:moveTo>
                <a:lnTo>
                  <a:pt x="0" y="5130733"/>
                </a:lnTo>
              </a:path>
            </a:pathLst>
          </a:custGeom>
          <a:ln w="1047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7119897" y="1832405"/>
            <a:ext cx="0" cy="5130800"/>
          </a:xfrm>
          <a:custGeom>
            <a:avLst/>
            <a:gdLst/>
            <a:ahLst/>
            <a:cxnLst/>
            <a:rect l="l" t="t" r="r" b="b"/>
            <a:pathLst>
              <a:path h="5130800">
                <a:moveTo>
                  <a:pt x="0" y="0"/>
                </a:moveTo>
                <a:lnTo>
                  <a:pt x="0" y="2565366"/>
                </a:lnTo>
              </a:path>
              <a:path h="5130800">
                <a:moveTo>
                  <a:pt x="0" y="2565366"/>
                </a:moveTo>
                <a:lnTo>
                  <a:pt x="0" y="5130733"/>
                </a:lnTo>
              </a:path>
            </a:pathLst>
          </a:custGeom>
          <a:ln w="1047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8418542"/>
              </p:ext>
            </p:extLst>
          </p:nvPr>
        </p:nvGraphicFramePr>
        <p:xfrm>
          <a:off x="3978936" y="1832405"/>
          <a:ext cx="13191489" cy="59683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708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44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263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417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076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470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5316">
                <a:tc>
                  <a:txBody>
                    <a:bodyPr/>
                    <a:lstStyle/>
                    <a:p>
                      <a:pPr marL="88900"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3550" spc="-4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name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100330" marB="0">
                    <a:lnR w="38100">
                      <a:solidFill>
                        <a:srgbClr val="FFFFFF"/>
                      </a:solidFill>
                      <a:prstDash val="solid"/>
                    </a:lnR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3550" spc="1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station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10033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3550" spc="5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action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10033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3550" spc="-3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fare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10033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81280"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3550" spc="2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balance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100330" marB="0">
                    <a:lnL w="38100">
                      <a:solidFill>
                        <a:srgbClr val="FFFFFF"/>
                      </a:solidFill>
                      <a:prstDash val="solid"/>
                    </a:lnL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37670">
                <a:tc>
                  <a:txBody>
                    <a:bodyPr/>
                    <a:lstStyle/>
                    <a:p>
                      <a:pPr marL="88900"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lang="en-US" sz="3550" spc="-2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Zohaib</a:t>
                      </a:r>
                      <a:endParaRPr sz="3550" dirty="0">
                        <a:latin typeface="Verdana"/>
                        <a:cs typeface="Verdana"/>
                      </a:endParaRPr>
                    </a:p>
                  </a:txBody>
                  <a:tcPr marL="0" marR="0" marT="127000" marB="0"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lang="en-US" sz="3550" spc="-2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High Court</a:t>
                      </a:r>
                    </a:p>
                  </a:txBody>
                  <a:tcPr marL="0" marR="0" marT="12700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3550" spc="-4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enter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12700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3550" spc="-35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10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12700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81280"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35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5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127000" marB="0">
                    <a:lnL w="38100">
                      <a:solidFill>
                        <a:srgbClr val="FFFFFF"/>
                      </a:solidFill>
                      <a:prstDash val="solid"/>
                    </a:lnL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37670">
                <a:tc>
                  <a:txBody>
                    <a:bodyPr/>
                    <a:lstStyle/>
                    <a:p>
                      <a:pPr marL="88900"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lang="en-US" sz="3550" spc="-25" dirty="0" err="1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Haris</a:t>
                      </a:r>
                      <a:endParaRPr sz="3550" dirty="0">
                        <a:latin typeface="Verdana"/>
                        <a:cs typeface="Verdana"/>
                      </a:endParaRPr>
                    </a:p>
                  </a:txBody>
                  <a:tcPr marL="0" marR="0" marT="127000" marB="0"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lang="en-US" sz="3550" spc="2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G11</a:t>
                      </a:r>
                      <a:endParaRPr sz="3550" dirty="0">
                        <a:latin typeface="Verdana"/>
                        <a:cs typeface="Verdana"/>
                      </a:endParaRPr>
                    </a:p>
                  </a:txBody>
                  <a:tcPr marL="0" marR="0" marT="12700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3550" spc="-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exit</a:t>
                      </a:r>
                      <a:endParaRPr sz="3550" dirty="0">
                        <a:latin typeface="Verdana"/>
                        <a:cs typeface="Verdana"/>
                      </a:endParaRPr>
                    </a:p>
                  </a:txBody>
                  <a:tcPr marL="0" marR="0" marT="12700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35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5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12700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81280"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35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0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127000" marB="0">
                    <a:lnL w="38100">
                      <a:solidFill>
                        <a:srgbClr val="FFFFFF"/>
                      </a:solidFill>
                      <a:prstDash val="solid"/>
                    </a:lnL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37670">
                <a:tc>
                  <a:txBody>
                    <a:bodyPr/>
                    <a:lstStyle/>
                    <a:p>
                      <a:pPr marL="88900"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lang="en-US" sz="3550" spc="75" dirty="0" err="1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Maheer</a:t>
                      </a:r>
                      <a:endParaRPr sz="3550" dirty="0">
                        <a:latin typeface="Verdana"/>
                        <a:cs typeface="Verdana"/>
                      </a:endParaRPr>
                    </a:p>
                  </a:txBody>
                  <a:tcPr marL="0" marR="0" marT="127000" marB="0"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lang="en-US" sz="3550" spc="-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NUST</a:t>
                      </a:r>
                      <a:endParaRPr sz="3550" dirty="0">
                        <a:latin typeface="Verdana"/>
                        <a:cs typeface="Verdana"/>
                      </a:endParaRPr>
                    </a:p>
                  </a:txBody>
                  <a:tcPr marL="0" marR="0" marT="12700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3550" spc="-4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enter</a:t>
                      </a:r>
                      <a:endParaRPr sz="3550" dirty="0">
                        <a:latin typeface="Verdana"/>
                        <a:cs typeface="Verdana"/>
                      </a:endParaRPr>
                    </a:p>
                  </a:txBody>
                  <a:tcPr marL="0" marR="0" marT="12700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3550" spc="-35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10</a:t>
                      </a:r>
                      <a:endParaRPr sz="3550" dirty="0">
                        <a:latin typeface="Verdana"/>
                        <a:cs typeface="Verdana"/>
                      </a:endParaRPr>
                    </a:p>
                  </a:txBody>
                  <a:tcPr marL="0" marR="0" marT="12700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81280"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3550" spc="7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20</a:t>
                      </a:r>
                      <a:endParaRPr sz="3550" dirty="0">
                        <a:latin typeface="Verdana"/>
                        <a:cs typeface="Verdana"/>
                      </a:endParaRPr>
                    </a:p>
                  </a:txBody>
                  <a:tcPr marL="0" marR="0" marT="127000" marB="0">
                    <a:lnL w="38100">
                      <a:solidFill>
                        <a:srgbClr val="FFFFFF"/>
                      </a:solidFill>
                      <a:prstDash val="solid"/>
                    </a:lnL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37670">
                <a:tc>
                  <a:txBody>
                    <a:bodyPr/>
                    <a:lstStyle/>
                    <a:p>
                      <a:pPr marL="88900"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lang="en-US" sz="3550" spc="75" dirty="0" err="1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Maheer</a:t>
                      </a:r>
                      <a:endParaRPr sz="3550" dirty="0">
                        <a:latin typeface="Verdana"/>
                        <a:cs typeface="Verdana"/>
                      </a:endParaRPr>
                    </a:p>
                  </a:txBody>
                  <a:tcPr marL="0" marR="0" marT="127000" marB="0"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lang="en-US" sz="3550" spc="-1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G13</a:t>
                      </a:r>
                      <a:endParaRPr sz="3550" dirty="0">
                        <a:latin typeface="Verdana"/>
                        <a:cs typeface="Verdana"/>
                      </a:endParaRPr>
                    </a:p>
                  </a:txBody>
                  <a:tcPr marL="0" marR="0" marT="12700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3550" spc="-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exit</a:t>
                      </a:r>
                      <a:endParaRPr sz="3550" dirty="0">
                        <a:latin typeface="Verdana"/>
                        <a:cs typeface="Verdana"/>
                      </a:endParaRPr>
                    </a:p>
                  </a:txBody>
                  <a:tcPr marL="0" marR="0" marT="12700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35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5</a:t>
                      </a:r>
                      <a:endParaRPr sz="3550" dirty="0">
                        <a:latin typeface="Verdana"/>
                        <a:cs typeface="Verdana"/>
                      </a:endParaRPr>
                    </a:p>
                  </a:txBody>
                  <a:tcPr marL="0" marR="0" marT="12700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81280"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3550" spc="-54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15</a:t>
                      </a:r>
                      <a:endParaRPr sz="3550" dirty="0">
                        <a:latin typeface="Verdana"/>
                        <a:cs typeface="Verdana"/>
                      </a:endParaRPr>
                    </a:p>
                  </a:txBody>
                  <a:tcPr marL="0" marR="0" marT="127000" marB="0">
                    <a:lnL w="38100">
                      <a:solidFill>
                        <a:srgbClr val="FFFFFF"/>
                      </a:solidFill>
                      <a:prstDash val="solid"/>
                    </a:lnL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37670">
                <a:tc>
                  <a:txBody>
                    <a:bodyPr/>
                    <a:lstStyle/>
                    <a:p>
                      <a:pPr marL="88900" algn="ctr">
                        <a:lnSpc>
                          <a:spcPct val="100000"/>
                        </a:lnSpc>
                        <a:spcBef>
                          <a:spcPts val="915"/>
                        </a:spcBef>
                      </a:pPr>
                      <a:r>
                        <a:rPr lang="en-US" sz="3550" spc="13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Basheer</a:t>
                      </a:r>
                      <a:endParaRPr sz="3550" dirty="0">
                        <a:latin typeface="Verdana"/>
                        <a:cs typeface="Verdana"/>
                      </a:endParaRPr>
                    </a:p>
                  </a:txBody>
                  <a:tcPr marL="0" marR="0" marT="116205" marB="0"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15"/>
                        </a:spcBef>
                      </a:pPr>
                      <a:r>
                        <a:rPr lang="en-US" sz="3550" spc="45" dirty="0" err="1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Golra</a:t>
                      </a:r>
                      <a:r>
                        <a:rPr lang="en-US" sz="3550" spc="4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lang="en-US" sz="3550" spc="45" dirty="0" err="1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Morr</a:t>
                      </a:r>
                      <a:endParaRPr sz="3550" dirty="0">
                        <a:latin typeface="Verdana"/>
                        <a:cs typeface="Verdana"/>
                      </a:endParaRPr>
                    </a:p>
                  </a:txBody>
                  <a:tcPr marL="0" marR="0" marT="116205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15"/>
                        </a:spcBef>
                      </a:pPr>
                      <a:r>
                        <a:rPr sz="3550" spc="-4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enter</a:t>
                      </a:r>
                      <a:endParaRPr sz="3550" dirty="0">
                        <a:latin typeface="Verdana"/>
                        <a:cs typeface="Verdana"/>
                      </a:endParaRPr>
                    </a:p>
                  </a:txBody>
                  <a:tcPr marL="0" marR="0" marT="116205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15"/>
                        </a:spcBef>
                      </a:pPr>
                      <a:r>
                        <a:rPr sz="3550" spc="-35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10</a:t>
                      </a:r>
                      <a:endParaRPr sz="3550" dirty="0">
                        <a:latin typeface="Verdana"/>
                        <a:cs typeface="Verdana"/>
                      </a:endParaRPr>
                    </a:p>
                  </a:txBody>
                  <a:tcPr marL="0" marR="0" marT="116205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81280" algn="ctr">
                        <a:lnSpc>
                          <a:spcPct val="100000"/>
                        </a:lnSpc>
                        <a:spcBef>
                          <a:spcPts val="915"/>
                        </a:spcBef>
                      </a:pPr>
                      <a:r>
                        <a:rPr sz="3550" spc="9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30</a:t>
                      </a:r>
                      <a:endParaRPr sz="3550" dirty="0">
                        <a:latin typeface="Verdana"/>
                        <a:cs typeface="Verdana"/>
                      </a:endParaRPr>
                    </a:p>
                  </a:txBody>
                  <a:tcPr marL="0" marR="0" marT="116205" marB="0">
                    <a:lnL w="38100">
                      <a:solidFill>
                        <a:srgbClr val="FFFFFF"/>
                      </a:solidFill>
                      <a:prstDash val="solid"/>
                    </a:lnL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85316">
                <a:tc>
                  <a:txBody>
                    <a:bodyPr/>
                    <a:lstStyle/>
                    <a:p>
                      <a:pPr marL="88900" algn="ctr">
                        <a:lnSpc>
                          <a:spcPct val="100000"/>
                        </a:lnSpc>
                        <a:spcBef>
                          <a:spcPts val="915"/>
                        </a:spcBef>
                      </a:pPr>
                      <a:r>
                        <a:rPr lang="en-US" sz="3550" spc="13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Basheer</a:t>
                      </a:r>
                      <a:endParaRPr sz="3550" dirty="0">
                        <a:latin typeface="Verdana"/>
                        <a:cs typeface="Verdana"/>
                      </a:endParaRPr>
                    </a:p>
                  </a:txBody>
                  <a:tcPr marL="0" marR="0" marT="116205" marB="0">
                    <a:lnR w="38100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15"/>
                        </a:spcBef>
                      </a:pPr>
                      <a:r>
                        <a:rPr lang="en-US" sz="3550" spc="-1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G13</a:t>
                      </a:r>
                      <a:endParaRPr sz="3550" dirty="0">
                        <a:latin typeface="Verdana"/>
                        <a:cs typeface="Verdana"/>
                      </a:endParaRPr>
                    </a:p>
                  </a:txBody>
                  <a:tcPr marL="0" marR="0" marT="116205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15"/>
                        </a:spcBef>
                      </a:pPr>
                      <a:r>
                        <a:rPr sz="3550" spc="-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exit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116205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15"/>
                        </a:spcBef>
                      </a:pPr>
                      <a:r>
                        <a:rPr sz="3550" spc="-35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10</a:t>
                      </a:r>
                      <a:endParaRPr sz="3550" dirty="0">
                        <a:latin typeface="Verdana"/>
                        <a:cs typeface="Verdana"/>
                      </a:endParaRPr>
                    </a:p>
                  </a:txBody>
                  <a:tcPr marL="0" marR="0" marT="116205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81280" algn="ctr">
                        <a:lnSpc>
                          <a:spcPct val="100000"/>
                        </a:lnSpc>
                        <a:spcBef>
                          <a:spcPts val="915"/>
                        </a:spcBef>
                      </a:pPr>
                      <a:r>
                        <a:rPr sz="3550" spc="7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20</a:t>
                      </a:r>
                      <a:endParaRPr sz="3550" dirty="0">
                        <a:latin typeface="Verdana"/>
                        <a:cs typeface="Verdana"/>
                      </a:endParaRPr>
                    </a:p>
                  </a:txBody>
                  <a:tcPr marL="0" marR="0" marT="116205" marB="0">
                    <a:lnL w="38100">
                      <a:solidFill>
                        <a:srgbClr val="FFFFFF"/>
                      </a:solidFill>
                      <a:prstDash val="solid"/>
                    </a:lnL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0470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object 3"/>
          <p:cNvSpPr/>
          <p:nvPr/>
        </p:nvSpPr>
        <p:spPr>
          <a:xfrm>
            <a:off x="4031290" y="1832405"/>
            <a:ext cx="0" cy="5969000"/>
          </a:xfrm>
          <a:custGeom>
            <a:avLst/>
            <a:gdLst/>
            <a:ahLst/>
            <a:cxnLst/>
            <a:rect l="l" t="t" r="r" b="b"/>
            <a:pathLst>
              <a:path h="5969000">
                <a:moveTo>
                  <a:pt x="0" y="0"/>
                </a:moveTo>
                <a:lnTo>
                  <a:pt x="0" y="2565366"/>
                </a:lnTo>
              </a:path>
              <a:path h="5969000">
                <a:moveTo>
                  <a:pt x="0" y="2565366"/>
                </a:moveTo>
                <a:lnTo>
                  <a:pt x="0" y="5968404"/>
                </a:lnTo>
              </a:path>
            </a:pathLst>
          </a:custGeom>
          <a:ln w="1047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7119897" y="1832405"/>
            <a:ext cx="0" cy="5969000"/>
          </a:xfrm>
          <a:custGeom>
            <a:avLst/>
            <a:gdLst/>
            <a:ahLst/>
            <a:cxnLst/>
            <a:rect l="l" t="t" r="r" b="b"/>
            <a:pathLst>
              <a:path h="5969000">
                <a:moveTo>
                  <a:pt x="0" y="0"/>
                </a:moveTo>
                <a:lnTo>
                  <a:pt x="0" y="2565366"/>
                </a:lnTo>
              </a:path>
              <a:path h="5969000">
                <a:moveTo>
                  <a:pt x="0" y="2565366"/>
                </a:moveTo>
                <a:lnTo>
                  <a:pt x="0" y="5968404"/>
                </a:lnTo>
              </a:path>
            </a:pathLst>
          </a:custGeom>
          <a:ln w="1047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6139825"/>
              </p:ext>
            </p:extLst>
          </p:nvPr>
        </p:nvGraphicFramePr>
        <p:xfrm>
          <a:off x="2816668" y="1832405"/>
          <a:ext cx="14339567" cy="59683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909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425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601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142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405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6911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0470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5316">
                <a:tc>
                  <a:txBody>
                    <a:bodyPr/>
                    <a:lstStyle/>
                    <a:p>
                      <a:pPr marL="88900"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3550" spc="10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id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100330" marB="0">
                    <a:lnR w="38100">
                      <a:solidFill>
                        <a:srgbClr val="FFFFFF"/>
                      </a:solidFill>
                      <a:prstDash val="solid"/>
                    </a:lnR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3550" spc="-4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name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10033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3550" spc="1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station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10033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3550" spc="5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action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10033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3550" spc="-3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fare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10033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81280"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3550" spc="2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balance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100330" marB="0">
                    <a:lnL w="38100">
                      <a:solidFill>
                        <a:srgbClr val="FFFFFF"/>
                      </a:solidFill>
                      <a:prstDash val="solid"/>
                    </a:lnL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37670">
                <a:tc>
                  <a:txBody>
                    <a:bodyPr/>
                    <a:lstStyle/>
                    <a:p>
                      <a:pPr marL="88900"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35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1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127000" marB="0"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8900"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lang="en-US" sz="3550" spc="-2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Zohaib</a:t>
                      </a:r>
                      <a:endParaRPr sz="3550" dirty="0">
                        <a:latin typeface="Verdana"/>
                        <a:cs typeface="Verdana"/>
                      </a:endParaRPr>
                    </a:p>
                  </a:txBody>
                  <a:tcPr marL="0" marR="0" marT="12700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lang="en-US" sz="3550" spc="-2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High Court</a:t>
                      </a:r>
                    </a:p>
                  </a:txBody>
                  <a:tcPr marL="0" marR="0" marT="12700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3550" spc="-4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enter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12700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3550" spc="-35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10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12700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81280"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35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5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127000" marB="0">
                    <a:lnL w="38100">
                      <a:solidFill>
                        <a:srgbClr val="FFFFFF"/>
                      </a:solidFill>
                      <a:prstDash val="solid"/>
                    </a:lnL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37670">
                <a:tc>
                  <a:txBody>
                    <a:bodyPr/>
                    <a:lstStyle/>
                    <a:p>
                      <a:pPr marL="88900"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35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2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127000" marB="0"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8900"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lang="en-US" sz="3550" spc="-25" dirty="0" err="1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Haris</a:t>
                      </a:r>
                      <a:endParaRPr sz="3550" dirty="0">
                        <a:latin typeface="Verdana"/>
                        <a:cs typeface="Verdana"/>
                      </a:endParaRPr>
                    </a:p>
                  </a:txBody>
                  <a:tcPr marL="0" marR="0" marT="12700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lang="en-US" sz="3550" spc="2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G11</a:t>
                      </a:r>
                      <a:endParaRPr sz="3550" dirty="0">
                        <a:latin typeface="Verdana"/>
                        <a:cs typeface="Verdana"/>
                      </a:endParaRPr>
                    </a:p>
                  </a:txBody>
                  <a:tcPr marL="0" marR="0" marT="12700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3550" spc="-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exit</a:t>
                      </a:r>
                      <a:endParaRPr sz="3550" dirty="0">
                        <a:latin typeface="Verdana"/>
                        <a:cs typeface="Verdana"/>
                      </a:endParaRPr>
                    </a:p>
                  </a:txBody>
                  <a:tcPr marL="0" marR="0" marT="12700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35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5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12700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81280"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35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0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127000" marB="0">
                    <a:lnL w="38100">
                      <a:solidFill>
                        <a:srgbClr val="FFFFFF"/>
                      </a:solidFill>
                      <a:prstDash val="solid"/>
                    </a:lnL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37670">
                <a:tc>
                  <a:txBody>
                    <a:bodyPr/>
                    <a:lstStyle/>
                    <a:p>
                      <a:pPr marL="88900"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35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3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127000" marB="0"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8900"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lang="en-US" sz="3550" spc="75" dirty="0" err="1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Maheer</a:t>
                      </a:r>
                      <a:endParaRPr sz="3550" dirty="0">
                        <a:latin typeface="Verdana"/>
                        <a:cs typeface="Verdana"/>
                      </a:endParaRPr>
                    </a:p>
                  </a:txBody>
                  <a:tcPr marL="0" marR="0" marT="12700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lang="en-US" sz="3550" spc="-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NUST</a:t>
                      </a:r>
                      <a:endParaRPr sz="3550" dirty="0">
                        <a:latin typeface="Verdana"/>
                        <a:cs typeface="Verdana"/>
                      </a:endParaRPr>
                    </a:p>
                  </a:txBody>
                  <a:tcPr marL="0" marR="0" marT="12700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3550" spc="-4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enter</a:t>
                      </a:r>
                      <a:endParaRPr sz="3550" dirty="0">
                        <a:latin typeface="Verdana"/>
                        <a:cs typeface="Verdana"/>
                      </a:endParaRPr>
                    </a:p>
                  </a:txBody>
                  <a:tcPr marL="0" marR="0" marT="12700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3550" spc="-35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10</a:t>
                      </a:r>
                      <a:endParaRPr sz="3550" dirty="0">
                        <a:latin typeface="Verdana"/>
                        <a:cs typeface="Verdana"/>
                      </a:endParaRPr>
                    </a:p>
                  </a:txBody>
                  <a:tcPr marL="0" marR="0" marT="12700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81280"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3550" spc="7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20</a:t>
                      </a:r>
                      <a:endParaRPr sz="3550" dirty="0">
                        <a:latin typeface="Verdana"/>
                        <a:cs typeface="Verdana"/>
                      </a:endParaRPr>
                    </a:p>
                  </a:txBody>
                  <a:tcPr marL="0" marR="0" marT="127000" marB="0">
                    <a:lnL w="38100">
                      <a:solidFill>
                        <a:srgbClr val="FFFFFF"/>
                      </a:solidFill>
                      <a:prstDash val="solid"/>
                    </a:lnL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37670">
                <a:tc>
                  <a:txBody>
                    <a:bodyPr/>
                    <a:lstStyle/>
                    <a:p>
                      <a:pPr marL="88900"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35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4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127000" marB="0"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8900"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lang="en-US" sz="3550" spc="75" dirty="0" err="1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Maheer</a:t>
                      </a:r>
                      <a:endParaRPr sz="3550" dirty="0">
                        <a:latin typeface="Verdana"/>
                        <a:cs typeface="Verdana"/>
                      </a:endParaRPr>
                    </a:p>
                  </a:txBody>
                  <a:tcPr marL="0" marR="0" marT="12700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lang="en-US" sz="3550" spc="-1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G13</a:t>
                      </a:r>
                      <a:endParaRPr sz="3550" dirty="0">
                        <a:latin typeface="Verdana"/>
                        <a:cs typeface="Verdana"/>
                      </a:endParaRPr>
                    </a:p>
                  </a:txBody>
                  <a:tcPr marL="0" marR="0" marT="12700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3550" spc="-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exit</a:t>
                      </a:r>
                      <a:endParaRPr sz="3550" dirty="0">
                        <a:latin typeface="Verdana"/>
                        <a:cs typeface="Verdana"/>
                      </a:endParaRPr>
                    </a:p>
                  </a:txBody>
                  <a:tcPr marL="0" marR="0" marT="12700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35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5</a:t>
                      </a:r>
                      <a:endParaRPr sz="3550" dirty="0">
                        <a:latin typeface="Verdana"/>
                        <a:cs typeface="Verdana"/>
                      </a:endParaRPr>
                    </a:p>
                  </a:txBody>
                  <a:tcPr marL="0" marR="0" marT="12700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81280"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3550" spc="-54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15</a:t>
                      </a:r>
                      <a:endParaRPr sz="3550" dirty="0">
                        <a:latin typeface="Verdana"/>
                        <a:cs typeface="Verdana"/>
                      </a:endParaRPr>
                    </a:p>
                  </a:txBody>
                  <a:tcPr marL="0" marR="0" marT="127000" marB="0">
                    <a:lnL w="38100">
                      <a:solidFill>
                        <a:srgbClr val="FFFFFF"/>
                      </a:solidFill>
                      <a:prstDash val="solid"/>
                    </a:lnL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37670">
                <a:tc>
                  <a:txBody>
                    <a:bodyPr/>
                    <a:lstStyle/>
                    <a:p>
                      <a:pPr marL="88900"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35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5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127000" marB="0"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8900" algn="ctr">
                        <a:lnSpc>
                          <a:spcPct val="100000"/>
                        </a:lnSpc>
                        <a:spcBef>
                          <a:spcPts val="915"/>
                        </a:spcBef>
                      </a:pPr>
                      <a:r>
                        <a:rPr lang="en-US" sz="3550" spc="13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Basheer</a:t>
                      </a:r>
                      <a:endParaRPr sz="3550" dirty="0">
                        <a:latin typeface="Verdana"/>
                        <a:cs typeface="Verdana"/>
                      </a:endParaRPr>
                    </a:p>
                  </a:txBody>
                  <a:tcPr marL="0" marR="0" marT="116205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15"/>
                        </a:spcBef>
                      </a:pPr>
                      <a:r>
                        <a:rPr lang="en-US" sz="3550" spc="45" dirty="0" err="1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Golra</a:t>
                      </a:r>
                      <a:r>
                        <a:rPr lang="en-US" sz="3550" spc="4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lang="en-US" sz="3550" spc="45" dirty="0" err="1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Morr</a:t>
                      </a:r>
                      <a:endParaRPr sz="3550" dirty="0">
                        <a:latin typeface="Verdana"/>
                        <a:cs typeface="Verdana"/>
                      </a:endParaRPr>
                    </a:p>
                  </a:txBody>
                  <a:tcPr marL="0" marR="0" marT="116205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15"/>
                        </a:spcBef>
                      </a:pPr>
                      <a:r>
                        <a:rPr sz="3550" spc="-4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enter</a:t>
                      </a:r>
                      <a:endParaRPr sz="3550" dirty="0">
                        <a:latin typeface="Verdana"/>
                        <a:cs typeface="Verdana"/>
                      </a:endParaRPr>
                    </a:p>
                  </a:txBody>
                  <a:tcPr marL="0" marR="0" marT="116205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15"/>
                        </a:spcBef>
                      </a:pPr>
                      <a:r>
                        <a:rPr sz="3550" spc="-35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10</a:t>
                      </a:r>
                      <a:endParaRPr sz="3550" dirty="0">
                        <a:latin typeface="Verdana"/>
                        <a:cs typeface="Verdana"/>
                      </a:endParaRPr>
                    </a:p>
                  </a:txBody>
                  <a:tcPr marL="0" marR="0" marT="116205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81280" algn="ctr">
                        <a:lnSpc>
                          <a:spcPct val="100000"/>
                        </a:lnSpc>
                        <a:spcBef>
                          <a:spcPts val="915"/>
                        </a:spcBef>
                      </a:pPr>
                      <a:r>
                        <a:rPr sz="3550" spc="9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30</a:t>
                      </a:r>
                      <a:endParaRPr sz="3550" dirty="0">
                        <a:latin typeface="Verdana"/>
                        <a:cs typeface="Verdana"/>
                      </a:endParaRPr>
                    </a:p>
                  </a:txBody>
                  <a:tcPr marL="0" marR="0" marT="116205" marB="0">
                    <a:lnL w="38100">
                      <a:solidFill>
                        <a:srgbClr val="FFFFFF"/>
                      </a:solidFill>
                      <a:prstDash val="solid"/>
                    </a:lnL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85316">
                <a:tc>
                  <a:txBody>
                    <a:bodyPr/>
                    <a:lstStyle/>
                    <a:p>
                      <a:pPr marL="88900" algn="ctr">
                        <a:lnSpc>
                          <a:spcPct val="100000"/>
                        </a:lnSpc>
                        <a:spcBef>
                          <a:spcPts val="915"/>
                        </a:spcBef>
                      </a:pPr>
                      <a:r>
                        <a:rPr sz="35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6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116205" marB="0"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8900" algn="ctr">
                        <a:lnSpc>
                          <a:spcPct val="100000"/>
                        </a:lnSpc>
                        <a:spcBef>
                          <a:spcPts val="915"/>
                        </a:spcBef>
                      </a:pPr>
                      <a:r>
                        <a:rPr lang="en-US" sz="3550" spc="13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Basheer</a:t>
                      </a:r>
                      <a:endParaRPr sz="3550" dirty="0">
                        <a:latin typeface="Verdana"/>
                        <a:cs typeface="Verdana"/>
                      </a:endParaRPr>
                    </a:p>
                  </a:txBody>
                  <a:tcPr marL="0" marR="0" marT="116205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15"/>
                        </a:spcBef>
                      </a:pPr>
                      <a:r>
                        <a:rPr lang="en-US" sz="3550" spc="-1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G13</a:t>
                      </a:r>
                      <a:endParaRPr sz="3550" dirty="0">
                        <a:latin typeface="Verdana"/>
                        <a:cs typeface="Verdana"/>
                      </a:endParaRPr>
                    </a:p>
                  </a:txBody>
                  <a:tcPr marL="0" marR="0" marT="116205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15"/>
                        </a:spcBef>
                      </a:pPr>
                      <a:r>
                        <a:rPr sz="3550" spc="-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exit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116205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15"/>
                        </a:spcBef>
                      </a:pPr>
                      <a:r>
                        <a:rPr sz="3550" spc="-35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10</a:t>
                      </a:r>
                      <a:endParaRPr sz="3550" dirty="0">
                        <a:latin typeface="Verdana"/>
                        <a:cs typeface="Verdana"/>
                      </a:endParaRPr>
                    </a:p>
                  </a:txBody>
                  <a:tcPr marL="0" marR="0" marT="116205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81280" algn="ctr">
                        <a:lnSpc>
                          <a:spcPct val="100000"/>
                        </a:lnSpc>
                        <a:spcBef>
                          <a:spcPts val="915"/>
                        </a:spcBef>
                      </a:pPr>
                      <a:r>
                        <a:rPr sz="3550" spc="7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20</a:t>
                      </a:r>
                      <a:endParaRPr sz="3550" dirty="0">
                        <a:latin typeface="Verdana"/>
                        <a:cs typeface="Verdana"/>
                      </a:endParaRPr>
                    </a:p>
                  </a:txBody>
                  <a:tcPr marL="0" marR="0" marT="116205" marB="0">
                    <a:lnL w="38100">
                      <a:solidFill>
                        <a:srgbClr val="FFFFFF"/>
                      </a:solidFill>
                      <a:prstDash val="solid"/>
                    </a:lnL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0470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object 3"/>
          <p:cNvSpPr/>
          <p:nvPr/>
        </p:nvSpPr>
        <p:spPr>
          <a:xfrm>
            <a:off x="2869022" y="1832405"/>
            <a:ext cx="0" cy="5969000"/>
          </a:xfrm>
          <a:custGeom>
            <a:avLst/>
            <a:gdLst/>
            <a:ahLst/>
            <a:cxnLst/>
            <a:rect l="l" t="t" r="r" b="b"/>
            <a:pathLst>
              <a:path h="5969000">
                <a:moveTo>
                  <a:pt x="0" y="0"/>
                </a:moveTo>
                <a:lnTo>
                  <a:pt x="0" y="2565366"/>
                </a:lnTo>
              </a:path>
              <a:path h="5969000">
                <a:moveTo>
                  <a:pt x="0" y="2565366"/>
                </a:moveTo>
                <a:lnTo>
                  <a:pt x="0" y="5968404"/>
                </a:lnTo>
              </a:path>
            </a:pathLst>
          </a:custGeom>
          <a:ln w="1047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7102108" y="1832405"/>
            <a:ext cx="0" cy="5969000"/>
          </a:xfrm>
          <a:custGeom>
            <a:avLst/>
            <a:gdLst/>
            <a:ahLst/>
            <a:cxnLst/>
            <a:rect l="l" t="t" r="r" b="b"/>
            <a:pathLst>
              <a:path h="5969000">
                <a:moveTo>
                  <a:pt x="0" y="0"/>
                </a:moveTo>
                <a:lnTo>
                  <a:pt x="0" y="2565366"/>
                </a:lnTo>
              </a:path>
              <a:path h="5969000">
                <a:moveTo>
                  <a:pt x="0" y="2565366"/>
                </a:moveTo>
                <a:lnTo>
                  <a:pt x="0" y="5968404"/>
                </a:lnTo>
              </a:path>
            </a:pathLst>
          </a:custGeom>
          <a:ln w="1047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71947" y="1329454"/>
            <a:ext cx="6804389" cy="8649647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455683"/>
              </p:ext>
            </p:extLst>
          </p:nvPr>
        </p:nvGraphicFramePr>
        <p:xfrm>
          <a:off x="2816668" y="1832405"/>
          <a:ext cx="14339567" cy="59683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909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425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601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142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405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6911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0470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EE220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EE220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EE220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EE220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EE220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EE220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5316">
                <a:tc>
                  <a:txBody>
                    <a:bodyPr/>
                    <a:lstStyle/>
                    <a:p>
                      <a:pPr marL="88900"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3550" spc="10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id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100330" marB="0">
                    <a:lnR w="38100">
                      <a:solidFill>
                        <a:srgbClr val="EE220D"/>
                      </a:solidFill>
                      <a:prstDash val="solid"/>
                    </a:lnR>
                    <a:lnB w="38100">
                      <a:solidFill>
                        <a:srgbClr val="EE220D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3550" spc="-4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name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100330" marB="0">
                    <a:lnL w="38100">
                      <a:solidFill>
                        <a:srgbClr val="EE220D"/>
                      </a:solidFill>
                      <a:prstDash val="solid"/>
                    </a:lnL>
                    <a:lnR w="38100">
                      <a:solidFill>
                        <a:srgbClr val="EE220D"/>
                      </a:solidFill>
                      <a:prstDash val="solid"/>
                    </a:lnR>
                    <a:lnB w="38100" cap="flat" cmpd="sng" algn="ctr">
                      <a:solidFill>
                        <a:srgbClr val="EE22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3550" spc="1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station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100330" marB="0">
                    <a:lnL w="38100">
                      <a:solidFill>
                        <a:srgbClr val="EE220D"/>
                      </a:solidFill>
                      <a:prstDash val="solid"/>
                    </a:lnL>
                    <a:lnR w="38100">
                      <a:solidFill>
                        <a:srgbClr val="EE220D"/>
                      </a:solidFill>
                      <a:prstDash val="solid"/>
                    </a:lnR>
                    <a:lnB w="38100" cap="flat" cmpd="sng" algn="ctr">
                      <a:solidFill>
                        <a:srgbClr val="EE22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3550" spc="5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action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100330" marB="0">
                    <a:lnL w="38100">
                      <a:solidFill>
                        <a:srgbClr val="EE220D"/>
                      </a:solidFill>
                      <a:prstDash val="solid"/>
                    </a:lnL>
                    <a:lnR w="38100">
                      <a:solidFill>
                        <a:srgbClr val="EE220D"/>
                      </a:solidFill>
                      <a:prstDash val="solid"/>
                    </a:lnR>
                    <a:lnB w="38100" cap="flat" cmpd="sng" algn="ctr">
                      <a:solidFill>
                        <a:srgbClr val="EE22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3550" spc="-3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fare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100330" marB="0">
                    <a:lnL w="38100">
                      <a:solidFill>
                        <a:srgbClr val="EE220D"/>
                      </a:solidFill>
                      <a:prstDash val="solid"/>
                    </a:lnL>
                    <a:lnR w="38100">
                      <a:solidFill>
                        <a:srgbClr val="EE220D"/>
                      </a:solidFill>
                      <a:prstDash val="solid"/>
                    </a:lnR>
                    <a:lnB w="38100" cap="flat" cmpd="sng" algn="ctr">
                      <a:solidFill>
                        <a:srgbClr val="EE22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81280"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3550" spc="2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balance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100330" marB="0">
                    <a:lnL w="38100">
                      <a:solidFill>
                        <a:srgbClr val="EE220D"/>
                      </a:solidFill>
                      <a:prstDash val="solid"/>
                    </a:lnL>
                    <a:lnB w="38100" cap="flat" cmpd="sng" algn="ctr">
                      <a:solidFill>
                        <a:srgbClr val="EE22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37670">
                <a:tc>
                  <a:txBody>
                    <a:bodyPr/>
                    <a:lstStyle/>
                    <a:p>
                      <a:pPr marL="88900"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35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1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127000" marB="0">
                    <a:lnR w="38100" cap="flat" cmpd="sng" algn="ctr">
                      <a:solidFill>
                        <a:srgbClr val="EE22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>
                      <a:solidFill>
                        <a:srgbClr val="EE220D"/>
                      </a:solidFill>
                      <a:prstDash val="solid"/>
                    </a:lnT>
                    <a:lnB w="38100">
                      <a:solidFill>
                        <a:srgbClr val="EE220D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8900"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lang="en-US" sz="3550" spc="-2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Zohaib</a:t>
                      </a:r>
                      <a:endParaRPr sz="3550" dirty="0">
                        <a:latin typeface="Verdana"/>
                        <a:cs typeface="Verdana"/>
                      </a:endParaRPr>
                    </a:p>
                  </a:txBody>
                  <a:tcPr marL="0" marR="0" marT="127000" marB="0">
                    <a:lnL w="38100">
                      <a:solidFill>
                        <a:srgbClr val="EE220D"/>
                      </a:solidFill>
                      <a:prstDash val="solid"/>
                    </a:lnL>
                    <a:lnR w="38100">
                      <a:solidFill>
                        <a:srgbClr val="EE220D"/>
                      </a:solidFill>
                      <a:prstDash val="solid"/>
                    </a:lnR>
                    <a:lnT w="38100">
                      <a:solidFill>
                        <a:srgbClr val="EE220D"/>
                      </a:solidFill>
                      <a:prstDash val="solid"/>
                    </a:lnT>
                    <a:lnB w="38100">
                      <a:solidFill>
                        <a:srgbClr val="EE220D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lang="en-US" sz="3550" spc="-2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High Court</a:t>
                      </a:r>
                    </a:p>
                  </a:txBody>
                  <a:tcPr marL="0" marR="0" marT="127000" marB="0">
                    <a:lnL w="38100">
                      <a:solidFill>
                        <a:srgbClr val="EE220D"/>
                      </a:solidFill>
                      <a:prstDash val="solid"/>
                    </a:lnL>
                    <a:lnR w="38100">
                      <a:solidFill>
                        <a:srgbClr val="EE220D"/>
                      </a:solidFill>
                      <a:prstDash val="solid"/>
                    </a:lnR>
                    <a:lnT w="38100">
                      <a:solidFill>
                        <a:srgbClr val="EE220D"/>
                      </a:solidFill>
                      <a:prstDash val="solid"/>
                    </a:lnT>
                    <a:lnB w="38100">
                      <a:solidFill>
                        <a:srgbClr val="EE220D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3550" spc="-4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enter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127000" marB="0">
                    <a:lnL w="38100">
                      <a:solidFill>
                        <a:srgbClr val="EE220D"/>
                      </a:solidFill>
                      <a:prstDash val="solid"/>
                    </a:lnL>
                    <a:lnR w="38100">
                      <a:solidFill>
                        <a:srgbClr val="EE220D"/>
                      </a:solidFill>
                      <a:prstDash val="solid"/>
                    </a:lnR>
                    <a:lnT w="38100">
                      <a:solidFill>
                        <a:srgbClr val="EE220D"/>
                      </a:solidFill>
                      <a:prstDash val="solid"/>
                    </a:lnT>
                    <a:lnB w="38100">
                      <a:solidFill>
                        <a:srgbClr val="EE220D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3550" spc="-35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10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127000" marB="0">
                    <a:lnL w="38100">
                      <a:solidFill>
                        <a:srgbClr val="EE220D"/>
                      </a:solidFill>
                      <a:prstDash val="solid"/>
                    </a:lnL>
                    <a:lnR w="38100">
                      <a:solidFill>
                        <a:srgbClr val="EE220D"/>
                      </a:solidFill>
                      <a:prstDash val="solid"/>
                    </a:lnR>
                    <a:lnT w="38100">
                      <a:solidFill>
                        <a:srgbClr val="EE220D"/>
                      </a:solidFill>
                      <a:prstDash val="solid"/>
                    </a:lnT>
                    <a:lnB w="38100">
                      <a:solidFill>
                        <a:srgbClr val="EE220D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81280"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35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5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127000" marB="0">
                    <a:lnL w="38100">
                      <a:solidFill>
                        <a:srgbClr val="EE220D"/>
                      </a:solidFill>
                      <a:prstDash val="solid"/>
                    </a:lnL>
                    <a:lnT w="38100">
                      <a:solidFill>
                        <a:srgbClr val="EE220D"/>
                      </a:solidFill>
                      <a:prstDash val="solid"/>
                    </a:lnT>
                    <a:lnB w="38100">
                      <a:solidFill>
                        <a:srgbClr val="EE220D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37670">
                <a:tc>
                  <a:txBody>
                    <a:bodyPr/>
                    <a:lstStyle/>
                    <a:p>
                      <a:pPr marL="88900"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35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2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127000" marB="0">
                    <a:lnR w="38100" cap="flat" cmpd="sng" algn="ctr">
                      <a:solidFill>
                        <a:srgbClr val="EE22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>
                      <a:solidFill>
                        <a:srgbClr val="EE220D"/>
                      </a:solidFill>
                      <a:prstDash val="solid"/>
                    </a:lnT>
                    <a:lnB w="38100">
                      <a:solidFill>
                        <a:srgbClr val="EE220D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8900"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lang="en-US" sz="3550" spc="-25" dirty="0" err="1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Haris</a:t>
                      </a:r>
                      <a:endParaRPr sz="3550" dirty="0">
                        <a:latin typeface="Verdana"/>
                        <a:cs typeface="Verdana"/>
                      </a:endParaRPr>
                    </a:p>
                  </a:txBody>
                  <a:tcPr marL="0" marR="0" marT="127000" marB="0">
                    <a:lnL w="38100">
                      <a:solidFill>
                        <a:srgbClr val="EE220D"/>
                      </a:solidFill>
                      <a:prstDash val="solid"/>
                    </a:lnL>
                    <a:lnR w="38100">
                      <a:solidFill>
                        <a:srgbClr val="EE220D"/>
                      </a:solidFill>
                      <a:prstDash val="solid"/>
                    </a:lnR>
                    <a:lnT w="38100">
                      <a:solidFill>
                        <a:srgbClr val="EE220D"/>
                      </a:solidFill>
                      <a:prstDash val="solid"/>
                    </a:lnT>
                    <a:lnB w="38100">
                      <a:solidFill>
                        <a:srgbClr val="EE220D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lang="en-US" sz="3550" spc="2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G11</a:t>
                      </a:r>
                      <a:endParaRPr sz="3550" dirty="0">
                        <a:latin typeface="Verdana"/>
                        <a:cs typeface="Verdana"/>
                      </a:endParaRPr>
                    </a:p>
                  </a:txBody>
                  <a:tcPr marL="0" marR="0" marT="127000" marB="0">
                    <a:lnL w="38100">
                      <a:solidFill>
                        <a:srgbClr val="EE220D"/>
                      </a:solidFill>
                      <a:prstDash val="solid"/>
                    </a:lnL>
                    <a:lnR w="38100">
                      <a:solidFill>
                        <a:srgbClr val="EE220D"/>
                      </a:solidFill>
                      <a:prstDash val="solid"/>
                    </a:lnR>
                    <a:lnT w="38100">
                      <a:solidFill>
                        <a:srgbClr val="EE220D"/>
                      </a:solidFill>
                      <a:prstDash val="solid"/>
                    </a:lnT>
                    <a:lnB w="38100">
                      <a:solidFill>
                        <a:srgbClr val="EE220D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3550" spc="-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exit</a:t>
                      </a:r>
                      <a:endParaRPr sz="3550" dirty="0">
                        <a:latin typeface="Verdana"/>
                        <a:cs typeface="Verdana"/>
                      </a:endParaRPr>
                    </a:p>
                  </a:txBody>
                  <a:tcPr marL="0" marR="0" marT="127000" marB="0">
                    <a:lnL w="38100">
                      <a:solidFill>
                        <a:srgbClr val="EE220D"/>
                      </a:solidFill>
                      <a:prstDash val="solid"/>
                    </a:lnL>
                    <a:lnR w="38100">
                      <a:solidFill>
                        <a:srgbClr val="EE220D"/>
                      </a:solidFill>
                      <a:prstDash val="solid"/>
                    </a:lnR>
                    <a:lnT w="38100">
                      <a:solidFill>
                        <a:srgbClr val="EE220D"/>
                      </a:solidFill>
                      <a:prstDash val="solid"/>
                    </a:lnT>
                    <a:lnB w="38100">
                      <a:solidFill>
                        <a:srgbClr val="EE220D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35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5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127000" marB="0">
                    <a:lnL w="38100">
                      <a:solidFill>
                        <a:srgbClr val="EE220D"/>
                      </a:solidFill>
                      <a:prstDash val="solid"/>
                    </a:lnL>
                    <a:lnR w="38100">
                      <a:solidFill>
                        <a:srgbClr val="EE220D"/>
                      </a:solidFill>
                      <a:prstDash val="solid"/>
                    </a:lnR>
                    <a:lnT w="38100">
                      <a:solidFill>
                        <a:srgbClr val="EE220D"/>
                      </a:solidFill>
                      <a:prstDash val="solid"/>
                    </a:lnT>
                    <a:lnB w="38100">
                      <a:solidFill>
                        <a:srgbClr val="EE220D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81280"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35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0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127000" marB="0">
                    <a:lnL w="38100">
                      <a:solidFill>
                        <a:srgbClr val="EE220D"/>
                      </a:solidFill>
                      <a:prstDash val="solid"/>
                    </a:lnL>
                    <a:lnT w="38100">
                      <a:solidFill>
                        <a:srgbClr val="EE220D"/>
                      </a:solidFill>
                      <a:prstDash val="solid"/>
                    </a:lnT>
                    <a:lnB w="38100">
                      <a:solidFill>
                        <a:srgbClr val="EE220D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37670">
                <a:tc>
                  <a:txBody>
                    <a:bodyPr/>
                    <a:lstStyle/>
                    <a:p>
                      <a:pPr marL="88900"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35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3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127000" marB="0">
                    <a:lnR w="38100" cap="flat" cmpd="sng" algn="ctr">
                      <a:solidFill>
                        <a:srgbClr val="EE22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>
                      <a:solidFill>
                        <a:srgbClr val="EE220D"/>
                      </a:solidFill>
                      <a:prstDash val="solid"/>
                    </a:lnT>
                    <a:lnB w="38100">
                      <a:solidFill>
                        <a:srgbClr val="EE220D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8900"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lang="en-US" sz="3550" spc="75" dirty="0" err="1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Maheer</a:t>
                      </a:r>
                      <a:endParaRPr sz="3550" dirty="0">
                        <a:latin typeface="Verdana"/>
                        <a:cs typeface="Verdana"/>
                      </a:endParaRPr>
                    </a:p>
                  </a:txBody>
                  <a:tcPr marL="0" marR="0" marT="127000" marB="0">
                    <a:lnL w="38100">
                      <a:solidFill>
                        <a:srgbClr val="EE220D"/>
                      </a:solidFill>
                      <a:prstDash val="solid"/>
                    </a:lnL>
                    <a:lnR w="38100">
                      <a:solidFill>
                        <a:srgbClr val="EE220D"/>
                      </a:solidFill>
                      <a:prstDash val="solid"/>
                    </a:lnR>
                    <a:lnT w="38100">
                      <a:solidFill>
                        <a:srgbClr val="EE220D"/>
                      </a:solidFill>
                      <a:prstDash val="solid"/>
                    </a:lnT>
                    <a:lnB w="38100">
                      <a:solidFill>
                        <a:srgbClr val="EE220D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lang="en-US" sz="3550" spc="-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NUST</a:t>
                      </a:r>
                      <a:endParaRPr sz="3550" dirty="0">
                        <a:latin typeface="Verdana"/>
                        <a:cs typeface="Verdana"/>
                      </a:endParaRPr>
                    </a:p>
                  </a:txBody>
                  <a:tcPr marL="0" marR="0" marT="127000" marB="0">
                    <a:lnL w="38100">
                      <a:solidFill>
                        <a:srgbClr val="EE220D"/>
                      </a:solidFill>
                      <a:prstDash val="solid"/>
                    </a:lnL>
                    <a:lnR w="38100">
                      <a:solidFill>
                        <a:srgbClr val="EE220D"/>
                      </a:solidFill>
                      <a:prstDash val="solid"/>
                    </a:lnR>
                    <a:lnT w="38100">
                      <a:solidFill>
                        <a:srgbClr val="EE220D"/>
                      </a:solidFill>
                      <a:prstDash val="solid"/>
                    </a:lnT>
                    <a:lnB w="38100">
                      <a:solidFill>
                        <a:srgbClr val="EE220D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3550" spc="-4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enter</a:t>
                      </a:r>
                      <a:endParaRPr sz="3550" dirty="0">
                        <a:latin typeface="Verdana"/>
                        <a:cs typeface="Verdana"/>
                      </a:endParaRPr>
                    </a:p>
                  </a:txBody>
                  <a:tcPr marL="0" marR="0" marT="127000" marB="0">
                    <a:lnL w="38100">
                      <a:solidFill>
                        <a:srgbClr val="EE220D"/>
                      </a:solidFill>
                      <a:prstDash val="solid"/>
                    </a:lnL>
                    <a:lnR w="38100">
                      <a:solidFill>
                        <a:srgbClr val="EE220D"/>
                      </a:solidFill>
                      <a:prstDash val="solid"/>
                    </a:lnR>
                    <a:lnT w="38100">
                      <a:solidFill>
                        <a:srgbClr val="EE220D"/>
                      </a:solidFill>
                      <a:prstDash val="solid"/>
                    </a:lnT>
                    <a:lnB w="38100">
                      <a:solidFill>
                        <a:srgbClr val="EE220D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3550" spc="-35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10</a:t>
                      </a:r>
                      <a:endParaRPr sz="3550" dirty="0">
                        <a:latin typeface="Verdana"/>
                        <a:cs typeface="Verdana"/>
                      </a:endParaRPr>
                    </a:p>
                  </a:txBody>
                  <a:tcPr marL="0" marR="0" marT="127000" marB="0">
                    <a:lnL w="38100">
                      <a:solidFill>
                        <a:srgbClr val="EE220D"/>
                      </a:solidFill>
                      <a:prstDash val="solid"/>
                    </a:lnL>
                    <a:lnR w="38100">
                      <a:solidFill>
                        <a:srgbClr val="EE220D"/>
                      </a:solidFill>
                      <a:prstDash val="solid"/>
                    </a:lnR>
                    <a:lnT w="38100">
                      <a:solidFill>
                        <a:srgbClr val="EE220D"/>
                      </a:solidFill>
                      <a:prstDash val="solid"/>
                    </a:lnT>
                    <a:lnB w="38100">
                      <a:solidFill>
                        <a:srgbClr val="EE220D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81280"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3550" spc="7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20</a:t>
                      </a:r>
                      <a:endParaRPr sz="3550" dirty="0">
                        <a:latin typeface="Verdana"/>
                        <a:cs typeface="Verdana"/>
                      </a:endParaRPr>
                    </a:p>
                  </a:txBody>
                  <a:tcPr marL="0" marR="0" marT="127000" marB="0">
                    <a:lnL w="38100">
                      <a:solidFill>
                        <a:srgbClr val="EE220D"/>
                      </a:solidFill>
                      <a:prstDash val="solid"/>
                    </a:lnL>
                    <a:lnT w="38100">
                      <a:solidFill>
                        <a:srgbClr val="EE220D"/>
                      </a:solidFill>
                      <a:prstDash val="solid"/>
                    </a:lnT>
                    <a:lnB w="38100">
                      <a:solidFill>
                        <a:srgbClr val="EE220D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37670">
                <a:tc>
                  <a:txBody>
                    <a:bodyPr/>
                    <a:lstStyle/>
                    <a:p>
                      <a:pPr marL="88900"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35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4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127000" marB="0">
                    <a:lnR w="38100" cap="flat" cmpd="sng" algn="ctr">
                      <a:solidFill>
                        <a:srgbClr val="EE22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>
                      <a:solidFill>
                        <a:srgbClr val="EE220D"/>
                      </a:solidFill>
                      <a:prstDash val="solid"/>
                    </a:lnT>
                    <a:lnB w="38100">
                      <a:solidFill>
                        <a:srgbClr val="EE220D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8900"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lang="en-US" sz="3550" spc="75" dirty="0" err="1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Maheer</a:t>
                      </a:r>
                      <a:endParaRPr sz="3550" dirty="0">
                        <a:latin typeface="Verdana"/>
                        <a:cs typeface="Verdana"/>
                      </a:endParaRPr>
                    </a:p>
                  </a:txBody>
                  <a:tcPr marL="0" marR="0" marT="127000" marB="0">
                    <a:lnL w="38100">
                      <a:solidFill>
                        <a:srgbClr val="EE220D"/>
                      </a:solidFill>
                      <a:prstDash val="solid"/>
                    </a:lnL>
                    <a:lnR w="38100">
                      <a:solidFill>
                        <a:srgbClr val="EE220D"/>
                      </a:solidFill>
                      <a:prstDash val="solid"/>
                    </a:lnR>
                    <a:lnT w="38100">
                      <a:solidFill>
                        <a:srgbClr val="EE220D"/>
                      </a:solidFill>
                      <a:prstDash val="solid"/>
                    </a:lnT>
                    <a:lnB w="38100">
                      <a:solidFill>
                        <a:srgbClr val="EE220D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lang="en-US" sz="3550" spc="-1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G13</a:t>
                      </a:r>
                      <a:endParaRPr sz="3550" dirty="0">
                        <a:latin typeface="Verdana"/>
                        <a:cs typeface="Verdana"/>
                      </a:endParaRPr>
                    </a:p>
                  </a:txBody>
                  <a:tcPr marL="0" marR="0" marT="127000" marB="0">
                    <a:lnL w="38100">
                      <a:solidFill>
                        <a:srgbClr val="EE220D"/>
                      </a:solidFill>
                      <a:prstDash val="solid"/>
                    </a:lnL>
                    <a:lnR w="38100">
                      <a:solidFill>
                        <a:srgbClr val="EE220D"/>
                      </a:solidFill>
                      <a:prstDash val="solid"/>
                    </a:lnR>
                    <a:lnT w="38100">
                      <a:solidFill>
                        <a:srgbClr val="EE220D"/>
                      </a:solidFill>
                      <a:prstDash val="solid"/>
                    </a:lnT>
                    <a:lnB w="38100">
                      <a:solidFill>
                        <a:srgbClr val="EE220D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3550" spc="-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exit</a:t>
                      </a:r>
                      <a:endParaRPr sz="3550" dirty="0">
                        <a:latin typeface="Verdana"/>
                        <a:cs typeface="Verdana"/>
                      </a:endParaRPr>
                    </a:p>
                  </a:txBody>
                  <a:tcPr marL="0" marR="0" marT="127000" marB="0">
                    <a:lnL w="38100">
                      <a:solidFill>
                        <a:srgbClr val="EE220D"/>
                      </a:solidFill>
                      <a:prstDash val="solid"/>
                    </a:lnL>
                    <a:lnR w="38100">
                      <a:solidFill>
                        <a:srgbClr val="EE220D"/>
                      </a:solidFill>
                      <a:prstDash val="solid"/>
                    </a:lnR>
                    <a:lnT w="38100">
                      <a:solidFill>
                        <a:srgbClr val="EE220D"/>
                      </a:solidFill>
                      <a:prstDash val="solid"/>
                    </a:lnT>
                    <a:lnB w="38100">
                      <a:solidFill>
                        <a:srgbClr val="EE220D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35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5</a:t>
                      </a:r>
                      <a:endParaRPr sz="3550" dirty="0">
                        <a:latin typeface="Verdana"/>
                        <a:cs typeface="Verdana"/>
                      </a:endParaRPr>
                    </a:p>
                  </a:txBody>
                  <a:tcPr marL="0" marR="0" marT="127000" marB="0">
                    <a:lnL w="38100">
                      <a:solidFill>
                        <a:srgbClr val="EE220D"/>
                      </a:solidFill>
                      <a:prstDash val="solid"/>
                    </a:lnL>
                    <a:lnR w="38100">
                      <a:solidFill>
                        <a:srgbClr val="EE220D"/>
                      </a:solidFill>
                      <a:prstDash val="solid"/>
                    </a:lnR>
                    <a:lnT w="38100">
                      <a:solidFill>
                        <a:srgbClr val="EE220D"/>
                      </a:solidFill>
                      <a:prstDash val="solid"/>
                    </a:lnT>
                    <a:lnB w="38100">
                      <a:solidFill>
                        <a:srgbClr val="EE220D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81280"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3550" spc="-54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15</a:t>
                      </a:r>
                      <a:endParaRPr sz="3550" dirty="0">
                        <a:latin typeface="Verdana"/>
                        <a:cs typeface="Verdana"/>
                      </a:endParaRPr>
                    </a:p>
                  </a:txBody>
                  <a:tcPr marL="0" marR="0" marT="127000" marB="0">
                    <a:lnL w="38100">
                      <a:solidFill>
                        <a:srgbClr val="EE220D"/>
                      </a:solidFill>
                      <a:prstDash val="solid"/>
                    </a:lnL>
                    <a:lnT w="38100">
                      <a:solidFill>
                        <a:srgbClr val="EE220D"/>
                      </a:solidFill>
                      <a:prstDash val="solid"/>
                    </a:lnT>
                    <a:lnB w="38100">
                      <a:solidFill>
                        <a:srgbClr val="EE220D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37670">
                <a:tc>
                  <a:txBody>
                    <a:bodyPr/>
                    <a:lstStyle/>
                    <a:p>
                      <a:pPr marL="88900"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35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5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127000" marB="0">
                    <a:lnR w="38100" cap="flat" cmpd="sng" algn="ctr">
                      <a:solidFill>
                        <a:srgbClr val="EE22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>
                      <a:solidFill>
                        <a:srgbClr val="EE220D"/>
                      </a:solidFill>
                      <a:prstDash val="solid"/>
                    </a:lnT>
                    <a:lnB w="38100">
                      <a:solidFill>
                        <a:srgbClr val="EE220D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8900" algn="ctr">
                        <a:lnSpc>
                          <a:spcPct val="100000"/>
                        </a:lnSpc>
                        <a:spcBef>
                          <a:spcPts val="915"/>
                        </a:spcBef>
                      </a:pPr>
                      <a:r>
                        <a:rPr lang="en-US" sz="3550" spc="13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Basheer</a:t>
                      </a:r>
                      <a:endParaRPr sz="3550" dirty="0">
                        <a:latin typeface="Verdana"/>
                        <a:cs typeface="Verdana"/>
                      </a:endParaRPr>
                    </a:p>
                  </a:txBody>
                  <a:tcPr marL="0" marR="0" marT="116205" marB="0">
                    <a:lnL w="38100">
                      <a:solidFill>
                        <a:srgbClr val="EE220D"/>
                      </a:solidFill>
                      <a:prstDash val="solid"/>
                    </a:lnL>
                    <a:lnR w="38100">
                      <a:solidFill>
                        <a:srgbClr val="EE220D"/>
                      </a:solidFill>
                      <a:prstDash val="solid"/>
                    </a:lnR>
                    <a:lnT w="38100">
                      <a:solidFill>
                        <a:srgbClr val="EE220D"/>
                      </a:solidFill>
                      <a:prstDash val="solid"/>
                    </a:lnT>
                    <a:lnB w="38100">
                      <a:solidFill>
                        <a:srgbClr val="EE220D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15"/>
                        </a:spcBef>
                      </a:pPr>
                      <a:r>
                        <a:rPr lang="en-US" sz="3550" spc="45" dirty="0" err="1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Golra</a:t>
                      </a:r>
                      <a:r>
                        <a:rPr lang="en-US" sz="3550" spc="4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lang="en-US" sz="3550" spc="45" dirty="0" err="1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Morr</a:t>
                      </a:r>
                      <a:endParaRPr sz="3550" dirty="0">
                        <a:latin typeface="Verdana"/>
                        <a:cs typeface="Verdana"/>
                      </a:endParaRPr>
                    </a:p>
                  </a:txBody>
                  <a:tcPr marL="0" marR="0" marT="116205" marB="0">
                    <a:lnL w="38100">
                      <a:solidFill>
                        <a:srgbClr val="EE220D"/>
                      </a:solidFill>
                      <a:prstDash val="solid"/>
                    </a:lnL>
                    <a:lnR w="38100">
                      <a:solidFill>
                        <a:srgbClr val="EE220D"/>
                      </a:solidFill>
                      <a:prstDash val="solid"/>
                    </a:lnR>
                    <a:lnT w="38100">
                      <a:solidFill>
                        <a:srgbClr val="EE220D"/>
                      </a:solidFill>
                      <a:prstDash val="solid"/>
                    </a:lnT>
                    <a:lnB w="38100">
                      <a:solidFill>
                        <a:srgbClr val="EE220D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15"/>
                        </a:spcBef>
                      </a:pPr>
                      <a:r>
                        <a:rPr sz="3550" spc="-4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enter</a:t>
                      </a:r>
                      <a:endParaRPr sz="3550" dirty="0">
                        <a:latin typeface="Verdana"/>
                        <a:cs typeface="Verdana"/>
                      </a:endParaRPr>
                    </a:p>
                  </a:txBody>
                  <a:tcPr marL="0" marR="0" marT="116205" marB="0">
                    <a:lnL w="38100">
                      <a:solidFill>
                        <a:srgbClr val="EE220D"/>
                      </a:solidFill>
                      <a:prstDash val="solid"/>
                    </a:lnL>
                    <a:lnR w="38100">
                      <a:solidFill>
                        <a:srgbClr val="EE220D"/>
                      </a:solidFill>
                      <a:prstDash val="solid"/>
                    </a:lnR>
                    <a:lnT w="38100">
                      <a:solidFill>
                        <a:srgbClr val="EE220D"/>
                      </a:solidFill>
                      <a:prstDash val="solid"/>
                    </a:lnT>
                    <a:lnB w="38100">
                      <a:solidFill>
                        <a:srgbClr val="EE220D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15"/>
                        </a:spcBef>
                      </a:pPr>
                      <a:r>
                        <a:rPr sz="3550" spc="-35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10</a:t>
                      </a:r>
                      <a:endParaRPr sz="3550" dirty="0">
                        <a:latin typeface="Verdana"/>
                        <a:cs typeface="Verdana"/>
                      </a:endParaRPr>
                    </a:p>
                  </a:txBody>
                  <a:tcPr marL="0" marR="0" marT="116205" marB="0">
                    <a:lnL w="38100">
                      <a:solidFill>
                        <a:srgbClr val="EE220D"/>
                      </a:solidFill>
                      <a:prstDash val="solid"/>
                    </a:lnL>
                    <a:lnR w="38100">
                      <a:solidFill>
                        <a:srgbClr val="EE220D"/>
                      </a:solidFill>
                      <a:prstDash val="solid"/>
                    </a:lnR>
                    <a:lnT w="38100">
                      <a:solidFill>
                        <a:srgbClr val="EE220D"/>
                      </a:solidFill>
                      <a:prstDash val="solid"/>
                    </a:lnT>
                    <a:lnB w="38100">
                      <a:solidFill>
                        <a:srgbClr val="EE220D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81280" algn="ctr">
                        <a:lnSpc>
                          <a:spcPct val="100000"/>
                        </a:lnSpc>
                        <a:spcBef>
                          <a:spcPts val="915"/>
                        </a:spcBef>
                      </a:pPr>
                      <a:r>
                        <a:rPr sz="3550" spc="9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30</a:t>
                      </a:r>
                      <a:endParaRPr sz="3550" dirty="0">
                        <a:latin typeface="Verdana"/>
                        <a:cs typeface="Verdana"/>
                      </a:endParaRPr>
                    </a:p>
                  </a:txBody>
                  <a:tcPr marL="0" marR="0" marT="116205" marB="0">
                    <a:lnL w="38100">
                      <a:solidFill>
                        <a:srgbClr val="EE220D"/>
                      </a:solidFill>
                      <a:prstDash val="solid"/>
                    </a:lnL>
                    <a:lnT w="38100">
                      <a:solidFill>
                        <a:srgbClr val="EE220D"/>
                      </a:solidFill>
                      <a:prstDash val="solid"/>
                    </a:lnT>
                    <a:lnB w="38100">
                      <a:solidFill>
                        <a:srgbClr val="EE220D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85316">
                <a:tc>
                  <a:txBody>
                    <a:bodyPr/>
                    <a:lstStyle/>
                    <a:p>
                      <a:pPr marL="88900" algn="ctr">
                        <a:lnSpc>
                          <a:spcPct val="100000"/>
                        </a:lnSpc>
                        <a:spcBef>
                          <a:spcPts val="915"/>
                        </a:spcBef>
                      </a:pPr>
                      <a:r>
                        <a:rPr sz="35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6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116205" marB="0">
                    <a:lnR w="38100" cap="flat" cmpd="sng" algn="ctr">
                      <a:solidFill>
                        <a:srgbClr val="EE22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>
                      <a:solidFill>
                        <a:srgbClr val="EE220D"/>
                      </a:solidFill>
                      <a:prstDash val="solid"/>
                    </a:lnT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8900" algn="ctr">
                        <a:lnSpc>
                          <a:spcPct val="100000"/>
                        </a:lnSpc>
                        <a:spcBef>
                          <a:spcPts val="915"/>
                        </a:spcBef>
                      </a:pPr>
                      <a:r>
                        <a:rPr lang="en-US" sz="3550" spc="13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Basheer</a:t>
                      </a:r>
                      <a:endParaRPr sz="3550" dirty="0">
                        <a:latin typeface="Verdana"/>
                        <a:cs typeface="Verdana"/>
                      </a:endParaRPr>
                    </a:p>
                  </a:txBody>
                  <a:tcPr marL="0" marR="0" marT="116205" marB="0">
                    <a:lnL w="38100">
                      <a:solidFill>
                        <a:srgbClr val="EE220D"/>
                      </a:solidFill>
                      <a:prstDash val="solid"/>
                    </a:lnL>
                    <a:lnR w="38100">
                      <a:solidFill>
                        <a:srgbClr val="EE220D"/>
                      </a:solidFill>
                      <a:prstDash val="solid"/>
                    </a:lnR>
                    <a:lnT w="38100">
                      <a:solidFill>
                        <a:srgbClr val="EE220D"/>
                      </a:solidFill>
                      <a:prstDash val="solid"/>
                    </a:lnT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15"/>
                        </a:spcBef>
                      </a:pPr>
                      <a:r>
                        <a:rPr lang="en-US" sz="3550" spc="-1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G13</a:t>
                      </a:r>
                      <a:endParaRPr sz="3550" dirty="0">
                        <a:latin typeface="Verdana"/>
                        <a:cs typeface="Verdana"/>
                      </a:endParaRPr>
                    </a:p>
                  </a:txBody>
                  <a:tcPr marL="0" marR="0" marT="116205" marB="0">
                    <a:lnL w="38100">
                      <a:solidFill>
                        <a:srgbClr val="EE220D"/>
                      </a:solidFill>
                      <a:prstDash val="solid"/>
                    </a:lnL>
                    <a:lnR w="38100">
                      <a:solidFill>
                        <a:srgbClr val="EE220D"/>
                      </a:solidFill>
                      <a:prstDash val="solid"/>
                    </a:lnR>
                    <a:lnT w="38100">
                      <a:solidFill>
                        <a:srgbClr val="EE220D"/>
                      </a:solidFill>
                      <a:prstDash val="solid"/>
                    </a:lnT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15"/>
                        </a:spcBef>
                      </a:pPr>
                      <a:r>
                        <a:rPr sz="3550" spc="-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exit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116205" marB="0">
                    <a:lnL w="38100">
                      <a:solidFill>
                        <a:srgbClr val="EE220D"/>
                      </a:solidFill>
                      <a:prstDash val="solid"/>
                    </a:lnL>
                    <a:lnR w="38100">
                      <a:solidFill>
                        <a:srgbClr val="EE220D"/>
                      </a:solidFill>
                      <a:prstDash val="solid"/>
                    </a:lnR>
                    <a:lnT w="38100">
                      <a:solidFill>
                        <a:srgbClr val="EE220D"/>
                      </a:solidFill>
                      <a:prstDash val="solid"/>
                    </a:lnT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15"/>
                        </a:spcBef>
                      </a:pPr>
                      <a:r>
                        <a:rPr sz="3550" spc="-35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10</a:t>
                      </a:r>
                      <a:endParaRPr sz="3550" dirty="0">
                        <a:latin typeface="Verdana"/>
                        <a:cs typeface="Verdana"/>
                      </a:endParaRPr>
                    </a:p>
                  </a:txBody>
                  <a:tcPr marL="0" marR="0" marT="116205" marB="0">
                    <a:lnL w="38100">
                      <a:solidFill>
                        <a:srgbClr val="EE220D"/>
                      </a:solidFill>
                      <a:prstDash val="solid"/>
                    </a:lnL>
                    <a:lnR w="38100">
                      <a:solidFill>
                        <a:srgbClr val="EE220D"/>
                      </a:solidFill>
                      <a:prstDash val="solid"/>
                    </a:lnR>
                    <a:lnT w="38100">
                      <a:solidFill>
                        <a:srgbClr val="EE220D"/>
                      </a:solidFill>
                      <a:prstDash val="solid"/>
                    </a:lnT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81280" algn="ctr">
                        <a:lnSpc>
                          <a:spcPct val="100000"/>
                        </a:lnSpc>
                        <a:spcBef>
                          <a:spcPts val="915"/>
                        </a:spcBef>
                      </a:pPr>
                      <a:r>
                        <a:rPr sz="3550" spc="7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20</a:t>
                      </a:r>
                      <a:endParaRPr sz="3550" dirty="0">
                        <a:latin typeface="Verdana"/>
                        <a:cs typeface="Verdana"/>
                      </a:endParaRPr>
                    </a:p>
                  </a:txBody>
                  <a:tcPr marL="0" marR="0" marT="116205" marB="0">
                    <a:lnL w="38100">
                      <a:solidFill>
                        <a:srgbClr val="EE220D"/>
                      </a:solidFill>
                      <a:prstDash val="solid"/>
                    </a:lnL>
                    <a:lnT w="38100">
                      <a:solidFill>
                        <a:srgbClr val="EE220D"/>
                      </a:solidFill>
                      <a:prstDash val="solid"/>
                    </a:lnT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0470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EE220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EE220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EE220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EE220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EE220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EE220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object 3"/>
          <p:cNvSpPr/>
          <p:nvPr/>
        </p:nvSpPr>
        <p:spPr>
          <a:xfrm>
            <a:off x="2869022" y="1832405"/>
            <a:ext cx="0" cy="5969000"/>
          </a:xfrm>
          <a:custGeom>
            <a:avLst/>
            <a:gdLst/>
            <a:ahLst/>
            <a:cxnLst/>
            <a:rect l="l" t="t" r="r" b="b"/>
            <a:pathLst>
              <a:path h="5969000">
                <a:moveTo>
                  <a:pt x="0" y="0"/>
                </a:moveTo>
                <a:lnTo>
                  <a:pt x="0" y="5968404"/>
                </a:lnTo>
              </a:path>
            </a:pathLst>
          </a:custGeom>
          <a:ln w="104708">
            <a:solidFill>
              <a:srgbClr val="EE22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7102108" y="1832405"/>
            <a:ext cx="0" cy="5969000"/>
          </a:xfrm>
          <a:custGeom>
            <a:avLst/>
            <a:gdLst/>
            <a:ahLst/>
            <a:cxnLst/>
            <a:rect l="l" t="t" r="r" b="b"/>
            <a:pathLst>
              <a:path h="5969000">
                <a:moveTo>
                  <a:pt x="0" y="0"/>
                </a:moveTo>
                <a:lnTo>
                  <a:pt x="0" y="5968404"/>
                </a:lnTo>
              </a:path>
            </a:pathLst>
          </a:custGeom>
          <a:ln w="104708">
            <a:solidFill>
              <a:srgbClr val="EE22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9804549"/>
              </p:ext>
            </p:extLst>
          </p:nvPr>
        </p:nvGraphicFramePr>
        <p:xfrm>
          <a:off x="2816668" y="1832405"/>
          <a:ext cx="14339567" cy="59683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909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425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601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142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627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66890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0470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5316">
                <a:tc>
                  <a:txBody>
                    <a:bodyPr/>
                    <a:lstStyle/>
                    <a:p>
                      <a:pPr marL="88900"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3550" spc="10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id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100330" marB="0">
                    <a:lnR w="38100">
                      <a:solidFill>
                        <a:srgbClr val="FFFFFF"/>
                      </a:solidFill>
                      <a:prstDash val="solid"/>
                    </a:lnR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3550" spc="-4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name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10033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4D7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3550" spc="1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station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10033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3550" spc="5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action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10033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3550" spc="-3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fare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10033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81280"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3550" spc="2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balance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100330" marB="0">
                    <a:lnL w="38100">
                      <a:solidFill>
                        <a:srgbClr val="FFFFFF"/>
                      </a:solidFill>
                      <a:prstDash val="solid"/>
                    </a:lnL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37670">
                <a:tc>
                  <a:txBody>
                    <a:bodyPr/>
                    <a:lstStyle/>
                    <a:p>
                      <a:pPr marL="88900"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35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1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127000" marB="0"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8900"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lang="en-US" sz="3550" spc="-2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Zohaib</a:t>
                      </a:r>
                      <a:endParaRPr sz="3550" dirty="0">
                        <a:latin typeface="Verdana"/>
                        <a:cs typeface="Verdana"/>
                      </a:endParaRPr>
                    </a:p>
                  </a:txBody>
                  <a:tcPr marL="0" marR="0" marT="12700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4D7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lang="en-US" sz="3550" spc="-2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High Court</a:t>
                      </a:r>
                    </a:p>
                  </a:txBody>
                  <a:tcPr marL="0" marR="0" marT="12700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3550" spc="-4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enter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12700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3550" spc="-35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10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12700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81280"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35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5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127000" marB="0">
                    <a:lnL w="38100">
                      <a:solidFill>
                        <a:srgbClr val="FFFFFF"/>
                      </a:solidFill>
                      <a:prstDash val="solid"/>
                    </a:lnL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37670">
                <a:tc>
                  <a:txBody>
                    <a:bodyPr/>
                    <a:lstStyle/>
                    <a:p>
                      <a:pPr marL="88900"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35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2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127000" marB="0"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8900"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lang="en-US" sz="3550" spc="-25" dirty="0" err="1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Haris</a:t>
                      </a:r>
                      <a:endParaRPr sz="3550" dirty="0">
                        <a:latin typeface="Verdana"/>
                        <a:cs typeface="Verdana"/>
                      </a:endParaRPr>
                    </a:p>
                  </a:txBody>
                  <a:tcPr marL="0" marR="0" marT="12700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4D7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lang="en-US" sz="3550" spc="2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G11</a:t>
                      </a:r>
                      <a:endParaRPr sz="3550" dirty="0">
                        <a:latin typeface="Verdana"/>
                        <a:cs typeface="Verdana"/>
                      </a:endParaRPr>
                    </a:p>
                  </a:txBody>
                  <a:tcPr marL="0" marR="0" marT="12700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3550" spc="-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exit</a:t>
                      </a:r>
                      <a:endParaRPr sz="3550" dirty="0">
                        <a:latin typeface="Verdana"/>
                        <a:cs typeface="Verdana"/>
                      </a:endParaRPr>
                    </a:p>
                  </a:txBody>
                  <a:tcPr marL="0" marR="0" marT="12700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35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5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12700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81280"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35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0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127000" marB="0">
                    <a:lnL w="38100">
                      <a:solidFill>
                        <a:srgbClr val="FFFFFF"/>
                      </a:solidFill>
                      <a:prstDash val="solid"/>
                    </a:lnL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37670">
                <a:tc>
                  <a:txBody>
                    <a:bodyPr/>
                    <a:lstStyle/>
                    <a:p>
                      <a:pPr marL="88900"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35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3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127000" marB="0"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8900"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lang="en-US" sz="3550" spc="75" dirty="0" err="1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Maheer</a:t>
                      </a:r>
                      <a:endParaRPr sz="3550" dirty="0">
                        <a:latin typeface="Verdana"/>
                        <a:cs typeface="Verdana"/>
                      </a:endParaRPr>
                    </a:p>
                  </a:txBody>
                  <a:tcPr marL="0" marR="0" marT="12700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4D7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lang="en-US" sz="3550" spc="-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NUST</a:t>
                      </a:r>
                      <a:endParaRPr sz="3550" dirty="0">
                        <a:latin typeface="Verdana"/>
                        <a:cs typeface="Verdana"/>
                      </a:endParaRPr>
                    </a:p>
                  </a:txBody>
                  <a:tcPr marL="0" marR="0" marT="12700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3550" spc="-4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enter</a:t>
                      </a:r>
                      <a:endParaRPr sz="3550" dirty="0">
                        <a:latin typeface="Verdana"/>
                        <a:cs typeface="Verdana"/>
                      </a:endParaRPr>
                    </a:p>
                  </a:txBody>
                  <a:tcPr marL="0" marR="0" marT="12700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3550" spc="-35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10</a:t>
                      </a:r>
                      <a:endParaRPr sz="3550" dirty="0">
                        <a:latin typeface="Verdana"/>
                        <a:cs typeface="Verdana"/>
                      </a:endParaRPr>
                    </a:p>
                  </a:txBody>
                  <a:tcPr marL="0" marR="0" marT="12700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81280"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3550" spc="7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20</a:t>
                      </a:r>
                      <a:endParaRPr sz="3550" dirty="0">
                        <a:latin typeface="Verdana"/>
                        <a:cs typeface="Verdana"/>
                      </a:endParaRPr>
                    </a:p>
                  </a:txBody>
                  <a:tcPr marL="0" marR="0" marT="127000" marB="0">
                    <a:lnL w="38100">
                      <a:solidFill>
                        <a:srgbClr val="FFFFFF"/>
                      </a:solidFill>
                      <a:prstDash val="solid"/>
                    </a:lnL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37670">
                <a:tc>
                  <a:txBody>
                    <a:bodyPr/>
                    <a:lstStyle/>
                    <a:p>
                      <a:pPr marL="88900"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35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4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127000" marB="0"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8900"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lang="en-US" sz="3550" spc="75" dirty="0" err="1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Maheer</a:t>
                      </a:r>
                      <a:endParaRPr sz="3550" dirty="0">
                        <a:latin typeface="Verdana"/>
                        <a:cs typeface="Verdana"/>
                      </a:endParaRPr>
                    </a:p>
                  </a:txBody>
                  <a:tcPr marL="0" marR="0" marT="12700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4D7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lang="en-US" sz="3550" spc="-1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G13</a:t>
                      </a:r>
                      <a:endParaRPr sz="3550" dirty="0">
                        <a:latin typeface="Verdana"/>
                        <a:cs typeface="Verdana"/>
                      </a:endParaRPr>
                    </a:p>
                  </a:txBody>
                  <a:tcPr marL="0" marR="0" marT="12700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3550" spc="-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exit</a:t>
                      </a:r>
                      <a:endParaRPr sz="3550" dirty="0">
                        <a:latin typeface="Verdana"/>
                        <a:cs typeface="Verdana"/>
                      </a:endParaRPr>
                    </a:p>
                  </a:txBody>
                  <a:tcPr marL="0" marR="0" marT="12700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35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5</a:t>
                      </a:r>
                      <a:endParaRPr sz="3550" dirty="0">
                        <a:latin typeface="Verdana"/>
                        <a:cs typeface="Verdana"/>
                      </a:endParaRPr>
                    </a:p>
                  </a:txBody>
                  <a:tcPr marL="0" marR="0" marT="12700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81280"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3550" spc="-54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15</a:t>
                      </a:r>
                      <a:endParaRPr sz="3550" dirty="0">
                        <a:latin typeface="Verdana"/>
                        <a:cs typeface="Verdana"/>
                      </a:endParaRPr>
                    </a:p>
                  </a:txBody>
                  <a:tcPr marL="0" marR="0" marT="127000" marB="0">
                    <a:lnL w="38100">
                      <a:solidFill>
                        <a:srgbClr val="FFFFFF"/>
                      </a:solidFill>
                      <a:prstDash val="solid"/>
                    </a:lnL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37670">
                <a:tc>
                  <a:txBody>
                    <a:bodyPr/>
                    <a:lstStyle/>
                    <a:p>
                      <a:pPr marL="88900"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35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5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127000" marB="0"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8900" algn="ctr">
                        <a:lnSpc>
                          <a:spcPct val="100000"/>
                        </a:lnSpc>
                        <a:spcBef>
                          <a:spcPts val="915"/>
                        </a:spcBef>
                      </a:pPr>
                      <a:r>
                        <a:rPr lang="en-US" sz="3550" spc="13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Basheer</a:t>
                      </a:r>
                      <a:endParaRPr sz="3550" dirty="0">
                        <a:latin typeface="Verdana"/>
                        <a:cs typeface="Verdana"/>
                      </a:endParaRPr>
                    </a:p>
                  </a:txBody>
                  <a:tcPr marL="0" marR="0" marT="116205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4D7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15"/>
                        </a:spcBef>
                      </a:pPr>
                      <a:r>
                        <a:rPr lang="en-US" sz="3550" spc="45" dirty="0" err="1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Golra</a:t>
                      </a:r>
                      <a:r>
                        <a:rPr lang="en-US" sz="3550" spc="4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lang="en-US" sz="3550" spc="45" dirty="0" err="1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Morr</a:t>
                      </a:r>
                      <a:endParaRPr sz="3550" dirty="0">
                        <a:latin typeface="Verdana"/>
                        <a:cs typeface="Verdana"/>
                      </a:endParaRPr>
                    </a:p>
                  </a:txBody>
                  <a:tcPr marL="0" marR="0" marT="116205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15"/>
                        </a:spcBef>
                      </a:pPr>
                      <a:r>
                        <a:rPr sz="3550" spc="-4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enter</a:t>
                      </a:r>
                      <a:endParaRPr sz="3550" dirty="0">
                        <a:latin typeface="Verdana"/>
                        <a:cs typeface="Verdana"/>
                      </a:endParaRPr>
                    </a:p>
                  </a:txBody>
                  <a:tcPr marL="0" marR="0" marT="116205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15"/>
                        </a:spcBef>
                      </a:pPr>
                      <a:r>
                        <a:rPr sz="3550" spc="-35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10</a:t>
                      </a:r>
                      <a:endParaRPr sz="3550" dirty="0">
                        <a:latin typeface="Verdana"/>
                        <a:cs typeface="Verdana"/>
                      </a:endParaRPr>
                    </a:p>
                  </a:txBody>
                  <a:tcPr marL="0" marR="0" marT="116205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81280" algn="ctr">
                        <a:lnSpc>
                          <a:spcPct val="100000"/>
                        </a:lnSpc>
                        <a:spcBef>
                          <a:spcPts val="915"/>
                        </a:spcBef>
                      </a:pPr>
                      <a:r>
                        <a:rPr sz="3550" spc="9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30</a:t>
                      </a:r>
                      <a:endParaRPr sz="3550" dirty="0">
                        <a:latin typeface="Verdana"/>
                        <a:cs typeface="Verdana"/>
                      </a:endParaRPr>
                    </a:p>
                  </a:txBody>
                  <a:tcPr marL="0" marR="0" marT="116205" marB="0">
                    <a:lnL w="38100">
                      <a:solidFill>
                        <a:srgbClr val="FFFFFF"/>
                      </a:solidFill>
                      <a:prstDash val="solid"/>
                    </a:lnL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85316">
                <a:tc>
                  <a:txBody>
                    <a:bodyPr/>
                    <a:lstStyle/>
                    <a:p>
                      <a:pPr marL="88900" algn="ctr">
                        <a:lnSpc>
                          <a:spcPct val="100000"/>
                        </a:lnSpc>
                        <a:spcBef>
                          <a:spcPts val="915"/>
                        </a:spcBef>
                      </a:pPr>
                      <a:r>
                        <a:rPr sz="35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6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116205" marB="0"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8900" algn="ctr">
                        <a:lnSpc>
                          <a:spcPct val="100000"/>
                        </a:lnSpc>
                        <a:spcBef>
                          <a:spcPts val="915"/>
                        </a:spcBef>
                      </a:pPr>
                      <a:r>
                        <a:rPr lang="en-US" sz="3550" spc="13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Basheer</a:t>
                      </a:r>
                      <a:endParaRPr sz="3550" dirty="0">
                        <a:latin typeface="Verdana"/>
                        <a:cs typeface="Verdana"/>
                      </a:endParaRPr>
                    </a:p>
                  </a:txBody>
                  <a:tcPr marL="0" marR="0" marT="116205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004D7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15"/>
                        </a:spcBef>
                      </a:pPr>
                      <a:r>
                        <a:rPr lang="en-US" sz="3550" spc="-1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G13</a:t>
                      </a:r>
                      <a:endParaRPr sz="3550" dirty="0">
                        <a:latin typeface="Verdana"/>
                        <a:cs typeface="Verdana"/>
                      </a:endParaRPr>
                    </a:p>
                  </a:txBody>
                  <a:tcPr marL="0" marR="0" marT="116205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15"/>
                        </a:spcBef>
                      </a:pPr>
                      <a:r>
                        <a:rPr sz="3550" spc="-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exit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116205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15"/>
                        </a:spcBef>
                      </a:pPr>
                      <a:r>
                        <a:rPr sz="3550" spc="-35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10</a:t>
                      </a:r>
                      <a:endParaRPr sz="3550" dirty="0">
                        <a:latin typeface="Verdana"/>
                        <a:cs typeface="Verdana"/>
                      </a:endParaRPr>
                    </a:p>
                  </a:txBody>
                  <a:tcPr marL="0" marR="0" marT="116205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81280" algn="ctr">
                        <a:lnSpc>
                          <a:spcPct val="100000"/>
                        </a:lnSpc>
                        <a:spcBef>
                          <a:spcPts val="915"/>
                        </a:spcBef>
                      </a:pPr>
                      <a:r>
                        <a:rPr sz="3550" spc="7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20</a:t>
                      </a:r>
                      <a:endParaRPr sz="3550" dirty="0">
                        <a:latin typeface="Verdana"/>
                        <a:cs typeface="Verdana"/>
                      </a:endParaRPr>
                    </a:p>
                  </a:txBody>
                  <a:tcPr marL="0" marR="0" marT="116205" marB="0">
                    <a:lnL w="38100">
                      <a:solidFill>
                        <a:srgbClr val="FFFFFF"/>
                      </a:solidFill>
                      <a:prstDash val="solid"/>
                    </a:lnL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0470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object 3"/>
          <p:cNvSpPr/>
          <p:nvPr/>
        </p:nvSpPr>
        <p:spPr>
          <a:xfrm>
            <a:off x="2869022" y="1832405"/>
            <a:ext cx="0" cy="5969000"/>
          </a:xfrm>
          <a:custGeom>
            <a:avLst/>
            <a:gdLst/>
            <a:ahLst/>
            <a:cxnLst/>
            <a:rect l="l" t="t" r="r" b="b"/>
            <a:pathLst>
              <a:path h="5969000">
                <a:moveTo>
                  <a:pt x="0" y="0"/>
                </a:moveTo>
                <a:lnTo>
                  <a:pt x="0" y="5968404"/>
                </a:lnTo>
              </a:path>
            </a:pathLst>
          </a:custGeom>
          <a:ln w="1047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7102108" y="1832405"/>
            <a:ext cx="0" cy="5969000"/>
          </a:xfrm>
          <a:custGeom>
            <a:avLst/>
            <a:gdLst/>
            <a:ahLst/>
            <a:cxnLst/>
            <a:rect l="l" t="t" r="r" b="b"/>
            <a:pathLst>
              <a:path h="5969000">
                <a:moveTo>
                  <a:pt x="0" y="0"/>
                </a:moveTo>
                <a:lnTo>
                  <a:pt x="0" y="5968404"/>
                </a:lnTo>
              </a:path>
            </a:pathLst>
          </a:custGeom>
          <a:ln w="1047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3203494"/>
              </p:ext>
            </p:extLst>
          </p:nvPr>
        </p:nvGraphicFramePr>
        <p:xfrm>
          <a:off x="2816668" y="1832405"/>
          <a:ext cx="14339567" cy="59683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909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425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601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142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627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66890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0470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5316">
                <a:tc>
                  <a:txBody>
                    <a:bodyPr/>
                    <a:lstStyle/>
                    <a:p>
                      <a:pPr marL="88900"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3550" spc="10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id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100330" marB="0">
                    <a:lnR w="38100">
                      <a:solidFill>
                        <a:srgbClr val="FFFFFF"/>
                      </a:solidFill>
                      <a:prstDash val="solid"/>
                    </a:lnR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3550" spc="-4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name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10033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3550" spc="1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station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10033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3550" spc="5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action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10033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3550" spc="-3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fare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10033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81280"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3550" spc="2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balance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100330" marB="0">
                    <a:lnL w="38100">
                      <a:solidFill>
                        <a:srgbClr val="FFFFFF"/>
                      </a:solidFill>
                      <a:prstDash val="solid"/>
                    </a:lnL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37670">
                <a:tc>
                  <a:txBody>
                    <a:bodyPr/>
                    <a:lstStyle/>
                    <a:p>
                      <a:pPr marL="88900"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35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1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127000" marB="0"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8900"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lang="en-US" sz="3550" spc="-2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Zohaib</a:t>
                      </a:r>
                      <a:endParaRPr sz="3550" dirty="0">
                        <a:latin typeface="Verdana"/>
                        <a:cs typeface="Verdana"/>
                      </a:endParaRPr>
                    </a:p>
                  </a:txBody>
                  <a:tcPr marL="0" marR="0" marT="12700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lang="en-US" sz="3550" spc="-2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High Court</a:t>
                      </a:r>
                    </a:p>
                  </a:txBody>
                  <a:tcPr marL="0" marR="0" marT="12700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3550" spc="-4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enter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12700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3550" spc="-35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10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12700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81280"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35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5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127000" marB="0">
                    <a:lnL w="38100">
                      <a:solidFill>
                        <a:srgbClr val="FFFFFF"/>
                      </a:solidFill>
                      <a:prstDash val="solid"/>
                    </a:lnL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37670">
                <a:tc>
                  <a:txBody>
                    <a:bodyPr/>
                    <a:lstStyle/>
                    <a:p>
                      <a:pPr marL="88900"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35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2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127000" marB="0"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8900"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lang="en-US" sz="3550" spc="-25" dirty="0" err="1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Haris</a:t>
                      </a:r>
                      <a:endParaRPr sz="3550" dirty="0">
                        <a:latin typeface="Verdana"/>
                        <a:cs typeface="Verdana"/>
                      </a:endParaRPr>
                    </a:p>
                  </a:txBody>
                  <a:tcPr marL="0" marR="0" marT="12700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lang="en-US" sz="3550" spc="2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G11</a:t>
                      </a:r>
                      <a:endParaRPr sz="3550" dirty="0">
                        <a:latin typeface="Verdana"/>
                        <a:cs typeface="Verdana"/>
                      </a:endParaRPr>
                    </a:p>
                  </a:txBody>
                  <a:tcPr marL="0" marR="0" marT="12700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3550" spc="-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exit</a:t>
                      </a:r>
                      <a:endParaRPr sz="3550" dirty="0">
                        <a:latin typeface="Verdana"/>
                        <a:cs typeface="Verdana"/>
                      </a:endParaRPr>
                    </a:p>
                  </a:txBody>
                  <a:tcPr marL="0" marR="0" marT="12700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35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5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12700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81280"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35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0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127000" marB="0">
                    <a:lnL w="38100">
                      <a:solidFill>
                        <a:srgbClr val="FFFFFF"/>
                      </a:solidFill>
                      <a:prstDash val="solid"/>
                    </a:lnL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37670">
                <a:tc>
                  <a:txBody>
                    <a:bodyPr/>
                    <a:lstStyle/>
                    <a:p>
                      <a:pPr marL="88900"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35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3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127000" marB="0"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8900"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lang="en-US" sz="3550" spc="75" dirty="0" err="1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Maheer</a:t>
                      </a:r>
                      <a:endParaRPr sz="3550" dirty="0">
                        <a:latin typeface="Verdana"/>
                        <a:cs typeface="Verdana"/>
                      </a:endParaRPr>
                    </a:p>
                  </a:txBody>
                  <a:tcPr marL="0" marR="0" marT="12700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lang="en-US" sz="3550" spc="-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NUST</a:t>
                      </a:r>
                      <a:endParaRPr sz="3550" dirty="0">
                        <a:latin typeface="Verdana"/>
                        <a:cs typeface="Verdana"/>
                      </a:endParaRPr>
                    </a:p>
                  </a:txBody>
                  <a:tcPr marL="0" marR="0" marT="12700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3550" spc="-4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enter</a:t>
                      </a:r>
                      <a:endParaRPr sz="3550" dirty="0">
                        <a:latin typeface="Verdana"/>
                        <a:cs typeface="Verdana"/>
                      </a:endParaRPr>
                    </a:p>
                  </a:txBody>
                  <a:tcPr marL="0" marR="0" marT="12700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3550" spc="-35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10</a:t>
                      </a:r>
                      <a:endParaRPr sz="3550" dirty="0">
                        <a:latin typeface="Verdana"/>
                        <a:cs typeface="Verdana"/>
                      </a:endParaRPr>
                    </a:p>
                  </a:txBody>
                  <a:tcPr marL="0" marR="0" marT="12700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81280"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3550" spc="7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20</a:t>
                      </a:r>
                      <a:endParaRPr sz="3550" dirty="0">
                        <a:latin typeface="Verdana"/>
                        <a:cs typeface="Verdana"/>
                      </a:endParaRPr>
                    </a:p>
                  </a:txBody>
                  <a:tcPr marL="0" marR="0" marT="127000" marB="0">
                    <a:lnL w="38100">
                      <a:solidFill>
                        <a:srgbClr val="FFFFFF"/>
                      </a:solidFill>
                      <a:prstDash val="solid"/>
                    </a:lnL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37670">
                <a:tc>
                  <a:txBody>
                    <a:bodyPr/>
                    <a:lstStyle/>
                    <a:p>
                      <a:pPr marL="88900"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35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4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127000" marB="0"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8900"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lang="en-US" sz="3550" spc="75" dirty="0" err="1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Maheer</a:t>
                      </a:r>
                      <a:endParaRPr sz="3550" dirty="0">
                        <a:latin typeface="Verdana"/>
                        <a:cs typeface="Verdana"/>
                      </a:endParaRPr>
                    </a:p>
                  </a:txBody>
                  <a:tcPr marL="0" marR="0" marT="12700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lang="en-US" sz="3550" spc="-1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G13</a:t>
                      </a:r>
                      <a:endParaRPr sz="3550" dirty="0">
                        <a:latin typeface="Verdana"/>
                        <a:cs typeface="Verdana"/>
                      </a:endParaRPr>
                    </a:p>
                  </a:txBody>
                  <a:tcPr marL="0" marR="0" marT="12700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4D7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3550" spc="-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exit</a:t>
                      </a:r>
                      <a:endParaRPr sz="3550" dirty="0">
                        <a:latin typeface="Verdana"/>
                        <a:cs typeface="Verdana"/>
                      </a:endParaRPr>
                    </a:p>
                  </a:txBody>
                  <a:tcPr marL="0" marR="0" marT="12700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35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5</a:t>
                      </a:r>
                      <a:endParaRPr sz="3550" dirty="0">
                        <a:latin typeface="Verdana"/>
                        <a:cs typeface="Verdana"/>
                      </a:endParaRPr>
                    </a:p>
                  </a:txBody>
                  <a:tcPr marL="0" marR="0" marT="12700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81280"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3550" spc="-54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15</a:t>
                      </a:r>
                      <a:endParaRPr sz="3550" dirty="0">
                        <a:latin typeface="Verdana"/>
                        <a:cs typeface="Verdana"/>
                      </a:endParaRPr>
                    </a:p>
                  </a:txBody>
                  <a:tcPr marL="0" marR="0" marT="127000" marB="0">
                    <a:lnL w="38100">
                      <a:solidFill>
                        <a:srgbClr val="FFFFFF"/>
                      </a:solidFill>
                      <a:prstDash val="solid"/>
                    </a:lnL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37670">
                <a:tc>
                  <a:txBody>
                    <a:bodyPr/>
                    <a:lstStyle/>
                    <a:p>
                      <a:pPr marL="88900"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35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5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127000" marB="0"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8900" algn="ctr">
                        <a:lnSpc>
                          <a:spcPct val="100000"/>
                        </a:lnSpc>
                        <a:spcBef>
                          <a:spcPts val="915"/>
                        </a:spcBef>
                      </a:pPr>
                      <a:r>
                        <a:rPr lang="en-US" sz="3550" spc="13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Basheer</a:t>
                      </a:r>
                      <a:endParaRPr sz="3550" dirty="0">
                        <a:latin typeface="Verdana"/>
                        <a:cs typeface="Verdana"/>
                      </a:endParaRPr>
                    </a:p>
                  </a:txBody>
                  <a:tcPr marL="0" marR="0" marT="116205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15"/>
                        </a:spcBef>
                      </a:pPr>
                      <a:r>
                        <a:rPr lang="en-US" sz="3550" spc="45" dirty="0" err="1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Golra</a:t>
                      </a:r>
                      <a:r>
                        <a:rPr lang="en-US" sz="3550" spc="4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lang="en-US" sz="3550" spc="45" dirty="0" err="1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Morr</a:t>
                      </a:r>
                      <a:endParaRPr sz="3550" dirty="0">
                        <a:latin typeface="Verdana"/>
                        <a:cs typeface="Verdana"/>
                      </a:endParaRPr>
                    </a:p>
                  </a:txBody>
                  <a:tcPr marL="0" marR="0" marT="116205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15"/>
                        </a:spcBef>
                      </a:pPr>
                      <a:r>
                        <a:rPr sz="3550" spc="-4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enter</a:t>
                      </a:r>
                      <a:endParaRPr sz="3550" dirty="0">
                        <a:latin typeface="Verdana"/>
                        <a:cs typeface="Verdana"/>
                      </a:endParaRPr>
                    </a:p>
                  </a:txBody>
                  <a:tcPr marL="0" marR="0" marT="116205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15"/>
                        </a:spcBef>
                      </a:pPr>
                      <a:r>
                        <a:rPr sz="3550" spc="-35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10</a:t>
                      </a:r>
                      <a:endParaRPr sz="3550" dirty="0">
                        <a:latin typeface="Verdana"/>
                        <a:cs typeface="Verdana"/>
                      </a:endParaRPr>
                    </a:p>
                  </a:txBody>
                  <a:tcPr marL="0" marR="0" marT="116205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81280" algn="ctr">
                        <a:lnSpc>
                          <a:spcPct val="100000"/>
                        </a:lnSpc>
                        <a:spcBef>
                          <a:spcPts val="915"/>
                        </a:spcBef>
                      </a:pPr>
                      <a:r>
                        <a:rPr sz="3550" spc="9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30</a:t>
                      </a:r>
                      <a:endParaRPr sz="3550" dirty="0">
                        <a:latin typeface="Verdana"/>
                        <a:cs typeface="Verdana"/>
                      </a:endParaRPr>
                    </a:p>
                  </a:txBody>
                  <a:tcPr marL="0" marR="0" marT="116205" marB="0">
                    <a:lnL w="38100">
                      <a:solidFill>
                        <a:srgbClr val="FFFFFF"/>
                      </a:solidFill>
                      <a:prstDash val="solid"/>
                    </a:lnL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85316">
                <a:tc>
                  <a:txBody>
                    <a:bodyPr/>
                    <a:lstStyle/>
                    <a:p>
                      <a:pPr marL="88900" algn="ctr">
                        <a:lnSpc>
                          <a:spcPct val="100000"/>
                        </a:lnSpc>
                        <a:spcBef>
                          <a:spcPts val="915"/>
                        </a:spcBef>
                      </a:pPr>
                      <a:r>
                        <a:rPr sz="35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6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116205" marB="0"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8900" algn="ctr">
                        <a:lnSpc>
                          <a:spcPct val="100000"/>
                        </a:lnSpc>
                        <a:spcBef>
                          <a:spcPts val="915"/>
                        </a:spcBef>
                      </a:pPr>
                      <a:r>
                        <a:rPr lang="en-US" sz="3550" spc="13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Basheer</a:t>
                      </a:r>
                      <a:endParaRPr sz="3550" dirty="0">
                        <a:latin typeface="Verdana"/>
                        <a:cs typeface="Verdana"/>
                      </a:endParaRPr>
                    </a:p>
                  </a:txBody>
                  <a:tcPr marL="0" marR="0" marT="116205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15"/>
                        </a:spcBef>
                      </a:pPr>
                      <a:r>
                        <a:rPr lang="en-US" sz="3550" spc="-1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G13</a:t>
                      </a:r>
                      <a:endParaRPr sz="3550" dirty="0">
                        <a:latin typeface="Verdana"/>
                        <a:cs typeface="Verdana"/>
                      </a:endParaRPr>
                    </a:p>
                  </a:txBody>
                  <a:tcPr marL="0" marR="0" marT="116205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004D7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15"/>
                        </a:spcBef>
                      </a:pPr>
                      <a:r>
                        <a:rPr sz="3550" spc="-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exit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116205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15"/>
                        </a:spcBef>
                      </a:pPr>
                      <a:r>
                        <a:rPr sz="3550" spc="-35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10</a:t>
                      </a:r>
                      <a:endParaRPr sz="3550" dirty="0">
                        <a:latin typeface="Verdana"/>
                        <a:cs typeface="Verdana"/>
                      </a:endParaRPr>
                    </a:p>
                  </a:txBody>
                  <a:tcPr marL="0" marR="0" marT="116205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81280" algn="ctr">
                        <a:lnSpc>
                          <a:spcPct val="100000"/>
                        </a:lnSpc>
                        <a:spcBef>
                          <a:spcPts val="915"/>
                        </a:spcBef>
                      </a:pPr>
                      <a:r>
                        <a:rPr sz="3550" spc="7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20</a:t>
                      </a:r>
                      <a:endParaRPr sz="3550" dirty="0">
                        <a:latin typeface="Verdana"/>
                        <a:cs typeface="Verdana"/>
                      </a:endParaRPr>
                    </a:p>
                  </a:txBody>
                  <a:tcPr marL="0" marR="0" marT="116205" marB="0">
                    <a:lnL w="38100">
                      <a:solidFill>
                        <a:srgbClr val="FFFFFF"/>
                      </a:solidFill>
                      <a:prstDash val="solid"/>
                    </a:lnL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0470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object 3"/>
          <p:cNvSpPr/>
          <p:nvPr/>
        </p:nvSpPr>
        <p:spPr>
          <a:xfrm>
            <a:off x="2869022" y="1832405"/>
            <a:ext cx="0" cy="5969000"/>
          </a:xfrm>
          <a:custGeom>
            <a:avLst/>
            <a:gdLst/>
            <a:ahLst/>
            <a:cxnLst/>
            <a:rect l="l" t="t" r="r" b="b"/>
            <a:pathLst>
              <a:path h="5969000">
                <a:moveTo>
                  <a:pt x="0" y="0"/>
                </a:moveTo>
                <a:lnTo>
                  <a:pt x="0" y="5968404"/>
                </a:lnTo>
              </a:path>
            </a:pathLst>
          </a:custGeom>
          <a:ln w="1047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7102108" y="1832405"/>
            <a:ext cx="0" cy="5969000"/>
          </a:xfrm>
          <a:custGeom>
            <a:avLst/>
            <a:gdLst/>
            <a:ahLst/>
            <a:cxnLst/>
            <a:rect l="l" t="t" r="r" b="b"/>
            <a:pathLst>
              <a:path h="5969000">
                <a:moveTo>
                  <a:pt x="0" y="0"/>
                </a:moveTo>
                <a:lnTo>
                  <a:pt x="0" y="5968404"/>
                </a:lnTo>
              </a:path>
            </a:pathLst>
          </a:custGeom>
          <a:ln w="1047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7736560"/>
              </p:ext>
            </p:extLst>
          </p:nvPr>
        </p:nvGraphicFramePr>
        <p:xfrm>
          <a:off x="2816668" y="1832405"/>
          <a:ext cx="14339567" cy="59683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909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425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601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142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627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641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47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0470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5316">
                <a:tc>
                  <a:txBody>
                    <a:bodyPr/>
                    <a:lstStyle/>
                    <a:p>
                      <a:pPr marL="88900"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3550" spc="10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id</a:t>
                      </a:r>
                      <a:endParaRPr sz="3550" dirty="0">
                        <a:latin typeface="Verdana"/>
                        <a:cs typeface="Verdana"/>
                      </a:endParaRPr>
                    </a:p>
                  </a:txBody>
                  <a:tcPr marL="0" marR="0" marT="100330" marB="0">
                    <a:lnR w="38100">
                      <a:solidFill>
                        <a:srgbClr val="FFFFFF"/>
                      </a:solidFill>
                      <a:prstDash val="solid"/>
                    </a:lnR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3550" spc="-4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name</a:t>
                      </a:r>
                      <a:endParaRPr sz="3550" dirty="0">
                        <a:latin typeface="Verdana"/>
                        <a:cs typeface="Verdana"/>
                      </a:endParaRPr>
                    </a:p>
                  </a:txBody>
                  <a:tcPr marL="0" marR="0" marT="10033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3550" spc="1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station</a:t>
                      </a:r>
                      <a:endParaRPr sz="3550" dirty="0">
                        <a:latin typeface="Verdana"/>
                        <a:cs typeface="Verdana"/>
                      </a:endParaRPr>
                    </a:p>
                  </a:txBody>
                  <a:tcPr marL="0" marR="0" marT="10033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3550" spc="5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action</a:t>
                      </a:r>
                      <a:endParaRPr sz="3550" dirty="0">
                        <a:latin typeface="Verdana"/>
                        <a:cs typeface="Verdana"/>
                      </a:endParaRPr>
                    </a:p>
                  </a:txBody>
                  <a:tcPr marL="0" marR="0" marT="10033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3550" spc="-3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fare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10033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4D7F"/>
                    </a:solidFill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3550" spc="2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balance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100330" marB="0">
                    <a:lnL w="38100">
                      <a:solidFill>
                        <a:srgbClr val="FFFFFF"/>
                      </a:solidFill>
                      <a:prstDash val="solid"/>
                    </a:lnL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4D7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37670">
                <a:tc>
                  <a:txBody>
                    <a:bodyPr/>
                    <a:lstStyle/>
                    <a:p>
                      <a:pPr marL="88900"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35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1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127000" marB="0"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8900"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lang="en-US" sz="3550" spc="-2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Zohaib</a:t>
                      </a:r>
                      <a:endParaRPr sz="3550" dirty="0">
                        <a:latin typeface="Verdana"/>
                        <a:cs typeface="Verdana"/>
                      </a:endParaRPr>
                    </a:p>
                  </a:txBody>
                  <a:tcPr marL="0" marR="0" marT="12700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lang="en-US" sz="3550" spc="-2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High Court</a:t>
                      </a:r>
                    </a:p>
                  </a:txBody>
                  <a:tcPr marL="0" marR="0" marT="12700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3550" spc="-4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enter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12700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3550" spc="-35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10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12700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4D7F"/>
                    </a:solidFill>
                  </a:tcPr>
                </a:tc>
                <a:tc>
                  <a:txBody>
                    <a:bodyPr/>
                    <a:lstStyle/>
                    <a:p>
                      <a:pPr marR="81280"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35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5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127000" marB="0">
                    <a:lnL w="38100">
                      <a:solidFill>
                        <a:srgbClr val="FFFFFF"/>
                      </a:solidFill>
                      <a:prstDash val="solid"/>
                    </a:lnL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4D7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37670">
                <a:tc>
                  <a:txBody>
                    <a:bodyPr/>
                    <a:lstStyle/>
                    <a:p>
                      <a:pPr marL="88900"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35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2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127000" marB="0"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8900"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lang="en-US" sz="3550" spc="-25" dirty="0" err="1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Haris</a:t>
                      </a:r>
                      <a:endParaRPr sz="3550" dirty="0">
                        <a:latin typeface="Verdana"/>
                        <a:cs typeface="Verdana"/>
                      </a:endParaRPr>
                    </a:p>
                  </a:txBody>
                  <a:tcPr marL="0" marR="0" marT="12700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lang="en-US" sz="3550" spc="2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G11</a:t>
                      </a:r>
                      <a:endParaRPr sz="3550" dirty="0">
                        <a:latin typeface="Verdana"/>
                        <a:cs typeface="Verdana"/>
                      </a:endParaRPr>
                    </a:p>
                  </a:txBody>
                  <a:tcPr marL="0" marR="0" marT="12700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3550" spc="-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exit</a:t>
                      </a:r>
                      <a:endParaRPr sz="3550" dirty="0">
                        <a:latin typeface="Verdana"/>
                        <a:cs typeface="Verdana"/>
                      </a:endParaRPr>
                    </a:p>
                  </a:txBody>
                  <a:tcPr marL="0" marR="0" marT="12700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35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5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12700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4D7F"/>
                    </a:solidFill>
                  </a:tcPr>
                </a:tc>
                <a:tc>
                  <a:txBody>
                    <a:bodyPr/>
                    <a:lstStyle/>
                    <a:p>
                      <a:pPr marR="81280"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35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0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127000" marB="0">
                    <a:lnL w="38100">
                      <a:solidFill>
                        <a:srgbClr val="FFFFFF"/>
                      </a:solidFill>
                      <a:prstDash val="solid"/>
                    </a:lnL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4D7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37670">
                <a:tc>
                  <a:txBody>
                    <a:bodyPr/>
                    <a:lstStyle/>
                    <a:p>
                      <a:pPr marL="88900"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35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3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127000" marB="0"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8900"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lang="en-US" sz="3550" spc="75" dirty="0" err="1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Maheer</a:t>
                      </a:r>
                      <a:endParaRPr sz="3550" dirty="0">
                        <a:latin typeface="Verdana"/>
                        <a:cs typeface="Verdana"/>
                      </a:endParaRPr>
                    </a:p>
                  </a:txBody>
                  <a:tcPr marL="0" marR="0" marT="12700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lang="en-US" sz="3550" spc="-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NUST</a:t>
                      </a:r>
                      <a:endParaRPr sz="3550" dirty="0">
                        <a:latin typeface="Verdana"/>
                        <a:cs typeface="Verdana"/>
                      </a:endParaRPr>
                    </a:p>
                  </a:txBody>
                  <a:tcPr marL="0" marR="0" marT="12700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3550" spc="-4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enter</a:t>
                      </a:r>
                      <a:endParaRPr sz="3550" dirty="0">
                        <a:latin typeface="Verdana"/>
                        <a:cs typeface="Verdana"/>
                      </a:endParaRPr>
                    </a:p>
                  </a:txBody>
                  <a:tcPr marL="0" marR="0" marT="12700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3550" spc="-35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10</a:t>
                      </a:r>
                      <a:endParaRPr sz="3550" dirty="0">
                        <a:latin typeface="Verdana"/>
                        <a:cs typeface="Verdana"/>
                      </a:endParaRPr>
                    </a:p>
                  </a:txBody>
                  <a:tcPr marL="0" marR="0" marT="12700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4D7F"/>
                    </a:solidFill>
                  </a:tcPr>
                </a:tc>
                <a:tc>
                  <a:txBody>
                    <a:bodyPr/>
                    <a:lstStyle/>
                    <a:p>
                      <a:pPr marR="81280"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3550" spc="7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20</a:t>
                      </a:r>
                      <a:endParaRPr sz="3550" dirty="0">
                        <a:latin typeface="Verdana"/>
                        <a:cs typeface="Verdana"/>
                      </a:endParaRPr>
                    </a:p>
                  </a:txBody>
                  <a:tcPr marL="0" marR="0" marT="127000" marB="0">
                    <a:lnL w="38100">
                      <a:solidFill>
                        <a:srgbClr val="FFFFFF"/>
                      </a:solidFill>
                      <a:prstDash val="solid"/>
                    </a:lnL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4D7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37670">
                <a:tc>
                  <a:txBody>
                    <a:bodyPr/>
                    <a:lstStyle/>
                    <a:p>
                      <a:pPr marL="88900"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35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4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127000" marB="0"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8900"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lang="en-US" sz="3550" spc="75" dirty="0" err="1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Maheer</a:t>
                      </a:r>
                      <a:endParaRPr sz="3550" dirty="0">
                        <a:latin typeface="Verdana"/>
                        <a:cs typeface="Verdana"/>
                      </a:endParaRPr>
                    </a:p>
                  </a:txBody>
                  <a:tcPr marL="0" marR="0" marT="12700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lang="en-US" sz="3550" spc="-1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G13</a:t>
                      </a:r>
                      <a:endParaRPr sz="3550" dirty="0">
                        <a:latin typeface="Verdana"/>
                        <a:cs typeface="Verdana"/>
                      </a:endParaRPr>
                    </a:p>
                  </a:txBody>
                  <a:tcPr marL="0" marR="0" marT="12700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3550" spc="-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exit</a:t>
                      </a:r>
                      <a:endParaRPr sz="3550" dirty="0">
                        <a:latin typeface="Verdana"/>
                        <a:cs typeface="Verdana"/>
                      </a:endParaRPr>
                    </a:p>
                  </a:txBody>
                  <a:tcPr marL="0" marR="0" marT="12700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35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5</a:t>
                      </a:r>
                      <a:endParaRPr sz="3550" dirty="0">
                        <a:latin typeface="Verdana"/>
                        <a:cs typeface="Verdana"/>
                      </a:endParaRPr>
                    </a:p>
                  </a:txBody>
                  <a:tcPr marL="0" marR="0" marT="12700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4D7F"/>
                    </a:solidFill>
                  </a:tcPr>
                </a:tc>
                <a:tc>
                  <a:txBody>
                    <a:bodyPr/>
                    <a:lstStyle/>
                    <a:p>
                      <a:pPr marR="81280"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3550" spc="-54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15</a:t>
                      </a:r>
                      <a:endParaRPr sz="3550" dirty="0">
                        <a:latin typeface="Verdana"/>
                        <a:cs typeface="Verdana"/>
                      </a:endParaRPr>
                    </a:p>
                  </a:txBody>
                  <a:tcPr marL="0" marR="0" marT="127000" marB="0">
                    <a:lnL w="38100">
                      <a:solidFill>
                        <a:srgbClr val="FFFFFF"/>
                      </a:solidFill>
                      <a:prstDash val="solid"/>
                    </a:lnL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4D7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37670">
                <a:tc>
                  <a:txBody>
                    <a:bodyPr/>
                    <a:lstStyle/>
                    <a:p>
                      <a:pPr marL="88900"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35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5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127000" marB="0"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8900" algn="ctr">
                        <a:lnSpc>
                          <a:spcPct val="100000"/>
                        </a:lnSpc>
                        <a:spcBef>
                          <a:spcPts val="915"/>
                        </a:spcBef>
                      </a:pPr>
                      <a:r>
                        <a:rPr lang="en-US" sz="3550" spc="13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Basheer</a:t>
                      </a:r>
                      <a:endParaRPr sz="3550" dirty="0">
                        <a:latin typeface="Verdana"/>
                        <a:cs typeface="Verdana"/>
                      </a:endParaRPr>
                    </a:p>
                  </a:txBody>
                  <a:tcPr marL="0" marR="0" marT="116205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15"/>
                        </a:spcBef>
                      </a:pPr>
                      <a:r>
                        <a:rPr lang="en-US" sz="3550" spc="45" dirty="0" err="1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Golra</a:t>
                      </a:r>
                      <a:r>
                        <a:rPr lang="en-US" sz="3550" spc="4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lang="en-US" sz="3550" spc="45" dirty="0" err="1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Morr</a:t>
                      </a:r>
                      <a:endParaRPr sz="3550" dirty="0">
                        <a:latin typeface="Verdana"/>
                        <a:cs typeface="Verdana"/>
                      </a:endParaRPr>
                    </a:p>
                  </a:txBody>
                  <a:tcPr marL="0" marR="0" marT="116205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15"/>
                        </a:spcBef>
                      </a:pPr>
                      <a:r>
                        <a:rPr sz="3550" spc="-4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enter</a:t>
                      </a:r>
                      <a:endParaRPr sz="3550" dirty="0">
                        <a:latin typeface="Verdana"/>
                        <a:cs typeface="Verdana"/>
                      </a:endParaRPr>
                    </a:p>
                  </a:txBody>
                  <a:tcPr marL="0" marR="0" marT="116205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15"/>
                        </a:spcBef>
                      </a:pPr>
                      <a:r>
                        <a:rPr sz="3550" spc="-35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10</a:t>
                      </a:r>
                      <a:endParaRPr sz="3550" dirty="0">
                        <a:latin typeface="Verdana"/>
                        <a:cs typeface="Verdana"/>
                      </a:endParaRPr>
                    </a:p>
                  </a:txBody>
                  <a:tcPr marL="0" marR="0" marT="116205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4D7F"/>
                    </a:solidFill>
                  </a:tcPr>
                </a:tc>
                <a:tc>
                  <a:txBody>
                    <a:bodyPr/>
                    <a:lstStyle/>
                    <a:p>
                      <a:pPr marR="81280" algn="ctr">
                        <a:lnSpc>
                          <a:spcPct val="100000"/>
                        </a:lnSpc>
                        <a:spcBef>
                          <a:spcPts val="915"/>
                        </a:spcBef>
                      </a:pPr>
                      <a:r>
                        <a:rPr sz="3550" spc="9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30</a:t>
                      </a:r>
                      <a:endParaRPr sz="3550" dirty="0">
                        <a:latin typeface="Verdana"/>
                        <a:cs typeface="Verdana"/>
                      </a:endParaRPr>
                    </a:p>
                  </a:txBody>
                  <a:tcPr marL="0" marR="0" marT="116205" marB="0">
                    <a:lnL w="38100">
                      <a:solidFill>
                        <a:srgbClr val="FFFFFF"/>
                      </a:solidFill>
                      <a:prstDash val="solid"/>
                    </a:lnL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4D7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85316">
                <a:tc>
                  <a:txBody>
                    <a:bodyPr/>
                    <a:lstStyle/>
                    <a:p>
                      <a:pPr marL="88900" algn="ctr">
                        <a:lnSpc>
                          <a:spcPct val="100000"/>
                        </a:lnSpc>
                        <a:spcBef>
                          <a:spcPts val="915"/>
                        </a:spcBef>
                      </a:pPr>
                      <a:r>
                        <a:rPr sz="35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6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116205" marB="0"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8900" algn="ctr">
                        <a:lnSpc>
                          <a:spcPct val="100000"/>
                        </a:lnSpc>
                        <a:spcBef>
                          <a:spcPts val="915"/>
                        </a:spcBef>
                      </a:pPr>
                      <a:r>
                        <a:rPr lang="en-US" sz="3550" spc="13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Basheer</a:t>
                      </a:r>
                      <a:endParaRPr sz="3550" dirty="0">
                        <a:latin typeface="Verdana"/>
                        <a:cs typeface="Verdana"/>
                      </a:endParaRPr>
                    </a:p>
                  </a:txBody>
                  <a:tcPr marL="0" marR="0" marT="116205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15"/>
                        </a:spcBef>
                      </a:pPr>
                      <a:r>
                        <a:rPr lang="en-US" sz="3550" spc="-1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G13</a:t>
                      </a:r>
                      <a:endParaRPr sz="3550" dirty="0">
                        <a:latin typeface="Verdana"/>
                        <a:cs typeface="Verdana"/>
                      </a:endParaRPr>
                    </a:p>
                  </a:txBody>
                  <a:tcPr marL="0" marR="0" marT="116205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15"/>
                        </a:spcBef>
                      </a:pPr>
                      <a:r>
                        <a:rPr sz="3550" spc="-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exit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116205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15"/>
                        </a:spcBef>
                      </a:pPr>
                      <a:r>
                        <a:rPr sz="3550" spc="-35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10</a:t>
                      </a:r>
                      <a:endParaRPr sz="3550" dirty="0">
                        <a:latin typeface="Verdana"/>
                        <a:cs typeface="Verdana"/>
                      </a:endParaRPr>
                    </a:p>
                  </a:txBody>
                  <a:tcPr marL="0" marR="0" marT="116205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004D7F"/>
                    </a:solidFill>
                  </a:tcPr>
                </a:tc>
                <a:tc>
                  <a:txBody>
                    <a:bodyPr/>
                    <a:lstStyle/>
                    <a:p>
                      <a:pPr marR="81280" algn="ctr">
                        <a:lnSpc>
                          <a:spcPct val="100000"/>
                        </a:lnSpc>
                        <a:spcBef>
                          <a:spcPts val="915"/>
                        </a:spcBef>
                      </a:pPr>
                      <a:r>
                        <a:rPr sz="3550" spc="7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20</a:t>
                      </a:r>
                      <a:endParaRPr sz="3550" dirty="0">
                        <a:latin typeface="Verdana"/>
                        <a:cs typeface="Verdana"/>
                      </a:endParaRPr>
                    </a:p>
                  </a:txBody>
                  <a:tcPr marL="0" marR="0" marT="116205" marB="0">
                    <a:lnL w="38100">
                      <a:solidFill>
                        <a:srgbClr val="FFFFFF"/>
                      </a:solidFill>
                      <a:prstDash val="solid"/>
                    </a:lnL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004D7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0470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object 3"/>
          <p:cNvSpPr/>
          <p:nvPr/>
        </p:nvSpPr>
        <p:spPr>
          <a:xfrm>
            <a:off x="2869022" y="1832405"/>
            <a:ext cx="0" cy="5969000"/>
          </a:xfrm>
          <a:custGeom>
            <a:avLst/>
            <a:gdLst/>
            <a:ahLst/>
            <a:cxnLst/>
            <a:rect l="l" t="t" r="r" b="b"/>
            <a:pathLst>
              <a:path h="5969000">
                <a:moveTo>
                  <a:pt x="0" y="0"/>
                </a:moveTo>
                <a:lnTo>
                  <a:pt x="0" y="5968404"/>
                </a:lnTo>
              </a:path>
            </a:pathLst>
          </a:custGeom>
          <a:ln w="1047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7102108" y="1832405"/>
            <a:ext cx="0" cy="5969000"/>
          </a:xfrm>
          <a:custGeom>
            <a:avLst/>
            <a:gdLst/>
            <a:ahLst/>
            <a:cxnLst/>
            <a:rect l="l" t="t" r="r" b="b"/>
            <a:pathLst>
              <a:path h="5969000">
                <a:moveTo>
                  <a:pt x="0" y="0"/>
                </a:moveTo>
                <a:lnTo>
                  <a:pt x="0" y="5968404"/>
                </a:lnTo>
              </a:path>
            </a:pathLst>
          </a:custGeom>
          <a:ln w="1047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6272" y="4997774"/>
            <a:ext cx="6162675" cy="123190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7900" spc="110" dirty="0"/>
              <a:t>Normalizing</a:t>
            </a:r>
            <a:endParaRPr sz="79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76D335FB-59CC-4B6F-80AC-2F9D7EF689CE}"/>
              </a:ext>
            </a:extLst>
          </p:cNvPr>
          <p:cNvCxnSpPr/>
          <p:nvPr/>
        </p:nvCxnSpPr>
        <p:spPr>
          <a:xfrm flipV="1">
            <a:off x="2203450" y="7635875"/>
            <a:ext cx="4572000" cy="1828800"/>
          </a:xfrm>
          <a:prstGeom prst="bentConnector3">
            <a:avLst/>
          </a:prstGeom>
          <a:ln w="76200">
            <a:solidFill>
              <a:schemeClr val="bg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E5FF33F6-5705-4529-8316-8BE5CAFD3A41}"/>
              </a:ext>
            </a:extLst>
          </p:cNvPr>
          <p:cNvCxnSpPr/>
          <p:nvPr/>
        </p:nvCxnSpPr>
        <p:spPr>
          <a:xfrm flipV="1">
            <a:off x="4489450" y="5807075"/>
            <a:ext cx="4572000" cy="1828800"/>
          </a:xfrm>
          <a:prstGeom prst="bentConnector3">
            <a:avLst/>
          </a:prstGeom>
          <a:ln w="76200">
            <a:solidFill>
              <a:schemeClr val="bg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79C3115A-39C7-4AFD-9DB0-17CEFC10323B}"/>
              </a:ext>
            </a:extLst>
          </p:cNvPr>
          <p:cNvCxnSpPr/>
          <p:nvPr/>
        </p:nvCxnSpPr>
        <p:spPr>
          <a:xfrm flipV="1">
            <a:off x="6775450" y="3978275"/>
            <a:ext cx="4572000" cy="1828800"/>
          </a:xfrm>
          <a:prstGeom prst="bentConnector3">
            <a:avLst/>
          </a:prstGeom>
          <a:ln w="76200">
            <a:solidFill>
              <a:schemeClr val="bg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C47D6955-8980-4856-8DA1-75FE2E01B598}"/>
              </a:ext>
            </a:extLst>
          </p:cNvPr>
          <p:cNvCxnSpPr/>
          <p:nvPr/>
        </p:nvCxnSpPr>
        <p:spPr>
          <a:xfrm flipV="1">
            <a:off x="9061450" y="2149475"/>
            <a:ext cx="4572000" cy="1828800"/>
          </a:xfrm>
          <a:prstGeom prst="bentConnector3">
            <a:avLst/>
          </a:prstGeom>
          <a:ln w="76200">
            <a:solidFill>
              <a:schemeClr val="bg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3123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76D335FB-59CC-4B6F-80AC-2F9D7EF689CE}"/>
              </a:ext>
            </a:extLst>
          </p:cNvPr>
          <p:cNvCxnSpPr/>
          <p:nvPr/>
        </p:nvCxnSpPr>
        <p:spPr>
          <a:xfrm flipV="1">
            <a:off x="2203450" y="7635875"/>
            <a:ext cx="4572000" cy="1828800"/>
          </a:xfrm>
          <a:prstGeom prst="bentConnector3">
            <a:avLst/>
          </a:prstGeom>
          <a:ln w="76200">
            <a:solidFill>
              <a:schemeClr val="bg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E5FF33F6-5705-4529-8316-8BE5CAFD3A41}"/>
              </a:ext>
            </a:extLst>
          </p:cNvPr>
          <p:cNvCxnSpPr/>
          <p:nvPr/>
        </p:nvCxnSpPr>
        <p:spPr>
          <a:xfrm flipV="1">
            <a:off x="4489450" y="5807075"/>
            <a:ext cx="4572000" cy="1828800"/>
          </a:xfrm>
          <a:prstGeom prst="bentConnector3">
            <a:avLst/>
          </a:prstGeom>
          <a:ln w="76200">
            <a:solidFill>
              <a:schemeClr val="bg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79C3115A-39C7-4AFD-9DB0-17CEFC10323B}"/>
              </a:ext>
            </a:extLst>
          </p:cNvPr>
          <p:cNvCxnSpPr/>
          <p:nvPr/>
        </p:nvCxnSpPr>
        <p:spPr>
          <a:xfrm flipV="1">
            <a:off x="6775450" y="3978275"/>
            <a:ext cx="4572000" cy="1828800"/>
          </a:xfrm>
          <a:prstGeom prst="bentConnector3">
            <a:avLst/>
          </a:prstGeom>
          <a:ln w="76200">
            <a:solidFill>
              <a:schemeClr val="bg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C47D6955-8980-4856-8DA1-75FE2E01B598}"/>
              </a:ext>
            </a:extLst>
          </p:cNvPr>
          <p:cNvCxnSpPr/>
          <p:nvPr/>
        </p:nvCxnSpPr>
        <p:spPr>
          <a:xfrm flipV="1">
            <a:off x="9061450" y="2149475"/>
            <a:ext cx="4572000" cy="1828800"/>
          </a:xfrm>
          <a:prstGeom prst="bentConnector3">
            <a:avLst/>
          </a:prstGeom>
          <a:ln w="76200">
            <a:solidFill>
              <a:schemeClr val="bg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0" name="object 3">
            <a:extLst>
              <a:ext uri="{FF2B5EF4-FFF2-40B4-BE49-F238E27FC236}">
                <a16:creationId xmlns:a16="http://schemas.microsoft.com/office/drawing/2014/main" id="{92D2AFB4-B9D4-4892-92C7-BFFE1749E2A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792980" y="8135303"/>
            <a:ext cx="1449070" cy="82994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en-US" spc="30" dirty="0"/>
              <a:t>1NF</a:t>
            </a:r>
            <a:endParaRPr spc="30" dirty="0"/>
          </a:p>
        </p:txBody>
      </p:sp>
    </p:spTree>
    <p:extLst>
      <p:ext uri="{BB962C8B-B14F-4D97-AF65-F5344CB8AC3E}">
        <p14:creationId xmlns:p14="http://schemas.microsoft.com/office/powerpoint/2010/main" val="2333917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76D335FB-59CC-4B6F-80AC-2F9D7EF689CE}"/>
              </a:ext>
            </a:extLst>
          </p:cNvPr>
          <p:cNvCxnSpPr/>
          <p:nvPr/>
        </p:nvCxnSpPr>
        <p:spPr>
          <a:xfrm flipV="1">
            <a:off x="2203450" y="7635875"/>
            <a:ext cx="4572000" cy="1828800"/>
          </a:xfrm>
          <a:prstGeom prst="bentConnector3">
            <a:avLst/>
          </a:prstGeom>
          <a:ln w="76200">
            <a:solidFill>
              <a:schemeClr val="bg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E5FF33F6-5705-4529-8316-8BE5CAFD3A41}"/>
              </a:ext>
            </a:extLst>
          </p:cNvPr>
          <p:cNvCxnSpPr/>
          <p:nvPr/>
        </p:nvCxnSpPr>
        <p:spPr>
          <a:xfrm flipV="1">
            <a:off x="4489450" y="5807075"/>
            <a:ext cx="4572000" cy="1828800"/>
          </a:xfrm>
          <a:prstGeom prst="bentConnector3">
            <a:avLst/>
          </a:prstGeom>
          <a:ln w="76200">
            <a:solidFill>
              <a:schemeClr val="bg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79C3115A-39C7-4AFD-9DB0-17CEFC10323B}"/>
              </a:ext>
            </a:extLst>
          </p:cNvPr>
          <p:cNvCxnSpPr/>
          <p:nvPr/>
        </p:nvCxnSpPr>
        <p:spPr>
          <a:xfrm flipV="1">
            <a:off x="6775450" y="3978275"/>
            <a:ext cx="4572000" cy="1828800"/>
          </a:xfrm>
          <a:prstGeom prst="bentConnector3">
            <a:avLst/>
          </a:prstGeom>
          <a:ln w="76200">
            <a:solidFill>
              <a:schemeClr val="bg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C47D6955-8980-4856-8DA1-75FE2E01B598}"/>
              </a:ext>
            </a:extLst>
          </p:cNvPr>
          <p:cNvCxnSpPr/>
          <p:nvPr/>
        </p:nvCxnSpPr>
        <p:spPr>
          <a:xfrm flipV="1">
            <a:off x="9061450" y="2149475"/>
            <a:ext cx="4572000" cy="1828800"/>
          </a:xfrm>
          <a:prstGeom prst="bentConnector3">
            <a:avLst/>
          </a:prstGeom>
          <a:ln w="76200">
            <a:solidFill>
              <a:schemeClr val="bg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0" name="object 3">
            <a:extLst>
              <a:ext uri="{FF2B5EF4-FFF2-40B4-BE49-F238E27FC236}">
                <a16:creationId xmlns:a16="http://schemas.microsoft.com/office/drawing/2014/main" id="{92D2AFB4-B9D4-4892-92C7-BFFE1749E2A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792980" y="8135303"/>
            <a:ext cx="1449070" cy="82994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en-US" spc="30" dirty="0"/>
              <a:t>1NF</a:t>
            </a:r>
            <a:endParaRPr spc="30" dirty="0"/>
          </a:p>
        </p:txBody>
      </p:sp>
      <p:sp>
        <p:nvSpPr>
          <p:cNvPr id="11" name="object 3">
            <a:extLst>
              <a:ext uri="{FF2B5EF4-FFF2-40B4-BE49-F238E27FC236}">
                <a16:creationId xmlns:a16="http://schemas.microsoft.com/office/drawing/2014/main" id="{84D833D4-FC7C-4A34-93A4-9474162A0D58}"/>
              </a:ext>
            </a:extLst>
          </p:cNvPr>
          <p:cNvSpPr txBox="1">
            <a:spLocks/>
          </p:cNvSpPr>
          <p:nvPr/>
        </p:nvSpPr>
        <p:spPr>
          <a:xfrm>
            <a:off x="7156450" y="6306503"/>
            <a:ext cx="1449070" cy="82994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>
            <a:lvl1pPr>
              <a:defRPr sz="5250" b="0" i="0">
                <a:solidFill>
                  <a:schemeClr val="bg1"/>
                </a:solidFill>
                <a:latin typeface="Verdana"/>
                <a:ea typeface="+mj-ea"/>
                <a:cs typeface="Verdana"/>
              </a:defRPr>
            </a:lvl1pPr>
          </a:lstStyle>
          <a:p>
            <a:pPr marL="12700">
              <a:spcBef>
                <a:spcPts val="125"/>
              </a:spcBef>
            </a:pPr>
            <a:r>
              <a:rPr lang="en-US" kern="0" spc="30" dirty="0"/>
              <a:t>2NF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5766C31D-DDCD-4951-804D-DB6272E953B7}"/>
              </a:ext>
            </a:extLst>
          </p:cNvPr>
          <p:cNvCxnSpPr>
            <a:stCxn id="11" idx="3"/>
          </p:cNvCxnSpPr>
          <p:nvPr/>
        </p:nvCxnSpPr>
        <p:spPr>
          <a:xfrm>
            <a:off x="8605520" y="6721475"/>
            <a:ext cx="1446530" cy="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object 3">
            <a:extLst>
              <a:ext uri="{FF2B5EF4-FFF2-40B4-BE49-F238E27FC236}">
                <a16:creationId xmlns:a16="http://schemas.microsoft.com/office/drawing/2014/main" id="{414FEB8B-91FB-4CBE-9E95-60A9B20EB768}"/>
              </a:ext>
            </a:extLst>
          </p:cNvPr>
          <p:cNvSpPr txBox="1">
            <a:spLocks/>
          </p:cNvSpPr>
          <p:nvPr/>
        </p:nvSpPr>
        <p:spPr>
          <a:xfrm>
            <a:off x="10296526" y="6091495"/>
            <a:ext cx="3315334" cy="125996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>
            <a:lvl1pPr>
              <a:defRPr sz="5250" b="0" i="0">
                <a:solidFill>
                  <a:schemeClr val="bg1"/>
                </a:solidFill>
                <a:latin typeface="Verdana"/>
                <a:ea typeface="+mj-ea"/>
                <a:cs typeface="Verdana"/>
              </a:defRPr>
            </a:lvl1pPr>
          </a:lstStyle>
          <a:p>
            <a:pPr marL="12700" algn="ctr">
              <a:spcBef>
                <a:spcPts val="125"/>
              </a:spcBef>
            </a:pPr>
            <a:r>
              <a:rPr lang="en-US" sz="4000" kern="0" spc="30" dirty="0"/>
              <a:t>Partial </a:t>
            </a:r>
          </a:p>
          <a:p>
            <a:pPr marL="12700" algn="ctr">
              <a:spcBef>
                <a:spcPts val="125"/>
              </a:spcBef>
            </a:pPr>
            <a:r>
              <a:rPr lang="en-US" sz="4000" kern="0" spc="30" dirty="0"/>
              <a:t>Dependency</a:t>
            </a:r>
          </a:p>
        </p:txBody>
      </p:sp>
    </p:spTree>
    <p:extLst>
      <p:ext uri="{BB962C8B-B14F-4D97-AF65-F5344CB8AC3E}">
        <p14:creationId xmlns:p14="http://schemas.microsoft.com/office/powerpoint/2010/main" val="8582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76D335FB-59CC-4B6F-80AC-2F9D7EF689CE}"/>
              </a:ext>
            </a:extLst>
          </p:cNvPr>
          <p:cNvCxnSpPr/>
          <p:nvPr/>
        </p:nvCxnSpPr>
        <p:spPr>
          <a:xfrm flipV="1">
            <a:off x="2203450" y="7635875"/>
            <a:ext cx="4572000" cy="1828800"/>
          </a:xfrm>
          <a:prstGeom prst="bentConnector3">
            <a:avLst/>
          </a:prstGeom>
          <a:ln w="76200">
            <a:solidFill>
              <a:schemeClr val="bg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E5FF33F6-5705-4529-8316-8BE5CAFD3A41}"/>
              </a:ext>
            </a:extLst>
          </p:cNvPr>
          <p:cNvCxnSpPr/>
          <p:nvPr/>
        </p:nvCxnSpPr>
        <p:spPr>
          <a:xfrm flipV="1">
            <a:off x="4489450" y="5807075"/>
            <a:ext cx="4572000" cy="1828800"/>
          </a:xfrm>
          <a:prstGeom prst="bentConnector3">
            <a:avLst/>
          </a:prstGeom>
          <a:ln w="76200">
            <a:solidFill>
              <a:schemeClr val="bg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79C3115A-39C7-4AFD-9DB0-17CEFC10323B}"/>
              </a:ext>
            </a:extLst>
          </p:cNvPr>
          <p:cNvCxnSpPr/>
          <p:nvPr/>
        </p:nvCxnSpPr>
        <p:spPr>
          <a:xfrm flipV="1">
            <a:off x="6775450" y="3978275"/>
            <a:ext cx="4572000" cy="1828800"/>
          </a:xfrm>
          <a:prstGeom prst="bentConnector3">
            <a:avLst/>
          </a:prstGeom>
          <a:ln w="76200">
            <a:solidFill>
              <a:schemeClr val="bg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C47D6955-8980-4856-8DA1-75FE2E01B598}"/>
              </a:ext>
            </a:extLst>
          </p:cNvPr>
          <p:cNvCxnSpPr/>
          <p:nvPr/>
        </p:nvCxnSpPr>
        <p:spPr>
          <a:xfrm flipV="1">
            <a:off x="9061450" y="2149475"/>
            <a:ext cx="4572000" cy="1828800"/>
          </a:xfrm>
          <a:prstGeom prst="bentConnector3">
            <a:avLst/>
          </a:prstGeom>
          <a:ln w="76200">
            <a:solidFill>
              <a:schemeClr val="bg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0" name="object 3">
            <a:extLst>
              <a:ext uri="{FF2B5EF4-FFF2-40B4-BE49-F238E27FC236}">
                <a16:creationId xmlns:a16="http://schemas.microsoft.com/office/drawing/2014/main" id="{92D2AFB4-B9D4-4892-92C7-BFFE1749E2A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792980" y="8135303"/>
            <a:ext cx="1449070" cy="82994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en-US" spc="30" dirty="0"/>
              <a:t>1NF</a:t>
            </a:r>
            <a:endParaRPr spc="30" dirty="0"/>
          </a:p>
        </p:txBody>
      </p:sp>
      <p:sp>
        <p:nvSpPr>
          <p:cNvPr id="11" name="object 3">
            <a:extLst>
              <a:ext uri="{FF2B5EF4-FFF2-40B4-BE49-F238E27FC236}">
                <a16:creationId xmlns:a16="http://schemas.microsoft.com/office/drawing/2014/main" id="{84D833D4-FC7C-4A34-93A4-9474162A0D58}"/>
              </a:ext>
            </a:extLst>
          </p:cNvPr>
          <p:cNvSpPr txBox="1">
            <a:spLocks/>
          </p:cNvSpPr>
          <p:nvPr/>
        </p:nvSpPr>
        <p:spPr>
          <a:xfrm>
            <a:off x="7156450" y="6306503"/>
            <a:ext cx="1449070" cy="82994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>
            <a:lvl1pPr>
              <a:defRPr sz="5250" b="0" i="0">
                <a:solidFill>
                  <a:schemeClr val="bg1"/>
                </a:solidFill>
                <a:latin typeface="Verdana"/>
                <a:ea typeface="+mj-ea"/>
                <a:cs typeface="Verdana"/>
              </a:defRPr>
            </a:lvl1pPr>
          </a:lstStyle>
          <a:p>
            <a:pPr marL="12700">
              <a:spcBef>
                <a:spcPts val="125"/>
              </a:spcBef>
            </a:pPr>
            <a:r>
              <a:rPr lang="en-US" kern="0" spc="30" dirty="0"/>
              <a:t>2NF</a:t>
            </a:r>
          </a:p>
        </p:txBody>
      </p:sp>
      <p:sp>
        <p:nvSpPr>
          <p:cNvPr id="12" name="object 3">
            <a:extLst>
              <a:ext uri="{FF2B5EF4-FFF2-40B4-BE49-F238E27FC236}">
                <a16:creationId xmlns:a16="http://schemas.microsoft.com/office/drawing/2014/main" id="{A66D00A2-3C9B-4092-8085-756DA79154B3}"/>
              </a:ext>
            </a:extLst>
          </p:cNvPr>
          <p:cNvSpPr txBox="1">
            <a:spLocks/>
          </p:cNvSpPr>
          <p:nvPr/>
        </p:nvSpPr>
        <p:spPr>
          <a:xfrm>
            <a:off x="9327515" y="4477703"/>
            <a:ext cx="1449070" cy="82994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>
            <a:lvl1pPr>
              <a:defRPr sz="5250" b="0" i="0">
                <a:solidFill>
                  <a:schemeClr val="bg1"/>
                </a:solidFill>
                <a:latin typeface="Verdana"/>
                <a:ea typeface="+mj-ea"/>
                <a:cs typeface="Verdana"/>
              </a:defRPr>
            </a:lvl1pPr>
          </a:lstStyle>
          <a:p>
            <a:pPr marL="12700">
              <a:spcBef>
                <a:spcPts val="125"/>
              </a:spcBef>
            </a:pPr>
            <a:r>
              <a:rPr lang="en-US" kern="0" spc="30" dirty="0"/>
              <a:t>3NF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3A888BE-06B6-4863-ADA9-5C4C0B91E24E}"/>
              </a:ext>
            </a:extLst>
          </p:cNvPr>
          <p:cNvCxnSpPr/>
          <p:nvPr/>
        </p:nvCxnSpPr>
        <p:spPr>
          <a:xfrm>
            <a:off x="10776585" y="4892675"/>
            <a:ext cx="1446530" cy="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object 3">
            <a:extLst>
              <a:ext uri="{FF2B5EF4-FFF2-40B4-BE49-F238E27FC236}">
                <a16:creationId xmlns:a16="http://schemas.microsoft.com/office/drawing/2014/main" id="{FE74D0A0-0F37-427F-92EB-2044B21E1DEB}"/>
              </a:ext>
            </a:extLst>
          </p:cNvPr>
          <p:cNvSpPr txBox="1">
            <a:spLocks/>
          </p:cNvSpPr>
          <p:nvPr/>
        </p:nvSpPr>
        <p:spPr>
          <a:xfrm>
            <a:off x="12451716" y="4262695"/>
            <a:ext cx="3315334" cy="125996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>
            <a:lvl1pPr>
              <a:defRPr sz="5250" b="0" i="0">
                <a:solidFill>
                  <a:schemeClr val="bg1"/>
                </a:solidFill>
                <a:latin typeface="Verdana"/>
                <a:ea typeface="+mj-ea"/>
                <a:cs typeface="Verdana"/>
              </a:defRPr>
            </a:lvl1pPr>
          </a:lstStyle>
          <a:p>
            <a:pPr marL="12700" algn="ctr">
              <a:spcBef>
                <a:spcPts val="125"/>
              </a:spcBef>
            </a:pPr>
            <a:r>
              <a:rPr lang="en-US" sz="4000" kern="0" spc="30" dirty="0"/>
              <a:t>Transitive </a:t>
            </a:r>
          </a:p>
          <a:p>
            <a:pPr marL="12700" algn="ctr">
              <a:spcBef>
                <a:spcPts val="125"/>
              </a:spcBef>
            </a:pPr>
            <a:r>
              <a:rPr lang="en-US" sz="4000" kern="0" spc="30" dirty="0"/>
              <a:t>Dependency</a:t>
            </a:r>
          </a:p>
        </p:txBody>
      </p:sp>
    </p:spTree>
    <p:extLst>
      <p:ext uri="{BB962C8B-B14F-4D97-AF65-F5344CB8AC3E}">
        <p14:creationId xmlns:p14="http://schemas.microsoft.com/office/powerpoint/2010/main" val="3767366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76D335FB-59CC-4B6F-80AC-2F9D7EF689CE}"/>
              </a:ext>
            </a:extLst>
          </p:cNvPr>
          <p:cNvCxnSpPr/>
          <p:nvPr/>
        </p:nvCxnSpPr>
        <p:spPr>
          <a:xfrm flipV="1">
            <a:off x="2203450" y="7635875"/>
            <a:ext cx="4572000" cy="1828800"/>
          </a:xfrm>
          <a:prstGeom prst="bentConnector3">
            <a:avLst/>
          </a:prstGeom>
          <a:ln w="76200">
            <a:solidFill>
              <a:schemeClr val="bg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E5FF33F6-5705-4529-8316-8BE5CAFD3A41}"/>
              </a:ext>
            </a:extLst>
          </p:cNvPr>
          <p:cNvCxnSpPr/>
          <p:nvPr/>
        </p:nvCxnSpPr>
        <p:spPr>
          <a:xfrm flipV="1">
            <a:off x="4489450" y="5807075"/>
            <a:ext cx="4572000" cy="1828800"/>
          </a:xfrm>
          <a:prstGeom prst="bentConnector3">
            <a:avLst/>
          </a:prstGeom>
          <a:ln w="76200">
            <a:solidFill>
              <a:schemeClr val="bg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79C3115A-39C7-4AFD-9DB0-17CEFC10323B}"/>
              </a:ext>
            </a:extLst>
          </p:cNvPr>
          <p:cNvCxnSpPr/>
          <p:nvPr/>
        </p:nvCxnSpPr>
        <p:spPr>
          <a:xfrm flipV="1">
            <a:off x="6775450" y="3978275"/>
            <a:ext cx="4572000" cy="1828800"/>
          </a:xfrm>
          <a:prstGeom prst="bentConnector3">
            <a:avLst/>
          </a:prstGeom>
          <a:ln w="76200">
            <a:solidFill>
              <a:schemeClr val="bg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C47D6955-8980-4856-8DA1-75FE2E01B598}"/>
              </a:ext>
            </a:extLst>
          </p:cNvPr>
          <p:cNvCxnSpPr/>
          <p:nvPr/>
        </p:nvCxnSpPr>
        <p:spPr>
          <a:xfrm flipV="1">
            <a:off x="9061450" y="2149475"/>
            <a:ext cx="4572000" cy="1828800"/>
          </a:xfrm>
          <a:prstGeom prst="bentConnector3">
            <a:avLst/>
          </a:prstGeom>
          <a:ln w="76200">
            <a:solidFill>
              <a:schemeClr val="bg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0" name="object 3">
            <a:extLst>
              <a:ext uri="{FF2B5EF4-FFF2-40B4-BE49-F238E27FC236}">
                <a16:creationId xmlns:a16="http://schemas.microsoft.com/office/drawing/2014/main" id="{92D2AFB4-B9D4-4892-92C7-BFFE1749E2A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792980" y="8135303"/>
            <a:ext cx="1449070" cy="82994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en-US" spc="30" dirty="0"/>
              <a:t>1NF</a:t>
            </a:r>
            <a:endParaRPr spc="30" dirty="0"/>
          </a:p>
        </p:txBody>
      </p:sp>
      <p:sp>
        <p:nvSpPr>
          <p:cNvPr id="11" name="object 3">
            <a:extLst>
              <a:ext uri="{FF2B5EF4-FFF2-40B4-BE49-F238E27FC236}">
                <a16:creationId xmlns:a16="http://schemas.microsoft.com/office/drawing/2014/main" id="{84D833D4-FC7C-4A34-93A4-9474162A0D58}"/>
              </a:ext>
            </a:extLst>
          </p:cNvPr>
          <p:cNvSpPr txBox="1">
            <a:spLocks/>
          </p:cNvSpPr>
          <p:nvPr/>
        </p:nvSpPr>
        <p:spPr>
          <a:xfrm>
            <a:off x="7156450" y="6306503"/>
            <a:ext cx="1449070" cy="82994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>
            <a:lvl1pPr>
              <a:defRPr sz="5250" b="0" i="0">
                <a:solidFill>
                  <a:schemeClr val="bg1"/>
                </a:solidFill>
                <a:latin typeface="Verdana"/>
                <a:ea typeface="+mj-ea"/>
                <a:cs typeface="Verdana"/>
              </a:defRPr>
            </a:lvl1pPr>
          </a:lstStyle>
          <a:p>
            <a:pPr marL="12700">
              <a:spcBef>
                <a:spcPts val="125"/>
              </a:spcBef>
            </a:pPr>
            <a:r>
              <a:rPr lang="en-US" kern="0" spc="30" dirty="0"/>
              <a:t>2NF</a:t>
            </a:r>
          </a:p>
        </p:txBody>
      </p:sp>
      <p:sp>
        <p:nvSpPr>
          <p:cNvPr id="12" name="object 3">
            <a:extLst>
              <a:ext uri="{FF2B5EF4-FFF2-40B4-BE49-F238E27FC236}">
                <a16:creationId xmlns:a16="http://schemas.microsoft.com/office/drawing/2014/main" id="{A66D00A2-3C9B-4092-8085-756DA79154B3}"/>
              </a:ext>
            </a:extLst>
          </p:cNvPr>
          <p:cNvSpPr txBox="1">
            <a:spLocks/>
          </p:cNvSpPr>
          <p:nvPr/>
        </p:nvSpPr>
        <p:spPr>
          <a:xfrm>
            <a:off x="9327515" y="4477703"/>
            <a:ext cx="1449070" cy="82994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>
            <a:lvl1pPr>
              <a:defRPr sz="5250" b="0" i="0">
                <a:solidFill>
                  <a:schemeClr val="bg1"/>
                </a:solidFill>
                <a:latin typeface="Verdana"/>
                <a:ea typeface="+mj-ea"/>
                <a:cs typeface="Verdana"/>
              </a:defRPr>
            </a:lvl1pPr>
          </a:lstStyle>
          <a:p>
            <a:pPr marL="12700">
              <a:spcBef>
                <a:spcPts val="125"/>
              </a:spcBef>
            </a:pPr>
            <a:r>
              <a:rPr lang="en-US" kern="0" spc="30" dirty="0"/>
              <a:t>3NF</a:t>
            </a:r>
          </a:p>
        </p:txBody>
      </p:sp>
      <p:sp>
        <p:nvSpPr>
          <p:cNvPr id="13" name="object 3">
            <a:extLst>
              <a:ext uri="{FF2B5EF4-FFF2-40B4-BE49-F238E27FC236}">
                <a16:creationId xmlns:a16="http://schemas.microsoft.com/office/drawing/2014/main" id="{783547D2-6135-479B-B636-07E437B7C479}"/>
              </a:ext>
            </a:extLst>
          </p:cNvPr>
          <p:cNvSpPr txBox="1">
            <a:spLocks/>
          </p:cNvSpPr>
          <p:nvPr/>
        </p:nvSpPr>
        <p:spPr>
          <a:xfrm>
            <a:off x="11645900" y="2651903"/>
            <a:ext cx="1981200" cy="82394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>
            <a:lvl1pPr>
              <a:defRPr sz="5250" b="0" i="0">
                <a:solidFill>
                  <a:schemeClr val="bg1"/>
                </a:solidFill>
                <a:latin typeface="Verdana"/>
                <a:ea typeface="+mj-ea"/>
                <a:cs typeface="Verdana"/>
              </a:defRPr>
            </a:lvl1pPr>
          </a:lstStyle>
          <a:p>
            <a:pPr marL="12700">
              <a:spcBef>
                <a:spcPts val="125"/>
              </a:spcBef>
            </a:pPr>
            <a:r>
              <a:rPr lang="en-US" kern="0" spc="30" dirty="0"/>
              <a:t>BCNF</a:t>
            </a:r>
          </a:p>
        </p:txBody>
      </p:sp>
    </p:spTree>
    <p:extLst>
      <p:ext uri="{BB962C8B-B14F-4D97-AF65-F5344CB8AC3E}">
        <p14:creationId xmlns:p14="http://schemas.microsoft.com/office/powerpoint/2010/main" val="1409435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7863" y="491662"/>
            <a:ext cx="11946475" cy="10198431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3900173"/>
              </p:ext>
            </p:extLst>
          </p:nvPr>
        </p:nvGraphicFramePr>
        <p:xfrm>
          <a:off x="1441450" y="3927792"/>
          <a:ext cx="12144977" cy="45891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915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04570">
                  <a:extLst>
                    <a:ext uri="{9D8B030D-6E8A-4147-A177-3AD203B41FA5}">
                      <a16:colId xmlns:a16="http://schemas.microsoft.com/office/drawing/2014/main" val="2716555287"/>
                    </a:ext>
                  </a:extLst>
                </a:gridCol>
                <a:gridCol w="5047230">
                  <a:extLst>
                    <a:ext uri="{9D8B030D-6E8A-4147-A177-3AD203B41FA5}">
                      <a16:colId xmlns:a16="http://schemas.microsoft.com/office/drawing/2014/main" val="922285191"/>
                    </a:ext>
                  </a:extLst>
                </a:gridCol>
                <a:gridCol w="25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91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4294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lang="en-US" sz="3550" spc="-45" dirty="0" err="1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Employee_Name</a:t>
                      </a:r>
                      <a:r>
                        <a:rPr lang="en-US" sz="3550" spc="-4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endParaRPr sz="3550" dirty="0">
                        <a:latin typeface="Verdana"/>
                        <a:cs typeface="Verdana"/>
                      </a:endParaRPr>
                    </a:p>
                  </a:txBody>
                  <a:tcPr marL="0" marR="0" marT="90170" marB="0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lang="en-US" sz="3550" dirty="0">
                          <a:solidFill>
                            <a:schemeClr val="bg1"/>
                          </a:solidFill>
                          <a:latin typeface="Verdana"/>
                          <a:cs typeface="Verdana"/>
                        </a:rPr>
                        <a:t>Project</a:t>
                      </a:r>
                      <a:r>
                        <a:rPr lang="en-US" sz="3550" dirty="0">
                          <a:latin typeface="Verdana"/>
                          <a:cs typeface="Verdana"/>
                        </a:rPr>
                        <a:t> </a:t>
                      </a:r>
                      <a:endParaRPr sz="3550" dirty="0">
                        <a:latin typeface="Verdana"/>
                        <a:cs typeface="Verdana"/>
                      </a:endParaRPr>
                    </a:p>
                  </a:txBody>
                  <a:tcPr marL="0" marR="0" marT="9017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lang="en-US" sz="3550" dirty="0">
                          <a:solidFill>
                            <a:schemeClr val="bg1"/>
                          </a:solidFill>
                          <a:latin typeface="Verdana"/>
                          <a:cs typeface="Verdana"/>
                        </a:rPr>
                        <a:t>Department</a:t>
                      </a:r>
                      <a:r>
                        <a:rPr lang="en-US" sz="3550" dirty="0">
                          <a:latin typeface="Verdana"/>
                          <a:cs typeface="Verdana"/>
                        </a:rPr>
                        <a:t> </a:t>
                      </a:r>
                      <a:endParaRPr sz="3550" dirty="0">
                        <a:latin typeface="Verdana"/>
                        <a:cs typeface="Verdana"/>
                      </a:endParaRPr>
                    </a:p>
                  </a:txBody>
                  <a:tcPr marL="0" marR="0" marT="9017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1251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8900"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lang="en-US" sz="3550" spc="-2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Zohaib</a:t>
                      </a:r>
                      <a:endParaRPr sz="3550" dirty="0">
                        <a:latin typeface="Verdana"/>
                        <a:cs typeface="Verdana"/>
                      </a:endParaRPr>
                    </a:p>
                  </a:txBody>
                  <a:tcPr marL="0" marR="0" marT="127000" marB="0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8900"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lang="en-US" sz="3550" dirty="0" err="1">
                          <a:solidFill>
                            <a:schemeClr val="bg1"/>
                          </a:solidFill>
                          <a:latin typeface="Verdana"/>
                          <a:cs typeface="Verdana"/>
                        </a:rPr>
                        <a:t>ProjectA</a:t>
                      </a:r>
                      <a:r>
                        <a:rPr lang="en-US" sz="3550" dirty="0">
                          <a:solidFill>
                            <a:schemeClr val="bg1"/>
                          </a:solidFill>
                          <a:latin typeface="Verdana"/>
                          <a:cs typeface="Verdana"/>
                        </a:rPr>
                        <a:t> </a:t>
                      </a:r>
                      <a:endParaRPr sz="3550" dirty="0">
                        <a:solidFill>
                          <a:schemeClr val="bg1"/>
                        </a:solidFill>
                        <a:latin typeface="Verdana"/>
                        <a:cs typeface="Verdana"/>
                      </a:endParaRPr>
                    </a:p>
                  </a:txBody>
                  <a:tcPr marL="0" marR="0" marT="12700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8900"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lang="en-US" sz="3550" dirty="0">
                          <a:solidFill>
                            <a:schemeClr val="bg1"/>
                          </a:solidFill>
                          <a:latin typeface="Verdana"/>
                          <a:cs typeface="Verdana"/>
                        </a:rPr>
                        <a:t>IT </a:t>
                      </a:r>
                      <a:endParaRPr sz="3550" dirty="0">
                        <a:solidFill>
                          <a:schemeClr val="bg1"/>
                        </a:solidFill>
                        <a:latin typeface="Verdana"/>
                        <a:cs typeface="Verdana"/>
                      </a:endParaRPr>
                    </a:p>
                  </a:txBody>
                  <a:tcPr marL="0" marR="0" marT="12700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1250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8900"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lang="en-US" sz="3550" spc="-25" dirty="0" err="1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Haris</a:t>
                      </a:r>
                      <a:endParaRPr sz="3550" dirty="0">
                        <a:latin typeface="Verdana"/>
                        <a:cs typeface="Verdana"/>
                      </a:endParaRPr>
                    </a:p>
                  </a:txBody>
                  <a:tcPr marL="0" marR="0" marT="127000" marB="0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8900"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lang="en-US" sz="3550" dirty="0" err="1">
                          <a:solidFill>
                            <a:schemeClr val="bg1"/>
                          </a:solidFill>
                          <a:latin typeface="Verdana"/>
                          <a:cs typeface="Verdana"/>
                        </a:rPr>
                        <a:t>ProjectB</a:t>
                      </a:r>
                      <a:r>
                        <a:rPr lang="en-US" sz="3550" dirty="0">
                          <a:solidFill>
                            <a:schemeClr val="bg1"/>
                          </a:solidFill>
                          <a:latin typeface="Verdana"/>
                          <a:cs typeface="Verdana"/>
                        </a:rPr>
                        <a:t> </a:t>
                      </a:r>
                      <a:endParaRPr sz="3550" dirty="0">
                        <a:solidFill>
                          <a:schemeClr val="bg1"/>
                        </a:solidFill>
                        <a:latin typeface="Verdana"/>
                        <a:cs typeface="Verdana"/>
                      </a:endParaRPr>
                    </a:p>
                  </a:txBody>
                  <a:tcPr marL="0" marR="0" marT="12700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8900"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lang="en-US" sz="3550" dirty="0">
                          <a:solidFill>
                            <a:schemeClr val="bg1"/>
                          </a:solidFill>
                          <a:latin typeface="Verdana"/>
                          <a:cs typeface="Verdana"/>
                        </a:rPr>
                        <a:t>HR </a:t>
                      </a:r>
                      <a:endParaRPr sz="3550" dirty="0">
                        <a:solidFill>
                          <a:schemeClr val="bg1"/>
                        </a:solidFill>
                        <a:latin typeface="Verdana"/>
                        <a:cs typeface="Verdana"/>
                      </a:endParaRPr>
                    </a:p>
                  </a:txBody>
                  <a:tcPr marL="0" marR="0" marT="12700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4294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8900"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lang="en-US" sz="3550" spc="75" dirty="0" err="1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Maheer</a:t>
                      </a:r>
                      <a:endParaRPr sz="3550" dirty="0">
                        <a:latin typeface="Verdana"/>
                        <a:cs typeface="Verdana"/>
                      </a:endParaRPr>
                    </a:p>
                  </a:txBody>
                  <a:tcPr marL="0" marR="0" marT="127000" marB="0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8900"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lang="en-US" sz="3550" dirty="0" err="1">
                          <a:solidFill>
                            <a:schemeClr val="bg1"/>
                          </a:solidFill>
                          <a:latin typeface="Verdana"/>
                          <a:cs typeface="Verdana"/>
                        </a:rPr>
                        <a:t>ProjectA</a:t>
                      </a:r>
                      <a:r>
                        <a:rPr lang="en-US" sz="3550" dirty="0">
                          <a:solidFill>
                            <a:schemeClr val="bg1"/>
                          </a:solidFill>
                          <a:latin typeface="Verdana"/>
                          <a:cs typeface="Verdana"/>
                        </a:rPr>
                        <a:t> </a:t>
                      </a:r>
                      <a:endParaRPr sz="3550" dirty="0">
                        <a:solidFill>
                          <a:schemeClr val="bg1"/>
                        </a:solidFill>
                        <a:latin typeface="Verdana"/>
                        <a:cs typeface="Verdana"/>
                      </a:endParaRPr>
                    </a:p>
                  </a:txBody>
                  <a:tcPr marL="0" marR="0" marT="12700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8900"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lang="en-US" sz="3550" dirty="0">
                          <a:solidFill>
                            <a:schemeClr val="bg1"/>
                          </a:solidFill>
                          <a:latin typeface="Verdana"/>
                          <a:cs typeface="Verdana"/>
                        </a:rPr>
                        <a:t>IT </a:t>
                      </a:r>
                      <a:endParaRPr sz="3550" dirty="0">
                        <a:solidFill>
                          <a:schemeClr val="bg1"/>
                        </a:solidFill>
                        <a:latin typeface="Verdana"/>
                        <a:cs typeface="Verdana"/>
                      </a:endParaRPr>
                    </a:p>
                  </a:txBody>
                  <a:tcPr marL="0" marR="0" marT="12700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91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27572" y="2792388"/>
            <a:ext cx="3738277" cy="82394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en-US" spc="30" dirty="0"/>
              <a:t>Employees</a:t>
            </a:r>
            <a:endParaRPr spc="30" dirty="0"/>
          </a:p>
        </p:txBody>
      </p:sp>
    </p:spTree>
    <p:extLst>
      <p:ext uri="{BB962C8B-B14F-4D97-AF65-F5344CB8AC3E}">
        <p14:creationId xmlns:p14="http://schemas.microsoft.com/office/powerpoint/2010/main" val="35771494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4711417"/>
              </p:ext>
            </p:extLst>
          </p:nvPr>
        </p:nvGraphicFramePr>
        <p:xfrm>
          <a:off x="1441450" y="3927792"/>
          <a:ext cx="12144977" cy="45891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915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04570">
                  <a:extLst>
                    <a:ext uri="{9D8B030D-6E8A-4147-A177-3AD203B41FA5}">
                      <a16:colId xmlns:a16="http://schemas.microsoft.com/office/drawing/2014/main" val="2716555287"/>
                    </a:ext>
                  </a:extLst>
                </a:gridCol>
                <a:gridCol w="5047230">
                  <a:extLst>
                    <a:ext uri="{9D8B030D-6E8A-4147-A177-3AD203B41FA5}">
                      <a16:colId xmlns:a16="http://schemas.microsoft.com/office/drawing/2014/main" val="922285191"/>
                    </a:ext>
                  </a:extLst>
                </a:gridCol>
                <a:gridCol w="25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91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4294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lang="en-US" sz="3550" spc="-45" dirty="0" err="1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Employee_Name</a:t>
                      </a:r>
                      <a:r>
                        <a:rPr lang="en-US" sz="3550" spc="-4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endParaRPr sz="3550" dirty="0">
                        <a:latin typeface="Verdana"/>
                        <a:cs typeface="Verdana"/>
                      </a:endParaRPr>
                    </a:p>
                  </a:txBody>
                  <a:tcPr marL="0" marR="0" marT="90170" marB="0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854A6"/>
                    </a:solidFill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lang="en-US" sz="3550" dirty="0">
                          <a:solidFill>
                            <a:schemeClr val="bg1"/>
                          </a:solidFill>
                          <a:latin typeface="Verdana"/>
                          <a:cs typeface="Verdana"/>
                        </a:rPr>
                        <a:t>Project</a:t>
                      </a:r>
                      <a:r>
                        <a:rPr lang="en-US" sz="3550" dirty="0">
                          <a:latin typeface="Verdana"/>
                          <a:cs typeface="Verdana"/>
                        </a:rPr>
                        <a:t> </a:t>
                      </a:r>
                      <a:endParaRPr sz="3550" dirty="0">
                        <a:latin typeface="Verdana"/>
                        <a:cs typeface="Verdana"/>
                      </a:endParaRPr>
                    </a:p>
                  </a:txBody>
                  <a:tcPr marL="0" marR="0" marT="9017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854A6"/>
                    </a:solidFill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lang="en-US" sz="3550" dirty="0">
                          <a:solidFill>
                            <a:schemeClr val="bg1"/>
                          </a:solidFill>
                          <a:latin typeface="Verdana"/>
                          <a:cs typeface="Verdana"/>
                        </a:rPr>
                        <a:t>Department</a:t>
                      </a:r>
                      <a:r>
                        <a:rPr lang="en-US" sz="3550" dirty="0">
                          <a:latin typeface="Verdana"/>
                          <a:cs typeface="Verdana"/>
                        </a:rPr>
                        <a:t> </a:t>
                      </a:r>
                      <a:endParaRPr sz="3550" dirty="0">
                        <a:latin typeface="Verdana"/>
                        <a:cs typeface="Verdana"/>
                      </a:endParaRPr>
                    </a:p>
                  </a:txBody>
                  <a:tcPr marL="0" marR="0" marT="9017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1251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8900"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lang="en-US" sz="3550" spc="-2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Zohaib</a:t>
                      </a:r>
                      <a:endParaRPr sz="3550" dirty="0">
                        <a:latin typeface="Verdana"/>
                        <a:cs typeface="Verdana"/>
                      </a:endParaRPr>
                    </a:p>
                  </a:txBody>
                  <a:tcPr marL="0" marR="0" marT="127000" marB="0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854A6"/>
                    </a:solidFill>
                  </a:tcPr>
                </a:tc>
                <a:tc>
                  <a:txBody>
                    <a:bodyPr/>
                    <a:lstStyle/>
                    <a:p>
                      <a:pPr marL="88900"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lang="en-US" sz="3550" dirty="0" err="1">
                          <a:solidFill>
                            <a:schemeClr val="bg1"/>
                          </a:solidFill>
                          <a:latin typeface="Verdana"/>
                          <a:cs typeface="Verdana"/>
                        </a:rPr>
                        <a:t>ProjectA</a:t>
                      </a:r>
                      <a:r>
                        <a:rPr lang="en-US" sz="3550" dirty="0">
                          <a:solidFill>
                            <a:schemeClr val="bg1"/>
                          </a:solidFill>
                          <a:latin typeface="Verdana"/>
                          <a:cs typeface="Verdana"/>
                        </a:rPr>
                        <a:t> </a:t>
                      </a:r>
                      <a:endParaRPr sz="3550" dirty="0">
                        <a:solidFill>
                          <a:schemeClr val="bg1"/>
                        </a:solidFill>
                        <a:latin typeface="Verdana"/>
                        <a:cs typeface="Verdana"/>
                      </a:endParaRPr>
                    </a:p>
                  </a:txBody>
                  <a:tcPr marL="0" marR="0" marT="12700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854A6"/>
                    </a:solidFill>
                  </a:tcPr>
                </a:tc>
                <a:tc>
                  <a:txBody>
                    <a:bodyPr/>
                    <a:lstStyle/>
                    <a:p>
                      <a:pPr marL="88900"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lang="en-US" sz="3550" dirty="0">
                          <a:solidFill>
                            <a:schemeClr val="bg1"/>
                          </a:solidFill>
                          <a:latin typeface="Verdana"/>
                          <a:cs typeface="Verdana"/>
                        </a:rPr>
                        <a:t>IT </a:t>
                      </a:r>
                      <a:endParaRPr sz="3550" dirty="0">
                        <a:solidFill>
                          <a:schemeClr val="bg1"/>
                        </a:solidFill>
                        <a:latin typeface="Verdana"/>
                        <a:cs typeface="Verdana"/>
                      </a:endParaRPr>
                    </a:p>
                  </a:txBody>
                  <a:tcPr marL="0" marR="0" marT="12700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1250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8900"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lang="en-US" sz="3550" spc="-25" dirty="0" err="1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Haris</a:t>
                      </a:r>
                      <a:endParaRPr sz="3550" dirty="0">
                        <a:latin typeface="Verdana"/>
                        <a:cs typeface="Verdana"/>
                      </a:endParaRPr>
                    </a:p>
                  </a:txBody>
                  <a:tcPr marL="0" marR="0" marT="127000" marB="0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854A6"/>
                    </a:solidFill>
                  </a:tcPr>
                </a:tc>
                <a:tc>
                  <a:txBody>
                    <a:bodyPr/>
                    <a:lstStyle/>
                    <a:p>
                      <a:pPr marL="88900"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lang="en-US" sz="3550" dirty="0" err="1">
                          <a:solidFill>
                            <a:schemeClr val="bg1"/>
                          </a:solidFill>
                          <a:latin typeface="Verdana"/>
                          <a:cs typeface="Verdana"/>
                        </a:rPr>
                        <a:t>ProjectB</a:t>
                      </a:r>
                      <a:r>
                        <a:rPr lang="en-US" sz="3550" dirty="0">
                          <a:solidFill>
                            <a:schemeClr val="bg1"/>
                          </a:solidFill>
                          <a:latin typeface="Verdana"/>
                          <a:cs typeface="Verdana"/>
                        </a:rPr>
                        <a:t> </a:t>
                      </a:r>
                      <a:endParaRPr sz="3550" dirty="0">
                        <a:solidFill>
                          <a:schemeClr val="bg1"/>
                        </a:solidFill>
                        <a:latin typeface="Verdana"/>
                        <a:cs typeface="Verdana"/>
                      </a:endParaRPr>
                    </a:p>
                  </a:txBody>
                  <a:tcPr marL="0" marR="0" marT="12700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854A6"/>
                    </a:solidFill>
                  </a:tcPr>
                </a:tc>
                <a:tc>
                  <a:txBody>
                    <a:bodyPr/>
                    <a:lstStyle/>
                    <a:p>
                      <a:pPr marL="88900"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lang="en-US" sz="3550" dirty="0">
                          <a:solidFill>
                            <a:schemeClr val="bg1"/>
                          </a:solidFill>
                          <a:latin typeface="Verdana"/>
                          <a:cs typeface="Verdana"/>
                        </a:rPr>
                        <a:t>HR </a:t>
                      </a:r>
                      <a:endParaRPr sz="3550" dirty="0">
                        <a:solidFill>
                          <a:schemeClr val="bg1"/>
                        </a:solidFill>
                        <a:latin typeface="Verdana"/>
                        <a:cs typeface="Verdana"/>
                      </a:endParaRPr>
                    </a:p>
                  </a:txBody>
                  <a:tcPr marL="0" marR="0" marT="12700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4294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8900"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lang="en-US" sz="3550" spc="75" dirty="0" err="1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Maheer</a:t>
                      </a:r>
                      <a:endParaRPr sz="3550" dirty="0">
                        <a:latin typeface="Verdana"/>
                        <a:cs typeface="Verdana"/>
                      </a:endParaRPr>
                    </a:p>
                  </a:txBody>
                  <a:tcPr marL="0" marR="0" marT="127000" marB="0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854A6"/>
                    </a:solidFill>
                  </a:tcPr>
                </a:tc>
                <a:tc>
                  <a:txBody>
                    <a:bodyPr/>
                    <a:lstStyle/>
                    <a:p>
                      <a:pPr marL="88900"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lang="en-US" sz="3550" dirty="0" err="1">
                          <a:solidFill>
                            <a:schemeClr val="bg1"/>
                          </a:solidFill>
                          <a:latin typeface="Verdana"/>
                          <a:cs typeface="Verdana"/>
                        </a:rPr>
                        <a:t>ProjectA</a:t>
                      </a:r>
                      <a:r>
                        <a:rPr lang="en-US" sz="3550" dirty="0">
                          <a:solidFill>
                            <a:schemeClr val="bg1"/>
                          </a:solidFill>
                          <a:latin typeface="Verdana"/>
                          <a:cs typeface="Verdana"/>
                        </a:rPr>
                        <a:t> </a:t>
                      </a:r>
                      <a:endParaRPr sz="3550" dirty="0">
                        <a:solidFill>
                          <a:schemeClr val="bg1"/>
                        </a:solidFill>
                        <a:latin typeface="Verdana"/>
                        <a:cs typeface="Verdana"/>
                      </a:endParaRPr>
                    </a:p>
                  </a:txBody>
                  <a:tcPr marL="0" marR="0" marT="12700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854A6"/>
                    </a:solidFill>
                  </a:tcPr>
                </a:tc>
                <a:tc>
                  <a:txBody>
                    <a:bodyPr/>
                    <a:lstStyle/>
                    <a:p>
                      <a:pPr marL="88900"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lang="en-US" sz="3550" dirty="0">
                          <a:solidFill>
                            <a:schemeClr val="bg1"/>
                          </a:solidFill>
                          <a:latin typeface="Verdana"/>
                          <a:cs typeface="Verdana"/>
                        </a:rPr>
                        <a:t>IT </a:t>
                      </a:r>
                      <a:endParaRPr sz="3550" dirty="0">
                        <a:solidFill>
                          <a:schemeClr val="bg1"/>
                        </a:solidFill>
                        <a:latin typeface="Verdana"/>
                        <a:cs typeface="Verdana"/>
                      </a:endParaRPr>
                    </a:p>
                  </a:txBody>
                  <a:tcPr marL="0" marR="0" marT="12700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91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27572" y="2792388"/>
            <a:ext cx="3738277" cy="82394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en-US" spc="30" dirty="0"/>
              <a:t>Employees</a:t>
            </a:r>
            <a:endParaRPr spc="30" dirty="0"/>
          </a:p>
        </p:txBody>
      </p:sp>
    </p:spTree>
    <p:extLst>
      <p:ext uri="{BB962C8B-B14F-4D97-AF65-F5344CB8AC3E}">
        <p14:creationId xmlns:p14="http://schemas.microsoft.com/office/powerpoint/2010/main" val="20654216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441450" y="3927792"/>
          <a:ext cx="16916400" cy="45891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714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915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04570">
                  <a:extLst>
                    <a:ext uri="{9D8B030D-6E8A-4147-A177-3AD203B41FA5}">
                      <a16:colId xmlns:a16="http://schemas.microsoft.com/office/drawing/2014/main" val="2716555287"/>
                    </a:ext>
                  </a:extLst>
                </a:gridCol>
                <a:gridCol w="5047230">
                  <a:extLst>
                    <a:ext uri="{9D8B030D-6E8A-4147-A177-3AD203B41FA5}">
                      <a16:colId xmlns:a16="http://schemas.microsoft.com/office/drawing/2014/main" val="922285191"/>
                    </a:ext>
                  </a:extLst>
                </a:gridCol>
                <a:gridCol w="25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91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4294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7620" algn="ctr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lang="en-US" sz="3550" spc="10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Employee_ID </a:t>
                      </a:r>
                      <a:endParaRPr lang="en-US" sz="3550" dirty="0">
                        <a:latin typeface="Verdana"/>
                        <a:cs typeface="Verdana"/>
                      </a:endParaRPr>
                    </a:p>
                  </a:txBody>
                  <a:tcPr marL="0" marR="0" marT="90170" marB="0">
                    <a:lnR w="38100">
                      <a:solidFill>
                        <a:srgbClr val="FFFFFF"/>
                      </a:solidFill>
                      <a:prstDash val="solid"/>
                    </a:lnR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lang="en-US" sz="3550" spc="-45" dirty="0" err="1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Employee_Name</a:t>
                      </a:r>
                      <a:r>
                        <a:rPr lang="en-US" sz="3550" spc="-4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endParaRPr sz="3550" dirty="0">
                        <a:latin typeface="Verdana"/>
                        <a:cs typeface="Verdana"/>
                      </a:endParaRPr>
                    </a:p>
                  </a:txBody>
                  <a:tcPr marL="0" marR="0" marT="90170" marB="0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lang="en-US" sz="3550" dirty="0">
                          <a:solidFill>
                            <a:schemeClr val="bg1"/>
                          </a:solidFill>
                          <a:latin typeface="Verdana"/>
                          <a:cs typeface="Verdana"/>
                        </a:rPr>
                        <a:t>Project</a:t>
                      </a:r>
                      <a:r>
                        <a:rPr lang="en-US" sz="3550" dirty="0">
                          <a:latin typeface="Verdana"/>
                          <a:cs typeface="Verdana"/>
                        </a:rPr>
                        <a:t> </a:t>
                      </a:r>
                      <a:endParaRPr sz="3550" dirty="0">
                        <a:latin typeface="Verdana"/>
                        <a:cs typeface="Verdana"/>
                      </a:endParaRPr>
                    </a:p>
                  </a:txBody>
                  <a:tcPr marL="0" marR="0" marT="9017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lang="en-US" sz="3550" dirty="0">
                          <a:solidFill>
                            <a:schemeClr val="bg1"/>
                          </a:solidFill>
                          <a:latin typeface="Verdana"/>
                          <a:cs typeface="Verdana"/>
                        </a:rPr>
                        <a:t>Department</a:t>
                      </a:r>
                      <a:r>
                        <a:rPr lang="en-US" sz="3550" dirty="0">
                          <a:latin typeface="Verdana"/>
                          <a:cs typeface="Verdana"/>
                        </a:rPr>
                        <a:t> </a:t>
                      </a:r>
                      <a:endParaRPr sz="3550" dirty="0">
                        <a:latin typeface="Verdana"/>
                        <a:cs typeface="Verdana"/>
                      </a:endParaRPr>
                    </a:p>
                  </a:txBody>
                  <a:tcPr marL="0" marR="0" marT="9017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1251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7620"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lang="en-US" sz="355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1</a:t>
                      </a:r>
                      <a:endParaRPr lang="en-US" sz="3550" dirty="0">
                        <a:latin typeface="Verdana"/>
                        <a:cs typeface="Verdana"/>
                      </a:endParaRPr>
                    </a:p>
                  </a:txBody>
                  <a:tcPr marL="0" marR="0" marT="127000" marB="0"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8900"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lang="en-US" sz="3550" spc="-2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Zohaib</a:t>
                      </a:r>
                      <a:endParaRPr sz="3550" dirty="0">
                        <a:latin typeface="Verdana"/>
                        <a:cs typeface="Verdana"/>
                      </a:endParaRPr>
                    </a:p>
                  </a:txBody>
                  <a:tcPr marL="0" marR="0" marT="127000" marB="0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8900"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lang="en-US" sz="3550" dirty="0" err="1">
                          <a:solidFill>
                            <a:schemeClr val="bg1"/>
                          </a:solidFill>
                          <a:latin typeface="Verdana"/>
                          <a:cs typeface="Verdana"/>
                        </a:rPr>
                        <a:t>ProjectA</a:t>
                      </a:r>
                      <a:r>
                        <a:rPr lang="en-US" sz="3550" dirty="0">
                          <a:solidFill>
                            <a:schemeClr val="bg1"/>
                          </a:solidFill>
                          <a:latin typeface="Verdana"/>
                          <a:cs typeface="Verdana"/>
                        </a:rPr>
                        <a:t> </a:t>
                      </a:r>
                      <a:endParaRPr sz="3550" dirty="0">
                        <a:solidFill>
                          <a:schemeClr val="bg1"/>
                        </a:solidFill>
                        <a:latin typeface="Verdana"/>
                        <a:cs typeface="Verdana"/>
                      </a:endParaRPr>
                    </a:p>
                  </a:txBody>
                  <a:tcPr marL="0" marR="0" marT="12700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8900"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lang="en-US" sz="3550" dirty="0">
                          <a:solidFill>
                            <a:schemeClr val="bg1"/>
                          </a:solidFill>
                          <a:latin typeface="Verdana"/>
                          <a:cs typeface="Verdana"/>
                        </a:rPr>
                        <a:t>IT </a:t>
                      </a:r>
                      <a:endParaRPr sz="3550" dirty="0">
                        <a:solidFill>
                          <a:schemeClr val="bg1"/>
                        </a:solidFill>
                        <a:latin typeface="Verdana"/>
                        <a:cs typeface="Verdana"/>
                      </a:endParaRPr>
                    </a:p>
                  </a:txBody>
                  <a:tcPr marL="0" marR="0" marT="12700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1250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7620"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lang="en-US" sz="355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2</a:t>
                      </a:r>
                      <a:endParaRPr lang="en-US" sz="3550" dirty="0">
                        <a:latin typeface="Verdana"/>
                        <a:cs typeface="Verdana"/>
                      </a:endParaRPr>
                    </a:p>
                  </a:txBody>
                  <a:tcPr marL="0" marR="0" marT="127000" marB="0"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8900"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lang="en-US" sz="3550" spc="-25" dirty="0" err="1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Haris</a:t>
                      </a:r>
                      <a:endParaRPr sz="3550" dirty="0">
                        <a:latin typeface="Verdana"/>
                        <a:cs typeface="Verdana"/>
                      </a:endParaRPr>
                    </a:p>
                  </a:txBody>
                  <a:tcPr marL="0" marR="0" marT="127000" marB="0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8900"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lang="en-US" sz="3550" dirty="0" err="1">
                          <a:solidFill>
                            <a:schemeClr val="bg1"/>
                          </a:solidFill>
                          <a:latin typeface="Verdana"/>
                          <a:cs typeface="Verdana"/>
                        </a:rPr>
                        <a:t>ProjectB</a:t>
                      </a:r>
                      <a:r>
                        <a:rPr lang="en-US" sz="3550" dirty="0">
                          <a:solidFill>
                            <a:schemeClr val="bg1"/>
                          </a:solidFill>
                          <a:latin typeface="Verdana"/>
                          <a:cs typeface="Verdana"/>
                        </a:rPr>
                        <a:t> </a:t>
                      </a:r>
                      <a:endParaRPr sz="3550" dirty="0">
                        <a:solidFill>
                          <a:schemeClr val="bg1"/>
                        </a:solidFill>
                        <a:latin typeface="Verdana"/>
                        <a:cs typeface="Verdana"/>
                      </a:endParaRPr>
                    </a:p>
                  </a:txBody>
                  <a:tcPr marL="0" marR="0" marT="12700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8900"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lang="en-US" sz="3550" dirty="0">
                          <a:solidFill>
                            <a:schemeClr val="bg1"/>
                          </a:solidFill>
                          <a:latin typeface="Verdana"/>
                          <a:cs typeface="Verdana"/>
                        </a:rPr>
                        <a:t>HR </a:t>
                      </a:r>
                      <a:endParaRPr sz="3550" dirty="0">
                        <a:solidFill>
                          <a:schemeClr val="bg1"/>
                        </a:solidFill>
                        <a:latin typeface="Verdana"/>
                        <a:cs typeface="Verdana"/>
                      </a:endParaRPr>
                    </a:p>
                  </a:txBody>
                  <a:tcPr marL="0" marR="0" marT="12700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4294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7620" algn="ctr">
                        <a:lnSpc>
                          <a:spcPct val="100000"/>
                        </a:lnSpc>
                        <a:spcBef>
                          <a:spcPts val="835"/>
                        </a:spcBef>
                      </a:pPr>
                      <a:r>
                        <a:rPr lang="en-US" sz="35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3</a:t>
                      </a:r>
                      <a:endParaRPr lang="en-US" sz="3550" dirty="0">
                        <a:latin typeface="Verdana"/>
                        <a:cs typeface="Verdana"/>
                      </a:endParaRPr>
                    </a:p>
                  </a:txBody>
                  <a:tcPr marL="0" marR="0" marT="106045" marB="0"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8900"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lang="en-US" sz="3550" spc="75" dirty="0" err="1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Maheer</a:t>
                      </a:r>
                      <a:endParaRPr sz="3550" dirty="0">
                        <a:latin typeface="Verdana"/>
                        <a:cs typeface="Verdana"/>
                      </a:endParaRPr>
                    </a:p>
                  </a:txBody>
                  <a:tcPr marL="0" marR="0" marT="127000" marB="0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8900"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lang="en-US" sz="3550" dirty="0" err="1">
                          <a:solidFill>
                            <a:schemeClr val="bg1"/>
                          </a:solidFill>
                          <a:latin typeface="Verdana"/>
                          <a:cs typeface="Verdana"/>
                        </a:rPr>
                        <a:t>ProjectA</a:t>
                      </a:r>
                      <a:r>
                        <a:rPr lang="en-US" sz="3550" dirty="0">
                          <a:solidFill>
                            <a:schemeClr val="bg1"/>
                          </a:solidFill>
                          <a:latin typeface="Verdana"/>
                          <a:cs typeface="Verdana"/>
                        </a:rPr>
                        <a:t> </a:t>
                      </a:r>
                      <a:endParaRPr sz="3550" dirty="0">
                        <a:solidFill>
                          <a:schemeClr val="bg1"/>
                        </a:solidFill>
                        <a:latin typeface="Verdana"/>
                        <a:cs typeface="Verdana"/>
                      </a:endParaRPr>
                    </a:p>
                  </a:txBody>
                  <a:tcPr marL="0" marR="0" marT="12700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8900"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lang="en-US" sz="3550" dirty="0">
                          <a:solidFill>
                            <a:schemeClr val="bg1"/>
                          </a:solidFill>
                          <a:latin typeface="Verdana"/>
                          <a:cs typeface="Verdana"/>
                        </a:rPr>
                        <a:t>IT </a:t>
                      </a:r>
                      <a:endParaRPr sz="3550" dirty="0">
                        <a:solidFill>
                          <a:schemeClr val="bg1"/>
                        </a:solidFill>
                        <a:latin typeface="Verdana"/>
                        <a:cs typeface="Verdana"/>
                      </a:endParaRPr>
                    </a:p>
                  </a:txBody>
                  <a:tcPr marL="0" marR="0" marT="12700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91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27572" y="2792388"/>
            <a:ext cx="3738277" cy="82394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en-US" spc="30" dirty="0"/>
              <a:t>Employees</a:t>
            </a:r>
            <a:endParaRPr spc="30" dirty="0"/>
          </a:p>
        </p:txBody>
      </p:sp>
    </p:spTree>
    <p:extLst>
      <p:ext uri="{BB962C8B-B14F-4D97-AF65-F5344CB8AC3E}">
        <p14:creationId xmlns:p14="http://schemas.microsoft.com/office/powerpoint/2010/main" val="860606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8084755"/>
              </p:ext>
            </p:extLst>
          </p:nvPr>
        </p:nvGraphicFramePr>
        <p:xfrm>
          <a:off x="1441450" y="3927792"/>
          <a:ext cx="16916400" cy="45891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714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915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04570">
                  <a:extLst>
                    <a:ext uri="{9D8B030D-6E8A-4147-A177-3AD203B41FA5}">
                      <a16:colId xmlns:a16="http://schemas.microsoft.com/office/drawing/2014/main" val="2716555287"/>
                    </a:ext>
                  </a:extLst>
                </a:gridCol>
                <a:gridCol w="5047230">
                  <a:extLst>
                    <a:ext uri="{9D8B030D-6E8A-4147-A177-3AD203B41FA5}">
                      <a16:colId xmlns:a16="http://schemas.microsoft.com/office/drawing/2014/main" val="922285191"/>
                    </a:ext>
                  </a:extLst>
                </a:gridCol>
                <a:gridCol w="25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91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4294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7620" algn="ctr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lang="en-US" sz="3550" spc="10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Employee_ID </a:t>
                      </a:r>
                      <a:endParaRPr lang="en-US" sz="3550" dirty="0">
                        <a:latin typeface="Verdana"/>
                        <a:cs typeface="Verdana"/>
                      </a:endParaRPr>
                    </a:p>
                  </a:txBody>
                  <a:tcPr marL="0" marR="0" marT="90170" marB="0">
                    <a:lnR w="38100">
                      <a:solidFill>
                        <a:srgbClr val="FFFFFF"/>
                      </a:solidFill>
                      <a:prstDash val="solid"/>
                    </a:lnR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lang="en-US" sz="3550" spc="-45" dirty="0" err="1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Employee_Name</a:t>
                      </a:r>
                      <a:r>
                        <a:rPr lang="en-US" sz="3550" spc="-4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endParaRPr sz="3550" dirty="0">
                        <a:latin typeface="Verdana"/>
                        <a:cs typeface="Verdana"/>
                      </a:endParaRPr>
                    </a:p>
                  </a:txBody>
                  <a:tcPr marL="0" marR="0" marT="90170" marB="0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lang="en-US" sz="3550" dirty="0">
                          <a:solidFill>
                            <a:schemeClr val="bg1"/>
                          </a:solidFill>
                          <a:latin typeface="Verdana"/>
                          <a:cs typeface="Verdana"/>
                        </a:rPr>
                        <a:t>Project</a:t>
                      </a:r>
                      <a:r>
                        <a:rPr lang="en-US" sz="3550" dirty="0">
                          <a:latin typeface="Verdana"/>
                          <a:cs typeface="Verdana"/>
                        </a:rPr>
                        <a:t> </a:t>
                      </a:r>
                      <a:endParaRPr sz="3550" dirty="0">
                        <a:latin typeface="Verdana"/>
                        <a:cs typeface="Verdana"/>
                      </a:endParaRPr>
                    </a:p>
                  </a:txBody>
                  <a:tcPr marL="0" marR="0" marT="9017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854A6"/>
                    </a:solidFill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lang="en-US" sz="3550" dirty="0">
                          <a:solidFill>
                            <a:schemeClr val="bg1"/>
                          </a:solidFill>
                          <a:latin typeface="Verdana"/>
                          <a:cs typeface="Verdana"/>
                        </a:rPr>
                        <a:t>Department</a:t>
                      </a:r>
                      <a:r>
                        <a:rPr lang="en-US" sz="3550" dirty="0">
                          <a:latin typeface="Verdana"/>
                          <a:cs typeface="Verdana"/>
                        </a:rPr>
                        <a:t> </a:t>
                      </a:r>
                      <a:endParaRPr sz="3550" dirty="0">
                        <a:latin typeface="Verdana"/>
                        <a:cs typeface="Verdana"/>
                      </a:endParaRPr>
                    </a:p>
                  </a:txBody>
                  <a:tcPr marL="0" marR="0" marT="9017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854A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1251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7620"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lang="en-US" sz="355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1</a:t>
                      </a:r>
                      <a:endParaRPr lang="en-US" sz="3550" dirty="0">
                        <a:latin typeface="Verdana"/>
                        <a:cs typeface="Verdana"/>
                      </a:endParaRPr>
                    </a:p>
                  </a:txBody>
                  <a:tcPr marL="0" marR="0" marT="127000" marB="0"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8900"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lang="en-US" sz="3550" spc="-2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Zohaib</a:t>
                      </a:r>
                      <a:endParaRPr sz="3550" dirty="0">
                        <a:latin typeface="Verdana"/>
                        <a:cs typeface="Verdana"/>
                      </a:endParaRPr>
                    </a:p>
                  </a:txBody>
                  <a:tcPr marL="0" marR="0" marT="127000" marB="0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8900"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lang="en-US" sz="3550" dirty="0" err="1">
                          <a:solidFill>
                            <a:schemeClr val="bg1"/>
                          </a:solidFill>
                          <a:latin typeface="Verdana"/>
                          <a:cs typeface="Verdana"/>
                        </a:rPr>
                        <a:t>ProjectA</a:t>
                      </a:r>
                      <a:r>
                        <a:rPr lang="en-US" sz="3550" dirty="0">
                          <a:solidFill>
                            <a:schemeClr val="bg1"/>
                          </a:solidFill>
                          <a:latin typeface="Verdana"/>
                          <a:cs typeface="Verdana"/>
                        </a:rPr>
                        <a:t> </a:t>
                      </a:r>
                      <a:endParaRPr sz="3550" dirty="0">
                        <a:solidFill>
                          <a:schemeClr val="bg1"/>
                        </a:solidFill>
                        <a:latin typeface="Verdana"/>
                        <a:cs typeface="Verdana"/>
                      </a:endParaRPr>
                    </a:p>
                  </a:txBody>
                  <a:tcPr marL="0" marR="0" marT="12700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854A6"/>
                    </a:solidFill>
                  </a:tcPr>
                </a:tc>
                <a:tc>
                  <a:txBody>
                    <a:bodyPr/>
                    <a:lstStyle/>
                    <a:p>
                      <a:pPr marL="88900"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lang="en-US" sz="3550" dirty="0">
                          <a:solidFill>
                            <a:schemeClr val="bg1"/>
                          </a:solidFill>
                          <a:latin typeface="Verdana"/>
                          <a:cs typeface="Verdana"/>
                        </a:rPr>
                        <a:t>IT </a:t>
                      </a:r>
                      <a:endParaRPr sz="3550" dirty="0">
                        <a:solidFill>
                          <a:schemeClr val="bg1"/>
                        </a:solidFill>
                        <a:latin typeface="Verdana"/>
                        <a:cs typeface="Verdana"/>
                      </a:endParaRPr>
                    </a:p>
                  </a:txBody>
                  <a:tcPr marL="0" marR="0" marT="12700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854A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1250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7620"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lang="en-US" sz="355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2</a:t>
                      </a:r>
                      <a:endParaRPr lang="en-US" sz="3550" dirty="0">
                        <a:latin typeface="Verdana"/>
                        <a:cs typeface="Verdana"/>
                      </a:endParaRPr>
                    </a:p>
                  </a:txBody>
                  <a:tcPr marL="0" marR="0" marT="127000" marB="0"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8900"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lang="en-US" sz="3550" spc="-25" dirty="0" err="1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Haris</a:t>
                      </a:r>
                      <a:endParaRPr sz="3550" dirty="0">
                        <a:latin typeface="Verdana"/>
                        <a:cs typeface="Verdana"/>
                      </a:endParaRPr>
                    </a:p>
                  </a:txBody>
                  <a:tcPr marL="0" marR="0" marT="127000" marB="0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8900"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lang="en-US" sz="3550" dirty="0" err="1">
                          <a:solidFill>
                            <a:schemeClr val="bg1"/>
                          </a:solidFill>
                          <a:latin typeface="Verdana"/>
                          <a:cs typeface="Verdana"/>
                        </a:rPr>
                        <a:t>ProjectB</a:t>
                      </a:r>
                      <a:r>
                        <a:rPr lang="en-US" sz="3550" dirty="0">
                          <a:solidFill>
                            <a:schemeClr val="bg1"/>
                          </a:solidFill>
                          <a:latin typeface="Verdana"/>
                          <a:cs typeface="Verdana"/>
                        </a:rPr>
                        <a:t> </a:t>
                      </a:r>
                      <a:endParaRPr sz="3550" dirty="0">
                        <a:solidFill>
                          <a:schemeClr val="bg1"/>
                        </a:solidFill>
                        <a:latin typeface="Verdana"/>
                        <a:cs typeface="Verdana"/>
                      </a:endParaRPr>
                    </a:p>
                  </a:txBody>
                  <a:tcPr marL="0" marR="0" marT="12700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854A6"/>
                    </a:solidFill>
                  </a:tcPr>
                </a:tc>
                <a:tc>
                  <a:txBody>
                    <a:bodyPr/>
                    <a:lstStyle/>
                    <a:p>
                      <a:pPr marL="88900"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lang="en-US" sz="3550" dirty="0">
                          <a:solidFill>
                            <a:schemeClr val="bg1"/>
                          </a:solidFill>
                          <a:latin typeface="Verdana"/>
                          <a:cs typeface="Verdana"/>
                        </a:rPr>
                        <a:t>HR </a:t>
                      </a:r>
                      <a:endParaRPr sz="3550" dirty="0">
                        <a:solidFill>
                          <a:schemeClr val="bg1"/>
                        </a:solidFill>
                        <a:latin typeface="Verdana"/>
                        <a:cs typeface="Verdana"/>
                      </a:endParaRPr>
                    </a:p>
                  </a:txBody>
                  <a:tcPr marL="0" marR="0" marT="12700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854A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4294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7620" algn="ctr">
                        <a:lnSpc>
                          <a:spcPct val="100000"/>
                        </a:lnSpc>
                        <a:spcBef>
                          <a:spcPts val="835"/>
                        </a:spcBef>
                      </a:pPr>
                      <a:r>
                        <a:rPr lang="en-US" sz="35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3</a:t>
                      </a:r>
                      <a:endParaRPr lang="en-US" sz="3550" dirty="0">
                        <a:latin typeface="Verdana"/>
                        <a:cs typeface="Verdana"/>
                      </a:endParaRPr>
                    </a:p>
                  </a:txBody>
                  <a:tcPr marL="0" marR="0" marT="106045" marB="0"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8900"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lang="en-US" sz="3550" spc="75" dirty="0" err="1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Maheer</a:t>
                      </a:r>
                      <a:endParaRPr sz="3550" dirty="0">
                        <a:latin typeface="Verdana"/>
                        <a:cs typeface="Verdana"/>
                      </a:endParaRPr>
                    </a:p>
                  </a:txBody>
                  <a:tcPr marL="0" marR="0" marT="127000" marB="0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8900"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lang="en-US" sz="3550" dirty="0" err="1">
                          <a:solidFill>
                            <a:schemeClr val="bg1"/>
                          </a:solidFill>
                          <a:latin typeface="Verdana"/>
                          <a:cs typeface="Verdana"/>
                        </a:rPr>
                        <a:t>ProjectA</a:t>
                      </a:r>
                      <a:r>
                        <a:rPr lang="en-US" sz="3550" dirty="0">
                          <a:solidFill>
                            <a:schemeClr val="bg1"/>
                          </a:solidFill>
                          <a:latin typeface="Verdana"/>
                          <a:cs typeface="Verdana"/>
                        </a:rPr>
                        <a:t> </a:t>
                      </a:r>
                      <a:endParaRPr sz="3550" dirty="0">
                        <a:solidFill>
                          <a:schemeClr val="bg1"/>
                        </a:solidFill>
                        <a:latin typeface="Verdana"/>
                        <a:cs typeface="Verdana"/>
                      </a:endParaRPr>
                    </a:p>
                  </a:txBody>
                  <a:tcPr marL="0" marR="0" marT="12700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854A6"/>
                    </a:solidFill>
                  </a:tcPr>
                </a:tc>
                <a:tc>
                  <a:txBody>
                    <a:bodyPr/>
                    <a:lstStyle/>
                    <a:p>
                      <a:pPr marL="88900"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lang="en-US" sz="3550" dirty="0">
                          <a:solidFill>
                            <a:schemeClr val="bg1"/>
                          </a:solidFill>
                          <a:latin typeface="Verdana"/>
                          <a:cs typeface="Verdana"/>
                        </a:rPr>
                        <a:t>IT </a:t>
                      </a:r>
                      <a:endParaRPr sz="3550" dirty="0">
                        <a:solidFill>
                          <a:schemeClr val="bg1"/>
                        </a:solidFill>
                        <a:latin typeface="Verdana"/>
                        <a:cs typeface="Verdana"/>
                      </a:endParaRPr>
                    </a:p>
                  </a:txBody>
                  <a:tcPr marL="0" marR="0" marT="12700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854A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91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27572" y="2792388"/>
            <a:ext cx="3738277" cy="82394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en-US" spc="30" dirty="0"/>
              <a:t>Employees</a:t>
            </a:r>
            <a:endParaRPr spc="30" dirty="0"/>
          </a:p>
        </p:txBody>
      </p:sp>
    </p:spTree>
    <p:extLst>
      <p:ext uri="{BB962C8B-B14F-4D97-AF65-F5344CB8AC3E}">
        <p14:creationId xmlns:p14="http://schemas.microsoft.com/office/powerpoint/2010/main" val="425901584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441450" y="3927792"/>
          <a:ext cx="16916400" cy="45891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714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915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04570">
                  <a:extLst>
                    <a:ext uri="{9D8B030D-6E8A-4147-A177-3AD203B41FA5}">
                      <a16:colId xmlns:a16="http://schemas.microsoft.com/office/drawing/2014/main" val="2716555287"/>
                    </a:ext>
                  </a:extLst>
                </a:gridCol>
                <a:gridCol w="5047230">
                  <a:extLst>
                    <a:ext uri="{9D8B030D-6E8A-4147-A177-3AD203B41FA5}">
                      <a16:colId xmlns:a16="http://schemas.microsoft.com/office/drawing/2014/main" val="922285191"/>
                    </a:ext>
                  </a:extLst>
                </a:gridCol>
                <a:gridCol w="25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91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4294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7620" algn="ctr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lang="en-US" sz="3550" spc="10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Employee_ID </a:t>
                      </a:r>
                      <a:endParaRPr lang="en-US" sz="3550" dirty="0">
                        <a:latin typeface="Verdana"/>
                        <a:cs typeface="Verdana"/>
                      </a:endParaRPr>
                    </a:p>
                  </a:txBody>
                  <a:tcPr marL="0" marR="0" marT="90170" marB="0">
                    <a:lnR w="38100">
                      <a:solidFill>
                        <a:srgbClr val="FFFFFF"/>
                      </a:solidFill>
                      <a:prstDash val="solid"/>
                    </a:lnR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lang="en-US" sz="3550" spc="-45" dirty="0" err="1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Employee_Name</a:t>
                      </a:r>
                      <a:r>
                        <a:rPr lang="en-US" sz="3550" spc="-4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endParaRPr sz="3550" dirty="0">
                        <a:latin typeface="Verdana"/>
                        <a:cs typeface="Verdana"/>
                      </a:endParaRPr>
                    </a:p>
                  </a:txBody>
                  <a:tcPr marL="0" marR="0" marT="90170" marB="0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lang="en-US" sz="3550" dirty="0">
                          <a:solidFill>
                            <a:schemeClr val="bg1"/>
                          </a:solidFill>
                          <a:latin typeface="Verdana"/>
                          <a:cs typeface="Verdana"/>
                        </a:rPr>
                        <a:t>Project</a:t>
                      </a:r>
                      <a:r>
                        <a:rPr lang="en-US" sz="3550" dirty="0">
                          <a:latin typeface="Verdana"/>
                          <a:cs typeface="Verdana"/>
                        </a:rPr>
                        <a:t> </a:t>
                      </a:r>
                      <a:endParaRPr sz="3550" dirty="0">
                        <a:latin typeface="Verdana"/>
                        <a:cs typeface="Verdana"/>
                      </a:endParaRPr>
                    </a:p>
                  </a:txBody>
                  <a:tcPr marL="0" marR="0" marT="9017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lang="en-US" sz="3550" dirty="0">
                          <a:solidFill>
                            <a:schemeClr val="bg1"/>
                          </a:solidFill>
                          <a:latin typeface="Verdana"/>
                          <a:cs typeface="Verdana"/>
                        </a:rPr>
                        <a:t>Department</a:t>
                      </a:r>
                      <a:r>
                        <a:rPr lang="en-US" sz="3550" dirty="0">
                          <a:latin typeface="Verdana"/>
                          <a:cs typeface="Verdana"/>
                        </a:rPr>
                        <a:t> </a:t>
                      </a:r>
                      <a:endParaRPr sz="3550" dirty="0">
                        <a:latin typeface="Verdana"/>
                        <a:cs typeface="Verdana"/>
                      </a:endParaRPr>
                    </a:p>
                  </a:txBody>
                  <a:tcPr marL="0" marR="0" marT="9017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1251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7620"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lang="en-US" sz="355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1</a:t>
                      </a:r>
                      <a:endParaRPr lang="en-US" sz="3550" dirty="0">
                        <a:latin typeface="Verdana"/>
                        <a:cs typeface="Verdana"/>
                      </a:endParaRPr>
                    </a:p>
                  </a:txBody>
                  <a:tcPr marL="0" marR="0" marT="127000" marB="0"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8900"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lang="en-US" sz="3550" spc="-2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Zohaib</a:t>
                      </a:r>
                      <a:endParaRPr sz="3550" dirty="0">
                        <a:latin typeface="Verdana"/>
                        <a:cs typeface="Verdana"/>
                      </a:endParaRPr>
                    </a:p>
                  </a:txBody>
                  <a:tcPr marL="0" marR="0" marT="127000" marB="0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8900"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lang="en-US" sz="3550" dirty="0" err="1">
                          <a:solidFill>
                            <a:schemeClr val="bg1"/>
                          </a:solidFill>
                          <a:latin typeface="Verdana"/>
                          <a:cs typeface="Verdana"/>
                        </a:rPr>
                        <a:t>ProjectA</a:t>
                      </a:r>
                      <a:r>
                        <a:rPr lang="en-US" sz="3550" dirty="0">
                          <a:solidFill>
                            <a:schemeClr val="bg1"/>
                          </a:solidFill>
                          <a:latin typeface="Verdana"/>
                          <a:cs typeface="Verdana"/>
                        </a:rPr>
                        <a:t> </a:t>
                      </a:r>
                      <a:endParaRPr sz="3550" dirty="0">
                        <a:solidFill>
                          <a:schemeClr val="bg1"/>
                        </a:solidFill>
                        <a:latin typeface="Verdana"/>
                        <a:cs typeface="Verdana"/>
                      </a:endParaRPr>
                    </a:p>
                  </a:txBody>
                  <a:tcPr marL="0" marR="0" marT="12700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8900"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lang="en-US" sz="3550" dirty="0">
                          <a:solidFill>
                            <a:schemeClr val="bg1"/>
                          </a:solidFill>
                          <a:latin typeface="Verdana"/>
                          <a:cs typeface="Verdana"/>
                        </a:rPr>
                        <a:t>IT </a:t>
                      </a:r>
                      <a:endParaRPr sz="3550" dirty="0">
                        <a:solidFill>
                          <a:schemeClr val="bg1"/>
                        </a:solidFill>
                        <a:latin typeface="Verdana"/>
                        <a:cs typeface="Verdana"/>
                      </a:endParaRPr>
                    </a:p>
                  </a:txBody>
                  <a:tcPr marL="0" marR="0" marT="12700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1250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7620"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lang="en-US" sz="355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2</a:t>
                      </a:r>
                      <a:endParaRPr lang="en-US" sz="3550" dirty="0">
                        <a:latin typeface="Verdana"/>
                        <a:cs typeface="Verdana"/>
                      </a:endParaRPr>
                    </a:p>
                  </a:txBody>
                  <a:tcPr marL="0" marR="0" marT="127000" marB="0"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8900"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lang="en-US" sz="3550" spc="-25" dirty="0" err="1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Haris</a:t>
                      </a:r>
                      <a:endParaRPr sz="3550" dirty="0">
                        <a:latin typeface="Verdana"/>
                        <a:cs typeface="Verdana"/>
                      </a:endParaRPr>
                    </a:p>
                  </a:txBody>
                  <a:tcPr marL="0" marR="0" marT="127000" marB="0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8900"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lang="en-US" sz="3550" dirty="0" err="1">
                          <a:solidFill>
                            <a:schemeClr val="bg1"/>
                          </a:solidFill>
                          <a:latin typeface="Verdana"/>
                          <a:cs typeface="Verdana"/>
                        </a:rPr>
                        <a:t>ProjectB</a:t>
                      </a:r>
                      <a:r>
                        <a:rPr lang="en-US" sz="3550" dirty="0">
                          <a:solidFill>
                            <a:schemeClr val="bg1"/>
                          </a:solidFill>
                          <a:latin typeface="Verdana"/>
                          <a:cs typeface="Verdana"/>
                        </a:rPr>
                        <a:t> </a:t>
                      </a:r>
                      <a:endParaRPr sz="3550" dirty="0">
                        <a:solidFill>
                          <a:schemeClr val="bg1"/>
                        </a:solidFill>
                        <a:latin typeface="Verdana"/>
                        <a:cs typeface="Verdana"/>
                      </a:endParaRPr>
                    </a:p>
                  </a:txBody>
                  <a:tcPr marL="0" marR="0" marT="12700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8900"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lang="en-US" sz="3550" dirty="0">
                          <a:solidFill>
                            <a:schemeClr val="bg1"/>
                          </a:solidFill>
                          <a:latin typeface="Verdana"/>
                          <a:cs typeface="Verdana"/>
                        </a:rPr>
                        <a:t>HR </a:t>
                      </a:r>
                      <a:endParaRPr sz="3550" dirty="0">
                        <a:solidFill>
                          <a:schemeClr val="bg1"/>
                        </a:solidFill>
                        <a:latin typeface="Verdana"/>
                        <a:cs typeface="Verdana"/>
                      </a:endParaRPr>
                    </a:p>
                  </a:txBody>
                  <a:tcPr marL="0" marR="0" marT="12700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4294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7620" algn="ctr">
                        <a:lnSpc>
                          <a:spcPct val="100000"/>
                        </a:lnSpc>
                        <a:spcBef>
                          <a:spcPts val="835"/>
                        </a:spcBef>
                      </a:pPr>
                      <a:r>
                        <a:rPr lang="en-US" sz="35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3</a:t>
                      </a:r>
                      <a:endParaRPr lang="en-US" sz="3550" dirty="0">
                        <a:latin typeface="Verdana"/>
                        <a:cs typeface="Verdana"/>
                      </a:endParaRPr>
                    </a:p>
                  </a:txBody>
                  <a:tcPr marL="0" marR="0" marT="106045" marB="0"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8900"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lang="en-US" sz="3550" spc="75" dirty="0" err="1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Maheer</a:t>
                      </a:r>
                      <a:endParaRPr sz="3550" dirty="0">
                        <a:latin typeface="Verdana"/>
                        <a:cs typeface="Verdana"/>
                      </a:endParaRPr>
                    </a:p>
                  </a:txBody>
                  <a:tcPr marL="0" marR="0" marT="127000" marB="0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8900"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lang="en-US" sz="3550" dirty="0" err="1">
                          <a:solidFill>
                            <a:schemeClr val="bg1"/>
                          </a:solidFill>
                          <a:latin typeface="Verdana"/>
                          <a:cs typeface="Verdana"/>
                        </a:rPr>
                        <a:t>ProjectA</a:t>
                      </a:r>
                      <a:r>
                        <a:rPr lang="en-US" sz="3550" dirty="0">
                          <a:solidFill>
                            <a:schemeClr val="bg1"/>
                          </a:solidFill>
                          <a:latin typeface="Verdana"/>
                          <a:cs typeface="Verdana"/>
                        </a:rPr>
                        <a:t> </a:t>
                      </a:r>
                      <a:endParaRPr sz="3550" dirty="0">
                        <a:solidFill>
                          <a:schemeClr val="bg1"/>
                        </a:solidFill>
                        <a:latin typeface="Verdana"/>
                        <a:cs typeface="Verdana"/>
                      </a:endParaRPr>
                    </a:p>
                  </a:txBody>
                  <a:tcPr marL="0" marR="0" marT="12700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8900"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lang="en-US" sz="3550" dirty="0">
                          <a:solidFill>
                            <a:schemeClr val="bg1"/>
                          </a:solidFill>
                          <a:latin typeface="Verdana"/>
                          <a:cs typeface="Verdana"/>
                        </a:rPr>
                        <a:t>IT </a:t>
                      </a:r>
                      <a:endParaRPr sz="3550" dirty="0">
                        <a:solidFill>
                          <a:schemeClr val="bg1"/>
                        </a:solidFill>
                        <a:latin typeface="Verdana"/>
                        <a:cs typeface="Verdana"/>
                      </a:endParaRPr>
                    </a:p>
                  </a:txBody>
                  <a:tcPr marL="0" marR="0" marT="12700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91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27572" y="2792388"/>
            <a:ext cx="3738277" cy="82394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en-US" spc="30" dirty="0"/>
              <a:t>Employees</a:t>
            </a:r>
            <a:endParaRPr spc="30" dirty="0"/>
          </a:p>
        </p:txBody>
      </p:sp>
    </p:spTree>
    <p:extLst>
      <p:ext uri="{BB962C8B-B14F-4D97-AF65-F5344CB8AC3E}">
        <p14:creationId xmlns:p14="http://schemas.microsoft.com/office/powerpoint/2010/main" val="416530959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6703578"/>
              </p:ext>
            </p:extLst>
          </p:nvPr>
        </p:nvGraphicFramePr>
        <p:xfrm>
          <a:off x="1441450" y="3927792"/>
          <a:ext cx="8864600" cy="45891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714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915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91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4294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7620" algn="ctr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lang="en-US" sz="3550" spc="100" dirty="0" err="1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Employee_ID</a:t>
                      </a:r>
                      <a:r>
                        <a:rPr lang="en-US" sz="3550" spc="10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endParaRPr sz="3550" dirty="0">
                        <a:latin typeface="Verdana"/>
                        <a:cs typeface="Verdana"/>
                      </a:endParaRPr>
                    </a:p>
                  </a:txBody>
                  <a:tcPr marL="0" marR="0" marT="90170" marB="0">
                    <a:lnR w="38100">
                      <a:solidFill>
                        <a:srgbClr val="FFFFFF"/>
                      </a:solidFill>
                      <a:prstDash val="solid"/>
                    </a:lnR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lang="en-US" sz="3550" spc="-45" dirty="0" err="1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Employee_Name</a:t>
                      </a:r>
                      <a:r>
                        <a:rPr lang="en-US" sz="3550" spc="-4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endParaRPr sz="3550" dirty="0">
                        <a:latin typeface="Verdana"/>
                        <a:cs typeface="Verdana"/>
                      </a:endParaRPr>
                    </a:p>
                  </a:txBody>
                  <a:tcPr marL="0" marR="0" marT="9017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1251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7620"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35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1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127000" marB="0"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8900"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lang="en-US" sz="3550" spc="-2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Zohaib</a:t>
                      </a:r>
                      <a:endParaRPr sz="3550" dirty="0">
                        <a:latin typeface="Verdana"/>
                        <a:cs typeface="Verdana"/>
                      </a:endParaRPr>
                    </a:p>
                  </a:txBody>
                  <a:tcPr marL="0" marR="0" marT="12700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1250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7620"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35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2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127000" marB="0"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8900"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lang="en-US" sz="3550" spc="-25" dirty="0" err="1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Haris</a:t>
                      </a:r>
                      <a:endParaRPr sz="3550" dirty="0">
                        <a:latin typeface="Verdana"/>
                        <a:cs typeface="Verdana"/>
                      </a:endParaRPr>
                    </a:p>
                  </a:txBody>
                  <a:tcPr marL="0" marR="0" marT="12700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4294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7620" algn="ctr">
                        <a:lnSpc>
                          <a:spcPct val="100000"/>
                        </a:lnSpc>
                        <a:spcBef>
                          <a:spcPts val="835"/>
                        </a:spcBef>
                      </a:pPr>
                      <a:r>
                        <a:rPr sz="35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3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106045" marB="0"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8900"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lang="en-US" sz="3550" spc="75" dirty="0" err="1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Maheer</a:t>
                      </a:r>
                      <a:endParaRPr sz="3550" dirty="0">
                        <a:latin typeface="Verdana"/>
                        <a:cs typeface="Verdana"/>
                      </a:endParaRPr>
                    </a:p>
                  </a:txBody>
                  <a:tcPr marL="0" marR="0" marT="12700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91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27572" y="2792388"/>
            <a:ext cx="3738277" cy="82394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en-US" spc="30" dirty="0"/>
              <a:t>Employees</a:t>
            </a:r>
            <a:endParaRPr spc="30" dirty="0"/>
          </a:p>
        </p:txBody>
      </p:sp>
      <p:graphicFrame>
        <p:nvGraphicFramePr>
          <p:cNvPr id="4" name="object 2">
            <a:extLst>
              <a:ext uri="{FF2B5EF4-FFF2-40B4-BE49-F238E27FC236}">
                <a16:creationId xmlns:a16="http://schemas.microsoft.com/office/drawing/2014/main" id="{39543014-89E6-4926-8A99-4C3562064F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047713"/>
              </p:ext>
            </p:extLst>
          </p:nvPr>
        </p:nvGraphicFramePr>
        <p:xfrm>
          <a:off x="10585450" y="3943667"/>
          <a:ext cx="8864600" cy="45891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714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915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91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4294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lang="en-US" sz="3550" dirty="0">
                          <a:solidFill>
                            <a:schemeClr val="bg1"/>
                          </a:solidFill>
                          <a:latin typeface="Verdana"/>
                          <a:cs typeface="Verdana"/>
                        </a:rPr>
                        <a:t>Project</a:t>
                      </a:r>
                      <a:r>
                        <a:rPr lang="en-US" sz="3550" dirty="0">
                          <a:latin typeface="Verdana"/>
                          <a:cs typeface="Verdana"/>
                        </a:rPr>
                        <a:t> </a:t>
                      </a:r>
                      <a:endParaRPr sz="3550" dirty="0">
                        <a:latin typeface="Verdana"/>
                        <a:cs typeface="Verdana"/>
                      </a:endParaRPr>
                    </a:p>
                  </a:txBody>
                  <a:tcPr marL="0" marR="0" marT="90170" marB="0">
                    <a:lnR w="38100">
                      <a:solidFill>
                        <a:srgbClr val="FFFFFF"/>
                      </a:solidFill>
                      <a:prstDash val="solid"/>
                    </a:lnR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lang="en-US" sz="3550" dirty="0">
                          <a:solidFill>
                            <a:schemeClr val="bg1"/>
                          </a:solidFill>
                          <a:latin typeface="Verdana"/>
                          <a:cs typeface="Verdana"/>
                        </a:rPr>
                        <a:t>Department</a:t>
                      </a:r>
                      <a:r>
                        <a:rPr lang="en-US" sz="3550" dirty="0">
                          <a:latin typeface="Verdana"/>
                          <a:cs typeface="Verdana"/>
                        </a:rPr>
                        <a:t> </a:t>
                      </a:r>
                      <a:endParaRPr sz="3550" dirty="0">
                        <a:latin typeface="Verdana"/>
                        <a:cs typeface="Verdana"/>
                      </a:endParaRPr>
                    </a:p>
                  </a:txBody>
                  <a:tcPr marL="0" marR="0" marT="9017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1251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8900"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lang="en-US" sz="3550" dirty="0" err="1">
                          <a:solidFill>
                            <a:schemeClr val="bg1"/>
                          </a:solidFill>
                          <a:latin typeface="Verdana"/>
                          <a:cs typeface="Verdana"/>
                        </a:rPr>
                        <a:t>ProjectA</a:t>
                      </a:r>
                      <a:r>
                        <a:rPr lang="en-US" sz="3550" dirty="0">
                          <a:solidFill>
                            <a:schemeClr val="bg1"/>
                          </a:solidFill>
                          <a:latin typeface="Verdana"/>
                          <a:cs typeface="Verdana"/>
                        </a:rPr>
                        <a:t> </a:t>
                      </a:r>
                      <a:endParaRPr sz="3550" dirty="0">
                        <a:solidFill>
                          <a:schemeClr val="bg1"/>
                        </a:solidFill>
                        <a:latin typeface="Verdana"/>
                        <a:cs typeface="Verdana"/>
                      </a:endParaRPr>
                    </a:p>
                  </a:txBody>
                  <a:tcPr marL="0" marR="0" marT="127000" marB="0"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8900"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lang="en-US" sz="3550" dirty="0">
                          <a:solidFill>
                            <a:schemeClr val="bg1"/>
                          </a:solidFill>
                          <a:latin typeface="Verdana"/>
                          <a:cs typeface="Verdana"/>
                        </a:rPr>
                        <a:t>IT </a:t>
                      </a:r>
                      <a:endParaRPr sz="3550" dirty="0">
                        <a:solidFill>
                          <a:schemeClr val="bg1"/>
                        </a:solidFill>
                        <a:latin typeface="Verdana"/>
                        <a:cs typeface="Verdana"/>
                      </a:endParaRPr>
                    </a:p>
                  </a:txBody>
                  <a:tcPr marL="0" marR="0" marT="12700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1250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8900"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lang="en-US" sz="3550" dirty="0" err="1">
                          <a:solidFill>
                            <a:schemeClr val="bg1"/>
                          </a:solidFill>
                          <a:latin typeface="Verdana"/>
                          <a:cs typeface="Verdana"/>
                        </a:rPr>
                        <a:t>ProjectB</a:t>
                      </a:r>
                      <a:r>
                        <a:rPr lang="en-US" sz="3550" dirty="0">
                          <a:solidFill>
                            <a:schemeClr val="bg1"/>
                          </a:solidFill>
                          <a:latin typeface="Verdana"/>
                          <a:cs typeface="Verdana"/>
                        </a:rPr>
                        <a:t> </a:t>
                      </a:r>
                      <a:endParaRPr sz="3550" dirty="0">
                        <a:solidFill>
                          <a:schemeClr val="bg1"/>
                        </a:solidFill>
                        <a:latin typeface="Verdana"/>
                        <a:cs typeface="Verdana"/>
                      </a:endParaRPr>
                    </a:p>
                  </a:txBody>
                  <a:tcPr marL="0" marR="0" marT="127000" marB="0"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8900"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lang="en-US" sz="3550" dirty="0">
                          <a:solidFill>
                            <a:schemeClr val="bg1"/>
                          </a:solidFill>
                          <a:latin typeface="Verdana"/>
                          <a:cs typeface="Verdana"/>
                        </a:rPr>
                        <a:t>HR </a:t>
                      </a:r>
                      <a:endParaRPr sz="3550" dirty="0">
                        <a:solidFill>
                          <a:schemeClr val="bg1"/>
                        </a:solidFill>
                        <a:latin typeface="Verdana"/>
                        <a:cs typeface="Verdana"/>
                      </a:endParaRPr>
                    </a:p>
                  </a:txBody>
                  <a:tcPr marL="0" marR="0" marT="12700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4294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8900"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lang="en-US" sz="3550" dirty="0" err="1">
                          <a:solidFill>
                            <a:schemeClr val="bg1"/>
                          </a:solidFill>
                          <a:latin typeface="Verdana"/>
                          <a:cs typeface="Verdana"/>
                        </a:rPr>
                        <a:t>ProjectA</a:t>
                      </a:r>
                      <a:r>
                        <a:rPr lang="en-US" sz="3550" dirty="0">
                          <a:solidFill>
                            <a:schemeClr val="bg1"/>
                          </a:solidFill>
                          <a:latin typeface="Verdana"/>
                          <a:cs typeface="Verdana"/>
                        </a:rPr>
                        <a:t> </a:t>
                      </a:r>
                      <a:endParaRPr sz="3550" dirty="0">
                        <a:solidFill>
                          <a:schemeClr val="bg1"/>
                        </a:solidFill>
                        <a:latin typeface="Verdana"/>
                        <a:cs typeface="Verdana"/>
                      </a:endParaRPr>
                    </a:p>
                  </a:txBody>
                  <a:tcPr marL="0" marR="0" marT="127000" marB="0"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8900"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lang="en-US" sz="3550" dirty="0">
                          <a:solidFill>
                            <a:schemeClr val="bg1"/>
                          </a:solidFill>
                          <a:latin typeface="Verdana"/>
                          <a:cs typeface="Verdana"/>
                        </a:rPr>
                        <a:t>IT </a:t>
                      </a:r>
                      <a:endParaRPr sz="3550" dirty="0">
                        <a:solidFill>
                          <a:schemeClr val="bg1"/>
                        </a:solidFill>
                        <a:latin typeface="Verdana"/>
                        <a:cs typeface="Verdana"/>
                      </a:endParaRPr>
                    </a:p>
                  </a:txBody>
                  <a:tcPr marL="0" marR="0" marT="12700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91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562248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3253528"/>
              </p:ext>
            </p:extLst>
          </p:nvPr>
        </p:nvGraphicFramePr>
        <p:xfrm>
          <a:off x="1187450" y="3927792"/>
          <a:ext cx="8864600" cy="45891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9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91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4294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7620" algn="ctr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lang="en-US" sz="3550" spc="100" dirty="0" err="1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Employee_ID</a:t>
                      </a:r>
                      <a:r>
                        <a:rPr lang="en-US" sz="3550" spc="10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endParaRPr sz="3550" dirty="0">
                        <a:latin typeface="Verdana"/>
                        <a:cs typeface="Verdana"/>
                      </a:endParaRPr>
                    </a:p>
                  </a:txBody>
                  <a:tcPr marL="0" marR="0" marT="90170" marB="0">
                    <a:lnR w="38100">
                      <a:solidFill>
                        <a:srgbClr val="FFFFFF"/>
                      </a:solidFill>
                      <a:prstDash val="solid"/>
                    </a:lnR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lang="en-US" sz="3550" spc="-45" dirty="0" err="1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Employee_Name</a:t>
                      </a:r>
                      <a:r>
                        <a:rPr lang="en-US" sz="3550" spc="-4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endParaRPr sz="3550" dirty="0">
                        <a:latin typeface="Verdana"/>
                        <a:cs typeface="Verdana"/>
                      </a:endParaRPr>
                    </a:p>
                  </a:txBody>
                  <a:tcPr marL="0" marR="0" marT="9017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1251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7620"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35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1</a:t>
                      </a:r>
                      <a:endParaRPr sz="3550" dirty="0">
                        <a:latin typeface="Verdana"/>
                        <a:cs typeface="Verdana"/>
                      </a:endParaRPr>
                    </a:p>
                  </a:txBody>
                  <a:tcPr marL="0" marR="0" marT="127000" marB="0"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8900"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lang="en-US" sz="3550" spc="-2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Zohaib</a:t>
                      </a:r>
                      <a:endParaRPr sz="3550" dirty="0">
                        <a:latin typeface="Verdana"/>
                        <a:cs typeface="Verdana"/>
                      </a:endParaRPr>
                    </a:p>
                  </a:txBody>
                  <a:tcPr marL="0" marR="0" marT="12700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1250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7620"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35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2</a:t>
                      </a:r>
                      <a:endParaRPr sz="3550" dirty="0">
                        <a:latin typeface="Verdana"/>
                        <a:cs typeface="Verdana"/>
                      </a:endParaRPr>
                    </a:p>
                  </a:txBody>
                  <a:tcPr marL="0" marR="0" marT="127000" marB="0"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8900"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lang="en-US" sz="3550" spc="-25" dirty="0" err="1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Haris</a:t>
                      </a:r>
                      <a:endParaRPr sz="3550" dirty="0">
                        <a:latin typeface="Verdana"/>
                        <a:cs typeface="Verdana"/>
                      </a:endParaRPr>
                    </a:p>
                  </a:txBody>
                  <a:tcPr marL="0" marR="0" marT="12700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4294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7620" algn="ctr">
                        <a:lnSpc>
                          <a:spcPct val="100000"/>
                        </a:lnSpc>
                        <a:spcBef>
                          <a:spcPts val="835"/>
                        </a:spcBef>
                      </a:pPr>
                      <a:r>
                        <a:rPr sz="35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3</a:t>
                      </a:r>
                      <a:endParaRPr sz="3550" dirty="0">
                        <a:latin typeface="Verdana"/>
                        <a:cs typeface="Verdana"/>
                      </a:endParaRPr>
                    </a:p>
                  </a:txBody>
                  <a:tcPr marL="0" marR="0" marT="106045" marB="0"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8900"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lang="en-US" sz="3550" spc="75" dirty="0" err="1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Maheer</a:t>
                      </a:r>
                      <a:endParaRPr sz="3550" dirty="0">
                        <a:latin typeface="Verdana"/>
                        <a:cs typeface="Verdana"/>
                      </a:endParaRPr>
                    </a:p>
                  </a:txBody>
                  <a:tcPr marL="0" marR="0" marT="12700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91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27572" y="2792388"/>
            <a:ext cx="3738277" cy="82394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en-US" spc="30" dirty="0"/>
              <a:t>Employees</a:t>
            </a:r>
            <a:endParaRPr spc="30" dirty="0"/>
          </a:p>
        </p:txBody>
      </p:sp>
      <p:graphicFrame>
        <p:nvGraphicFramePr>
          <p:cNvPr id="4" name="object 2">
            <a:extLst>
              <a:ext uri="{FF2B5EF4-FFF2-40B4-BE49-F238E27FC236}">
                <a16:creationId xmlns:a16="http://schemas.microsoft.com/office/drawing/2014/main" id="{39543014-89E6-4926-8A99-4C3562064F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8413099"/>
              </p:ext>
            </p:extLst>
          </p:nvPr>
        </p:nvGraphicFramePr>
        <p:xfrm>
          <a:off x="10585450" y="3943667"/>
          <a:ext cx="8873489" cy="46212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5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03263">
                  <a:extLst>
                    <a:ext uri="{9D8B030D-6E8A-4147-A177-3AD203B41FA5}">
                      <a16:colId xmlns:a16="http://schemas.microsoft.com/office/drawing/2014/main" val="378692016"/>
                    </a:ext>
                  </a:extLst>
                </a:gridCol>
                <a:gridCol w="29004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948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531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009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7620" algn="ctr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lang="en-US" sz="3550" spc="100" dirty="0" err="1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Employee_ID</a:t>
                      </a:r>
                      <a:r>
                        <a:rPr lang="en-US" sz="3550" spc="10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endParaRPr sz="3550" dirty="0">
                        <a:latin typeface="Verdana"/>
                        <a:cs typeface="Verdana"/>
                      </a:endParaRPr>
                    </a:p>
                  </a:txBody>
                  <a:tcPr marL="0" marR="0" marT="9017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lang="en-US" sz="3550" dirty="0">
                          <a:solidFill>
                            <a:schemeClr val="bg1"/>
                          </a:solidFill>
                          <a:latin typeface="Verdana"/>
                          <a:cs typeface="Verdana"/>
                        </a:rPr>
                        <a:t>Project</a:t>
                      </a:r>
                      <a:r>
                        <a:rPr lang="en-US" sz="3550" dirty="0">
                          <a:latin typeface="Verdana"/>
                          <a:cs typeface="Verdana"/>
                        </a:rPr>
                        <a:t> </a:t>
                      </a:r>
                      <a:endParaRPr sz="3550" dirty="0">
                        <a:latin typeface="Verdana"/>
                        <a:cs typeface="Verdana"/>
                      </a:endParaRPr>
                    </a:p>
                  </a:txBody>
                  <a:tcPr marL="0" marR="0" marT="9017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lang="en-US" sz="3550" dirty="0">
                          <a:solidFill>
                            <a:schemeClr val="bg1"/>
                          </a:solidFill>
                          <a:latin typeface="Verdana"/>
                          <a:cs typeface="Verdana"/>
                        </a:rPr>
                        <a:t>Department</a:t>
                      </a:r>
                      <a:r>
                        <a:rPr lang="en-US" sz="3550" dirty="0">
                          <a:latin typeface="Verdana"/>
                          <a:cs typeface="Verdana"/>
                        </a:rPr>
                        <a:t> </a:t>
                      </a:r>
                      <a:endParaRPr sz="3550" dirty="0">
                        <a:latin typeface="Verdana"/>
                        <a:cs typeface="Verdana"/>
                      </a:endParaRPr>
                    </a:p>
                  </a:txBody>
                  <a:tcPr marL="0" marR="0" marT="9017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8203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7620"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35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1</a:t>
                      </a:r>
                      <a:endParaRPr sz="3550" dirty="0">
                        <a:latin typeface="Verdana"/>
                        <a:cs typeface="Verdana"/>
                      </a:endParaRPr>
                    </a:p>
                  </a:txBody>
                  <a:tcPr marL="0" marR="0" marT="12700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8900"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lang="en-US" sz="3550" dirty="0" err="1">
                          <a:solidFill>
                            <a:schemeClr val="bg1"/>
                          </a:solidFill>
                          <a:latin typeface="Verdana"/>
                          <a:cs typeface="Verdana"/>
                        </a:rPr>
                        <a:t>ProjectA</a:t>
                      </a:r>
                      <a:r>
                        <a:rPr lang="en-US" sz="3550" dirty="0">
                          <a:solidFill>
                            <a:schemeClr val="bg1"/>
                          </a:solidFill>
                          <a:latin typeface="Verdana"/>
                          <a:cs typeface="Verdana"/>
                        </a:rPr>
                        <a:t> </a:t>
                      </a:r>
                      <a:endParaRPr sz="3550" dirty="0">
                        <a:solidFill>
                          <a:schemeClr val="bg1"/>
                        </a:solidFill>
                        <a:latin typeface="Verdana"/>
                        <a:cs typeface="Verdana"/>
                      </a:endParaRPr>
                    </a:p>
                  </a:txBody>
                  <a:tcPr marL="0" marR="0" marT="12700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8900"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lang="en-US" sz="3550" dirty="0">
                          <a:solidFill>
                            <a:schemeClr val="bg1"/>
                          </a:solidFill>
                          <a:latin typeface="Verdana"/>
                          <a:cs typeface="Verdana"/>
                        </a:rPr>
                        <a:t>IT </a:t>
                      </a:r>
                      <a:endParaRPr sz="3550" dirty="0">
                        <a:solidFill>
                          <a:schemeClr val="bg1"/>
                        </a:solidFill>
                        <a:latin typeface="Verdana"/>
                        <a:cs typeface="Verdana"/>
                      </a:endParaRPr>
                    </a:p>
                  </a:txBody>
                  <a:tcPr marL="0" marR="0" marT="12700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8203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7620"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35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2</a:t>
                      </a:r>
                      <a:endParaRPr sz="3550" dirty="0">
                        <a:latin typeface="Verdana"/>
                        <a:cs typeface="Verdana"/>
                      </a:endParaRPr>
                    </a:p>
                  </a:txBody>
                  <a:tcPr marL="0" marR="0" marT="12700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8900"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lang="en-US" sz="3550" dirty="0" err="1">
                          <a:solidFill>
                            <a:schemeClr val="bg1"/>
                          </a:solidFill>
                          <a:latin typeface="Verdana"/>
                          <a:cs typeface="Verdana"/>
                        </a:rPr>
                        <a:t>ProjectB</a:t>
                      </a:r>
                      <a:r>
                        <a:rPr lang="en-US" sz="3550" dirty="0">
                          <a:solidFill>
                            <a:schemeClr val="bg1"/>
                          </a:solidFill>
                          <a:latin typeface="Verdana"/>
                          <a:cs typeface="Verdana"/>
                        </a:rPr>
                        <a:t> </a:t>
                      </a:r>
                      <a:endParaRPr sz="3550" dirty="0">
                        <a:solidFill>
                          <a:schemeClr val="bg1"/>
                        </a:solidFill>
                        <a:latin typeface="Verdana"/>
                        <a:cs typeface="Verdana"/>
                      </a:endParaRPr>
                    </a:p>
                  </a:txBody>
                  <a:tcPr marL="0" marR="0" marT="12700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8900"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lang="en-US" sz="3550" dirty="0">
                          <a:solidFill>
                            <a:schemeClr val="bg1"/>
                          </a:solidFill>
                          <a:latin typeface="Verdana"/>
                          <a:cs typeface="Verdana"/>
                        </a:rPr>
                        <a:t>HR </a:t>
                      </a:r>
                      <a:endParaRPr sz="3550" dirty="0">
                        <a:solidFill>
                          <a:schemeClr val="bg1"/>
                        </a:solidFill>
                        <a:latin typeface="Verdana"/>
                        <a:cs typeface="Verdana"/>
                      </a:endParaRPr>
                    </a:p>
                  </a:txBody>
                  <a:tcPr marL="0" marR="0" marT="12700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1437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7620" algn="ctr">
                        <a:lnSpc>
                          <a:spcPct val="100000"/>
                        </a:lnSpc>
                        <a:spcBef>
                          <a:spcPts val="835"/>
                        </a:spcBef>
                      </a:pPr>
                      <a:r>
                        <a:rPr sz="35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3</a:t>
                      </a:r>
                      <a:endParaRPr sz="3550" dirty="0">
                        <a:latin typeface="Verdana"/>
                        <a:cs typeface="Verdana"/>
                      </a:endParaRPr>
                    </a:p>
                  </a:txBody>
                  <a:tcPr marL="0" marR="0" marT="106045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8900"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lang="en-US" sz="3550" dirty="0" err="1">
                          <a:solidFill>
                            <a:schemeClr val="bg1"/>
                          </a:solidFill>
                          <a:latin typeface="Verdana"/>
                          <a:cs typeface="Verdana"/>
                        </a:rPr>
                        <a:t>ProjectA</a:t>
                      </a:r>
                      <a:r>
                        <a:rPr lang="en-US" sz="3550" dirty="0">
                          <a:solidFill>
                            <a:schemeClr val="bg1"/>
                          </a:solidFill>
                          <a:latin typeface="Verdana"/>
                          <a:cs typeface="Verdana"/>
                        </a:rPr>
                        <a:t> </a:t>
                      </a:r>
                      <a:endParaRPr sz="3550" dirty="0">
                        <a:solidFill>
                          <a:schemeClr val="bg1"/>
                        </a:solidFill>
                        <a:latin typeface="Verdana"/>
                        <a:cs typeface="Verdana"/>
                      </a:endParaRPr>
                    </a:p>
                  </a:txBody>
                  <a:tcPr marL="0" marR="0" marT="12700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8900"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lang="en-US" sz="3550" dirty="0">
                          <a:solidFill>
                            <a:schemeClr val="bg1"/>
                          </a:solidFill>
                          <a:latin typeface="Verdana"/>
                          <a:cs typeface="Verdana"/>
                        </a:rPr>
                        <a:t>IT </a:t>
                      </a:r>
                      <a:endParaRPr sz="3550" dirty="0">
                        <a:solidFill>
                          <a:schemeClr val="bg1"/>
                        </a:solidFill>
                        <a:latin typeface="Verdana"/>
                        <a:cs typeface="Verdana"/>
                      </a:endParaRPr>
                    </a:p>
                  </a:txBody>
                  <a:tcPr marL="0" marR="0" marT="12700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531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611767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6272" y="4997774"/>
            <a:ext cx="8366178" cy="2446182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lang="en-US" sz="7900" spc="85" dirty="0"/>
              <a:t>Back to </a:t>
            </a:r>
            <a:br>
              <a:rPr lang="en-US" sz="7900" spc="85" dirty="0"/>
            </a:br>
            <a:r>
              <a:rPr lang="en-US" sz="7900" spc="85" dirty="0"/>
              <a:t>Metro Schema…</a:t>
            </a:r>
            <a:endParaRPr sz="7900" dirty="0"/>
          </a:p>
        </p:txBody>
      </p:sp>
    </p:spTree>
    <p:extLst>
      <p:ext uri="{BB962C8B-B14F-4D97-AF65-F5344CB8AC3E}">
        <p14:creationId xmlns:p14="http://schemas.microsoft.com/office/powerpoint/2010/main" val="394256174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8446971"/>
              </p:ext>
            </p:extLst>
          </p:nvPr>
        </p:nvGraphicFramePr>
        <p:xfrm>
          <a:off x="1518278" y="3926582"/>
          <a:ext cx="3778885" cy="345376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4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0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692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7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470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49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7620" algn="ctr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3550" spc="10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id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90170" marB="0">
                    <a:lnR w="38100">
                      <a:solidFill>
                        <a:srgbClr val="FFFFFF"/>
                      </a:solidFill>
                      <a:prstDash val="solid"/>
                    </a:lnR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3550" spc="-4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name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90170" marB="0">
                    <a:lnL w="38100">
                      <a:solidFill>
                        <a:srgbClr val="FFFFFF"/>
                      </a:solidFill>
                      <a:prstDash val="solid"/>
                    </a:lnL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372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7620"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35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1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127000" marB="0"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8900"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lang="en-US" sz="3550" spc="-2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Zohaib</a:t>
                      </a:r>
                      <a:endParaRPr sz="3550" dirty="0">
                        <a:latin typeface="Verdana"/>
                        <a:cs typeface="Verdana"/>
                      </a:endParaRPr>
                    </a:p>
                  </a:txBody>
                  <a:tcPr marL="0" marR="0" marT="127000" marB="0">
                    <a:lnL w="38100">
                      <a:solidFill>
                        <a:srgbClr val="FFFFFF"/>
                      </a:solidFill>
                      <a:prstDash val="solid"/>
                    </a:lnL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3726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7620"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35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2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127000" marB="0"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8900"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lang="en-US" sz="3550" spc="-25" dirty="0" err="1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Haris</a:t>
                      </a:r>
                      <a:endParaRPr sz="3550" dirty="0">
                        <a:latin typeface="Verdana"/>
                        <a:cs typeface="Verdana"/>
                      </a:endParaRPr>
                    </a:p>
                  </a:txBody>
                  <a:tcPr marL="0" marR="0" marT="127000" marB="0">
                    <a:lnL w="38100">
                      <a:solidFill>
                        <a:srgbClr val="FFFFFF"/>
                      </a:solidFill>
                      <a:prstDash val="solid"/>
                    </a:lnL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8491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7620" algn="ctr">
                        <a:lnSpc>
                          <a:spcPct val="100000"/>
                        </a:lnSpc>
                        <a:spcBef>
                          <a:spcPts val="835"/>
                        </a:spcBef>
                      </a:pPr>
                      <a:r>
                        <a:rPr sz="35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3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106045" marB="0"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8900"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lang="en-US" sz="3550" spc="75" dirty="0" err="1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Maheer</a:t>
                      </a:r>
                      <a:endParaRPr sz="3550" dirty="0">
                        <a:latin typeface="Verdana"/>
                        <a:cs typeface="Verdana"/>
                      </a:endParaRPr>
                    </a:p>
                  </a:txBody>
                  <a:tcPr marL="0" marR="0" marT="127000" marB="0">
                    <a:lnL w="38100">
                      <a:solidFill>
                        <a:srgbClr val="FFFFFF"/>
                      </a:solidFill>
                      <a:prstDash val="solid"/>
                    </a:lnL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470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27573" y="2792388"/>
            <a:ext cx="1960880" cy="82994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30" dirty="0"/>
              <a:t>riders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7256360"/>
              </p:ext>
            </p:extLst>
          </p:nvPr>
        </p:nvGraphicFramePr>
        <p:xfrm>
          <a:off x="1518278" y="3926582"/>
          <a:ext cx="4830445" cy="345376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4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0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207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7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470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49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7620" algn="ctr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3550" spc="10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id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90170" marB="0">
                    <a:lnR w="38100">
                      <a:solidFill>
                        <a:srgbClr val="FFFFFF"/>
                      </a:solidFill>
                      <a:prstDash val="solid"/>
                    </a:lnR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3550" spc="6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location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90170" marB="0">
                    <a:lnL w="38100">
                      <a:solidFill>
                        <a:srgbClr val="FFFFFF"/>
                      </a:solidFill>
                      <a:prstDash val="solid"/>
                    </a:lnL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372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7620"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35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1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127000" marB="0"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lang="en-US" sz="3550" spc="-2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High Court</a:t>
                      </a:r>
                    </a:p>
                  </a:txBody>
                  <a:tcPr marL="0" marR="0" marT="127000" marB="0">
                    <a:lnL w="38100">
                      <a:solidFill>
                        <a:srgbClr val="FFFFFF"/>
                      </a:solidFill>
                      <a:prstDash val="solid"/>
                    </a:lnL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3726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7620"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35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2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127000" marB="0"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lang="en-US" sz="3550" spc="2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G11</a:t>
                      </a:r>
                      <a:endParaRPr sz="3550" dirty="0">
                        <a:latin typeface="Verdana"/>
                        <a:cs typeface="Verdana"/>
                      </a:endParaRPr>
                    </a:p>
                  </a:txBody>
                  <a:tcPr marL="0" marR="0" marT="127000" marB="0">
                    <a:lnL w="38100">
                      <a:solidFill>
                        <a:srgbClr val="FFFFFF"/>
                      </a:solidFill>
                      <a:prstDash val="solid"/>
                    </a:lnL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8491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7620" algn="ctr">
                        <a:lnSpc>
                          <a:spcPct val="100000"/>
                        </a:lnSpc>
                        <a:spcBef>
                          <a:spcPts val="835"/>
                        </a:spcBef>
                      </a:pPr>
                      <a:r>
                        <a:rPr sz="35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3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106045" marB="0"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lang="en-US" sz="3550" spc="-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NUST</a:t>
                      </a:r>
                      <a:endParaRPr sz="3550" dirty="0">
                        <a:latin typeface="Verdana"/>
                        <a:cs typeface="Verdana"/>
                      </a:endParaRPr>
                    </a:p>
                  </a:txBody>
                  <a:tcPr marL="0" marR="0" marT="127000" marB="0">
                    <a:lnL w="38100">
                      <a:solidFill>
                        <a:srgbClr val="FFFFFF"/>
                      </a:solidFill>
                      <a:prstDash val="solid"/>
                    </a:lnL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470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94449" y="2792388"/>
            <a:ext cx="2679065" cy="82994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150" dirty="0"/>
              <a:t>s</a:t>
            </a:r>
            <a:r>
              <a:rPr spc="15" dirty="0"/>
              <a:t>t</a:t>
            </a:r>
            <a:r>
              <a:rPr spc="-5" dirty="0"/>
              <a:t>a</a:t>
            </a:r>
            <a:r>
              <a:rPr spc="60" dirty="0"/>
              <a:t>tions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6272" y="4974736"/>
            <a:ext cx="13395378" cy="1230465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lang="en-US" sz="7900" spc="5" dirty="0">
                <a:latin typeface="SimSun"/>
                <a:cs typeface="SimSun"/>
              </a:rPr>
              <a:t>DATABASE DESIGN | SCHEMA</a:t>
            </a:r>
            <a:endParaRPr sz="7900" dirty="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6272" y="4997774"/>
            <a:ext cx="4220210" cy="123190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7900" spc="85" dirty="0"/>
              <a:t>Relating</a:t>
            </a:r>
            <a:endParaRPr sz="79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19536" y="5272834"/>
            <a:ext cx="4116718" cy="3295584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449422" y="2691193"/>
            <a:ext cx="2928620" cy="123190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7900" spc="30" dirty="0">
                <a:solidFill>
                  <a:srgbClr val="FFFFFF"/>
                </a:solidFill>
                <a:latin typeface="Verdana"/>
                <a:cs typeface="Verdana"/>
              </a:rPr>
              <a:t>riders</a:t>
            </a:r>
            <a:endParaRPr sz="790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1187953" y="2691193"/>
            <a:ext cx="4005579" cy="123190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7900" spc="-235" dirty="0"/>
              <a:t>s</a:t>
            </a:r>
            <a:r>
              <a:rPr sz="7900" spc="15" dirty="0"/>
              <a:t>t</a:t>
            </a:r>
            <a:r>
              <a:rPr sz="7900" spc="-15" dirty="0"/>
              <a:t>a</a:t>
            </a:r>
            <a:r>
              <a:rPr sz="7900" spc="75" dirty="0"/>
              <a:t>tions</a:t>
            </a:r>
            <a:endParaRPr sz="7900"/>
          </a:p>
        </p:txBody>
      </p:sp>
      <p:grpSp>
        <p:nvGrpSpPr>
          <p:cNvPr id="5" name="object 5"/>
          <p:cNvGrpSpPr/>
          <p:nvPr/>
        </p:nvGrpSpPr>
        <p:grpSpPr>
          <a:xfrm>
            <a:off x="11123138" y="4868286"/>
            <a:ext cx="4109085" cy="3746500"/>
            <a:chOff x="11123138" y="4868286"/>
            <a:chExt cx="4109085" cy="3746500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123138" y="6616372"/>
              <a:ext cx="1998359" cy="199835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233848" y="6616372"/>
              <a:ext cx="1998359" cy="199835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191283" y="4868286"/>
              <a:ext cx="1998359" cy="199835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58505" y="3134479"/>
            <a:ext cx="2010410" cy="2920365"/>
            <a:chOff x="4558505" y="3134479"/>
            <a:chExt cx="2010410" cy="2920365"/>
          </a:xfrm>
        </p:grpSpPr>
        <p:sp>
          <p:nvSpPr>
            <p:cNvPr id="3" name="object 3"/>
            <p:cNvSpPr/>
            <p:nvPr/>
          </p:nvSpPr>
          <p:spPr>
            <a:xfrm>
              <a:off x="4610859" y="4195656"/>
              <a:ext cx="1905635" cy="1806575"/>
            </a:xfrm>
            <a:custGeom>
              <a:avLst/>
              <a:gdLst/>
              <a:ahLst/>
              <a:cxnLst/>
              <a:rect l="l" t="t" r="r" b="b"/>
              <a:pathLst>
                <a:path w="1905634" h="1806575">
                  <a:moveTo>
                    <a:pt x="908282" y="0"/>
                  </a:moveTo>
                  <a:lnTo>
                    <a:pt x="864498" y="1947"/>
                  </a:lnTo>
                  <a:lnTo>
                    <a:pt x="820877" y="5963"/>
                  </a:lnTo>
                  <a:lnTo>
                    <a:pt x="777502" y="12050"/>
                  </a:lnTo>
                  <a:lnTo>
                    <a:pt x="734451" y="20210"/>
                  </a:lnTo>
                  <a:lnTo>
                    <a:pt x="691808" y="30446"/>
                  </a:lnTo>
                  <a:lnTo>
                    <a:pt x="649652" y="42761"/>
                  </a:lnTo>
                  <a:lnTo>
                    <a:pt x="608065" y="57156"/>
                  </a:lnTo>
                  <a:lnTo>
                    <a:pt x="567127" y="73633"/>
                  </a:lnTo>
                  <a:lnTo>
                    <a:pt x="526920" y="92196"/>
                  </a:lnTo>
                  <a:lnTo>
                    <a:pt x="487524" y="112846"/>
                  </a:lnTo>
                  <a:lnTo>
                    <a:pt x="449020" y="135586"/>
                  </a:lnTo>
                  <a:lnTo>
                    <a:pt x="411489" y="160418"/>
                  </a:lnTo>
                  <a:lnTo>
                    <a:pt x="375013" y="187345"/>
                  </a:lnTo>
                  <a:lnTo>
                    <a:pt x="339672" y="216368"/>
                  </a:lnTo>
                  <a:lnTo>
                    <a:pt x="305547" y="247491"/>
                  </a:lnTo>
                  <a:lnTo>
                    <a:pt x="272719" y="280715"/>
                  </a:lnTo>
                  <a:lnTo>
                    <a:pt x="241270" y="316042"/>
                  </a:lnTo>
                  <a:lnTo>
                    <a:pt x="207875" y="358200"/>
                  </a:lnTo>
                  <a:lnTo>
                    <a:pt x="177636" y="401664"/>
                  </a:lnTo>
                  <a:lnTo>
                    <a:pt x="150401" y="446292"/>
                  </a:lnTo>
                  <a:lnTo>
                    <a:pt x="126020" y="491943"/>
                  </a:lnTo>
                  <a:lnTo>
                    <a:pt x="104340" y="538477"/>
                  </a:lnTo>
                  <a:lnTo>
                    <a:pt x="85210" y="585754"/>
                  </a:lnTo>
                  <a:lnTo>
                    <a:pt x="68479" y="633632"/>
                  </a:lnTo>
                  <a:lnTo>
                    <a:pt x="53995" y="681970"/>
                  </a:lnTo>
                  <a:lnTo>
                    <a:pt x="41607" y="730628"/>
                  </a:lnTo>
                  <a:lnTo>
                    <a:pt x="31163" y="779465"/>
                  </a:lnTo>
                  <a:lnTo>
                    <a:pt x="22512" y="828340"/>
                  </a:lnTo>
                  <a:lnTo>
                    <a:pt x="15503" y="877112"/>
                  </a:lnTo>
                  <a:lnTo>
                    <a:pt x="9983" y="925641"/>
                  </a:lnTo>
                  <a:lnTo>
                    <a:pt x="5802" y="973785"/>
                  </a:lnTo>
                  <a:lnTo>
                    <a:pt x="2808" y="1021404"/>
                  </a:lnTo>
                  <a:lnTo>
                    <a:pt x="850" y="1068358"/>
                  </a:lnTo>
                  <a:lnTo>
                    <a:pt x="0" y="1116974"/>
                  </a:lnTo>
                  <a:lnTo>
                    <a:pt x="693" y="1165545"/>
                  </a:lnTo>
                  <a:lnTo>
                    <a:pt x="3130" y="1213883"/>
                  </a:lnTo>
                  <a:lnTo>
                    <a:pt x="7511" y="1261798"/>
                  </a:lnTo>
                  <a:lnTo>
                    <a:pt x="14037" y="1309102"/>
                  </a:lnTo>
                  <a:lnTo>
                    <a:pt x="22906" y="1355605"/>
                  </a:lnTo>
                  <a:lnTo>
                    <a:pt x="34321" y="1401119"/>
                  </a:lnTo>
                  <a:lnTo>
                    <a:pt x="48480" y="1445453"/>
                  </a:lnTo>
                  <a:lnTo>
                    <a:pt x="65584" y="1488420"/>
                  </a:lnTo>
                  <a:lnTo>
                    <a:pt x="85834" y="1529830"/>
                  </a:lnTo>
                  <a:lnTo>
                    <a:pt x="109500" y="1569592"/>
                  </a:lnTo>
                  <a:lnTo>
                    <a:pt x="136570" y="1607222"/>
                  </a:lnTo>
                  <a:lnTo>
                    <a:pt x="167457" y="1642827"/>
                  </a:lnTo>
                  <a:lnTo>
                    <a:pt x="202290" y="1676119"/>
                  </a:lnTo>
                  <a:lnTo>
                    <a:pt x="241270" y="1706908"/>
                  </a:lnTo>
                  <a:lnTo>
                    <a:pt x="283657" y="1734020"/>
                  </a:lnTo>
                  <a:lnTo>
                    <a:pt x="327430" y="1755971"/>
                  </a:lnTo>
                  <a:lnTo>
                    <a:pt x="372443" y="1773242"/>
                  </a:lnTo>
                  <a:lnTo>
                    <a:pt x="418552" y="1786314"/>
                  </a:lnTo>
                  <a:lnTo>
                    <a:pt x="465610" y="1795667"/>
                  </a:lnTo>
                  <a:lnTo>
                    <a:pt x="513472" y="1801783"/>
                  </a:lnTo>
                  <a:lnTo>
                    <a:pt x="561993" y="1805143"/>
                  </a:lnTo>
                  <a:lnTo>
                    <a:pt x="611028" y="1806226"/>
                  </a:lnTo>
                  <a:lnTo>
                    <a:pt x="660431" y="1805515"/>
                  </a:lnTo>
                  <a:lnTo>
                    <a:pt x="710056" y="1803490"/>
                  </a:lnTo>
                  <a:lnTo>
                    <a:pt x="858817" y="1794339"/>
                  </a:lnTo>
                  <a:lnTo>
                    <a:pt x="907880" y="1791866"/>
                  </a:lnTo>
                  <a:lnTo>
                    <a:pt x="956439" y="1790483"/>
                  </a:lnTo>
                  <a:lnTo>
                    <a:pt x="1380962" y="1790483"/>
                  </a:lnTo>
                  <a:lnTo>
                    <a:pt x="1401333" y="1788261"/>
                  </a:lnTo>
                  <a:lnTo>
                    <a:pt x="1449384" y="1779976"/>
                  </a:lnTo>
                  <a:lnTo>
                    <a:pt x="1496634" y="1768210"/>
                  </a:lnTo>
                  <a:lnTo>
                    <a:pt x="1542937" y="1752450"/>
                  </a:lnTo>
                  <a:lnTo>
                    <a:pt x="1588152" y="1732187"/>
                  </a:lnTo>
                  <a:lnTo>
                    <a:pt x="1632134" y="1706908"/>
                  </a:lnTo>
                  <a:lnTo>
                    <a:pt x="1674561" y="1676644"/>
                  </a:lnTo>
                  <a:lnTo>
                    <a:pt x="1712812" y="1643527"/>
                  </a:lnTo>
                  <a:lnTo>
                    <a:pt x="1747047" y="1607772"/>
                  </a:lnTo>
                  <a:lnTo>
                    <a:pt x="1777495" y="1569494"/>
                  </a:lnTo>
                  <a:lnTo>
                    <a:pt x="1804124" y="1529203"/>
                  </a:lnTo>
                  <a:lnTo>
                    <a:pt x="1827291" y="1486819"/>
                  </a:lnTo>
                  <a:lnTo>
                    <a:pt x="1847093" y="1442655"/>
                  </a:lnTo>
                  <a:lnTo>
                    <a:pt x="1863693" y="1396926"/>
                  </a:lnTo>
                  <a:lnTo>
                    <a:pt x="1877253" y="1349846"/>
                  </a:lnTo>
                  <a:lnTo>
                    <a:pt x="1887936" y="1301630"/>
                  </a:lnTo>
                  <a:lnTo>
                    <a:pt x="1895904" y="1252493"/>
                  </a:lnTo>
                  <a:lnTo>
                    <a:pt x="1901321" y="1202649"/>
                  </a:lnTo>
                  <a:lnTo>
                    <a:pt x="1904348" y="1152313"/>
                  </a:lnTo>
                  <a:lnTo>
                    <a:pt x="1905148" y="1101700"/>
                  </a:lnTo>
                  <a:lnTo>
                    <a:pt x="1903883" y="1051024"/>
                  </a:lnTo>
                  <a:lnTo>
                    <a:pt x="1901137" y="1004349"/>
                  </a:lnTo>
                  <a:lnTo>
                    <a:pt x="1896945" y="957191"/>
                  </a:lnTo>
                  <a:lnTo>
                    <a:pt x="1891210" y="909677"/>
                  </a:lnTo>
                  <a:lnTo>
                    <a:pt x="1883835" y="861929"/>
                  </a:lnTo>
                  <a:lnTo>
                    <a:pt x="1874723" y="814072"/>
                  </a:lnTo>
                  <a:lnTo>
                    <a:pt x="1863777" y="766231"/>
                  </a:lnTo>
                  <a:lnTo>
                    <a:pt x="1850901" y="718530"/>
                  </a:lnTo>
                  <a:lnTo>
                    <a:pt x="1835997" y="671094"/>
                  </a:lnTo>
                  <a:lnTo>
                    <a:pt x="1818968" y="624046"/>
                  </a:lnTo>
                  <a:lnTo>
                    <a:pt x="1799718" y="577511"/>
                  </a:lnTo>
                  <a:lnTo>
                    <a:pt x="1778149" y="531614"/>
                  </a:lnTo>
                  <a:lnTo>
                    <a:pt x="1754164" y="486479"/>
                  </a:lnTo>
                  <a:lnTo>
                    <a:pt x="1727668" y="442229"/>
                  </a:lnTo>
                  <a:lnTo>
                    <a:pt x="1698562" y="398991"/>
                  </a:lnTo>
                  <a:lnTo>
                    <a:pt x="1666749" y="356887"/>
                  </a:lnTo>
                  <a:lnTo>
                    <a:pt x="1632134" y="316042"/>
                  </a:lnTo>
                  <a:lnTo>
                    <a:pt x="1599243" y="281152"/>
                  </a:lnTo>
                  <a:lnTo>
                    <a:pt x="1565058" y="248288"/>
                  </a:lnTo>
                  <a:lnTo>
                    <a:pt x="1529662" y="217453"/>
                  </a:lnTo>
                  <a:lnTo>
                    <a:pt x="1493134" y="188649"/>
                  </a:lnTo>
                  <a:lnTo>
                    <a:pt x="1455556" y="161879"/>
                  </a:lnTo>
                  <a:lnTo>
                    <a:pt x="1417008" y="137145"/>
                  </a:lnTo>
                  <a:lnTo>
                    <a:pt x="1377571" y="114450"/>
                  </a:lnTo>
                  <a:lnTo>
                    <a:pt x="1337328" y="93795"/>
                  </a:lnTo>
                  <a:lnTo>
                    <a:pt x="1296357" y="75183"/>
                  </a:lnTo>
                  <a:lnTo>
                    <a:pt x="1254741" y="58617"/>
                  </a:lnTo>
                  <a:lnTo>
                    <a:pt x="1212560" y="44098"/>
                  </a:lnTo>
                  <a:lnTo>
                    <a:pt x="1169896" y="31629"/>
                  </a:lnTo>
                  <a:lnTo>
                    <a:pt x="1126828" y="21213"/>
                  </a:lnTo>
                  <a:lnTo>
                    <a:pt x="1083439" y="12852"/>
                  </a:lnTo>
                  <a:lnTo>
                    <a:pt x="1039809" y="6547"/>
                  </a:lnTo>
                  <a:lnTo>
                    <a:pt x="996019" y="2302"/>
                  </a:lnTo>
                  <a:lnTo>
                    <a:pt x="952150" y="119"/>
                  </a:lnTo>
                  <a:lnTo>
                    <a:pt x="908282" y="0"/>
                  </a:lnTo>
                  <a:close/>
                </a:path>
                <a:path w="1905634" h="1806575">
                  <a:moveTo>
                    <a:pt x="1380962" y="1790483"/>
                  </a:moveTo>
                  <a:lnTo>
                    <a:pt x="956439" y="1790483"/>
                  </a:lnTo>
                  <a:lnTo>
                    <a:pt x="1005255" y="1790533"/>
                  </a:lnTo>
                  <a:lnTo>
                    <a:pt x="1054560" y="1791700"/>
                  </a:lnTo>
                  <a:lnTo>
                    <a:pt x="1203973" y="1796805"/>
                  </a:lnTo>
                  <a:lnTo>
                    <a:pt x="1253799" y="1797336"/>
                  </a:lnTo>
                  <a:lnTo>
                    <a:pt x="1303397" y="1796429"/>
                  </a:lnTo>
                  <a:lnTo>
                    <a:pt x="1352622" y="1793575"/>
                  </a:lnTo>
                  <a:lnTo>
                    <a:pt x="1380962" y="179048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610859" y="4195656"/>
              <a:ext cx="1905635" cy="1806575"/>
            </a:xfrm>
            <a:custGeom>
              <a:avLst/>
              <a:gdLst/>
              <a:ahLst/>
              <a:cxnLst/>
              <a:rect l="l" t="t" r="r" b="b"/>
              <a:pathLst>
                <a:path w="1905634" h="1806575">
                  <a:moveTo>
                    <a:pt x="1632134" y="316043"/>
                  </a:moveTo>
                  <a:lnTo>
                    <a:pt x="1666750" y="356887"/>
                  </a:lnTo>
                  <a:lnTo>
                    <a:pt x="1698562" y="398991"/>
                  </a:lnTo>
                  <a:lnTo>
                    <a:pt x="1727668" y="442230"/>
                  </a:lnTo>
                  <a:lnTo>
                    <a:pt x="1754164" y="486479"/>
                  </a:lnTo>
                  <a:lnTo>
                    <a:pt x="1778149" y="531614"/>
                  </a:lnTo>
                  <a:lnTo>
                    <a:pt x="1799717" y="577511"/>
                  </a:lnTo>
                  <a:lnTo>
                    <a:pt x="1818968" y="624046"/>
                  </a:lnTo>
                  <a:lnTo>
                    <a:pt x="1835997" y="671094"/>
                  </a:lnTo>
                  <a:lnTo>
                    <a:pt x="1850901" y="718530"/>
                  </a:lnTo>
                  <a:lnTo>
                    <a:pt x="1863777" y="766231"/>
                  </a:lnTo>
                  <a:lnTo>
                    <a:pt x="1874723" y="814072"/>
                  </a:lnTo>
                  <a:lnTo>
                    <a:pt x="1883835" y="861929"/>
                  </a:lnTo>
                  <a:lnTo>
                    <a:pt x="1891209" y="909677"/>
                  </a:lnTo>
                  <a:lnTo>
                    <a:pt x="1896944" y="957191"/>
                  </a:lnTo>
                  <a:lnTo>
                    <a:pt x="1901136" y="1004349"/>
                  </a:lnTo>
                  <a:lnTo>
                    <a:pt x="1903882" y="1051024"/>
                  </a:lnTo>
                  <a:lnTo>
                    <a:pt x="1905147" y="1101700"/>
                  </a:lnTo>
                  <a:lnTo>
                    <a:pt x="1904347" y="1152313"/>
                  </a:lnTo>
                  <a:lnTo>
                    <a:pt x="1901321" y="1202649"/>
                  </a:lnTo>
                  <a:lnTo>
                    <a:pt x="1895904" y="1252493"/>
                  </a:lnTo>
                  <a:lnTo>
                    <a:pt x="1887936" y="1301630"/>
                  </a:lnTo>
                  <a:lnTo>
                    <a:pt x="1877253" y="1349846"/>
                  </a:lnTo>
                  <a:lnTo>
                    <a:pt x="1863693" y="1396926"/>
                  </a:lnTo>
                  <a:lnTo>
                    <a:pt x="1847093" y="1442655"/>
                  </a:lnTo>
                  <a:lnTo>
                    <a:pt x="1827291" y="1486819"/>
                  </a:lnTo>
                  <a:lnTo>
                    <a:pt x="1804124" y="1529203"/>
                  </a:lnTo>
                  <a:lnTo>
                    <a:pt x="1777431" y="1569592"/>
                  </a:lnTo>
                  <a:lnTo>
                    <a:pt x="1747047" y="1607772"/>
                  </a:lnTo>
                  <a:lnTo>
                    <a:pt x="1712812" y="1643527"/>
                  </a:lnTo>
                  <a:lnTo>
                    <a:pt x="1674562" y="1676644"/>
                  </a:lnTo>
                  <a:lnTo>
                    <a:pt x="1632134" y="1706908"/>
                  </a:lnTo>
                  <a:lnTo>
                    <a:pt x="1588152" y="1732187"/>
                  </a:lnTo>
                  <a:lnTo>
                    <a:pt x="1542938" y="1752450"/>
                  </a:lnTo>
                  <a:lnTo>
                    <a:pt x="1496634" y="1768210"/>
                  </a:lnTo>
                  <a:lnTo>
                    <a:pt x="1449384" y="1779976"/>
                  </a:lnTo>
                  <a:lnTo>
                    <a:pt x="1401333" y="1788261"/>
                  </a:lnTo>
                  <a:lnTo>
                    <a:pt x="1352622" y="1793575"/>
                  </a:lnTo>
                  <a:lnTo>
                    <a:pt x="1303397" y="1796429"/>
                  </a:lnTo>
                  <a:lnTo>
                    <a:pt x="1253799" y="1797336"/>
                  </a:lnTo>
                  <a:lnTo>
                    <a:pt x="1203973" y="1796805"/>
                  </a:lnTo>
                  <a:lnTo>
                    <a:pt x="1154062" y="1795348"/>
                  </a:lnTo>
                  <a:lnTo>
                    <a:pt x="1104210" y="1793476"/>
                  </a:lnTo>
                  <a:lnTo>
                    <a:pt x="1054560" y="1791700"/>
                  </a:lnTo>
                  <a:lnTo>
                    <a:pt x="1005255" y="1790533"/>
                  </a:lnTo>
                  <a:lnTo>
                    <a:pt x="956440" y="1790483"/>
                  </a:lnTo>
                  <a:lnTo>
                    <a:pt x="907880" y="1791866"/>
                  </a:lnTo>
                  <a:lnTo>
                    <a:pt x="858817" y="1794339"/>
                  </a:lnTo>
                  <a:lnTo>
                    <a:pt x="809395" y="1797421"/>
                  </a:lnTo>
                  <a:lnTo>
                    <a:pt x="759760" y="1800631"/>
                  </a:lnTo>
                  <a:lnTo>
                    <a:pt x="710057" y="1803490"/>
                  </a:lnTo>
                  <a:lnTo>
                    <a:pt x="660431" y="1805515"/>
                  </a:lnTo>
                  <a:lnTo>
                    <a:pt x="611028" y="1806226"/>
                  </a:lnTo>
                  <a:lnTo>
                    <a:pt x="561994" y="1805143"/>
                  </a:lnTo>
                  <a:lnTo>
                    <a:pt x="513472" y="1801783"/>
                  </a:lnTo>
                  <a:lnTo>
                    <a:pt x="465610" y="1795667"/>
                  </a:lnTo>
                  <a:lnTo>
                    <a:pt x="418552" y="1786314"/>
                  </a:lnTo>
                  <a:lnTo>
                    <a:pt x="372444" y="1773242"/>
                  </a:lnTo>
                  <a:lnTo>
                    <a:pt x="327430" y="1755971"/>
                  </a:lnTo>
                  <a:lnTo>
                    <a:pt x="283657" y="1734020"/>
                  </a:lnTo>
                  <a:lnTo>
                    <a:pt x="241270" y="1706908"/>
                  </a:lnTo>
                  <a:lnTo>
                    <a:pt x="202290" y="1676119"/>
                  </a:lnTo>
                  <a:lnTo>
                    <a:pt x="167457" y="1642827"/>
                  </a:lnTo>
                  <a:lnTo>
                    <a:pt x="136570" y="1607222"/>
                  </a:lnTo>
                  <a:lnTo>
                    <a:pt x="109429" y="1569494"/>
                  </a:lnTo>
                  <a:lnTo>
                    <a:pt x="85834" y="1529830"/>
                  </a:lnTo>
                  <a:lnTo>
                    <a:pt x="65585" y="1488420"/>
                  </a:lnTo>
                  <a:lnTo>
                    <a:pt x="48480" y="1445453"/>
                  </a:lnTo>
                  <a:lnTo>
                    <a:pt x="34321" y="1401119"/>
                  </a:lnTo>
                  <a:lnTo>
                    <a:pt x="22906" y="1355605"/>
                  </a:lnTo>
                  <a:lnTo>
                    <a:pt x="14037" y="1309102"/>
                  </a:lnTo>
                  <a:lnTo>
                    <a:pt x="7511" y="1261798"/>
                  </a:lnTo>
                  <a:lnTo>
                    <a:pt x="3130" y="1213883"/>
                  </a:lnTo>
                  <a:lnTo>
                    <a:pt x="693" y="1165545"/>
                  </a:lnTo>
                  <a:lnTo>
                    <a:pt x="0" y="1116974"/>
                  </a:lnTo>
                  <a:lnTo>
                    <a:pt x="850" y="1068358"/>
                  </a:lnTo>
                  <a:lnTo>
                    <a:pt x="2808" y="1021404"/>
                  </a:lnTo>
                  <a:lnTo>
                    <a:pt x="5802" y="973785"/>
                  </a:lnTo>
                  <a:lnTo>
                    <a:pt x="9983" y="925641"/>
                  </a:lnTo>
                  <a:lnTo>
                    <a:pt x="15503" y="877112"/>
                  </a:lnTo>
                  <a:lnTo>
                    <a:pt x="22512" y="828340"/>
                  </a:lnTo>
                  <a:lnTo>
                    <a:pt x="31163" y="779465"/>
                  </a:lnTo>
                  <a:lnTo>
                    <a:pt x="41607" y="730628"/>
                  </a:lnTo>
                  <a:lnTo>
                    <a:pt x="53995" y="681970"/>
                  </a:lnTo>
                  <a:lnTo>
                    <a:pt x="68479" y="633632"/>
                  </a:lnTo>
                  <a:lnTo>
                    <a:pt x="85210" y="585754"/>
                  </a:lnTo>
                  <a:lnTo>
                    <a:pt x="104340" y="538477"/>
                  </a:lnTo>
                  <a:lnTo>
                    <a:pt x="126020" y="491943"/>
                  </a:lnTo>
                  <a:lnTo>
                    <a:pt x="150401" y="446292"/>
                  </a:lnTo>
                  <a:lnTo>
                    <a:pt x="177636" y="401664"/>
                  </a:lnTo>
                  <a:lnTo>
                    <a:pt x="207875" y="358201"/>
                  </a:lnTo>
                  <a:lnTo>
                    <a:pt x="241270" y="316043"/>
                  </a:lnTo>
                  <a:lnTo>
                    <a:pt x="272719" y="280715"/>
                  </a:lnTo>
                  <a:lnTo>
                    <a:pt x="305547" y="247491"/>
                  </a:lnTo>
                  <a:lnTo>
                    <a:pt x="339672" y="216368"/>
                  </a:lnTo>
                  <a:lnTo>
                    <a:pt x="375013" y="187345"/>
                  </a:lnTo>
                  <a:lnTo>
                    <a:pt x="411489" y="160418"/>
                  </a:lnTo>
                  <a:lnTo>
                    <a:pt x="449020" y="135586"/>
                  </a:lnTo>
                  <a:lnTo>
                    <a:pt x="487523" y="112846"/>
                  </a:lnTo>
                  <a:lnTo>
                    <a:pt x="526919" y="92196"/>
                  </a:lnTo>
                  <a:lnTo>
                    <a:pt x="567127" y="73633"/>
                  </a:lnTo>
                  <a:lnTo>
                    <a:pt x="608065" y="57156"/>
                  </a:lnTo>
                  <a:lnTo>
                    <a:pt x="649652" y="42761"/>
                  </a:lnTo>
                  <a:lnTo>
                    <a:pt x="691808" y="30447"/>
                  </a:lnTo>
                  <a:lnTo>
                    <a:pt x="734451" y="20210"/>
                  </a:lnTo>
                  <a:lnTo>
                    <a:pt x="777502" y="12050"/>
                  </a:lnTo>
                  <a:lnTo>
                    <a:pt x="820877" y="5963"/>
                  </a:lnTo>
                  <a:lnTo>
                    <a:pt x="864498" y="1947"/>
                  </a:lnTo>
                  <a:lnTo>
                    <a:pt x="908282" y="0"/>
                  </a:lnTo>
                  <a:lnTo>
                    <a:pt x="952150" y="119"/>
                  </a:lnTo>
                  <a:lnTo>
                    <a:pt x="996019" y="2302"/>
                  </a:lnTo>
                  <a:lnTo>
                    <a:pt x="1039809" y="6547"/>
                  </a:lnTo>
                  <a:lnTo>
                    <a:pt x="1083439" y="12852"/>
                  </a:lnTo>
                  <a:lnTo>
                    <a:pt x="1126828" y="21213"/>
                  </a:lnTo>
                  <a:lnTo>
                    <a:pt x="1169896" y="31629"/>
                  </a:lnTo>
                  <a:lnTo>
                    <a:pt x="1212560" y="44098"/>
                  </a:lnTo>
                  <a:lnTo>
                    <a:pt x="1254741" y="58617"/>
                  </a:lnTo>
                  <a:lnTo>
                    <a:pt x="1296357" y="75183"/>
                  </a:lnTo>
                  <a:lnTo>
                    <a:pt x="1337328" y="93795"/>
                  </a:lnTo>
                  <a:lnTo>
                    <a:pt x="1377572" y="114450"/>
                  </a:lnTo>
                  <a:lnTo>
                    <a:pt x="1417008" y="137145"/>
                  </a:lnTo>
                  <a:lnTo>
                    <a:pt x="1455556" y="161879"/>
                  </a:lnTo>
                  <a:lnTo>
                    <a:pt x="1493134" y="188649"/>
                  </a:lnTo>
                  <a:lnTo>
                    <a:pt x="1529662" y="217453"/>
                  </a:lnTo>
                  <a:lnTo>
                    <a:pt x="1565059" y="248288"/>
                  </a:lnTo>
                  <a:lnTo>
                    <a:pt x="1599243" y="281152"/>
                  </a:lnTo>
                  <a:lnTo>
                    <a:pt x="1632134" y="316043"/>
                  </a:lnTo>
                  <a:close/>
                </a:path>
              </a:pathLst>
            </a:custGeom>
            <a:ln w="1047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873919" y="3186834"/>
              <a:ext cx="1379220" cy="1379220"/>
            </a:xfrm>
            <a:custGeom>
              <a:avLst/>
              <a:gdLst/>
              <a:ahLst/>
              <a:cxnLst/>
              <a:rect l="l" t="t" r="r" b="b"/>
              <a:pathLst>
                <a:path w="1379220" h="1379220">
                  <a:moveTo>
                    <a:pt x="689520" y="0"/>
                  </a:moveTo>
                  <a:lnTo>
                    <a:pt x="645428" y="1402"/>
                  </a:lnTo>
                  <a:lnTo>
                    <a:pt x="601482" y="5609"/>
                  </a:lnTo>
                  <a:lnTo>
                    <a:pt x="557826" y="12622"/>
                  </a:lnTo>
                  <a:lnTo>
                    <a:pt x="514605" y="22439"/>
                  </a:lnTo>
                  <a:lnTo>
                    <a:pt x="471966" y="35061"/>
                  </a:lnTo>
                  <a:lnTo>
                    <a:pt x="430053" y="50488"/>
                  </a:lnTo>
                  <a:lnTo>
                    <a:pt x="389011" y="68721"/>
                  </a:lnTo>
                  <a:lnTo>
                    <a:pt x="348986" y="89758"/>
                  </a:lnTo>
                  <a:lnTo>
                    <a:pt x="310122" y="113600"/>
                  </a:lnTo>
                  <a:lnTo>
                    <a:pt x="272566" y="140247"/>
                  </a:lnTo>
                  <a:lnTo>
                    <a:pt x="236462" y="169699"/>
                  </a:lnTo>
                  <a:lnTo>
                    <a:pt x="201955" y="201955"/>
                  </a:lnTo>
                  <a:lnTo>
                    <a:pt x="169699" y="236462"/>
                  </a:lnTo>
                  <a:lnTo>
                    <a:pt x="140247" y="272566"/>
                  </a:lnTo>
                  <a:lnTo>
                    <a:pt x="113600" y="310122"/>
                  </a:lnTo>
                  <a:lnTo>
                    <a:pt x="89758" y="348985"/>
                  </a:lnTo>
                  <a:lnTo>
                    <a:pt x="68721" y="389010"/>
                  </a:lnTo>
                  <a:lnTo>
                    <a:pt x="50488" y="430052"/>
                  </a:lnTo>
                  <a:lnTo>
                    <a:pt x="35061" y="471965"/>
                  </a:lnTo>
                  <a:lnTo>
                    <a:pt x="22439" y="514605"/>
                  </a:lnTo>
                  <a:lnTo>
                    <a:pt x="12622" y="557825"/>
                  </a:lnTo>
                  <a:lnTo>
                    <a:pt x="5609" y="601481"/>
                  </a:lnTo>
                  <a:lnTo>
                    <a:pt x="1402" y="645427"/>
                  </a:lnTo>
                  <a:lnTo>
                    <a:pt x="0" y="689519"/>
                  </a:lnTo>
                  <a:lnTo>
                    <a:pt x="1402" y="733611"/>
                  </a:lnTo>
                  <a:lnTo>
                    <a:pt x="5609" y="777557"/>
                  </a:lnTo>
                  <a:lnTo>
                    <a:pt x="12622" y="821213"/>
                  </a:lnTo>
                  <a:lnTo>
                    <a:pt x="22439" y="864433"/>
                  </a:lnTo>
                  <a:lnTo>
                    <a:pt x="35061" y="907073"/>
                  </a:lnTo>
                  <a:lnTo>
                    <a:pt x="50488" y="948986"/>
                  </a:lnTo>
                  <a:lnTo>
                    <a:pt x="68721" y="990028"/>
                  </a:lnTo>
                  <a:lnTo>
                    <a:pt x="89758" y="1030053"/>
                  </a:lnTo>
                  <a:lnTo>
                    <a:pt x="113600" y="1068916"/>
                  </a:lnTo>
                  <a:lnTo>
                    <a:pt x="140247" y="1106472"/>
                  </a:lnTo>
                  <a:lnTo>
                    <a:pt x="169699" y="1142576"/>
                  </a:lnTo>
                  <a:lnTo>
                    <a:pt x="201955" y="1177083"/>
                  </a:lnTo>
                  <a:lnTo>
                    <a:pt x="236462" y="1209340"/>
                  </a:lnTo>
                  <a:lnTo>
                    <a:pt x="272566" y="1238792"/>
                  </a:lnTo>
                  <a:lnTo>
                    <a:pt x="310122" y="1265438"/>
                  </a:lnTo>
                  <a:lnTo>
                    <a:pt x="348986" y="1289280"/>
                  </a:lnTo>
                  <a:lnTo>
                    <a:pt x="389011" y="1310318"/>
                  </a:lnTo>
                  <a:lnTo>
                    <a:pt x="430053" y="1328550"/>
                  </a:lnTo>
                  <a:lnTo>
                    <a:pt x="471966" y="1343977"/>
                  </a:lnTo>
                  <a:lnTo>
                    <a:pt x="514605" y="1356599"/>
                  </a:lnTo>
                  <a:lnTo>
                    <a:pt x="557826" y="1366416"/>
                  </a:lnTo>
                  <a:lnTo>
                    <a:pt x="601482" y="1373429"/>
                  </a:lnTo>
                  <a:lnTo>
                    <a:pt x="645428" y="1377636"/>
                  </a:lnTo>
                  <a:lnTo>
                    <a:pt x="689520" y="1379039"/>
                  </a:lnTo>
                  <a:lnTo>
                    <a:pt x="733611" y="1377636"/>
                  </a:lnTo>
                  <a:lnTo>
                    <a:pt x="777558" y="1373429"/>
                  </a:lnTo>
                  <a:lnTo>
                    <a:pt x="821214" y="1366416"/>
                  </a:lnTo>
                  <a:lnTo>
                    <a:pt x="864434" y="1356599"/>
                  </a:lnTo>
                  <a:lnTo>
                    <a:pt x="907073" y="1343977"/>
                  </a:lnTo>
                  <a:lnTo>
                    <a:pt x="948987" y="1328550"/>
                  </a:lnTo>
                  <a:lnTo>
                    <a:pt x="990028" y="1310318"/>
                  </a:lnTo>
                  <a:lnTo>
                    <a:pt x="1030054" y="1289280"/>
                  </a:lnTo>
                  <a:lnTo>
                    <a:pt x="1068917" y="1265438"/>
                  </a:lnTo>
                  <a:lnTo>
                    <a:pt x="1106473" y="1238792"/>
                  </a:lnTo>
                  <a:lnTo>
                    <a:pt x="1142577" y="1209340"/>
                  </a:lnTo>
                  <a:lnTo>
                    <a:pt x="1177084" y="1177083"/>
                  </a:lnTo>
                  <a:lnTo>
                    <a:pt x="1209341" y="1142576"/>
                  </a:lnTo>
                  <a:lnTo>
                    <a:pt x="1238792" y="1106472"/>
                  </a:lnTo>
                  <a:lnTo>
                    <a:pt x="1265439" y="1068916"/>
                  </a:lnTo>
                  <a:lnTo>
                    <a:pt x="1289281" y="1030053"/>
                  </a:lnTo>
                  <a:lnTo>
                    <a:pt x="1310318" y="990028"/>
                  </a:lnTo>
                  <a:lnTo>
                    <a:pt x="1328550" y="948986"/>
                  </a:lnTo>
                  <a:lnTo>
                    <a:pt x="1343977" y="907073"/>
                  </a:lnTo>
                  <a:lnTo>
                    <a:pt x="1356599" y="864433"/>
                  </a:lnTo>
                  <a:lnTo>
                    <a:pt x="1366417" y="821213"/>
                  </a:lnTo>
                  <a:lnTo>
                    <a:pt x="1373429" y="777557"/>
                  </a:lnTo>
                  <a:lnTo>
                    <a:pt x="1377636" y="733611"/>
                  </a:lnTo>
                  <a:lnTo>
                    <a:pt x="1379039" y="689519"/>
                  </a:lnTo>
                  <a:lnTo>
                    <a:pt x="1377636" y="645427"/>
                  </a:lnTo>
                  <a:lnTo>
                    <a:pt x="1373429" y="601481"/>
                  </a:lnTo>
                  <a:lnTo>
                    <a:pt x="1366417" y="557825"/>
                  </a:lnTo>
                  <a:lnTo>
                    <a:pt x="1356599" y="514605"/>
                  </a:lnTo>
                  <a:lnTo>
                    <a:pt x="1343977" y="471965"/>
                  </a:lnTo>
                  <a:lnTo>
                    <a:pt x="1328550" y="430052"/>
                  </a:lnTo>
                  <a:lnTo>
                    <a:pt x="1310318" y="389010"/>
                  </a:lnTo>
                  <a:lnTo>
                    <a:pt x="1289281" y="348985"/>
                  </a:lnTo>
                  <a:lnTo>
                    <a:pt x="1265439" y="310122"/>
                  </a:lnTo>
                  <a:lnTo>
                    <a:pt x="1238792" y="272566"/>
                  </a:lnTo>
                  <a:lnTo>
                    <a:pt x="1209341" y="236462"/>
                  </a:lnTo>
                  <a:lnTo>
                    <a:pt x="1177084" y="201955"/>
                  </a:lnTo>
                  <a:lnTo>
                    <a:pt x="1142577" y="169699"/>
                  </a:lnTo>
                  <a:lnTo>
                    <a:pt x="1106473" y="140247"/>
                  </a:lnTo>
                  <a:lnTo>
                    <a:pt x="1068917" y="113600"/>
                  </a:lnTo>
                  <a:lnTo>
                    <a:pt x="1030054" y="89758"/>
                  </a:lnTo>
                  <a:lnTo>
                    <a:pt x="990028" y="68721"/>
                  </a:lnTo>
                  <a:lnTo>
                    <a:pt x="948987" y="50488"/>
                  </a:lnTo>
                  <a:lnTo>
                    <a:pt x="907073" y="35061"/>
                  </a:lnTo>
                  <a:lnTo>
                    <a:pt x="864434" y="22439"/>
                  </a:lnTo>
                  <a:lnTo>
                    <a:pt x="821214" y="12622"/>
                  </a:lnTo>
                  <a:lnTo>
                    <a:pt x="777558" y="5609"/>
                  </a:lnTo>
                  <a:lnTo>
                    <a:pt x="733611" y="1402"/>
                  </a:lnTo>
                  <a:lnTo>
                    <a:pt x="68952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873919" y="3186833"/>
              <a:ext cx="1379220" cy="1379220"/>
            </a:xfrm>
            <a:custGeom>
              <a:avLst/>
              <a:gdLst/>
              <a:ahLst/>
              <a:cxnLst/>
              <a:rect l="l" t="t" r="r" b="b"/>
              <a:pathLst>
                <a:path w="1379220" h="1379220">
                  <a:moveTo>
                    <a:pt x="1177083" y="201955"/>
                  </a:moveTo>
                  <a:lnTo>
                    <a:pt x="1209340" y="236462"/>
                  </a:lnTo>
                  <a:lnTo>
                    <a:pt x="1238792" y="272566"/>
                  </a:lnTo>
                  <a:lnTo>
                    <a:pt x="1265439" y="310122"/>
                  </a:lnTo>
                  <a:lnTo>
                    <a:pt x="1289281" y="348985"/>
                  </a:lnTo>
                  <a:lnTo>
                    <a:pt x="1310318" y="389010"/>
                  </a:lnTo>
                  <a:lnTo>
                    <a:pt x="1328550" y="430052"/>
                  </a:lnTo>
                  <a:lnTo>
                    <a:pt x="1343977" y="471965"/>
                  </a:lnTo>
                  <a:lnTo>
                    <a:pt x="1356599" y="514605"/>
                  </a:lnTo>
                  <a:lnTo>
                    <a:pt x="1366417" y="557825"/>
                  </a:lnTo>
                  <a:lnTo>
                    <a:pt x="1373429" y="601481"/>
                  </a:lnTo>
                  <a:lnTo>
                    <a:pt x="1377636" y="645427"/>
                  </a:lnTo>
                  <a:lnTo>
                    <a:pt x="1379039" y="689519"/>
                  </a:lnTo>
                  <a:lnTo>
                    <a:pt x="1377636" y="733611"/>
                  </a:lnTo>
                  <a:lnTo>
                    <a:pt x="1373429" y="777557"/>
                  </a:lnTo>
                  <a:lnTo>
                    <a:pt x="1366417" y="821213"/>
                  </a:lnTo>
                  <a:lnTo>
                    <a:pt x="1356599" y="864433"/>
                  </a:lnTo>
                  <a:lnTo>
                    <a:pt x="1343977" y="907073"/>
                  </a:lnTo>
                  <a:lnTo>
                    <a:pt x="1328550" y="948986"/>
                  </a:lnTo>
                  <a:lnTo>
                    <a:pt x="1310318" y="990028"/>
                  </a:lnTo>
                  <a:lnTo>
                    <a:pt x="1289281" y="1030053"/>
                  </a:lnTo>
                  <a:lnTo>
                    <a:pt x="1265439" y="1068916"/>
                  </a:lnTo>
                  <a:lnTo>
                    <a:pt x="1238792" y="1106473"/>
                  </a:lnTo>
                  <a:lnTo>
                    <a:pt x="1209340" y="1142577"/>
                  </a:lnTo>
                  <a:lnTo>
                    <a:pt x="1177083" y="1177083"/>
                  </a:lnTo>
                  <a:lnTo>
                    <a:pt x="1142577" y="1209340"/>
                  </a:lnTo>
                  <a:lnTo>
                    <a:pt x="1106473" y="1238792"/>
                  </a:lnTo>
                  <a:lnTo>
                    <a:pt x="1068916" y="1265439"/>
                  </a:lnTo>
                  <a:lnTo>
                    <a:pt x="1030053" y="1289281"/>
                  </a:lnTo>
                  <a:lnTo>
                    <a:pt x="990028" y="1310318"/>
                  </a:lnTo>
                  <a:lnTo>
                    <a:pt x="948986" y="1328550"/>
                  </a:lnTo>
                  <a:lnTo>
                    <a:pt x="907073" y="1343977"/>
                  </a:lnTo>
                  <a:lnTo>
                    <a:pt x="864433" y="1356599"/>
                  </a:lnTo>
                  <a:lnTo>
                    <a:pt x="821213" y="1366417"/>
                  </a:lnTo>
                  <a:lnTo>
                    <a:pt x="777557" y="1373429"/>
                  </a:lnTo>
                  <a:lnTo>
                    <a:pt x="733611" y="1377636"/>
                  </a:lnTo>
                  <a:lnTo>
                    <a:pt x="689519" y="1379039"/>
                  </a:lnTo>
                  <a:lnTo>
                    <a:pt x="645427" y="1377636"/>
                  </a:lnTo>
                  <a:lnTo>
                    <a:pt x="601481" y="1373429"/>
                  </a:lnTo>
                  <a:lnTo>
                    <a:pt x="557825" y="1366417"/>
                  </a:lnTo>
                  <a:lnTo>
                    <a:pt x="514605" y="1356599"/>
                  </a:lnTo>
                  <a:lnTo>
                    <a:pt x="471965" y="1343977"/>
                  </a:lnTo>
                  <a:lnTo>
                    <a:pt x="430052" y="1328550"/>
                  </a:lnTo>
                  <a:lnTo>
                    <a:pt x="389010" y="1310318"/>
                  </a:lnTo>
                  <a:lnTo>
                    <a:pt x="348985" y="1289281"/>
                  </a:lnTo>
                  <a:lnTo>
                    <a:pt x="310122" y="1265439"/>
                  </a:lnTo>
                  <a:lnTo>
                    <a:pt x="272566" y="1238792"/>
                  </a:lnTo>
                  <a:lnTo>
                    <a:pt x="236462" y="1209340"/>
                  </a:lnTo>
                  <a:lnTo>
                    <a:pt x="201955" y="1177083"/>
                  </a:lnTo>
                  <a:lnTo>
                    <a:pt x="169698" y="1142577"/>
                  </a:lnTo>
                  <a:lnTo>
                    <a:pt x="140246" y="1106473"/>
                  </a:lnTo>
                  <a:lnTo>
                    <a:pt x="113600" y="1068916"/>
                  </a:lnTo>
                  <a:lnTo>
                    <a:pt x="89758" y="1030053"/>
                  </a:lnTo>
                  <a:lnTo>
                    <a:pt x="68721" y="990028"/>
                  </a:lnTo>
                  <a:lnTo>
                    <a:pt x="50488" y="948986"/>
                  </a:lnTo>
                  <a:lnTo>
                    <a:pt x="35061" y="907073"/>
                  </a:lnTo>
                  <a:lnTo>
                    <a:pt x="22439" y="864433"/>
                  </a:lnTo>
                  <a:lnTo>
                    <a:pt x="12622" y="821213"/>
                  </a:lnTo>
                  <a:lnTo>
                    <a:pt x="5609" y="777557"/>
                  </a:lnTo>
                  <a:lnTo>
                    <a:pt x="1402" y="733611"/>
                  </a:lnTo>
                  <a:lnTo>
                    <a:pt x="0" y="689519"/>
                  </a:lnTo>
                  <a:lnTo>
                    <a:pt x="1402" y="645427"/>
                  </a:lnTo>
                  <a:lnTo>
                    <a:pt x="5609" y="601481"/>
                  </a:lnTo>
                  <a:lnTo>
                    <a:pt x="12622" y="557825"/>
                  </a:lnTo>
                  <a:lnTo>
                    <a:pt x="22439" y="514605"/>
                  </a:lnTo>
                  <a:lnTo>
                    <a:pt x="35061" y="471965"/>
                  </a:lnTo>
                  <a:lnTo>
                    <a:pt x="50488" y="430052"/>
                  </a:lnTo>
                  <a:lnTo>
                    <a:pt x="68721" y="389010"/>
                  </a:lnTo>
                  <a:lnTo>
                    <a:pt x="89758" y="348985"/>
                  </a:lnTo>
                  <a:lnTo>
                    <a:pt x="113600" y="310122"/>
                  </a:lnTo>
                  <a:lnTo>
                    <a:pt x="140246" y="272566"/>
                  </a:lnTo>
                  <a:lnTo>
                    <a:pt x="169698" y="236462"/>
                  </a:lnTo>
                  <a:lnTo>
                    <a:pt x="201955" y="201955"/>
                  </a:lnTo>
                  <a:lnTo>
                    <a:pt x="236462" y="169698"/>
                  </a:lnTo>
                  <a:lnTo>
                    <a:pt x="272566" y="140246"/>
                  </a:lnTo>
                  <a:lnTo>
                    <a:pt x="310122" y="113600"/>
                  </a:lnTo>
                  <a:lnTo>
                    <a:pt x="348985" y="89758"/>
                  </a:lnTo>
                  <a:lnTo>
                    <a:pt x="389010" y="68721"/>
                  </a:lnTo>
                  <a:lnTo>
                    <a:pt x="430052" y="50488"/>
                  </a:lnTo>
                  <a:lnTo>
                    <a:pt x="471965" y="35061"/>
                  </a:lnTo>
                  <a:lnTo>
                    <a:pt x="514605" y="22439"/>
                  </a:lnTo>
                  <a:lnTo>
                    <a:pt x="557825" y="12622"/>
                  </a:lnTo>
                  <a:lnTo>
                    <a:pt x="601481" y="5609"/>
                  </a:lnTo>
                  <a:lnTo>
                    <a:pt x="645427" y="1402"/>
                  </a:lnTo>
                  <a:lnTo>
                    <a:pt x="689519" y="0"/>
                  </a:lnTo>
                  <a:lnTo>
                    <a:pt x="733611" y="1402"/>
                  </a:lnTo>
                  <a:lnTo>
                    <a:pt x="777557" y="5609"/>
                  </a:lnTo>
                  <a:lnTo>
                    <a:pt x="821213" y="12622"/>
                  </a:lnTo>
                  <a:lnTo>
                    <a:pt x="864433" y="22439"/>
                  </a:lnTo>
                  <a:lnTo>
                    <a:pt x="907073" y="35061"/>
                  </a:lnTo>
                  <a:lnTo>
                    <a:pt x="948986" y="50488"/>
                  </a:lnTo>
                  <a:lnTo>
                    <a:pt x="990028" y="68721"/>
                  </a:lnTo>
                  <a:lnTo>
                    <a:pt x="1030053" y="89758"/>
                  </a:lnTo>
                  <a:lnTo>
                    <a:pt x="1068916" y="113600"/>
                  </a:lnTo>
                  <a:lnTo>
                    <a:pt x="1106473" y="140246"/>
                  </a:lnTo>
                  <a:lnTo>
                    <a:pt x="1142577" y="169698"/>
                  </a:lnTo>
                  <a:lnTo>
                    <a:pt x="1177083" y="201955"/>
                  </a:lnTo>
                  <a:close/>
                </a:path>
              </a:pathLst>
            </a:custGeom>
            <a:ln w="1047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4426330" y="1014684"/>
            <a:ext cx="2425065" cy="123190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7900" spc="70" dirty="0">
                <a:solidFill>
                  <a:srgbClr val="FFFFFF"/>
                </a:solidFill>
                <a:latin typeface="Verdana"/>
                <a:cs typeface="Verdana"/>
              </a:rPr>
              <a:t>rider</a:t>
            </a:r>
            <a:endParaRPr sz="7900">
              <a:latin typeface="Verdana"/>
              <a:cs typeface="Verdan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2347520" y="1014684"/>
            <a:ext cx="3502025" cy="123190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7900" spc="-235" dirty="0"/>
              <a:t>s</a:t>
            </a:r>
            <a:r>
              <a:rPr sz="7900" spc="15" dirty="0"/>
              <a:t>t</a:t>
            </a:r>
            <a:r>
              <a:rPr sz="7900" spc="-15" dirty="0"/>
              <a:t>a</a:t>
            </a:r>
            <a:r>
              <a:rPr sz="7900" spc="135" dirty="0"/>
              <a:t>tion</a:t>
            </a:r>
            <a:endParaRPr sz="7900"/>
          </a:p>
        </p:txBody>
      </p:sp>
      <p:grpSp>
        <p:nvGrpSpPr>
          <p:cNvPr id="9" name="object 9"/>
          <p:cNvGrpSpPr/>
          <p:nvPr/>
        </p:nvGrpSpPr>
        <p:grpSpPr>
          <a:xfrm>
            <a:off x="7487585" y="4296888"/>
            <a:ext cx="4203065" cy="402590"/>
            <a:chOff x="7487585" y="4296888"/>
            <a:chExt cx="4203065" cy="402590"/>
          </a:xfrm>
        </p:grpSpPr>
        <p:sp>
          <p:nvSpPr>
            <p:cNvPr id="10" name="object 10"/>
            <p:cNvSpPr/>
            <p:nvPr/>
          </p:nvSpPr>
          <p:spPr>
            <a:xfrm>
              <a:off x="7487585" y="4497929"/>
              <a:ext cx="3853815" cy="0"/>
            </a:xfrm>
            <a:custGeom>
              <a:avLst/>
              <a:gdLst/>
              <a:ahLst/>
              <a:cxnLst/>
              <a:rect l="l" t="t" r="r" b="b"/>
              <a:pathLst>
                <a:path w="3853815">
                  <a:moveTo>
                    <a:pt x="0" y="0"/>
                  </a:moveTo>
                  <a:lnTo>
                    <a:pt x="3800956" y="0"/>
                  </a:lnTo>
                  <a:lnTo>
                    <a:pt x="3853310" y="0"/>
                  </a:lnTo>
                </a:path>
              </a:pathLst>
            </a:custGeom>
            <a:ln w="1047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1288546" y="4296888"/>
              <a:ext cx="402590" cy="402590"/>
            </a:xfrm>
            <a:custGeom>
              <a:avLst/>
              <a:gdLst/>
              <a:ahLst/>
              <a:cxnLst/>
              <a:rect l="l" t="t" r="r" b="b"/>
              <a:pathLst>
                <a:path w="402590" h="402589">
                  <a:moveTo>
                    <a:pt x="0" y="0"/>
                  </a:moveTo>
                  <a:lnTo>
                    <a:pt x="0" y="402081"/>
                  </a:lnTo>
                  <a:lnTo>
                    <a:pt x="402081" y="2010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617846" y="3113980"/>
            <a:ext cx="2960759" cy="2960759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58505" y="3134479"/>
            <a:ext cx="2010410" cy="2920365"/>
            <a:chOff x="4558505" y="3134479"/>
            <a:chExt cx="2010410" cy="2920365"/>
          </a:xfrm>
        </p:grpSpPr>
        <p:sp>
          <p:nvSpPr>
            <p:cNvPr id="3" name="object 3"/>
            <p:cNvSpPr/>
            <p:nvPr/>
          </p:nvSpPr>
          <p:spPr>
            <a:xfrm>
              <a:off x="4610859" y="4195656"/>
              <a:ext cx="1905635" cy="1806575"/>
            </a:xfrm>
            <a:custGeom>
              <a:avLst/>
              <a:gdLst/>
              <a:ahLst/>
              <a:cxnLst/>
              <a:rect l="l" t="t" r="r" b="b"/>
              <a:pathLst>
                <a:path w="1905634" h="1806575">
                  <a:moveTo>
                    <a:pt x="908282" y="0"/>
                  </a:moveTo>
                  <a:lnTo>
                    <a:pt x="864498" y="1947"/>
                  </a:lnTo>
                  <a:lnTo>
                    <a:pt x="820877" y="5963"/>
                  </a:lnTo>
                  <a:lnTo>
                    <a:pt x="777502" y="12050"/>
                  </a:lnTo>
                  <a:lnTo>
                    <a:pt x="734451" y="20210"/>
                  </a:lnTo>
                  <a:lnTo>
                    <a:pt x="691808" y="30446"/>
                  </a:lnTo>
                  <a:lnTo>
                    <a:pt x="649652" y="42761"/>
                  </a:lnTo>
                  <a:lnTo>
                    <a:pt x="608065" y="57156"/>
                  </a:lnTo>
                  <a:lnTo>
                    <a:pt x="567127" y="73633"/>
                  </a:lnTo>
                  <a:lnTo>
                    <a:pt x="526920" y="92196"/>
                  </a:lnTo>
                  <a:lnTo>
                    <a:pt x="487524" y="112846"/>
                  </a:lnTo>
                  <a:lnTo>
                    <a:pt x="449020" y="135586"/>
                  </a:lnTo>
                  <a:lnTo>
                    <a:pt x="411489" y="160418"/>
                  </a:lnTo>
                  <a:lnTo>
                    <a:pt x="375013" y="187345"/>
                  </a:lnTo>
                  <a:lnTo>
                    <a:pt x="339672" y="216368"/>
                  </a:lnTo>
                  <a:lnTo>
                    <a:pt x="305547" y="247491"/>
                  </a:lnTo>
                  <a:lnTo>
                    <a:pt x="272719" y="280715"/>
                  </a:lnTo>
                  <a:lnTo>
                    <a:pt x="241270" y="316042"/>
                  </a:lnTo>
                  <a:lnTo>
                    <a:pt x="207875" y="358200"/>
                  </a:lnTo>
                  <a:lnTo>
                    <a:pt x="177636" y="401664"/>
                  </a:lnTo>
                  <a:lnTo>
                    <a:pt x="150401" y="446292"/>
                  </a:lnTo>
                  <a:lnTo>
                    <a:pt x="126020" y="491943"/>
                  </a:lnTo>
                  <a:lnTo>
                    <a:pt x="104340" y="538477"/>
                  </a:lnTo>
                  <a:lnTo>
                    <a:pt x="85210" y="585754"/>
                  </a:lnTo>
                  <a:lnTo>
                    <a:pt x="68479" y="633632"/>
                  </a:lnTo>
                  <a:lnTo>
                    <a:pt x="53995" y="681970"/>
                  </a:lnTo>
                  <a:lnTo>
                    <a:pt x="41607" y="730628"/>
                  </a:lnTo>
                  <a:lnTo>
                    <a:pt x="31163" y="779465"/>
                  </a:lnTo>
                  <a:lnTo>
                    <a:pt x="22512" y="828340"/>
                  </a:lnTo>
                  <a:lnTo>
                    <a:pt x="15503" y="877112"/>
                  </a:lnTo>
                  <a:lnTo>
                    <a:pt x="9983" y="925641"/>
                  </a:lnTo>
                  <a:lnTo>
                    <a:pt x="5802" y="973785"/>
                  </a:lnTo>
                  <a:lnTo>
                    <a:pt x="2808" y="1021404"/>
                  </a:lnTo>
                  <a:lnTo>
                    <a:pt x="850" y="1068358"/>
                  </a:lnTo>
                  <a:lnTo>
                    <a:pt x="0" y="1116974"/>
                  </a:lnTo>
                  <a:lnTo>
                    <a:pt x="693" y="1165545"/>
                  </a:lnTo>
                  <a:lnTo>
                    <a:pt x="3130" y="1213883"/>
                  </a:lnTo>
                  <a:lnTo>
                    <a:pt x="7511" y="1261798"/>
                  </a:lnTo>
                  <a:lnTo>
                    <a:pt x="14037" y="1309102"/>
                  </a:lnTo>
                  <a:lnTo>
                    <a:pt x="22906" y="1355605"/>
                  </a:lnTo>
                  <a:lnTo>
                    <a:pt x="34321" y="1401119"/>
                  </a:lnTo>
                  <a:lnTo>
                    <a:pt x="48480" y="1445453"/>
                  </a:lnTo>
                  <a:lnTo>
                    <a:pt x="65584" y="1488420"/>
                  </a:lnTo>
                  <a:lnTo>
                    <a:pt x="85834" y="1529830"/>
                  </a:lnTo>
                  <a:lnTo>
                    <a:pt x="109500" y="1569592"/>
                  </a:lnTo>
                  <a:lnTo>
                    <a:pt x="136570" y="1607222"/>
                  </a:lnTo>
                  <a:lnTo>
                    <a:pt x="167457" y="1642827"/>
                  </a:lnTo>
                  <a:lnTo>
                    <a:pt x="202290" y="1676119"/>
                  </a:lnTo>
                  <a:lnTo>
                    <a:pt x="241270" y="1706908"/>
                  </a:lnTo>
                  <a:lnTo>
                    <a:pt x="283657" y="1734020"/>
                  </a:lnTo>
                  <a:lnTo>
                    <a:pt x="327430" y="1755971"/>
                  </a:lnTo>
                  <a:lnTo>
                    <a:pt x="372443" y="1773242"/>
                  </a:lnTo>
                  <a:lnTo>
                    <a:pt x="418552" y="1786314"/>
                  </a:lnTo>
                  <a:lnTo>
                    <a:pt x="465610" y="1795667"/>
                  </a:lnTo>
                  <a:lnTo>
                    <a:pt x="513472" y="1801783"/>
                  </a:lnTo>
                  <a:lnTo>
                    <a:pt x="561993" y="1805143"/>
                  </a:lnTo>
                  <a:lnTo>
                    <a:pt x="611028" y="1806226"/>
                  </a:lnTo>
                  <a:lnTo>
                    <a:pt x="660431" y="1805515"/>
                  </a:lnTo>
                  <a:lnTo>
                    <a:pt x="710056" y="1803490"/>
                  </a:lnTo>
                  <a:lnTo>
                    <a:pt x="858817" y="1794339"/>
                  </a:lnTo>
                  <a:lnTo>
                    <a:pt x="907880" y="1791866"/>
                  </a:lnTo>
                  <a:lnTo>
                    <a:pt x="956439" y="1790483"/>
                  </a:lnTo>
                  <a:lnTo>
                    <a:pt x="1380962" y="1790483"/>
                  </a:lnTo>
                  <a:lnTo>
                    <a:pt x="1401333" y="1788261"/>
                  </a:lnTo>
                  <a:lnTo>
                    <a:pt x="1449384" y="1779976"/>
                  </a:lnTo>
                  <a:lnTo>
                    <a:pt x="1496634" y="1768210"/>
                  </a:lnTo>
                  <a:lnTo>
                    <a:pt x="1542937" y="1752450"/>
                  </a:lnTo>
                  <a:lnTo>
                    <a:pt x="1588152" y="1732187"/>
                  </a:lnTo>
                  <a:lnTo>
                    <a:pt x="1632134" y="1706908"/>
                  </a:lnTo>
                  <a:lnTo>
                    <a:pt x="1674561" y="1676644"/>
                  </a:lnTo>
                  <a:lnTo>
                    <a:pt x="1712812" y="1643527"/>
                  </a:lnTo>
                  <a:lnTo>
                    <a:pt x="1747047" y="1607772"/>
                  </a:lnTo>
                  <a:lnTo>
                    <a:pt x="1777495" y="1569494"/>
                  </a:lnTo>
                  <a:lnTo>
                    <a:pt x="1804124" y="1529203"/>
                  </a:lnTo>
                  <a:lnTo>
                    <a:pt x="1827291" y="1486819"/>
                  </a:lnTo>
                  <a:lnTo>
                    <a:pt x="1847093" y="1442655"/>
                  </a:lnTo>
                  <a:lnTo>
                    <a:pt x="1863693" y="1396926"/>
                  </a:lnTo>
                  <a:lnTo>
                    <a:pt x="1877253" y="1349846"/>
                  </a:lnTo>
                  <a:lnTo>
                    <a:pt x="1887936" y="1301630"/>
                  </a:lnTo>
                  <a:lnTo>
                    <a:pt x="1895904" y="1252493"/>
                  </a:lnTo>
                  <a:lnTo>
                    <a:pt x="1901321" y="1202649"/>
                  </a:lnTo>
                  <a:lnTo>
                    <a:pt x="1904348" y="1152313"/>
                  </a:lnTo>
                  <a:lnTo>
                    <a:pt x="1905148" y="1101700"/>
                  </a:lnTo>
                  <a:lnTo>
                    <a:pt x="1903883" y="1051024"/>
                  </a:lnTo>
                  <a:lnTo>
                    <a:pt x="1901137" y="1004349"/>
                  </a:lnTo>
                  <a:lnTo>
                    <a:pt x="1896945" y="957191"/>
                  </a:lnTo>
                  <a:lnTo>
                    <a:pt x="1891210" y="909677"/>
                  </a:lnTo>
                  <a:lnTo>
                    <a:pt x="1883835" y="861929"/>
                  </a:lnTo>
                  <a:lnTo>
                    <a:pt x="1874723" y="814072"/>
                  </a:lnTo>
                  <a:lnTo>
                    <a:pt x="1863777" y="766231"/>
                  </a:lnTo>
                  <a:lnTo>
                    <a:pt x="1850901" y="718530"/>
                  </a:lnTo>
                  <a:lnTo>
                    <a:pt x="1835997" y="671094"/>
                  </a:lnTo>
                  <a:lnTo>
                    <a:pt x="1818968" y="624046"/>
                  </a:lnTo>
                  <a:lnTo>
                    <a:pt x="1799718" y="577511"/>
                  </a:lnTo>
                  <a:lnTo>
                    <a:pt x="1778149" y="531614"/>
                  </a:lnTo>
                  <a:lnTo>
                    <a:pt x="1754164" y="486479"/>
                  </a:lnTo>
                  <a:lnTo>
                    <a:pt x="1727668" y="442229"/>
                  </a:lnTo>
                  <a:lnTo>
                    <a:pt x="1698562" y="398991"/>
                  </a:lnTo>
                  <a:lnTo>
                    <a:pt x="1666749" y="356887"/>
                  </a:lnTo>
                  <a:lnTo>
                    <a:pt x="1632134" y="316042"/>
                  </a:lnTo>
                  <a:lnTo>
                    <a:pt x="1599243" y="281152"/>
                  </a:lnTo>
                  <a:lnTo>
                    <a:pt x="1565058" y="248288"/>
                  </a:lnTo>
                  <a:lnTo>
                    <a:pt x="1529662" y="217453"/>
                  </a:lnTo>
                  <a:lnTo>
                    <a:pt x="1493134" y="188649"/>
                  </a:lnTo>
                  <a:lnTo>
                    <a:pt x="1455556" y="161879"/>
                  </a:lnTo>
                  <a:lnTo>
                    <a:pt x="1417008" y="137145"/>
                  </a:lnTo>
                  <a:lnTo>
                    <a:pt x="1377571" y="114450"/>
                  </a:lnTo>
                  <a:lnTo>
                    <a:pt x="1337328" y="93795"/>
                  </a:lnTo>
                  <a:lnTo>
                    <a:pt x="1296357" y="75183"/>
                  </a:lnTo>
                  <a:lnTo>
                    <a:pt x="1254741" y="58617"/>
                  </a:lnTo>
                  <a:lnTo>
                    <a:pt x="1212560" y="44098"/>
                  </a:lnTo>
                  <a:lnTo>
                    <a:pt x="1169896" y="31629"/>
                  </a:lnTo>
                  <a:lnTo>
                    <a:pt x="1126828" y="21213"/>
                  </a:lnTo>
                  <a:lnTo>
                    <a:pt x="1083439" y="12852"/>
                  </a:lnTo>
                  <a:lnTo>
                    <a:pt x="1039809" y="6547"/>
                  </a:lnTo>
                  <a:lnTo>
                    <a:pt x="996019" y="2302"/>
                  </a:lnTo>
                  <a:lnTo>
                    <a:pt x="952150" y="119"/>
                  </a:lnTo>
                  <a:lnTo>
                    <a:pt x="908282" y="0"/>
                  </a:lnTo>
                  <a:close/>
                </a:path>
                <a:path w="1905634" h="1806575">
                  <a:moveTo>
                    <a:pt x="1380962" y="1790483"/>
                  </a:moveTo>
                  <a:lnTo>
                    <a:pt x="956439" y="1790483"/>
                  </a:lnTo>
                  <a:lnTo>
                    <a:pt x="1005255" y="1790533"/>
                  </a:lnTo>
                  <a:lnTo>
                    <a:pt x="1054560" y="1791700"/>
                  </a:lnTo>
                  <a:lnTo>
                    <a:pt x="1203973" y="1796805"/>
                  </a:lnTo>
                  <a:lnTo>
                    <a:pt x="1253799" y="1797336"/>
                  </a:lnTo>
                  <a:lnTo>
                    <a:pt x="1303397" y="1796429"/>
                  </a:lnTo>
                  <a:lnTo>
                    <a:pt x="1352622" y="1793575"/>
                  </a:lnTo>
                  <a:lnTo>
                    <a:pt x="1380962" y="179048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610859" y="4195656"/>
              <a:ext cx="1905635" cy="1806575"/>
            </a:xfrm>
            <a:custGeom>
              <a:avLst/>
              <a:gdLst/>
              <a:ahLst/>
              <a:cxnLst/>
              <a:rect l="l" t="t" r="r" b="b"/>
              <a:pathLst>
                <a:path w="1905634" h="1806575">
                  <a:moveTo>
                    <a:pt x="1632134" y="316043"/>
                  </a:moveTo>
                  <a:lnTo>
                    <a:pt x="1666750" y="356887"/>
                  </a:lnTo>
                  <a:lnTo>
                    <a:pt x="1698562" y="398991"/>
                  </a:lnTo>
                  <a:lnTo>
                    <a:pt x="1727668" y="442230"/>
                  </a:lnTo>
                  <a:lnTo>
                    <a:pt x="1754164" y="486479"/>
                  </a:lnTo>
                  <a:lnTo>
                    <a:pt x="1778149" y="531614"/>
                  </a:lnTo>
                  <a:lnTo>
                    <a:pt x="1799717" y="577511"/>
                  </a:lnTo>
                  <a:lnTo>
                    <a:pt x="1818968" y="624046"/>
                  </a:lnTo>
                  <a:lnTo>
                    <a:pt x="1835997" y="671094"/>
                  </a:lnTo>
                  <a:lnTo>
                    <a:pt x="1850901" y="718530"/>
                  </a:lnTo>
                  <a:lnTo>
                    <a:pt x="1863777" y="766231"/>
                  </a:lnTo>
                  <a:lnTo>
                    <a:pt x="1874723" y="814072"/>
                  </a:lnTo>
                  <a:lnTo>
                    <a:pt x="1883835" y="861929"/>
                  </a:lnTo>
                  <a:lnTo>
                    <a:pt x="1891209" y="909677"/>
                  </a:lnTo>
                  <a:lnTo>
                    <a:pt x="1896944" y="957191"/>
                  </a:lnTo>
                  <a:lnTo>
                    <a:pt x="1901136" y="1004349"/>
                  </a:lnTo>
                  <a:lnTo>
                    <a:pt x="1903882" y="1051024"/>
                  </a:lnTo>
                  <a:lnTo>
                    <a:pt x="1905147" y="1101700"/>
                  </a:lnTo>
                  <a:lnTo>
                    <a:pt x="1904347" y="1152313"/>
                  </a:lnTo>
                  <a:lnTo>
                    <a:pt x="1901321" y="1202649"/>
                  </a:lnTo>
                  <a:lnTo>
                    <a:pt x="1895904" y="1252493"/>
                  </a:lnTo>
                  <a:lnTo>
                    <a:pt x="1887936" y="1301630"/>
                  </a:lnTo>
                  <a:lnTo>
                    <a:pt x="1877253" y="1349846"/>
                  </a:lnTo>
                  <a:lnTo>
                    <a:pt x="1863693" y="1396926"/>
                  </a:lnTo>
                  <a:lnTo>
                    <a:pt x="1847093" y="1442655"/>
                  </a:lnTo>
                  <a:lnTo>
                    <a:pt x="1827291" y="1486819"/>
                  </a:lnTo>
                  <a:lnTo>
                    <a:pt x="1804124" y="1529203"/>
                  </a:lnTo>
                  <a:lnTo>
                    <a:pt x="1777431" y="1569592"/>
                  </a:lnTo>
                  <a:lnTo>
                    <a:pt x="1747047" y="1607772"/>
                  </a:lnTo>
                  <a:lnTo>
                    <a:pt x="1712812" y="1643527"/>
                  </a:lnTo>
                  <a:lnTo>
                    <a:pt x="1674562" y="1676644"/>
                  </a:lnTo>
                  <a:lnTo>
                    <a:pt x="1632134" y="1706908"/>
                  </a:lnTo>
                  <a:lnTo>
                    <a:pt x="1588152" y="1732187"/>
                  </a:lnTo>
                  <a:lnTo>
                    <a:pt x="1542938" y="1752450"/>
                  </a:lnTo>
                  <a:lnTo>
                    <a:pt x="1496634" y="1768210"/>
                  </a:lnTo>
                  <a:lnTo>
                    <a:pt x="1449384" y="1779976"/>
                  </a:lnTo>
                  <a:lnTo>
                    <a:pt x="1401333" y="1788261"/>
                  </a:lnTo>
                  <a:lnTo>
                    <a:pt x="1352622" y="1793575"/>
                  </a:lnTo>
                  <a:lnTo>
                    <a:pt x="1303397" y="1796429"/>
                  </a:lnTo>
                  <a:lnTo>
                    <a:pt x="1253799" y="1797336"/>
                  </a:lnTo>
                  <a:lnTo>
                    <a:pt x="1203973" y="1796805"/>
                  </a:lnTo>
                  <a:lnTo>
                    <a:pt x="1154062" y="1795348"/>
                  </a:lnTo>
                  <a:lnTo>
                    <a:pt x="1104210" y="1793476"/>
                  </a:lnTo>
                  <a:lnTo>
                    <a:pt x="1054560" y="1791700"/>
                  </a:lnTo>
                  <a:lnTo>
                    <a:pt x="1005255" y="1790533"/>
                  </a:lnTo>
                  <a:lnTo>
                    <a:pt x="956440" y="1790483"/>
                  </a:lnTo>
                  <a:lnTo>
                    <a:pt x="907880" y="1791866"/>
                  </a:lnTo>
                  <a:lnTo>
                    <a:pt x="858817" y="1794339"/>
                  </a:lnTo>
                  <a:lnTo>
                    <a:pt x="809395" y="1797421"/>
                  </a:lnTo>
                  <a:lnTo>
                    <a:pt x="759760" y="1800631"/>
                  </a:lnTo>
                  <a:lnTo>
                    <a:pt x="710057" y="1803490"/>
                  </a:lnTo>
                  <a:lnTo>
                    <a:pt x="660431" y="1805515"/>
                  </a:lnTo>
                  <a:lnTo>
                    <a:pt x="611028" y="1806226"/>
                  </a:lnTo>
                  <a:lnTo>
                    <a:pt x="561994" y="1805143"/>
                  </a:lnTo>
                  <a:lnTo>
                    <a:pt x="513472" y="1801783"/>
                  </a:lnTo>
                  <a:lnTo>
                    <a:pt x="465610" y="1795667"/>
                  </a:lnTo>
                  <a:lnTo>
                    <a:pt x="418552" y="1786314"/>
                  </a:lnTo>
                  <a:lnTo>
                    <a:pt x="372444" y="1773242"/>
                  </a:lnTo>
                  <a:lnTo>
                    <a:pt x="327430" y="1755971"/>
                  </a:lnTo>
                  <a:lnTo>
                    <a:pt x="283657" y="1734020"/>
                  </a:lnTo>
                  <a:lnTo>
                    <a:pt x="241270" y="1706908"/>
                  </a:lnTo>
                  <a:lnTo>
                    <a:pt x="202290" y="1676119"/>
                  </a:lnTo>
                  <a:lnTo>
                    <a:pt x="167457" y="1642827"/>
                  </a:lnTo>
                  <a:lnTo>
                    <a:pt x="136570" y="1607222"/>
                  </a:lnTo>
                  <a:lnTo>
                    <a:pt x="109429" y="1569494"/>
                  </a:lnTo>
                  <a:lnTo>
                    <a:pt x="85834" y="1529830"/>
                  </a:lnTo>
                  <a:lnTo>
                    <a:pt x="65585" y="1488420"/>
                  </a:lnTo>
                  <a:lnTo>
                    <a:pt x="48480" y="1445453"/>
                  </a:lnTo>
                  <a:lnTo>
                    <a:pt x="34321" y="1401119"/>
                  </a:lnTo>
                  <a:lnTo>
                    <a:pt x="22906" y="1355605"/>
                  </a:lnTo>
                  <a:lnTo>
                    <a:pt x="14037" y="1309102"/>
                  </a:lnTo>
                  <a:lnTo>
                    <a:pt x="7511" y="1261798"/>
                  </a:lnTo>
                  <a:lnTo>
                    <a:pt x="3130" y="1213883"/>
                  </a:lnTo>
                  <a:lnTo>
                    <a:pt x="693" y="1165545"/>
                  </a:lnTo>
                  <a:lnTo>
                    <a:pt x="0" y="1116974"/>
                  </a:lnTo>
                  <a:lnTo>
                    <a:pt x="850" y="1068358"/>
                  </a:lnTo>
                  <a:lnTo>
                    <a:pt x="2808" y="1021404"/>
                  </a:lnTo>
                  <a:lnTo>
                    <a:pt x="5802" y="973785"/>
                  </a:lnTo>
                  <a:lnTo>
                    <a:pt x="9983" y="925641"/>
                  </a:lnTo>
                  <a:lnTo>
                    <a:pt x="15503" y="877112"/>
                  </a:lnTo>
                  <a:lnTo>
                    <a:pt x="22512" y="828340"/>
                  </a:lnTo>
                  <a:lnTo>
                    <a:pt x="31163" y="779465"/>
                  </a:lnTo>
                  <a:lnTo>
                    <a:pt x="41607" y="730628"/>
                  </a:lnTo>
                  <a:lnTo>
                    <a:pt x="53995" y="681970"/>
                  </a:lnTo>
                  <a:lnTo>
                    <a:pt x="68479" y="633632"/>
                  </a:lnTo>
                  <a:lnTo>
                    <a:pt x="85210" y="585754"/>
                  </a:lnTo>
                  <a:lnTo>
                    <a:pt x="104340" y="538477"/>
                  </a:lnTo>
                  <a:lnTo>
                    <a:pt x="126020" y="491943"/>
                  </a:lnTo>
                  <a:lnTo>
                    <a:pt x="150401" y="446292"/>
                  </a:lnTo>
                  <a:lnTo>
                    <a:pt x="177636" y="401664"/>
                  </a:lnTo>
                  <a:lnTo>
                    <a:pt x="207875" y="358201"/>
                  </a:lnTo>
                  <a:lnTo>
                    <a:pt x="241270" y="316043"/>
                  </a:lnTo>
                  <a:lnTo>
                    <a:pt x="272719" y="280715"/>
                  </a:lnTo>
                  <a:lnTo>
                    <a:pt x="305547" y="247491"/>
                  </a:lnTo>
                  <a:lnTo>
                    <a:pt x="339672" y="216368"/>
                  </a:lnTo>
                  <a:lnTo>
                    <a:pt x="375013" y="187345"/>
                  </a:lnTo>
                  <a:lnTo>
                    <a:pt x="411489" y="160418"/>
                  </a:lnTo>
                  <a:lnTo>
                    <a:pt x="449020" y="135586"/>
                  </a:lnTo>
                  <a:lnTo>
                    <a:pt x="487523" y="112846"/>
                  </a:lnTo>
                  <a:lnTo>
                    <a:pt x="526919" y="92196"/>
                  </a:lnTo>
                  <a:lnTo>
                    <a:pt x="567127" y="73633"/>
                  </a:lnTo>
                  <a:lnTo>
                    <a:pt x="608065" y="57156"/>
                  </a:lnTo>
                  <a:lnTo>
                    <a:pt x="649652" y="42761"/>
                  </a:lnTo>
                  <a:lnTo>
                    <a:pt x="691808" y="30447"/>
                  </a:lnTo>
                  <a:lnTo>
                    <a:pt x="734451" y="20210"/>
                  </a:lnTo>
                  <a:lnTo>
                    <a:pt x="777502" y="12050"/>
                  </a:lnTo>
                  <a:lnTo>
                    <a:pt x="820877" y="5963"/>
                  </a:lnTo>
                  <a:lnTo>
                    <a:pt x="864498" y="1947"/>
                  </a:lnTo>
                  <a:lnTo>
                    <a:pt x="908282" y="0"/>
                  </a:lnTo>
                  <a:lnTo>
                    <a:pt x="952150" y="119"/>
                  </a:lnTo>
                  <a:lnTo>
                    <a:pt x="996019" y="2302"/>
                  </a:lnTo>
                  <a:lnTo>
                    <a:pt x="1039809" y="6547"/>
                  </a:lnTo>
                  <a:lnTo>
                    <a:pt x="1083439" y="12852"/>
                  </a:lnTo>
                  <a:lnTo>
                    <a:pt x="1126828" y="21213"/>
                  </a:lnTo>
                  <a:lnTo>
                    <a:pt x="1169896" y="31629"/>
                  </a:lnTo>
                  <a:lnTo>
                    <a:pt x="1212560" y="44098"/>
                  </a:lnTo>
                  <a:lnTo>
                    <a:pt x="1254741" y="58617"/>
                  </a:lnTo>
                  <a:lnTo>
                    <a:pt x="1296357" y="75183"/>
                  </a:lnTo>
                  <a:lnTo>
                    <a:pt x="1337328" y="93795"/>
                  </a:lnTo>
                  <a:lnTo>
                    <a:pt x="1377572" y="114450"/>
                  </a:lnTo>
                  <a:lnTo>
                    <a:pt x="1417008" y="137145"/>
                  </a:lnTo>
                  <a:lnTo>
                    <a:pt x="1455556" y="161879"/>
                  </a:lnTo>
                  <a:lnTo>
                    <a:pt x="1493134" y="188649"/>
                  </a:lnTo>
                  <a:lnTo>
                    <a:pt x="1529662" y="217453"/>
                  </a:lnTo>
                  <a:lnTo>
                    <a:pt x="1565059" y="248288"/>
                  </a:lnTo>
                  <a:lnTo>
                    <a:pt x="1599243" y="281152"/>
                  </a:lnTo>
                  <a:lnTo>
                    <a:pt x="1632134" y="316043"/>
                  </a:lnTo>
                  <a:close/>
                </a:path>
              </a:pathLst>
            </a:custGeom>
            <a:ln w="1047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873919" y="3186834"/>
              <a:ext cx="1379220" cy="1379220"/>
            </a:xfrm>
            <a:custGeom>
              <a:avLst/>
              <a:gdLst/>
              <a:ahLst/>
              <a:cxnLst/>
              <a:rect l="l" t="t" r="r" b="b"/>
              <a:pathLst>
                <a:path w="1379220" h="1379220">
                  <a:moveTo>
                    <a:pt x="689520" y="0"/>
                  </a:moveTo>
                  <a:lnTo>
                    <a:pt x="645428" y="1402"/>
                  </a:lnTo>
                  <a:lnTo>
                    <a:pt x="601482" y="5609"/>
                  </a:lnTo>
                  <a:lnTo>
                    <a:pt x="557826" y="12622"/>
                  </a:lnTo>
                  <a:lnTo>
                    <a:pt x="514605" y="22439"/>
                  </a:lnTo>
                  <a:lnTo>
                    <a:pt x="471966" y="35061"/>
                  </a:lnTo>
                  <a:lnTo>
                    <a:pt x="430053" y="50488"/>
                  </a:lnTo>
                  <a:lnTo>
                    <a:pt x="389011" y="68721"/>
                  </a:lnTo>
                  <a:lnTo>
                    <a:pt x="348986" y="89758"/>
                  </a:lnTo>
                  <a:lnTo>
                    <a:pt x="310122" y="113600"/>
                  </a:lnTo>
                  <a:lnTo>
                    <a:pt x="272566" y="140247"/>
                  </a:lnTo>
                  <a:lnTo>
                    <a:pt x="236462" y="169699"/>
                  </a:lnTo>
                  <a:lnTo>
                    <a:pt x="201955" y="201955"/>
                  </a:lnTo>
                  <a:lnTo>
                    <a:pt x="169699" y="236462"/>
                  </a:lnTo>
                  <a:lnTo>
                    <a:pt x="140247" y="272566"/>
                  </a:lnTo>
                  <a:lnTo>
                    <a:pt x="113600" y="310122"/>
                  </a:lnTo>
                  <a:lnTo>
                    <a:pt x="89758" y="348985"/>
                  </a:lnTo>
                  <a:lnTo>
                    <a:pt x="68721" y="389010"/>
                  </a:lnTo>
                  <a:lnTo>
                    <a:pt x="50488" y="430052"/>
                  </a:lnTo>
                  <a:lnTo>
                    <a:pt x="35061" y="471965"/>
                  </a:lnTo>
                  <a:lnTo>
                    <a:pt x="22439" y="514605"/>
                  </a:lnTo>
                  <a:lnTo>
                    <a:pt x="12622" y="557825"/>
                  </a:lnTo>
                  <a:lnTo>
                    <a:pt x="5609" y="601481"/>
                  </a:lnTo>
                  <a:lnTo>
                    <a:pt x="1402" y="645427"/>
                  </a:lnTo>
                  <a:lnTo>
                    <a:pt x="0" y="689519"/>
                  </a:lnTo>
                  <a:lnTo>
                    <a:pt x="1402" y="733611"/>
                  </a:lnTo>
                  <a:lnTo>
                    <a:pt x="5609" y="777557"/>
                  </a:lnTo>
                  <a:lnTo>
                    <a:pt x="12622" y="821213"/>
                  </a:lnTo>
                  <a:lnTo>
                    <a:pt x="22439" y="864433"/>
                  </a:lnTo>
                  <a:lnTo>
                    <a:pt x="35061" y="907073"/>
                  </a:lnTo>
                  <a:lnTo>
                    <a:pt x="50488" y="948986"/>
                  </a:lnTo>
                  <a:lnTo>
                    <a:pt x="68721" y="990028"/>
                  </a:lnTo>
                  <a:lnTo>
                    <a:pt x="89758" y="1030053"/>
                  </a:lnTo>
                  <a:lnTo>
                    <a:pt x="113600" y="1068916"/>
                  </a:lnTo>
                  <a:lnTo>
                    <a:pt x="140247" y="1106472"/>
                  </a:lnTo>
                  <a:lnTo>
                    <a:pt x="169699" y="1142576"/>
                  </a:lnTo>
                  <a:lnTo>
                    <a:pt x="201955" y="1177083"/>
                  </a:lnTo>
                  <a:lnTo>
                    <a:pt x="236462" y="1209340"/>
                  </a:lnTo>
                  <a:lnTo>
                    <a:pt x="272566" y="1238792"/>
                  </a:lnTo>
                  <a:lnTo>
                    <a:pt x="310122" y="1265438"/>
                  </a:lnTo>
                  <a:lnTo>
                    <a:pt x="348986" y="1289280"/>
                  </a:lnTo>
                  <a:lnTo>
                    <a:pt x="389011" y="1310318"/>
                  </a:lnTo>
                  <a:lnTo>
                    <a:pt x="430053" y="1328550"/>
                  </a:lnTo>
                  <a:lnTo>
                    <a:pt x="471966" y="1343977"/>
                  </a:lnTo>
                  <a:lnTo>
                    <a:pt x="514605" y="1356599"/>
                  </a:lnTo>
                  <a:lnTo>
                    <a:pt x="557826" y="1366416"/>
                  </a:lnTo>
                  <a:lnTo>
                    <a:pt x="601482" y="1373429"/>
                  </a:lnTo>
                  <a:lnTo>
                    <a:pt x="645428" y="1377636"/>
                  </a:lnTo>
                  <a:lnTo>
                    <a:pt x="689520" y="1379039"/>
                  </a:lnTo>
                  <a:lnTo>
                    <a:pt x="733611" y="1377636"/>
                  </a:lnTo>
                  <a:lnTo>
                    <a:pt x="777558" y="1373429"/>
                  </a:lnTo>
                  <a:lnTo>
                    <a:pt x="821214" y="1366416"/>
                  </a:lnTo>
                  <a:lnTo>
                    <a:pt x="864434" y="1356599"/>
                  </a:lnTo>
                  <a:lnTo>
                    <a:pt x="907073" y="1343977"/>
                  </a:lnTo>
                  <a:lnTo>
                    <a:pt x="948987" y="1328550"/>
                  </a:lnTo>
                  <a:lnTo>
                    <a:pt x="990028" y="1310318"/>
                  </a:lnTo>
                  <a:lnTo>
                    <a:pt x="1030054" y="1289280"/>
                  </a:lnTo>
                  <a:lnTo>
                    <a:pt x="1068917" y="1265438"/>
                  </a:lnTo>
                  <a:lnTo>
                    <a:pt x="1106473" y="1238792"/>
                  </a:lnTo>
                  <a:lnTo>
                    <a:pt x="1142577" y="1209340"/>
                  </a:lnTo>
                  <a:lnTo>
                    <a:pt x="1177084" y="1177083"/>
                  </a:lnTo>
                  <a:lnTo>
                    <a:pt x="1209341" y="1142576"/>
                  </a:lnTo>
                  <a:lnTo>
                    <a:pt x="1238792" y="1106472"/>
                  </a:lnTo>
                  <a:lnTo>
                    <a:pt x="1265439" y="1068916"/>
                  </a:lnTo>
                  <a:lnTo>
                    <a:pt x="1289281" y="1030053"/>
                  </a:lnTo>
                  <a:lnTo>
                    <a:pt x="1310318" y="990028"/>
                  </a:lnTo>
                  <a:lnTo>
                    <a:pt x="1328550" y="948986"/>
                  </a:lnTo>
                  <a:lnTo>
                    <a:pt x="1343977" y="907073"/>
                  </a:lnTo>
                  <a:lnTo>
                    <a:pt x="1356599" y="864433"/>
                  </a:lnTo>
                  <a:lnTo>
                    <a:pt x="1366417" y="821213"/>
                  </a:lnTo>
                  <a:lnTo>
                    <a:pt x="1373429" y="777557"/>
                  </a:lnTo>
                  <a:lnTo>
                    <a:pt x="1377636" y="733611"/>
                  </a:lnTo>
                  <a:lnTo>
                    <a:pt x="1379039" y="689519"/>
                  </a:lnTo>
                  <a:lnTo>
                    <a:pt x="1377636" y="645427"/>
                  </a:lnTo>
                  <a:lnTo>
                    <a:pt x="1373429" y="601481"/>
                  </a:lnTo>
                  <a:lnTo>
                    <a:pt x="1366417" y="557825"/>
                  </a:lnTo>
                  <a:lnTo>
                    <a:pt x="1356599" y="514605"/>
                  </a:lnTo>
                  <a:lnTo>
                    <a:pt x="1343977" y="471965"/>
                  </a:lnTo>
                  <a:lnTo>
                    <a:pt x="1328550" y="430052"/>
                  </a:lnTo>
                  <a:lnTo>
                    <a:pt x="1310318" y="389010"/>
                  </a:lnTo>
                  <a:lnTo>
                    <a:pt x="1289281" y="348985"/>
                  </a:lnTo>
                  <a:lnTo>
                    <a:pt x="1265439" y="310122"/>
                  </a:lnTo>
                  <a:lnTo>
                    <a:pt x="1238792" y="272566"/>
                  </a:lnTo>
                  <a:lnTo>
                    <a:pt x="1209341" y="236462"/>
                  </a:lnTo>
                  <a:lnTo>
                    <a:pt x="1177084" y="201955"/>
                  </a:lnTo>
                  <a:lnTo>
                    <a:pt x="1142577" y="169699"/>
                  </a:lnTo>
                  <a:lnTo>
                    <a:pt x="1106473" y="140247"/>
                  </a:lnTo>
                  <a:lnTo>
                    <a:pt x="1068917" y="113600"/>
                  </a:lnTo>
                  <a:lnTo>
                    <a:pt x="1030054" y="89758"/>
                  </a:lnTo>
                  <a:lnTo>
                    <a:pt x="990028" y="68721"/>
                  </a:lnTo>
                  <a:lnTo>
                    <a:pt x="948987" y="50488"/>
                  </a:lnTo>
                  <a:lnTo>
                    <a:pt x="907073" y="35061"/>
                  </a:lnTo>
                  <a:lnTo>
                    <a:pt x="864434" y="22439"/>
                  </a:lnTo>
                  <a:lnTo>
                    <a:pt x="821214" y="12622"/>
                  </a:lnTo>
                  <a:lnTo>
                    <a:pt x="777558" y="5609"/>
                  </a:lnTo>
                  <a:lnTo>
                    <a:pt x="733611" y="1402"/>
                  </a:lnTo>
                  <a:lnTo>
                    <a:pt x="68952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873919" y="3186833"/>
              <a:ext cx="1379220" cy="1379220"/>
            </a:xfrm>
            <a:custGeom>
              <a:avLst/>
              <a:gdLst/>
              <a:ahLst/>
              <a:cxnLst/>
              <a:rect l="l" t="t" r="r" b="b"/>
              <a:pathLst>
                <a:path w="1379220" h="1379220">
                  <a:moveTo>
                    <a:pt x="1177083" y="201955"/>
                  </a:moveTo>
                  <a:lnTo>
                    <a:pt x="1209340" y="236462"/>
                  </a:lnTo>
                  <a:lnTo>
                    <a:pt x="1238792" y="272566"/>
                  </a:lnTo>
                  <a:lnTo>
                    <a:pt x="1265439" y="310122"/>
                  </a:lnTo>
                  <a:lnTo>
                    <a:pt x="1289281" y="348985"/>
                  </a:lnTo>
                  <a:lnTo>
                    <a:pt x="1310318" y="389010"/>
                  </a:lnTo>
                  <a:lnTo>
                    <a:pt x="1328550" y="430052"/>
                  </a:lnTo>
                  <a:lnTo>
                    <a:pt x="1343977" y="471965"/>
                  </a:lnTo>
                  <a:lnTo>
                    <a:pt x="1356599" y="514605"/>
                  </a:lnTo>
                  <a:lnTo>
                    <a:pt x="1366417" y="557825"/>
                  </a:lnTo>
                  <a:lnTo>
                    <a:pt x="1373429" y="601481"/>
                  </a:lnTo>
                  <a:lnTo>
                    <a:pt x="1377636" y="645427"/>
                  </a:lnTo>
                  <a:lnTo>
                    <a:pt x="1379039" y="689519"/>
                  </a:lnTo>
                  <a:lnTo>
                    <a:pt x="1377636" y="733611"/>
                  </a:lnTo>
                  <a:lnTo>
                    <a:pt x="1373429" y="777557"/>
                  </a:lnTo>
                  <a:lnTo>
                    <a:pt x="1366417" y="821213"/>
                  </a:lnTo>
                  <a:lnTo>
                    <a:pt x="1356599" y="864433"/>
                  </a:lnTo>
                  <a:lnTo>
                    <a:pt x="1343977" y="907073"/>
                  </a:lnTo>
                  <a:lnTo>
                    <a:pt x="1328550" y="948986"/>
                  </a:lnTo>
                  <a:lnTo>
                    <a:pt x="1310318" y="990028"/>
                  </a:lnTo>
                  <a:lnTo>
                    <a:pt x="1289281" y="1030053"/>
                  </a:lnTo>
                  <a:lnTo>
                    <a:pt x="1265439" y="1068916"/>
                  </a:lnTo>
                  <a:lnTo>
                    <a:pt x="1238792" y="1106473"/>
                  </a:lnTo>
                  <a:lnTo>
                    <a:pt x="1209340" y="1142577"/>
                  </a:lnTo>
                  <a:lnTo>
                    <a:pt x="1177083" y="1177083"/>
                  </a:lnTo>
                  <a:lnTo>
                    <a:pt x="1142577" y="1209340"/>
                  </a:lnTo>
                  <a:lnTo>
                    <a:pt x="1106473" y="1238792"/>
                  </a:lnTo>
                  <a:lnTo>
                    <a:pt x="1068916" y="1265439"/>
                  </a:lnTo>
                  <a:lnTo>
                    <a:pt x="1030053" y="1289281"/>
                  </a:lnTo>
                  <a:lnTo>
                    <a:pt x="990028" y="1310318"/>
                  </a:lnTo>
                  <a:lnTo>
                    <a:pt x="948986" y="1328550"/>
                  </a:lnTo>
                  <a:lnTo>
                    <a:pt x="907073" y="1343977"/>
                  </a:lnTo>
                  <a:lnTo>
                    <a:pt x="864433" y="1356599"/>
                  </a:lnTo>
                  <a:lnTo>
                    <a:pt x="821213" y="1366417"/>
                  </a:lnTo>
                  <a:lnTo>
                    <a:pt x="777557" y="1373429"/>
                  </a:lnTo>
                  <a:lnTo>
                    <a:pt x="733611" y="1377636"/>
                  </a:lnTo>
                  <a:lnTo>
                    <a:pt x="689519" y="1379039"/>
                  </a:lnTo>
                  <a:lnTo>
                    <a:pt x="645427" y="1377636"/>
                  </a:lnTo>
                  <a:lnTo>
                    <a:pt x="601481" y="1373429"/>
                  </a:lnTo>
                  <a:lnTo>
                    <a:pt x="557825" y="1366417"/>
                  </a:lnTo>
                  <a:lnTo>
                    <a:pt x="514605" y="1356599"/>
                  </a:lnTo>
                  <a:lnTo>
                    <a:pt x="471965" y="1343977"/>
                  </a:lnTo>
                  <a:lnTo>
                    <a:pt x="430052" y="1328550"/>
                  </a:lnTo>
                  <a:lnTo>
                    <a:pt x="389010" y="1310318"/>
                  </a:lnTo>
                  <a:lnTo>
                    <a:pt x="348985" y="1289281"/>
                  </a:lnTo>
                  <a:lnTo>
                    <a:pt x="310122" y="1265439"/>
                  </a:lnTo>
                  <a:lnTo>
                    <a:pt x="272566" y="1238792"/>
                  </a:lnTo>
                  <a:lnTo>
                    <a:pt x="236462" y="1209340"/>
                  </a:lnTo>
                  <a:lnTo>
                    <a:pt x="201955" y="1177083"/>
                  </a:lnTo>
                  <a:lnTo>
                    <a:pt x="169698" y="1142577"/>
                  </a:lnTo>
                  <a:lnTo>
                    <a:pt x="140246" y="1106473"/>
                  </a:lnTo>
                  <a:lnTo>
                    <a:pt x="113600" y="1068916"/>
                  </a:lnTo>
                  <a:lnTo>
                    <a:pt x="89758" y="1030053"/>
                  </a:lnTo>
                  <a:lnTo>
                    <a:pt x="68721" y="990028"/>
                  </a:lnTo>
                  <a:lnTo>
                    <a:pt x="50488" y="948986"/>
                  </a:lnTo>
                  <a:lnTo>
                    <a:pt x="35061" y="907073"/>
                  </a:lnTo>
                  <a:lnTo>
                    <a:pt x="22439" y="864433"/>
                  </a:lnTo>
                  <a:lnTo>
                    <a:pt x="12622" y="821213"/>
                  </a:lnTo>
                  <a:lnTo>
                    <a:pt x="5609" y="777557"/>
                  </a:lnTo>
                  <a:lnTo>
                    <a:pt x="1402" y="733611"/>
                  </a:lnTo>
                  <a:lnTo>
                    <a:pt x="0" y="689519"/>
                  </a:lnTo>
                  <a:lnTo>
                    <a:pt x="1402" y="645427"/>
                  </a:lnTo>
                  <a:lnTo>
                    <a:pt x="5609" y="601481"/>
                  </a:lnTo>
                  <a:lnTo>
                    <a:pt x="12622" y="557825"/>
                  </a:lnTo>
                  <a:lnTo>
                    <a:pt x="22439" y="514605"/>
                  </a:lnTo>
                  <a:lnTo>
                    <a:pt x="35061" y="471965"/>
                  </a:lnTo>
                  <a:lnTo>
                    <a:pt x="50488" y="430052"/>
                  </a:lnTo>
                  <a:lnTo>
                    <a:pt x="68721" y="389010"/>
                  </a:lnTo>
                  <a:lnTo>
                    <a:pt x="89758" y="348985"/>
                  </a:lnTo>
                  <a:lnTo>
                    <a:pt x="113600" y="310122"/>
                  </a:lnTo>
                  <a:lnTo>
                    <a:pt x="140246" y="272566"/>
                  </a:lnTo>
                  <a:lnTo>
                    <a:pt x="169698" y="236462"/>
                  </a:lnTo>
                  <a:lnTo>
                    <a:pt x="201955" y="201955"/>
                  </a:lnTo>
                  <a:lnTo>
                    <a:pt x="236462" y="169698"/>
                  </a:lnTo>
                  <a:lnTo>
                    <a:pt x="272566" y="140246"/>
                  </a:lnTo>
                  <a:lnTo>
                    <a:pt x="310122" y="113600"/>
                  </a:lnTo>
                  <a:lnTo>
                    <a:pt x="348985" y="89758"/>
                  </a:lnTo>
                  <a:lnTo>
                    <a:pt x="389010" y="68721"/>
                  </a:lnTo>
                  <a:lnTo>
                    <a:pt x="430052" y="50488"/>
                  </a:lnTo>
                  <a:lnTo>
                    <a:pt x="471965" y="35061"/>
                  </a:lnTo>
                  <a:lnTo>
                    <a:pt x="514605" y="22439"/>
                  </a:lnTo>
                  <a:lnTo>
                    <a:pt x="557825" y="12622"/>
                  </a:lnTo>
                  <a:lnTo>
                    <a:pt x="601481" y="5609"/>
                  </a:lnTo>
                  <a:lnTo>
                    <a:pt x="645427" y="1402"/>
                  </a:lnTo>
                  <a:lnTo>
                    <a:pt x="689519" y="0"/>
                  </a:lnTo>
                  <a:lnTo>
                    <a:pt x="733611" y="1402"/>
                  </a:lnTo>
                  <a:lnTo>
                    <a:pt x="777557" y="5609"/>
                  </a:lnTo>
                  <a:lnTo>
                    <a:pt x="821213" y="12622"/>
                  </a:lnTo>
                  <a:lnTo>
                    <a:pt x="864433" y="22439"/>
                  </a:lnTo>
                  <a:lnTo>
                    <a:pt x="907073" y="35061"/>
                  </a:lnTo>
                  <a:lnTo>
                    <a:pt x="948986" y="50488"/>
                  </a:lnTo>
                  <a:lnTo>
                    <a:pt x="990028" y="68721"/>
                  </a:lnTo>
                  <a:lnTo>
                    <a:pt x="1030053" y="89758"/>
                  </a:lnTo>
                  <a:lnTo>
                    <a:pt x="1068916" y="113600"/>
                  </a:lnTo>
                  <a:lnTo>
                    <a:pt x="1106473" y="140246"/>
                  </a:lnTo>
                  <a:lnTo>
                    <a:pt x="1142577" y="169698"/>
                  </a:lnTo>
                  <a:lnTo>
                    <a:pt x="1177083" y="201955"/>
                  </a:lnTo>
                  <a:close/>
                </a:path>
              </a:pathLst>
            </a:custGeom>
            <a:ln w="1047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4426330" y="1014684"/>
            <a:ext cx="2425065" cy="123190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7900" spc="70" dirty="0">
                <a:solidFill>
                  <a:srgbClr val="FFFFFF"/>
                </a:solidFill>
                <a:latin typeface="Verdana"/>
                <a:cs typeface="Verdana"/>
              </a:rPr>
              <a:t>rider</a:t>
            </a:r>
            <a:endParaRPr sz="7900">
              <a:latin typeface="Verdana"/>
              <a:cs typeface="Verdan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2095716" y="1014684"/>
            <a:ext cx="4005579" cy="123190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7900" spc="-235" dirty="0"/>
              <a:t>s</a:t>
            </a:r>
            <a:r>
              <a:rPr sz="7900" spc="15" dirty="0"/>
              <a:t>t</a:t>
            </a:r>
            <a:r>
              <a:rPr sz="7900" spc="-15" dirty="0"/>
              <a:t>a</a:t>
            </a:r>
            <a:r>
              <a:rPr sz="7900" spc="75" dirty="0"/>
              <a:t>tions</a:t>
            </a:r>
            <a:endParaRPr sz="7900"/>
          </a:p>
        </p:txBody>
      </p:sp>
      <p:grpSp>
        <p:nvGrpSpPr>
          <p:cNvPr id="9" name="object 9"/>
          <p:cNvGrpSpPr/>
          <p:nvPr/>
        </p:nvGrpSpPr>
        <p:grpSpPr>
          <a:xfrm>
            <a:off x="7464830" y="5230138"/>
            <a:ext cx="4225290" cy="2825115"/>
            <a:chOff x="7464830" y="5230138"/>
            <a:chExt cx="4225290" cy="2825115"/>
          </a:xfrm>
        </p:grpSpPr>
        <p:sp>
          <p:nvSpPr>
            <p:cNvPr id="10" name="object 10"/>
            <p:cNvSpPr/>
            <p:nvPr/>
          </p:nvSpPr>
          <p:spPr>
            <a:xfrm>
              <a:off x="7517184" y="5282492"/>
              <a:ext cx="3881754" cy="2579370"/>
            </a:xfrm>
            <a:custGeom>
              <a:avLst/>
              <a:gdLst/>
              <a:ahLst/>
              <a:cxnLst/>
              <a:rect l="l" t="t" r="r" b="b"/>
              <a:pathLst>
                <a:path w="3881754" h="2579370">
                  <a:moveTo>
                    <a:pt x="0" y="0"/>
                  </a:moveTo>
                  <a:lnTo>
                    <a:pt x="3837905" y="2549801"/>
                  </a:lnTo>
                  <a:lnTo>
                    <a:pt x="3881512" y="2578773"/>
                  </a:lnTo>
                </a:path>
              </a:pathLst>
            </a:custGeom>
            <a:ln w="1047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1243835" y="7664841"/>
              <a:ext cx="446405" cy="390525"/>
            </a:xfrm>
            <a:custGeom>
              <a:avLst/>
              <a:gdLst/>
              <a:ahLst/>
              <a:cxnLst/>
              <a:rect l="l" t="t" r="r" b="b"/>
              <a:pathLst>
                <a:path w="446404" h="390525">
                  <a:moveTo>
                    <a:pt x="222506" y="0"/>
                  </a:moveTo>
                  <a:lnTo>
                    <a:pt x="0" y="334906"/>
                  </a:lnTo>
                  <a:lnTo>
                    <a:pt x="446164" y="389955"/>
                  </a:lnTo>
                  <a:lnTo>
                    <a:pt x="22250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7487585" y="4296888"/>
            <a:ext cx="4203065" cy="402590"/>
            <a:chOff x="7487585" y="4296888"/>
            <a:chExt cx="4203065" cy="402590"/>
          </a:xfrm>
        </p:grpSpPr>
        <p:sp>
          <p:nvSpPr>
            <p:cNvPr id="13" name="object 13"/>
            <p:cNvSpPr/>
            <p:nvPr/>
          </p:nvSpPr>
          <p:spPr>
            <a:xfrm>
              <a:off x="7487585" y="4497929"/>
              <a:ext cx="3853815" cy="0"/>
            </a:xfrm>
            <a:custGeom>
              <a:avLst/>
              <a:gdLst/>
              <a:ahLst/>
              <a:cxnLst/>
              <a:rect l="l" t="t" r="r" b="b"/>
              <a:pathLst>
                <a:path w="3853815">
                  <a:moveTo>
                    <a:pt x="0" y="0"/>
                  </a:moveTo>
                  <a:lnTo>
                    <a:pt x="3800956" y="0"/>
                  </a:lnTo>
                  <a:lnTo>
                    <a:pt x="3853310" y="0"/>
                  </a:lnTo>
                </a:path>
              </a:pathLst>
            </a:custGeom>
            <a:ln w="1047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1288546" y="4296888"/>
              <a:ext cx="402590" cy="402590"/>
            </a:xfrm>
            <a:custGeom>
              <a:avLst/>
              <a:gdLst/>
              <a:ahLst/>
              <a:cxnLst/>
              <a:rect l="l" t="t" r="r" b="b"/>
              <a:pathLst>
                <a:path w="402590" h="402589">
                  <a:moveTo>
                    <a:pt x="0" y="0"/>
                  </a:moveTo>
                  <a:lnTo>
                    <a:pt x="0" y="402081"/>
                  </a:lnTo>
                  <a:lnTo>
                    <a:pt x="402081" y="2010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5" name="object 1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617846" y="3113980"/>
            <a:ext cx="2960759" cy="2960759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617846" y="7407043"/>
            <a:ext cx="2960759" cy="2960759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58505" y="3134479"/>
            <a:ext cx="2010410" cy="2920365"/>
            <a:chOff x="4558505" y="3134479"/>
            <a:chExt cx="2010410" cy="2920365"/>
          </a:xfrm>
        </p:grpSpPr>
        <p:sp>
          <p:nvSpPr>
            <p:cNvPr id="3" name="object 3"/>
            <p:cNvSpPr/>
            <p:nvPr/>
          </p:nvSpPr>
          <p:spPr>
            <a:xfrm>
              <a:off x="4610859" y="4195656"/>
              <a:ext cx="1905635" cy="1806575"/>
            </a:xfrm>
            <a:custGeom>
              <a:avLst/>
              <a:gdLst/>
              <a:ahLst/>
              <a:cxnLst/>
              <a:rect l="l" t="t" r="r" b="b"/>
              <a:pathLst>
                <a:path w="1905634" h="1806575">
                  <a:moveTo>
                    <a:pt x="908282" y="0"/>
                  </a:moveTo>
                  <a:lnTo>
                    <a:pt x="864498" y="1947"/>
                  </a:lnTo>
                  <a:lnTo>
                    <a:pt x="820877" y="5963"/>
                  </a:lnTo>
                  <a:lnTo>
                    <a:pt x="777502" y="12050"/>
                  </a:lnTo>
                  <a:lnTo>
                    <a:pt x="734451" y="20210"/>
                  </a:lnTo>
                  <a:lnTo>
                    <a:pt x="691808" y="30446"/>
                  </a:lnTo>
                  <a:lnTo>
                    <a:pt x="649652" y="42761"/>
                  </a:lnTo>
                  <a:lnTo>
                    <a:pt x="608065" y="57156"/>
                  </a:lnTo>
                  <a:lnTo>
                    <a:pt x="567127" y="73633"/>
                  </a:lnTo>
                  <a:lnTo>
                    <a:pt x="526920" y="92196"/>
                  </a:lnTo>
                  <a:lnTo>
                    <a:pt x="487524" y="112846"/>
                  </a:lnTo>
                  <a:lnTo>
                    <a:pt x="449020" y="135586"/>
                  </a:lnTo>
                  <a:lnTo>
                    <a:pt x="411489" y="160418"/>
                  </a:lnTo>
                  <a:lnTo>
                    <a:pt x="375013" y="187345"/>
                  </a:lnTo>
                  <a:lnTo>
                    <a:pt x="339672" y="216368"/>
                  </a:lnTo>
                  <a:lnTo>
                    <a:pt x="305547" y="247491"/>
                  </a:lnTo>
                  <a:lnTo>
                    <a:pt x="272719" y="280715"/>
                  </a:lnTo>
                  <a:lnTo>
                    <a:pt x="241270" y="316042"/>
                  </a:lnTo>
                  <a:lnTo>
                    <a:pt x="207875" y="358200"/>
                  </a:lnTo>
                  <a:lnTo>
                    <a:pt x="177636" y="401664"/>
                  </a:lnTo>
                  <a:lnTo>
                    <a:pt x="150401" y="446292"/>
                  </a:lnTo>
                  <a:lnTo>
                    <a:pt x="126020" y="491943"/>
                  </a:lnTo>
                  <a:lnTo>
                    <a:pt x="104340" y="538477"/>
                  </a:lnTo>
                  <a:lnTo>
                    <a:pt x="85210" y="585754"/>
                  </a:lnTo>
                  <a:lnTo>
                    <a:pt x="68479" y="633632"/>
                  </a:lnTo>
                  <a:lnTo>
                    <a:pt x="53995" y="681970"/>
                  </a:lnTo>
                  <a:lnTo>
                    <a:pt x="41607" y="730628"/>
                  </a:lnTo>
                  <a:lnTo>
                    <a:pt x="31163" y="779465"/>
                  </a:lnTo>
                  <a:lnTo>
                    <a:pt x="22512" y="828340"/>
                  </a:lnTo>
                  <a:lnTo>
                    <a:pt x="15503" y="877112"/>
                  </a:lnTo>
                  <a:lnTo>
                    <a:pt x="9983" y="925641"/>
                  </a:lnTo>
                  <a:lnTo>
                    <a:pt x="5802" y="973785"/>
                  </a:lnTo>
                  <a:lnTo>
                    <a:pt x="2808" y="1021404"/>
                  </a:lnTo>
                  <a:lnTo>
                    <a:pt x="850" y="1068358"/>
                  </a:lnTo>
                  <a:lnTo>
                    <a:pt x="0" y="1116974"/>
                  </a:lnTo>
                  <a:lnTo>
                    <a:pt x="693" y="1165545"/>
                  </a:lnTo>
                  <a:lnTo>
                    <a:pt x="3130" y="1213883"/>
                  </a:lnTo>
                  <a:lnTo>
                    <a:pt x="7511" y="1261798"/>
                  </a:lnTo>
                  <a:lnTo>
                    <a:pt x="14037" y="1309102"/>
                  </a:lnTo>
                  <a:lnTo>
                    <a:pt x="22906" y="1355605"/>
                  </a:lnTo>
                  <a:lnTo>
                    <a:pt x="34321" y="1401119"/>
                  </a:lnTo>
                  <a:lnTo>
                    <a:pt x="48480" y="1445453"/>
                  </a:lnTo>
                  <a:lnTo>
                    <a:pt x="65584" y="1488420"/>
                  </a:lnTo>
                  <a:lnTo>
                    <a:pt x="85834" y="1529830"/>
                  </a:lnTo>
                  <a:lnTo>
                    <a:pt x="109500" y="1569592"/>
                  </a:lnTo>
                  <a:lnTo>
                    <a:pt x="136570" y="1607222"/>
                  </a:lnTo>
                  <a:lnTo>
                    <a:pt x="167457" y="1642827"/>
                  </a:lnTo>
                  <a:lnTo>
                    <a:pt x="202290" y="1676119"/>
                  </a:lnTo>
                  <a:lnTo>
                    <a:pt x="241270" y="1706908"/>
                  </a:lnTo>
                  <a:lnTo>
                    <a:pt x="283657" y="1734020"/>
                  </a:lnTo>
                  <a:lnTo>
                    <a:pt x="327430" y="1755971"/>
                  </a:lnTo>
                  <a:lnTo>
                    <a:pt x="372443" y="1773242"/>
                  </a:lnTo>
                  <a:lnTo>
                    <a:pt x="418552" y="1786314"/>
                  </a:lnTo>
                  <a:lnTo>
                    <a:pt x="465610" y="1795667"/>
                  </a:lnTo>
                  <a:lnTo>
                    <a:pt x="513472" y="1801783"/>
                  </a:lnTo>
                  <a:lnTo>
                    <a:pt x="561993" y="1805143"/>
                  </a:lnTo>
                  <a:lnTo>
                    <a:pt x="611028" y="1806226"/>
                  </a:lnTo>
                  <a:lnTo>
                    <a:pt x="660431" y="1805515"/>
                  </a:lnTo>
                  <a:lnTo>
                    <a:pt x="710056" y="1803490"/>
                  </a:lnTo>
                  <a:lnTo>
                    <a:pt x="858817" y="1794339"/>
                  </a:lnTo>
                  <a:lnTo>
                    <a:pt x="907880" y="1791866"/>
                  </a:lnTo>
                  <a:lnTo>
                    <a:pt x="956439" y="1790483"/>
                  </a:lnTo>
                  <a:lnTo>
                    <a:pt x="1380962" y="1790483"/>
                  </a:lnTo>
                  <a:lnTo>
                    <a:pt x="1401333" y="1788261"/>
                  </a:lnTo>
                  <a:lnTo>
                    <a:pt x="1449384" y="1779976"/>
                  </a:lnTo>
                  <a:lnTo>
                    <a:pt x="1496634" y="1768210"/>
                  </a:lnTo>
                  <a:lnTo>
                    <a:pt x="1542937" y="1752450"/>
                  </a:lnTo>
                  <a:lnTo>
                    <a:pt x="1588152" y="1732187"/>
                  </a:lnTo>
                  <a:lnTo>
                    <a:pt x="1632134" y="1706908"/>
                  </a:lnTo>
                  <a:lnTo>
                    <a:pt x="1674561" y="1676644"/>
                  </a:lnTo>
                  <a:lnTo>
                    <a:pt x="1712812" y="1643527"/>
                  </a:lnTo>
                  <a:lnTo>
                    <a:pt x="1747047" y="1607772"/>
                  </a:lnTo>
                  <a:lnTo>
                    <a:pt x="1777495" y="1569494"/>
                  </a:lnTo>
                  <a:lnTo>
                    <a:pt x="1804124" y="1529203"/>
                  </a:lnTo>
                  <a:lnTo>
                    <a:pt x="1827291" y="1486819"/>
                  </a:lnTo>
                  <a:lnTo>
                    <a:pt x="1847093" y="1442655"/>
                  </a:lnTo>
                  <a:lnTo>
                    <a:pt x="1863693" y="1396926"/>
                  </a:lnTo>
                  <a:lnTo>
                    <a:pt x="1877253" y="1349846"/>
                  </a:lnTo>
                  <a:lnTo>
                    <a:pt x="1887936" y="1301630"/>
                  </a:lnTo>
                  <a:lnTo>
                    <a:pt x="1895904" y="1252493"/>
                  </a:lnTo>
                  <a:lnTo>
                    <a:pt x="1901321" y="1202649"/>
                  </a:lnTo>
                  <a:lnTo>
                    <a:pt x="1904348" y="1152313"/>
                  </a:lnTo>
                  <a:lnTo>
                    <a:pt x="1905148" y="1101700"/>
                  </a:lnTo>
                  <a:lnTo>
                    <a:pt x="1903883" y="1051024"/>
                  </a:lnTo>
                  <a:lnTo>
                    <a:pt x="1901137" y="1004349"/>
                  </a:lnTo>
                  <a:lnTo>
                    <a:pt x="1896945" y="957191"/>
                  </a:lnTo>
                  <a:lnTo>
                    <a:pt x="1891210" y="909677"/>
                  </a:lnTo>
                  <a:lnTo>
                    <a:pt x="1883835" y="861929"/>
                  </a:lnTo>
                  <a:lnTo>
                    <a:pt x="1874723" y="814072"/>
                  </a:lnTo>
                  <a:lnTo>
                    <a:pt x="1863777" y="766231"/>
                  </a:lnTo>
                  <a:lnTo>
                    <a:pt x="1850901" y="718530"/>
                  </a:lnTo>
                  <a:lnTo>
                    <a:pt x="1835997" y="671094"/>
                  </a:lnTo>
                  <a:lnTo>
                    <a:pt x="1818968" y="624046"/>
                  </a:lnTo>
                  <a:lnTo>
                    <a:pt x="1799718" y="577511"/>
                  </a:lnTo>
                  <a:lnTo>
                    <a:pt x="1778149" y="531614"/>
                  </a:lnTo>
                  <a:lnTo>
                    <a:pt x="1754164" y="486479"/>
                  </a:lnTo>
                  <a:lnTo>
                    <a:pt x="1727668" y="442229"/>
                  </a:lnTo>
                  <a:lnTo>
                    <a:pt x="1698562" y="398991"/>
                  </a:lnTo>
                  <a:lnTo>
                    <a:pt x="1666749" y="356887"/>
                  </a:lnTo>
                  <a:lnTo>
                    <a:pt x="1632134" y="316042"/>
                  </a:lnTo>
                  <a:lnTo>
                    <a:pt x="1599243" y="281152"/>
                  </a:lnTo>
                  <a:lnTo>
                    <a:pt x="1565058" y="248288"/>
                  </a:lnTo>
                  <a:lnTo>
                    <a:pt x="1529662" y="217453"/>
                  </a:lnTo>
                  <a:lnTo>
                    <a:pt x="1493134" y="188649"/>
                  </a:lnTo>
                  <a:lnTo>
                    <a:pt x="1455556" y="161879"/>
                  </a:lnTo>
                  <a:lnTo>
                    <a:pt x="1417008" y="137145"/>
                  </a:lnTo>
                  <a:lnTo>
                    <a:pt x="1377571" y="114450"/>
                  </a:lnTo>
                  <a:lnTo>
                    <a:pt x="1337328" y="93795"/>
                  </a:lnTo>
                  <a:lnTo>
                    <a:pt x="1296357" y="75183"/>
                  </a:lnTo>
                  <a:lnTo>
                    <a:pt x="1254741" y="58617"/>
                  </a:lnTo>
                  <a:lnTo>
                    <a:pt x="1212560" y="44098"/>
                  </a:lnTo>
                  <a:lnTo>
                    <a:pt x="1169896" y="31629"/>
                  </a:lnTo>
                  <a:lnTo>
                    <a:pt x="1126828" y="21213"/>
                  </a:lnTo>
                  <a:lnTo>
                    <a:pt x="1083439" y="12852"/>
                  </a:lnTo>
                  <a:lnTo>
                    <a:pt x="1039809" y="6547"/>
                  </a:lnTo>
                  <a:lnTo>
                    <a:pt x="996019" y="2302"/>
                  </a:lnTo>
                  <a:lnTo>
                    <a:pt x="952150" y="119"/>
                  </a:lnTo>
                  <a:lnTo>
                    <a:pt x="908282" y="0"/>
                  </a:lnTo>
                  <a:close/>
                </a:path>
                <a:path w="1905634" h="1806575">
                  <a:moveTo>
                    <a:pt x="1380962" y="1790483"/>
                  </a:moveTo>
                  <a:lnTo>
                    <a:pt x="956439" y="1790483"/>
                  </a:lnTo>
                  <a:lnTo>
                    <a:pt x="1005255" y="1790533"/>
                  </a:lnTo>
                  <a:lnTo>
                    <a:pt x="1054560" y="1791700"/>
                  </a:lnTo>
                  <a:lnTo>
                    <a:pt x="1203973" y="1796805"/>
                  </a:lnTo>
                  <a:lnTo>
                    <a:pt x="1253799" y="1797336"/>
                  </a:lnTo>
                  <a:lnTo>
                    <a:pt x="1303397" y="1796429"/>
                  </a:lnTo>
                  <a:lnTo>
                    <a:pt x="1352622" y="1793575"/>
                  </a:lnTo>
                  <a:lnTo>
                    <a:pt x="1380962" y="179048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610859" y="4195656"/>
              <a:ext cx="1905635" cy="1806575"/>
            </a:xfrm>
            <a:custGeom>
              <a:avLst/>
              <a:gdLst/>
              <a:ahLst/>
              <a:cxnLst/>
              <a:rect l="l" t="t" r="r" b="b"/>
              <a:pathLst>
                <a:path w="1905634" h="1806575">
                  <a:moveTo>
                    <a:pt x="1632134" y="316043"/>
                  </a:moveTo>
                  <a:lnTo>
                    <a:pt x="1666750" y="356887"/>
                  </a:lnTo>
                  <a:lnTo>
                    <a:pt x="1698562" y="398991"/>
                  </a:lnTo>
                  <a:lnTo>
                    <a:pt x="1727668" y="442230"/>
                  </a:lnTo>
                  <a:lnTo>
                    <a:pt x="1754164" y="486479"/>
                  </a:lnTo>
                  <a:lnTo>
                    <a:pt x="1778149" y="531614"/>
                  </a:lnTo>
                  <a:lnTo>
                    <a:pt x="1799717" y="577511"/>
                  </a:lnTo>
                  <a:lnTo>
                    <a:pt x="1818968" y="624046"/>
                  </a:lnTo>
                  <a:lnTo>
                    <a:pt x="1835997" y="671094"/>
                  </a:lnTo>
                  <a:lnTo>
                    <a:pt x="1850901" y="718530"/>
                  </a:lnTo>
                  <a:lnTo>
                    <a:pt x="1863777" y="766231"/>
                  </a:lnTo>
                  <a:lnTo>
                    <a:pt x="1874723" y="814072"/>
                  </a:lnTo>
                  <a:lnTo>
                    <a:pt x="1883835" y="861929"/>
                  </a:lnTo>
                  <a:lnTo>
                    <a:pt x="1891209" y="909677"/>
                  </a:lnTo>
                  <a:lnTo>
                    <a:pt x="1896944" y="957191"/>
                  </a:lnTo>
                  <a:lnTo>
                    <a:pt x="1901136" y="1004349"/>
                  </a:lnTo>
                  <a:lnTo>
                    <a:pt x="1903882" y="1051024"/>
                  </a:lnTo>
                  <a:lnTo>
                    <a:pt x="1905147" y="1101700"/>
                  </a:lnTo>
                  <a:lnTo>
                    <a:pt x="1904347" y="1152313"/>
                  </a:lnTo>
                  <a:lnTo>
                    <a:pt x="1901321" y="1202649"/>
                  </a:lnTo>
                  <a:lnTo>
                    <a:pt x="1895904" y="1252493"/>
                  </a:lnTo>
                  <a:lnTo>
                    <a:pt x="1887936" y="1301630"/>
                  </a:lnTo>
                  <a:lnTo>
                    <a:pt x="1877253" y="1349846"/>
                  </a:lnTo>
                  <a:lnTo>
                    <a:pt x="1863693" y="1396926"/>
                  </a:lnTo>
                  <a:lnTo>
                    <a:pt x="1847093" y="1442655"/>
                  </a:lnTo>
                  <a:lnTo>
                    <a:pt x="1827291" y="1486819"/>
                  </a:lnTo>
                  <a:lnTo>
                    <a:pt x="1804124" y="1529203"/>
                  </a:lnTo>
                  <a:lnTo>
                    <a:pt x="1777431" y="1569592"/>
                  </a:lnTo>
                  <a:lnTo>
                    <a:pt x="1747047" y="1607772"/>
                  </a:lnTo>
                  <a:lnTo>
                    <a:pt x="1712812" y="1643527"/>
                  </a:lnTo>
                  <a:lnTo>
                    <a:pt x="1674562" y="1676644"/>
                  </a:lnTo>
                  <a:lnTo>
                    <a:pt x="1632134" y="1706908"/>
                  </a:lnTo>
                  <a:lnTo>
                    <a:pt x="1588152" y="1732187"/>
                  </a:lnTo>
                  <a:lnTo>
                    <a:pt x="1542938" y="1752450"/>
                  </a:lnTo>
                  <a:lnTo>
                    <a:pt x="1496634" y="1768210"/>
                  </a:lnTo>
                  <a:lnTo>
                    <a:pt x="1449384" y="1779976"/>
                  </a:lnTo>
                  <a:lnTo>
                    <a:pt x="1401333" y="1788261"/>
                  </a:lnTo>
                  <a:lnTo>
                    <a:pt x="1352622" y="1793575"/>
                  </a:lnTo>
                  <a:lnTo>
                    <a:pt x="1303397" y="1796429"/>
                  </a:lnTo>
                  <a:lnTo>
                    <a:pt x="1253799" y="1797336"/>
                  </a:lnTo>
                  <a:lnTo>
                    <a:pt x="1203973" y="1796805"/>
                  </a:lnTo>
                  <a:lnTo>
                    <a:pt x="1154062" y="1795348"/>
                  </a:lnTo>
                  <a:lnTo>
                    <a:pt x="1104210" y="1793476"/>
                  </a:lnTo>
                  <a:lnTo>
                    <a:pt x="1054560" y="1791700"/>
                  </a:lnTo>
                  <a:lnTo>
                    <a:pt x="1005255" y="1790533"/>
                  </a:lnTo>
                  <a:lnTo>
                    <a:pt x="956440" y="1790483"/>
                  </a:lnTo>
                  <a:lnTo>
                    <a:pt x="907880" y="1791866"/>
                  </a:lnTo>
                  <a:lnTo>
                    <a:pt x="858817" y="1794339"/>
                  </a:lnTo>
                  <a:lnTo>
                    <a:pt x="809395" y="1797421"/>
                  </a:lnTo>
                  <a:lnTo>
                    <a:pt x="759760" y="1800631"/>
                  </a:lnTo>
                  <a:lnTo>
                    <a:pt x="710057" y="1803490"/>
                  </a:lnTo>
                  <a:lnTo>
                    <a:pt x="660431" y="1805515"/>
                  </a:lnTo>
                  <a:lnTo>
                    <a:pt x="611028" y="1806226"/>
                  </a:lnTo>
                  <a:lnTo>
                    <a:pt x="561994" y="1805143"/>
                  </a:lnTo>
                  <a:lnTo>
                    <a:pt x="513472" y="1801783"/>
                  </a:lnTo>
                  <a:lnTo>
                    <a:pt x="465610" y="1795667"/>
                  </a:lnTo>
                  <a:lnTo>
                    <a:pt x="418552" y="1786314"/>
                  </a:lnTo>
                  <a:lnTo>
                    <a:pt x="372444" y="1773242"/>
                  </a:lnTo>
                  <a:lnTo>
                    <a:pt x="327430" y="1755971"/>
                  </a:lnTo>
                  <a:lnTo>
                    <a:pt x="283657" y="1734020"/>
                  </a:lnTo>
                  <a:lnTo>
                    <a:pt x="241270" y="1706908"/>
                  </a:lnTo>
                  <a:lnTo>
                    <a:pt x="202290" y="1676119"/>
                  </a:lnTo>
                  <a:lnTo>
                    <a:pt x="167457" y="1642827"/>
                  </a:lnTo>
                  <a:lnTo>
                    <a:pt x="136570" y="1607222"/>
                  </a:lnTo>
                  <a:lnTo>
                    <a:pt x="109429" y="1569494"/>
                  </a:lnTo>
                  <a:lnTo>
                    <a:pt x="85834" y="1529830"/>
                  </a:lnTo>
                  <a:lnTo>
                    <a:pt x="65585" y="1488420"/>
                  </a:lnTo>
                  <a:lnTo>
                    <a:pt x="48480" y="1445453"/>
                  </a:lnTo>
                  <a:lnTo>
                    <a:pt x="34321" y="1401119"/>
                  </a:lnTo>
                  <a:lnTo>
                    <a:pt x="22906" y="1355605"/>
                  </a:lnTo>
                  <a:lnTo>
                    <a:pt x="14037" y="1309102"/>
                  </a:lnTo>
                  <a:lnTo>
                    <a:pt x="7511" y="1261798"/>
                  </a:lnTo>
                  <a:lnTo>
                    <a:pt x="3130" y="1213883"/>
                  </a:lnTo>
                  <a:lnTo>
                    <a:pt x="693" y="1165545"/>
                  </a:lnTo>
                  <a:lnTo>
                    <a:pt x="0" y="1116974"/>
                  </a:lnTo>
                  <a:lnTo>
                    <a:pt x="850" y="1068358"/>
                  </a:lnTo>
                  <a:lnTo>
                    <a:pt x="2808" y="1021404"/>
                  </a:lnTo>
                  <a:lnTo>
                    <a:pt x="5802" y="973785"/>
                  </a:lnTo>
                  <a:lnTo>
                    <a:pt x="9983" y="925641"/>
                  </a:lnTo>
                  <a:lnTo>
                    <a:pt x="15503" y="877112"/>
                  </a:lnTo>
                  <a:lnTo>
                    <a:pt x="22512" y="828340"/>
                  </a:lnTo>
                  <a:lnTo>
                    <a:pt x="31163" y="779465"/>
                  </a:lnTo>
                  <a:lnTo>
                    <a:pt x="41607" y="730628"/>
                  </a:lnTo>
                  <a:lnTo>
                    <a:pt x="53995" y="681970"/>
                  </a:lnTo>
                  <a:lnTo>
                    <a:pt x="68479" y="633632"/>
                  </a:lnTo>
                  <a:lnTo>
                    <a:pt x="85210" y="585754"/>
                  </a:lnTo>
                  <a:lnTo>
                    <a:pt x="104340" y="538477"/>
                  </a:lnTo>
                  <a:lnTo>
                    <a:pt x="126020" y="491943"/>
                  </a:lnTo>
                  <a:lnTo>
                    <a:pt x="150401" y="446292"/>
                  </a:lnTo>
                  <a:lnTo>
                    <a:pt x="177636" y="401664"/>
                  </a:lnTo>
                  <a:lnTo>
                    <a:pt x="207875" y="358201"/>
                  </a:lnTo>
                  <a:lnTo>
                    <a:pt x="241270" y="316043"/>
                  </a:lnTo>
                  <a:lnTo>
                    <a:pt x="272719" y="280715"/>
                  </a:lnTo>
                  <a:lnTo>
                    <a:pt x="305547" y="247491"/>
                  </a:lnTo>
                  <a:lnTo>
                    <a:pt x="339672" y="216368"/>
                  </a:lnTo>
                  <a:lnTo>
                    <a:pt x="375013" y="187345"/>
                  </a:lnTo>
                  <a:lnTo>
                    <a:pt x="411489" y="160418"/>
                  </a:lnTo>
                  <a:lnTo>
                    <a:pt x="449020" y="135586"/>
                  </a:lnTo>
                  <a:lnTo>
                    <a:pt x="487523" y="112846"/>
                  </a:lnTo>
                  <a:lnTo>
                    <a:pt x="526919" y="92196"/>
                  </a:lnTo>
                  <a:lnTo>
                    <a:pt x="567127" y="73633"/>
                  </a:lnTo>
                  <a:lnTo>
                    <a:pt x="608065" y="57156"/>
                  </a:lnTo>
                  <a:lnTo>
                    <a:pt x="649652" y="42761"/>
                  </a:lnTo>
                  <a:lnTo>
                    <a:pt x="691808" y="30447"/>
                  </a:lnTo>
                  <a:lnTo>
                    <a:pt x="734451" y="20210"/>
                  </a:lnTo>
                  <a:lnTo>
                    <a:pt x="777502" y="12050"/>
                  </a:lnTo>
                  <a:lnTo>
                    <a:pt x="820877" y="5963"/>
                  </a:lnTo>
                  <a:lnTo>
                    <a:pt x="864498" y="1947"/>
                  </a:lnTo>
                  <a:lnTo>
                    <a:pt x="908282" y="0"/>
                  </a:lnTo>
                  <a:lnTo>
                    <a:pt x="952150" y="119"/>
                  </a:lnTo>
                  <a:lnTo>
                    <a:pt x="996019" y="2302"/>
                  </a:lnTo>
                  <a:lnTo>
                    <a:pt x="1039809" y="6547"/>
                  </a:lnTo>
                  <a:lnTo>
                    <a:pt x="1083439" y="12852"/>
                  </a:lnTo>
                  <a:lnTo>
                    <a:pt x="1126828" y="21213"/>
                  </a:lnTo>
                  <a:lnTo>
                    <a:pt x="1169896" y="31629"/>
                  </a:lnTo>
                  <a:lnTo>
                    <a:pt x="1212560" y="44098"/>
                  </a:lnTo>
                  <a:lnTo>
                    <a:pt x="1254741" y="58617"/>
                  </a:lnTo>
                  <a:lnTo>
                    <a:pt x="1296357" y="75183"/>
                  </a:lnTo>
                  <a:lnTo>
                    <a:pt x="1337328" y="93795"/>
                  </a:lnTo>
                  <a:lnTo>
                    <a:pt x="1377572" y="114450"/>
                  </a:lnTo>
                  <a:lnTo>
                    <a:pt x="1417008" y="137145"/>
                  </a:lnTo>
                  <a:lnTo>
                    <a:pt x="1455556" y="161879"/>
                  </a:lnTo>
                  <a:lnTo>
                    <a:pt x="1493134" y="188649"/>
                  </a:lnTo>
                  <a:lnTo>
                    <a:pt x="1529662" y="217453"/>
                  </a:lnTo>
                  <a:lnTo>
                    <a:pt x="1565059" y="248288"/>
                  </a:lnTo>
                  <a:lnTo>
                    <a:pt x="1599243" y="281152"/>
                  </a:lnTo>
                  <a:lnTo>
                    <a:pt x="1632134" y="316043"/>
                  </a:lnTo>
                  <a:close/>
                </a:path>
              </a:pathLst>
            </a:custGeom>
            <a:ln w="1047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873919" y="3186834"/>
              <a:ext cx="1379220" cy="1379220"/>
            </a:xfrm>
            <a:custGeom>
              <a:avLst/>
              <a:gdLst/>
              <a:ahLst/>
              <a:cxnLst/>
              <a:rect l="l" t="t" r="r" b="b"/>
              <a:pathLst>
                <a:path w="1379220" h="1379220">
                  <a:moveTo>
                    <a:pt x="689520" y="0"/>
                  </a:moveTo>
                  <a:lnTo>
                    <a:pt x="645428" y="1402"/>
                  </a:lnTo>
                  <a:lnTo>
                    <a:pt x="601482" y="5609"/>
                  </a:lnTo>
                  <a:lnTo>
                    <a:pt x="557826" y="12622"/>
                  </a:lnTo>
                  <a:lnTo>
                    <a:pt x="514605" y="22439"/>
                  </a:lnTo>
                  <a:lnTo>
                    <a:pt x="471966" y="35061"/>
                  </a:lnTo>
                  <a:lnTo>
                    <a:pt x="430053" y="50488"/>
                  </a:lnTo>
                  <a:lnTo>
                    <a:pt x="389011" y="68721"/>
                  </a:lnTo>
                  <a:lnTo>
                    <a:pt x="348986" y="89758"/>
                  </a:lnTo>
                  <a:lnTo>
                    <a:pt x="310122" y="113600"/>
                  </a:lnTo>
                  <a:lnTo>
                    <a:pt x="272566" y="140247"/>
                  </a:lnTo>
                  <a:lnTo>
                    <a:pt x="236462" y="169699"/>
                  </a:lnTo>
                  <a:lnTo>
                    <a:pt x="201955" y="201955"/>
                  </a:lnTo>
                  <a:lnTo>
                    <a:pt x="169699" y="236462"/>
                  </a:lnTo>
                  <a:lnTo>
                    <a:pt x="140247" y="272566"/>
                  </a:lnTo>
                  <a:lnTo>
                    <a:pt x="113600" y="310122"/>
                  </a:lnTo>
                  <a:lnTo>
                    <a:pt x="89758" y="348985"/>
                  </a:lnTo>
                  <a:lnTo>
                    <a:pt x="68721" y="389010"/>
                  </a:lnTo>
                  <a:lnTo>
                    <a:pt x="50488" y="430052"/>
                  </a:lnTo>
                  <a:lnTo>
                    <a:pt x="35061" y="471965"/>
                  </a:lnTo>
                  <a:lnTo>
                    <a:pt x="22439" y="514605"/>
                  </a:lnTo>
                  <a:lnTo>
                    <a:pt x="12622" y="557825"/>
                  </a:lnTo>
                  <a:lnTo>
                    <a:pt x="5609" y="601481"/>
                  </a:lnTo>
                  <a:lnTo>
                    <a:pt x="1402" y="645427"/>
                  </a:lnTo>
                  <a:lnTo>
                    <a:pt x="0" y="689519"/>
                  </a:lnTo>
                  <a:lnTo>
                    <a:pt x="1402" y="733611"/>
                  </a:lnTo>
                  <a:lnTo>
                    <a:pt x="5609" y="777557"/>
                  </a:lnTo>
                  <a:lnTo>
                    <a:pt x="12622" y="821213"/>
                  </a:lnTo>
                  <a:lnTo>
                    <a:pt x="22439" y="864433"/>
                  </a:lnTo>
                  <a:lnTo>
                    <a:pt x="35061" y="907073"/>
                  </a:lnTo>
                  <a:lnTo>
                    <a:pt x="50488" y="948986"/>
                  </a:lnTo>
                  <a:lnTo>
                    <a:pt x="68721" y="990028"/>
                  </a:lnTo>
                  <a:lnTo>
                    <a:pt x="89758" y="1030053"/>
                  </a:lnTo>
                  <a:lnTo>
                    <a:pt x="113600" y="1068916"/>
                  </a:lnTo>
                  <a:lnTo>
                    <a:pt x="140247" y="1106472"/>
                  </a:lnTo>
                  <a:lnTo>
                    <a:pt x="169699" y="1142576"/>
                  </a:lnTo>
                  <a:lnTo>
                    <a:pt x="201955" y="1177083"/>
                  </a:lnTo>
                  <a:lnTo>
                    <a:pt x="236462" y="1209340"/>
                  </a:lnTo>
                  <a:lnTo>
                    <a:pt x="272566" y="1238792"/>
                  </a:lnTo>
                  <a:lnTo>
                    <a:pt x="310122" y="1265438"/>
                  </a:lnTo>
                  <a:lnTo>
                    <a:pt x="348986" y="1289280"/>
                  </a:lnTo>
                  <a:lnTo>
                    <a:pt x="389011" y="1310318"/>
                  </a:lnTo>
                  <a:lnTo>
                    <a:pt x="430053" y="1328550"/>
                  </a:lnTo>
                  <a:lnTo>
                    <a:pt x="471966" y="1343977"/>
                  </a:lnTo>
                  <a:lnTo>
                    <a:pt x="514605" y="1356599"/>
                  </a:lnTo>
                  <a:lnTo>
                    <a:pt x="557826" y="1366416"/>
                  </a:lnTo>
                  <a:lnTo>
                    <a:pt x="601482" y="1373429"/>
                  </a:lnTo>
                  <a:lnTo>
                    <a:pt x="645428" y="1377636"/>
                  </a:lnTo>
                  <a:lnTo>
                    <a:pt x="689520" y="1379039"/>
                  </a:lnTo>
                  <a:lnTo>
                    <a:pt x="733611" y="1377636"/>
                  </a:lnTo>
                  <a:lnTo>
                    <a:pt x="777558" y="1373429"/>
                  </a:lnTo>
                  <a:lnTo>
                    <a:pt x="821214" y="1366416"/>
                  </a:lnTo>
                  <a:lnTo>
                    <a:pt x="864434" y="1356599"/>
                  </a:lnTo>
                  <a:lnTo>
                    <a:pt x="907073" y="1343977"/>
                  </a:lnTo>
                  <a:lnTo>
                    <a:pt x="948987" y="1328550"/>
                  </a:lnTo>
                  <a:lnTo>
                    <a:pt x="990028" y="1310318"/>
                  </a:lnTo>
                  <a:lnTo>
                    <a:pt x="1030054" y="1289280"/>
                  </a:lnTo>
                  <a:lnTo>
                    <a:pt x="1068917" y="1265438"/>
                  </a:lnTo>
                  <a:lnTo>
                    <a:pt x="1106473" y="1238792"/>
                  </a:lnTo>
                  <a:lnTo>
                    <a:pt x="1142577" y="1209340"/>
                  </a:lnTo>
                  <a:lnTo>
                    <a:pt x="1177084" y="1177083"/>
                  </a:lnTo>
                  <a:lnTo>
                    <a:pt x="1209341" y="1142576"/>
                  </a:lnTo>
                  <a:lnTo>
                    <a:pt x="1238792" y="1106472"/>
                  </a:lnTo>
                  <a:lnTo>
                    <a:pt x="1265439" y="1068916"/>
                  </a:lnTo>
                  <a:lnTo>
                    <a:pt x="1289281" y="1030053"/>
                  </a:lnTo>
                  <a:lnTo>
                    <a:pt x="1310318" y="990028"/>
                  </a:lnTo>
                  <a:lnTo>
                    <a:pt x="1328550" y="948986"/>
                  </a:lnTo>
                  <a:lnTo>
                    <a:pt x="1343977" y="907073"/>
                  </a:lnTo>
                  <a:lnTo>
                    <a:pt x="1356599" y="864433"/>
                  </a:lnTo>
                  <a:lnTo>
                    <a:pt x="1366417" y="821213"/>
                  </a:lnTo>
                  <a:lnTo>
                    <a:pt x="1373429" y="777557"/>
                  </a:lnTo>
                  <a:lnTo>
                    <a:pt x="1377636" y="733611"/>
                  </a:lnTo>
                  <a:lnTo>
                    <a:pt x="1379039" y="689519"/>
                  </a:lnTo>
                  <a:lnTo>
                    <a:pt x="1377636" y="645427"/>
                  </a:lnTo>
                  <a:lnTo>
                    <a:pt x="1373429" y="601481"/>
                  </a:lnTo>
                  <a:lnTo>
                    <a:pt x="1366417" y="557825"/>
                  </a:lnTo>
                  <a:lnTo>
                    <a:pt x="1356599" y="514605"/>
                  </a:lnTo>
                  <a:lnTo>
                    <a:pt x="1343977" y="471965"/>
                  </a:lnTo>
                  <a:lnTo>
                    <a:pt x="1328550" y="430052"/>
                  </a:lnTo>
                  <a:lnTo>
                    <a:pt x="1310318" y="389010"/>
                  </a:lnTo>
                  <a:lnTo>
                    <a:pt x="1289281" y="348985"/>
                  </a:lnTo>
                  <a:lnTo>
                    <a:pt x="1265439" y="310122"/>
                  </a:lnTo>
                  <a:lnTo>
                    <a:pt x="1238792" y="272566"/>
                  </a:lnTo>
                  <a:lnTo>
                    <a:pt x="1209341" y="236462"/>
                  </a:lnTo>
                  <a:lnTo>
                    <a:pt x="1177084" y="201955"/>
                  </a:lnTo>
                  <a:lnTo>
                    <a:pt x="1142577" y="169699"/>
                  </a:lnTo>
                  <a:lnTo>
                    <a:pt x="1106473" y="140247"/>
                  </a:lnTo>
                  <a:lnTo>
                    <a:pt x="1068917" y="113600"/>
                  </a:lnTo>
                  <a:lnTo>
                    <a:pt x="1030054" y="89758"/>
                  </a:lnTo>
                  <a:lnTo>
                    <a:pt x="990028" y="68721"/>
                  </a:lnTo>
                  <a:lnTo>
                    <a:pt x="948987" y="50488"/>
                  </a:lnTo>
                  <a:lnTo>
                    <a:pt x="907073" y="35061"/>
                  </a:lnTo>
                  <a:lnTo>
                    <a:pt x="864434" y="22439"/>
                  </a:lnTo>
                  <a:lnTo>
                    <a:pt x="821214" y="12622"/>
                  </a:lnTo>
                  <a:lnTo>
                    <a:pt x="777558" y="5609"/>
                  </a:lnTo>
                  <a:lnTo>
                    <a:pt x="733611" y="1402"/>
                  </a:lnTo>
                  <a:lnTo>
                    <a:pt x="68952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873919" y="3186833"/>
              <a:ext cx="1379220" cy="1379220"/>
            </a:xfrm>
            <a:custGeom>
              <a:avLst/>
              <a:gdLst/>
              <a:ahLst/>
              <a:cxnLst/>
              <a:rect l="l" t="t" r="r" b="b"/>
              <a:pathLst>
                <a:path w="1379220" h="1379220">
                  <a:moveTo>
                    <a:pt x="1177083" y="201955"/>
                  </a:moveTo>
                  <a:lnTo>
                    <a:pt x="1209340" y="236462"/>
                  </a:lnTo>
                  <a:lnTo>
                    <a:pt x="1238792" y="272566"/>
                  </a:lnTo>
                  <a:lnTo>
                    <a:pt x="1265439" y="310122"/>
                  </a:lnTo>
                  <a:lnTo>
                    <a:pt x="1289281" y="348985"/>
                  </a:lnTo>
                  <a:lnTo>
                    <a:pt x="1310318" y="389010"/>
                  </a:lnTo>
                  <a:lnTo>
                    <a:pt x="1328550" y="430052"/>
                  </a:lnTo>
                  <a:lnTo>
                    <a:pt x="1343977" y="471965"/>
                  </a:lnTo>
                  <a:lnTo>
                    <a:pt x="1356599" y="514605"/>
                  </a:lnTo>
                  <a:lnTo>
                    <a:pt x="1366417" y="557825"/>
                  </a:lnTo>
                  <a:lnTo>
                    <a:pt x="1373429" y="601481"/>
                  </a:lnTo>
                  <a:lnTo>
                    <a:pt x="1377636" y="645427"/>
                  </a:lnTo>
                  <a:lnTo>
                    <a:pt x="1379039" y="689519"/>
                  </a:lnTo>
                  <a:lnTo>
                    <a:pt x="1377636" y="733611"/>
                  </a:lnTo>
                  <a:lnTo>
                    <a:pt x="1373429" y="777557"/>
                  </a:lnTo>
                  <a:lnTo>
                    <a:pt x="1366417" y="821213"/>
                  </a:lnTo>
                  <a:lnTo>
                    <a:pt x="1356599" y="864433"/>
                  </a:lnTo>
                  <a:lnTo>
                    <a:pt x="1343977" y="907073"/>
                  </a:lnTo>
                  <a:lnTo>
                    <a:pt x="1328550" y="948986"/>
                  </a:lnTo>
                  <a:lnTo>
                    <a:pt x="1310318" y="990028"/>
                  </a:lnTo>
                  <a:lnTo>
                    <a:pt x="1289281" y="1030053"/>
                  </a:lnTo>
                  <a:lnTo>
                    <a:pt x="1265439" y="1068916"/>
                  </a:lnTo>
                  <a:lnTo>
                    <a:pt x="1238792" y="1106473"/>
                  </a:lnTo>
                  <a:lnTo>
                    <a:pt x="1209340" y="1142577"/>
                  </a:lnTo>
                  <a:lnTo>
                    <a:pt x="1177083" y="1177083"/>
                  </a:lnTo>
                  <a:lnTo>
                    <a:pt x="1142577" y="1209340"/>
                  </a:lnTo>
                  <a:lnTo>
                    <a:pt x="1106473" y="1238792"/>
                  </a:lnTo>
                  <a:lnTo>
                    <a:pt x="1068916" y="1265439"/>
                  </a:lnTo>
                  <a:lnTo>
                    <a:pt x="1030053" y="1289281"/>
                  </a:lnTo>
                  <a:lnTo>
                    <a:pt x="990028" y="1310318"/>
                  </a:lnTo>
                  <a:lnTo>
                    <a:pt x="948986" y="1328550"/>
                  </a:lnTo>
                  <a:lnTo>
                    <a:pt x="907073" y="1343977"/>
                  </a:lnTo>
                  <a:lnTo>
                    <a:pt x="864433" y="1356599"/>
                  </a:lnTo>
                  <a:lnTo>
                    <a:pt x="821213" y="1366417"/>
                  </a:lnTo>
                  <a:lnTo>
                    <a:pt x="777557" y="1373429"/>
                  </a:lnTo>
                  <a:lnTo>
                    <a:pt x="733611" y="1377636"/>
                  </a:lnTo>
                  <a:lnTo>
                    <a:pt x="689519" y="1379039"/>
                  </a:lnTo>
                  <a:lnTo>
                    <a:pt x="645427" y="1377636"/>
                  </a:lnTo>
                  <a:lnTo>
                    <a:pt x="601481" y="1373429"/>
                  </a:lnTo>
                  <a:lnTo>
                    <a:pt x="557825" y="1366417"/>
                  </a:lnTo>
                  <a:lnTo>
                    <a:pt x="514605" y="1356599"/>
                  </a:lnTo>
                  <a:lnTo>
                    <a:pt x="471965" y="1343977"/>
                  </a:lnTo>
                  <a:lnTo>
                    <a:pt x="430052" y="1328550"/>
                  </a:lnTo>
                  <a:lnTo>
                    <a:pt x="389010" y="1310318"/>
                  </a:lnTo>
                  <a:lnTo>
                    <a:pt x="348985" y="1289281"/>
                  </a:lnTo>
                  <a:lnTo>
                    <a:pt x="310122" y="1265439"/>
                  </a:lnTo>
                  <a:lnTo>
                    <a:pt x="272566" y="1238792"/>
                  </a:lnTo>
                  <a:lnTo>
                    <a:pt x="236462" y="1209340"/>
                  </a:lnTo>
                  <a:lnTo>
                    <a:pt x="201955" y="1177083"/>
                  </a:lnTo>
                  <a:lnTo>
                    <a:pt x="169698" y="1142577"/>
                  </a:lnTo>
                  <a:lnTo>
                    <a:pt x="140246" y="1106473"/>
                  </a:lnTo>
                  <a:lnTo>
                    <a:pt x="113600" y="1068916"/>
                  </a:lnTo>
                  <a:lnTo>
                    <a:pt x="89758" y="1030053"/>
                  </a:lnTo>
                  <a:lnTo>
                    <a:pt x="68721" y="990028"/>
                  </a:lnTo>
                  <a:lnTo>
                    <a:pt x="50488" y="948986"/>
                  </a:lnTo>
                  <a:lnTo>
                    <a:pt x="35061" y="907073"/>
                  </a:lnTo>
                  <a:lnTo>
                    <a:pt x="22439" y="864433"/>
                  </a:lnTo>
                  <a:lnTo>
                    <a:pt x="12622" y="821213"/>
                  </a:lnTo>
                  <a:lnTo>
                    <a:pt x="5609" y="777557"/>
                  </a:lnTo>
                  <a:lnTo>
                    <a:pt x="1402" y="733611"/>
                  </a:lnTo>
                  <a:lnTo>
                    <a:pt x="0" y="689519"/>
                  </a:lnTo>
                  <a:lnTo>
                    <a:pt x="1402" y="645427"/>
                  </a:lnTo>
                  <a:lnTo>
                    <a:pt x="5609" y="601481"/>
                  </a:lnTo>
                  <a:lnTo>
                    <a:pt x="12622" y="557825"/>
                  </a:lnTo>
                  <a:lnTo>
                    <a:pt x="22439" y="514605"/>
                  </a:lnTo>
                  <a:lnTo>
                    <a:pt x="35061" y="471965"/>
                  </a:lnTo>
                  <a:lnTo>
                    <a:pt x="50488" y="430052"/>
                  </a:lnTo>
                  <a:lnTo>
                    <a:pt x="68721" y="389010"/>
                  </a:lnTo>
                  <a:lnTo>
                    <a:pt x="89758" y="348985"/>
                  </a:lnTo>
                  <a:lnTo>
                    <a:pt x="113600" y="310122"/>
                  </a:lnTo>
                  <a:lnTo>
                    <a:pt x="140246" y="272566"/>
                  </a:lnTo>
                  <a:lnTo>
                    <a:pt x="169698" y="236462"/>
                  </a:lnTo>
                  <a:lnTo>
                    <a:pt x="201955" y="201955"/>
                  </a:lnTo>
                  <a:lnTo>
                    <a:pt x="236462" y="169698"/>
                  </a:lnTo>
                  <a:lnTo>
                    <a:pt x="272566" y="140246"/>
                  </a:lnTo>
                  <a:lnTo>
                    <a:pt x="310122" y="113600"/>
                  </a:lnTo>
                  <a:lnTo>
                    <a:pt x="348985" y="89758"/>
                  </a:lnTo>
                  <a:lnTo>
                    <a:pt x="389010" y="68721"/>
                  </a:lnTo>
                  <a:lnTo>
                    <a:pt x="430052" y="50488"/>
                  </a:lnTo>
                  <a:lnTo>
                    <a:pt x="471965" y="35061"/>
                  </a:lnTo>
                  <a:lnTo>
                    <a:pt x="514605" y="22439"/>
                  </a:lnTo>
                  <a:lnTo>
                    <a:pt x="557825" y="12622"/>
                  </a:lnTo>
                  <a:lnTo>
                    <a:pt x="601481" y="5609"/>
                  </a:lnTo>
                  <a:lnTo>
                    <a:pt x="645427" y="1402"/>
                  </a:lnTo>
                  <a:lnTo>
                    <a:pt x="689519" y="0"/>
                  </a:lnTo>
                  <a:lnTo>
                    <a:pt x="733611" y="1402"/>
                  </a:lnTo>
                  <a:lnTo>
                    <a:pt x="777557" y="5609"/>
                  </a:lnTo>
                  <a:lnTo>
                    <a:pt x="821213" y="12622"/>
                  </a:lnTo>
                  <a:lnTo>
                    <a:pt x="864433" y="22439"/>
                  </a:lnTo>
                  <a:lnTo>
                    <a:pt x="907073" y="35061"/>
                  </a:lnTo>
                  <a:lnTo>
                    <a:pt x="948986" y="50488"/>
                  </a:lnTo>
                  <a:lnTo>
                    <a:pt x="990028" y="68721"/>
                  </a:lnTo>
                  <a:lnTo>
                    <a:pt x="1030053" y="89758"/>
                  </a:lnTo>
                  <a:lnTo>
                    <a:pt x="1068916" y="113600"/>
                  </a:lnTo>
                  <a:lnTo>
                    <a:pt x="1106473" y="140246"/>
                  </a:lnTo>
                  <a:lnTo>
                    <a:pt x="1142577" y="169698"/>
                  </a:lnTo>
                  <a:lnTo>
                    <a:pt x="1177083" y="201955"/>
                  </a:lnTo>
                  <a:close/>
                </a:path>
              </a:pathLst>
            </a:custGeom>
            <a:ln w="1047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4174526" y="1014684"/>
            <a:ext cx="2928620" cy="123190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7900" spc="30" dirty="0">
                <a:solidFill>
                  <a:srgbClr val="FFFFFF"/>
                </a:solidFill>
                <a:latin typeface="Verdana"/>
                <a:cs typeface="Verdana"/>
              </a:rPr>
              <a:t>riders</a:t>
            </a:r>
            <a:endParaRPr sz="7900">
              <a:latin typeface="Verdana"/>
              <a:cs typeface="Verdan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2095716" y="1014684"/>
            <a:ext cx="4005579" cy="123190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7900" spc="-235" dirty="0"/>
              <a:t>s</a:t>
            </a:r>
            <a:r>
              <a:rPr sz="7900" spc="15" dirty="0"/>
              <a:t>t</a:t>
            </a:r>
            <a:r>
              <a:rPr sz="7900" spc="-15" dirty="0"/>
              <a:t>a</a:t>
            </a:r>
            <a:r>
              <a:rPr sz="7900" spc="75" dirty="0"/>
              <a:t>tions</a:t>
            </a:r>
            <a:endParaRPr sz="7900"/>
          </a:p>
        </p:txBody>
      </p:sp>
      <p:grpSp>
        <p:nvGrpSpPr>
          <p:cNvPr id="9" name="object 9"/>
          <p:cNvGrpSpPr/>
          <p:nvPr/>
        </p:nvGrpSpPr>
        <p:grpSpPr>
          <a:xfrm>
            <a:off x="7464830" y="5230138"/>
            <a:ext cx="4225290" cy="2825115"/>
            <a:chOff x="7464830" y="5230138"/>
            <a:chExt cx="4225290" cy="2825115"/>
          </a:xfrm>
        </p:grpSpPr>
        <p:sp>
          <p:nvSpPr>
            <p:cNvPr id="10" name="object 10"/>
            <p:cNvSpPr/>
            <p:nvPr/>
          </p:nvSpPr>
          <p:spPr>
            <a:xfrm>
              <a:off x="7517184" y="5282492"/>
              <a:ext cx="3881754" cy="2579370"/>
            </a:xfrm>
            <a:custGeom>
              <a:avLst/>
              <a:gdLst/>
              <a:ahLst/>
              <a:cxnLst/>
              <a:rect l="l" t="t" r="r" b="b"/>
              <a:pathLst>
                <a:path w="3881754" h="2579370">
                  <a:moveTo>
                    <a:pt x="0" y="0"/>
                  </a:moveTo>
                  <a:lnTo>
                    <a:pt x="3837905" y="2549801"/>
                  </a:lnTo>
                  <a:lnTo>
                    <a:pt x="3881512" y="2578773"/>
                  </a:lnTo>
                </a:path>
              </a:pathLst>
            </a:custGeom>
            <a:ln w="1047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1243835" y="7664841"/>
              <a:ext cx="446405" cy="390525"/>
            </a:xfrm>
            <a:custGeom>
              <a:avLst/>
              <a:gdLst/>
              <a:ahLst/>
              <a:cxnLst/>
              <a:rect l="l" t="t" r="r" b="b"/>
              <a:pathLst>
                <a:path w="446404" h="390525">
                  <a:moveTo>
                    <a:pt x="222506" y="0"/>
                  </a:moveTo>
                  <a:lnTo>
                    <a:pt x="0" y="334906"/>
                  </a:lnTo>
                  <a:lnTo>
                    <a:pt x="446164" y="389955"/>
                  </a:lnTo>
                  <a:lnTo>
                    <a:pt x="22250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7487585" y="4296888"/>
            <a:ext cx="4203065" cy="402590"/>
            <a:chOff x="7487585" y="4296888"/>
            <a:chExt cx="4203065" cy="402590"/>
          </a:xfrm>
        </p:grpSpPr>
        <p:sp>
          <p:nvSpPr>
            <p:cNvPr id="13" name="object 13"/>
            <p:cNvSpPr/>
            <p:nvPr/>
          </p:nvSpPr>
          <p:spPr>
            <a:xfrm>
              <a:off x="7487585" y="4497929"/>
              <a:ext cx="3853815" cy="0"/>
            </a:xfrm>
            <a:custGeom>
              <a:avLst/>
              <a:gdLst/>
              <a:ahLst/>
              <a:cxnLst/>
              <a:rect l="l" t="t" r="r" b="b"/>
              <a:pathLst>
                <a:path w="3853815">
                  <a:moveTo>
                    <a:pt x="0" y="0"/>
                  </a:moveTo>
                  <a:lnTo>
                    <a:pt x="3800956" y="0"/>
                  </a:lnTo>
                  <a:lnTo>
                    <a:pt x="3853310" y="0"/>
                  </a:lnTo>
                </a:path>
              </a:pathLst>
            </a:custGeom>
            <a:ln w="1047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1288546" y="4296888"/>
              <a:ext cx="402590" cy="402590"/>
            </a:xfrm>
            <a:custGeom>
              <a:avLst/>
              <a:gdLst/>
              <a:ahLst/>
              <a:cxnLst/>
              <a:rect l="l" t="t" r="r" b="b"/>
              <a:pathLst>
                <a:path w="402590" h="402589">
                  <a:moveTo>
                    <a:pt x="0" y="0"/>
                  </a:moveTo>
                  <a:lnTo>
                    <a:pt x="0" y="402081"/>
                  </a:lnTo>
                  <a:lnTo>
                    <a:pt x="402081" y="2010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7487585" y="8594711"/>
            <a:ext cx="4203065" cy="402590"/>
            <a:chOff x="7487585" y="8594711"/>
            <a:chExt cx="4203065" cy="402590"/>
          </a:xfrm>
        </p:grpSpPr>
        <p:sp>
          <p:nvSpPr>
            <p:cNvPr id="16" name="object 16"/>
            <p:cNvSpPr/>
            <p:nvPr/>
          </p:nvSpPr>
          <p:spPr>
            <a:xfrm>
              <a:off x="7487585" y="8795752"/>
              <a:ext cx="3853815" cy="0"/>
            </a:xfrm>
            <a:custGeom>
              <a:avLst/>
              <a:gdLst/>
              <a:ahLst/>
              <a:cxnLst/>
              <a:rect l="l" t="t" r="r" b="b"/>
              <a:pathLst>
                <a:path w="3853815">
                  <a:moveTo>
                    <a:pt x="0" y="0"/>
                  </a:moveTo>
                  <a:lnTo>
                    <a:pt x="3800956" y="0"/>
                  </a:lnTo>
                  <a:lnTo>
                    <a:pt x="3853310" y="0"/>
                  </a:lnTo>
                </a:path>
              </a:pathLst>
            </a:custGeom>
            <a:ln w="1047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1288546" y="8594711"/>
              <a:ext cx="402590" cy="402590"/>
            </a:xfrm>
            <a:custGeom>
              <a:avLst/>
              <a:gdLst/>
              <a:ahLst/>
              <a:cxnLst/>
              <a:rect l="l" t="t" r="r" b="b"/>
              <a:pathLst>
                <a:path w="402590" h="402590">
                  <a:moveTo>
                    <a:pt x="0" y="0"/>
                  </a:moveTo>
                  <a:lnTo>
                    <a:pt x="0" y="402081"/>
                  </a:lnTo>
                  <a:lnTo>
                    <a:pt x="402081" y="2010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4558505" y="7131800"/>
            <a:ext cx="2010410" cy="2920365"/>
            <a:chOff x="4558505" y="7131800"/>
            <a:chExt cx="2010410" cy="2920365"/>
          </a:xfrm>
        </p:grpSpPr>
        <p:sp>
          <p:nvSpPr>
            <p:cNvPr id="19" name="object 19"/>
            <p:cNvSpPr/>
            <p:nvPr/>
          </p:nvSpPr>
          <p:spPr>
            <a:xfrm>
              <a:off x="4610859" y="8192976"/>
              <a:ext cx="1905635" cy="1806575"/>
            </a:xfrm>
            <a:custGeom>
              <a:avLst/>
              <a:gdLst/>
              <a:ahLst/>
              <a:cxnLst/>
              <a:rect l="l" t="t" r="r" b="b"/>
              <a:pathLst>
                <a:path w="1905634" h="1806575">
                  <a:moveTo>
                    <a:pt x="908282" y="0"/>
                  </a:moveTo>
                  <a:lnTo>
                    <a:pt x="864498" y="1947"/>
                  </a:lnTo>
                  <a:lnTo>
                    <a:pt x="820877" y="5963"/>
                  </a:lnTo>
                  <a:lnTo>
                    <a:pt x="777502" y="12050"/>
                  </a:lnTo>
                  <a:lnTo>
                    <a:pt x="734451" y="20210"/>
                  </a:lnTo>
                  <a:lnTo>
                    <a:pt x="691808" y="30447"/>
                  </a:lnTo>
                  <a:lnTo>
                    <a:pt x="649652" y="42761"/>
                  </a:lnTo>
                  <a:lnTo>
                    <a:pt x="608065" y="57156"/>
                  </a:lnTo>
                  <a:lnTo>
                    <a:pt x="567127" y="73633"/>
                  </a:lnTo>
                  <a:lnTo>
                    <a:pt x="526920" y="92196"/>
                  </a:lnTo>
                  <a:lnTo>
                    <a:pt x="487524" y="112846"/>
                  </a:lnTo>
                  <a:lnTo>
                    <a:pt x="449020" y="135586"/>
                  </a:lnTo>
                  <a:lnTo>
                    <a:pt x="411489" y="160418"/>
                  </a:lnTo>
                  <a:lnTo>
                    <a:pt x="375013" y="187345"/>
                  </a:lnTo>
                  <a:lnTo>
                    <a:pt x="339672" y="216368"/>
                  </a:lnTo>
                  <a:lnTo>
                    <a:pt x="305547" y="247491"/>
                  </a:lnTo>
                  <a:lnTo>
                    <a:pt x="272719" y="280715"/>
                  </a:lnTo>
                  <a:lnTo>
                    <a:pt x="241270" y="316043"/>
                  </a:lnTo>
                  <a:lnTo>
                    <a:pt x="207875" y="358201"/>
                  </a:lnTo>
                  <a:lnTo>
                    <a:pt x="177636" y="401664"/>
                  </a:lnTo>
                  <a:lnTo>
                    <a:pt x="150401" y="446291"/>
                  </a:lnTo>
                  <a:lnTo>
                    <a:pt x="126020" y="491943"/>
                  </a:lnTo>
                  <a:lnTo>
                    <a:pt x="104340" y="538477"/>
                  </a:lnTo>
                  <a:lnTo>
                    <a:pt x="85210" y="585754"/>
                  </a:lnTo>
                  <a:lnTo>
                    <a:pt x="68479" y="633631"/>
                  </a:lnTo>
                  <a:lnTo>
                    <a:pt x="53995" y="681970"/>
                  </a:lnTo>
                  <a:lnTo>
                    <a:pt x="41607" y="730628"/>
                  </a:lnTo>
                  <a:lnTo>
                    <a:pt x="31163" y="779464"/>
                  </a:lnTo>
                  <a:lnTo>
                    <a:pt x="22512" y="828339"/>
                  </a:lnTo>
                  <a:lnTo>
                    <a:pt x="15503" y="877111"/>
                  </a:lnTo>
                  <a:lnTo>
                    <a:pt x="9983" y="925640"/>
                  </a:lnTo>
                  <a:lnTo>
                    <a:pt x="5802" y="973785"/>
                  </a:lnTo>
                  <a:lnTo>
                    <a:pt x="2808" y="1021404"/>
                  </a:lnTo>
                  <a:lnTo>
                    <a:pt x="850" y="1068357"/>
                  </a:lnTo>
                  <a:lnTo>
                    <a:pt x="0" y="1116973"/>
                  </a:lnTo>
                  <a:lnTo>
                    <a:pt x="693" y="1165545"/>
                  </a:lnTo>
                  <a:lnTo>
                    <a:pt x="3130" y="1213883"/>
                  </a:lnTo>
                  <a:lnTo>
                    <a:pt x="7511" y="1261798"/>
                  </a:lnTo>
                  <a:lnTo>
                    <a:pt x="14037" y="1309102"/>
                  </a:lnTo>
                  <a:lnTo>
                    <a:pt x="22906" y="1355605"/>
                  </a:lnTo>
                  <a:lnTo>
                    <a:pt x="34321" y="1401118"/>
                  </a:lnTo>
                  <a:lnTo>
                    <a:pt x="48480" y="1445453"/>
                  </a:lnTo>
                  <a:lnTo>
                    <a:pt x="65584" y="1488420"/>
                  </a:lnTo>
                  <a:lnTo>
                    <a:pt x="85834" y="1529829"/>
                  </a:lnTo>
                  <a:lnTo>
                    <a:pt x="109500" y="1569591"/>
                  </a:lnTo>
                  <a:lnTo>
                    <a:pt x="136570" y="1607222"/>
                  </a:lnTo>
                  <a:lnTo>
                    <a:pt x="167457" y="1642827"/>
                  </a:lnTo>
                  <a:lnTo>
                    <a:pt x="202290" y="1676118"/>
                  </a:lnTo>
                  <a:lnTo>
                    <a:pt x="241270" y="1706907"/>
                  </a:lnTo>
                  <a:lnTo>
                    <a:pt x="283657" y="1734019"/>
                  </a:lnTo>
                  <a:lnTo>
                    <a:pt x="327430" y="1755970"/>
                  </a:lnTo>
                  <a:lnTo>
                    <a:pt x="372443" y="1773241"/>
                  </a:lnTo>
                  <a:lnTo>
                    <a:pt x="418552" y="1786313"/>
                  </a:lnTo>
                  <a:lnTo>
                    <a:pt x="465610" y="1795667"/>
                  </a:lnTo>
                  <a:lnTo>
                    <a:pt x="513472" y="1801783"/>
                  </a:lnTo>
                  <a:lnTo>
                    <a:pt x="561993" y="1805142"/>
                  </a:lnTo>
                  <a:lnTo>
                    <a:pt x="611028" y="1806226"/>
                  </a:lnTo>
                  <a:lnTo>
                    <a:pt x="660431" y="1805515"/>
                  </a:lnTo>
                  <a:lnTo>
                    <a:pt x="710056" y="1803490"/>
                  </a:lnTo>
                  <a:lnTo>
                    <a:pt x="858817" y="1794339"/>
                  </a:lnTo>
                  <a:lnTo>
                    <a:pt x="907880" y="1791866"/>
                  </a:lnTo>
                  <a:lnTo>
                    <a:pt x="956439" y="1790484"/>
                  </a:lnTo>
                  <a:lnTo>
                    <a:pt x="1380953" y="1790484"/>
                  </a:lnTo>
                  <a:lnTo>
                    <a:pt x="1401333" y="1788260"/>
                  </a:lnTo>
                  <a:lnTo>
                    <a:pt x="1449384" y="1779976"/>
                  </a:lnTo>
                  <a:lnTo>
                    <a:pt x="1496634" y="1768209"/>
                  </a:lnTo>
                  <a:lnTo>
                    <a:pt x="1542937" y="1752450"/>
                  </a:lnTo>
                  <a:lnTo>
                    <a:pt x="1588152" y="1732186"/>
                  </a:lnTo>
                  <a:lnTo>
                    <a:pt x="1632134" y="1706907"/>
                  </a:lnTo>
                  <a:lnTo>
                    <a:pt x="1674561" y="1676644"/>
                  </a:lnTo>
                  <a:lnTo>
                    <a:pt x="1712812" y="1643527"/>
                  </a:lnTo>
                  <a:lnTo>
                    <a:pt x="1747047" y="1607771"/>
                  </a:lnTo>
                  <a:lnTo>
                    <a:pt x="1777495" y="1569493"/>
                  </a:lnTo>
                  <a:lnTo>
                    <a:pt x="1804124" y="1529202"/>
                  </a:lnTo>
                  <a:lnTo>
                    <a:pt x="1827291" y="1486819"/>
                  </a:lnTo>
                  <a:lnTo>
                    <a:pt x="1847093" y="1442655"/>
                  </a:lnTo>
                  <a:lnTo>
                    <a:pt x="1863693" y="1396926"/>
                  </a:lnTo>
                  <a:lnTo>
                    <a:pt x="1877253" y="1349846"/>
                  </a:lnTo>
                  <a:lnTo>
                    <a:pt x="1887936" y="1301630"/>
                  </a:lnTo>
                  <a:lnTo>
                    <a:pt x="1895904" y="1252493"/>
                  </a:lnTo>
                  <a:lnTo>
                    <a:pt x="1901321" y="1202649"/>
                  </a:lnTo>
                  <a:lnTo>
                    <a:pt x="1904348" y="1152313"/>
                  </a:lnTo>
                  <a:lnTo>
                    <a:pt x="1905148" y="1101700"/>
                  </a:lnTo>
                  <a:lnTo>
                    <a:pt x="1903883" y="1051024"/>
                  </a:lnTo>
                  <a:lnTo>
                    <a:pt x="1901137" y="1004348"/>
                  </a:lnTo>
                  <a:lnTo>
                    <a:pt x="1896945" y="957191"/>
                  </a:lnTo>
                  <a:lnTo>
                    <a:pt x="1891210" y="909676"/>
                  </a:lnTo>
                  <a:lnTo>
                    <a:pt x="1883835" y="861928"/>
                  </a:lnTo>
                  <a:lnTo>
                    <a:pt x="1874723" y="814072"/>
                  </a:lnTo>
                  <a:lnTo>
                    <a:pt x="1863777" y="766231"/>
                  </a:lnTo>
                  <a:lnTo>
                    <a:pt x="1850901" y="718530"/>
                  </a:lnTo>
                  <a:lnTo>
                    <a:pt x="1835997" y="671093"/>
                  </a:lnTo>
                  <a:lnTo>
                    <a:pt x="1818968" y="624046"/>
                  </a:lnTo>
                  <a:lnTo>
                    <a:pt x="1799718" y="577511"/>
                  </a:lnTo>
                  <a:lnTo>
                    <a:pt x="1778149" y="531614"/>
                  </a:lnTo>
                  <a:lnTo>
                    <a:pt x="1754164" y="486478"/>
                  </a:lnTo>
                  <a:lnTo>
                    <a:pt x="1727668" y="442229"/>
                  </a:lnTo>
                  <a:lnTo>
                    <a:pt x="1698562" y="398991"/>
                  </a:lnTo>
                  <a:lnTo>
                    <a:pt x="1666749" y="356887"/>
                  </a:lnTo>
                  <a:lnTo>
                    <a:pt x="1632134" y="316043"/>
                  </a:lnTo>
                  <a:lnTo>
                    <a:pt x="1599243" y="281152"/>
                  </a:lnTo>
                  <a:lnTo>
                    <a:pt x="1565058" y="248288"/>
                  </a:lnTo>
                  <a:lnTo>
                    <a:pt x="1529662" y="217453"/>
                  </a:lnTo>
                  <a:lnTo>
                    <a:pt x="1493134" y="188649"/>
                  </a:lnTo>
                  <a:lnTo>
                    <a:pt x="1455556" y="161879"/>
                  </a:lnTo>
                  <a:lnTo>
                    <a:pt x="1417008" y="137145"/>
                  </a:lnTo>
                  <a:lnTo>
                    <a:pt x="1377571" y="114450"/>
                  </a:lnTo>
                  <a:lnTo>
                    <a:pt x="1337328" y="93795"/>
                  </a:lnTo>
                  <a:lnTo>
                    <a:pt x="1296357" y="75183"/>
                  </a:lnTo>
                  <a:lnTo>
                    <a:pt x="1254741" y="58617"/>
                  </a:lnTo>
                  <a:lnTo>
                    <a:pt x="1212560" y="44098"/>
                  </a:lnTo>
                  <a:lnTo>
                    <a:pt x="1169896" y="31629"/>
                  </a:lnTo>
                  <a:lnTo>
                    <a:pt x="1126828" y="21213"/>
                  </a:lnTo>
                  <a:lnTo>
                    <a:pt x="1083439" y="12851"/>
                  </a:lnTo>
                  <a:lnTo>
                    <a:pt x="1039809" y="6547"/>
                  </a:lnTo>
                  <a:lnTo>
                    <a:pt x="996019" y="2302"/>
                  </a:lnTo>
                  <a:lnTo>
                    <a:pt x="952150" y="119"/>
                  </a:lnTo>
                  <a:lnTo>
                    <a:pt x="908282" y="0"/>
                  </a:lnTo>
                  <a:close/>
                </a:path>
                <a:path w="1905634" h="1806575">
                  <a:moveTo>
                    <a:pt x="1380953" y="1790484"/>
                  </a:moveTo>
                  <a:lnTo>
                    <a:pt x="956439" y="1790484"/>
                  </a:lnTo>
                  <a:lnTo>
                    <a:pt x="1005255" y="1790533"/>
                  </a:lnTo>
                  <a:lnTo>
                    <a:pt x="1054560" y="1791700"/>
                  </a:lnTo>
                  <a:lnTo>
                    <a:pt x="1203973" y="1796804"/>
                  </a:lnTo>
                  <a:lnTo>
                    <a:pt x="1253799" y="1797335"/>
                  </a:lnTo>
                  <a:lnTo>
                    <a:pt x="1303397" y="1796429"/>
                  </a:lnTo>
                  <a:lnTo>
                    <a:pt x="1352622" y="1793574"/>
                  </a:lnTo>
                  <a:lnTo>
                    <a:pt x="1380953" y="179048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610859" y="8192976"/>
              <a:ext cx="1905635" cy="1806575"/>
            </a:xfrm>
            <a:custGeom>
              <a:avLst/>
              <a:gdLst/>
              <a:ahLst/>
              <a:cxnLst/>
              <a:rect l="l" t="t" r="r" b="b"/>
              <a:pathLst>
                <a:path w="1905634" h="1806575">
                  <a:moveTo>
                    <a:pt x="1632134" y="316043"/>
                  </a:moveTo>
                  <a:lnTo>
                    <a:pt x="1666750" y="356887"/>
                  </a:lnTo>
                  <a:lnTo>
                    <a:pt x="1698562" y="398991"/>
                  </a:lnTo>
                  <a:lnTo>
                    <a:pt x="1727668" y="442230"/>
                  </a:lnTo>
                  <a:lnTo>
                    <a:pt x="1754164" y="486479"/>
                  </a:lnTo>
                  <a:lnTo>
                    <a:pt x="1778149" y="531614"/>
                  </a:lnTo>
                  <a:lnTo>
                    <a:pt x="1799717" y="577511"/>
                  </a:lnTo>
                  <a:lnTo>
                    <a:pt x="1818968" y="624046"/>
                  </a:lnTo>
                  <a:lnTo>
                    <a:pt x="1835997" y="671094"/>
                  </a:lnTo>
                  <a:lnTo>
                    <a:pt x="1850901" y="718530"/>
                  </a:lnTo>
                  <a:lnTo>
                    <a:pt x="1863777" y="766231"/>
                  </a:lnTo>
                  <a:lnTo>
                    <a:pt x="1874723" y="814072"/>
                  </a:lnTo>
                  <a:lnTo>
                    <a:pt x="1883835" y="861929"/>
                  </a:lnTo>
                  <a:lnTo>
                    <a:pt x="1891209" y="909677"/>
                  </a:lnTo>
                  <a:lnTo>
                    <a:pt x="1896944" y="957191"/>
                  </a:lnTo>
                  <a:lnTo>
                    <a:pt x="1901136" y="1004349"/>
                  </a:lnTo>
                  <a:lnTo>
                    <a:pt x="1903882" y="1051024"/>
                  </a:lnTo>
                  <a:lnTo>
                    <a:pt x="1905147" y="1101700"/>
                  </a:lnTo>
                  <a:lnTo>
                    <a:pt x="1904347" y="1152313"/>
                  </a:lnTo>
                  <a:lnTo>
                    <a:pt x="1901321" y="1202649"/>
                  </a:lnTo>
                  <a:lnTo>
                    <a:pt x="1895904" y="1252493"/>
                  </a:lnTo>
                  <a:lnTo>
                    <a:pt x="1887936" y="1301630"/>
                  </a:lnTo>
                  <a:lnTo>
                    <a:pt x="1877253" y="1349846"/>
                  </a:lnTo>
                  <a:lnTo>
                    <a:pt x="1863693" y="1396926"/>
                  </a:lnTo>
                  <a:lnTo>
                    <a:pt x="1847093" y="1442655"/>
                  </a:lnTo>
                  <a:lnTo>
                    <a:pt x="1827291" y="1486819"/>
                  </a:lnTo>
                  <a:lnTo>
                    <a:pt x="1804124" y="1529203"/>
                  </a:lnTo>
                  <a:lnTo>
                    <a:pt x="1777431" y="1569592"/>
                  </a:lnTo>
                  <a:lnTo>
                    <a:pt x="1747047" y="1607772"/>
                  </a:lnTo>
                  <a:lnTo>
                    <a:pt x="1712812" y="1643527"/>
                  </a:lnTo>
                  <a:lnTo>
                    <a:pt x="1674562" y="1676644"/>
                  </a:lnTo>
                  <a:lnTo>
                    <a:pt x="1632134" y="1706908"/>
                  </a:lnTo>
                  <a:lnTo>
                    <a:pt x="1588152" y="1732187"/>
                  </a:lnTo>
                  <a:lnTo>
                    <a:pt x="1542938" y="1752450"/>
                  </a:lnTo>
                  <a:lnTo>
                    <a:pt x="1496634" y="1768210"/>
                  </a:lnTo>
                  <a:lnTo>
                    <a:pt x="1449384" y="1779976"/>
                  </a:lnTo>
                  <a:lnTo>
                    <a:pt x="1401333" y="1788261"/>
                  </a:lnTo>
                  <a:lnTo>
                    <a:pt x="1352622" y="1793575"/>
                  </a:lnTo>
                  <a:lnTo>
                    <a:pt x="1303397" y="1796429"/>
                  </a:lnTo>
                  <a:lnTo>
                    <a:pt x="1253799" y="1797336"/>
                  </a:lnTo>
                  <a:lnTo>
                    <a:pt x="1203973" y="1796805"/>
                  </a:lnTo>
                  <a:lnTo>
                    <a:pt x="1154062" y="1795348"/>
                  </a:lnTo>
                  <a:lnTo>
                    <a:pt x="1104210" y="1793476"/>
                  </a:lnTo>
                  <a:lnTo>
                    <a:pt x="1054560" y="1791700"/>
                  </a:lnTo>
                  <a:lnTo>
                    <a:pt x="1005255" y="1790533"/>
                  </a:lnTo>
                  <a:lnTo>
                    <a:pt x="956440" y="1790483"/>
                  </a:lnTo>
                  <a:lnTo>
                    <a:pt x="907880" y="1791866"/>
                  </a:lnTo>
                  <a:lnTo>
                    <a:pt x="858817" y="1794339"/>
                  </a:lnTo>
                  <a:lnTo>
                    <a:pt x="809395" y="1797421"/>
                  </a:lnTo>
                  <a:lnTo>
                    <a:pt x="759760" y="1800631"/>
                  </a:lnTo>
                  <a:lnTo>
                    <a:pt x="710057" y="1803490"/>
                  </a:lnTo>
                  <a:lnTo>
                    <a:pt x="660431" y="1805515"/>
                  </a:lnTo>
                  <a:lnTo>
                    <a:pt x="611028" y="1806226"/>
                  </a:lnTo>
                  <a:lnTo>
                    <a:pt x="561994" y="1805143"/>
                  </a:lnTo>
                  <a:lnTo>
                    <a:pt x="513472" y="1801783"/>
                  </a:lnTo>
                  <a:lnTo>
                    <a:pt x="465610" y="1795667"/>
                  </a:lnTo>
                  <a:lnTo>
                    <a:pt x="418552" y="1786314"/>
                  </a:lnTo>
                  <a:lnTo>
                    <a:pt x="372444" y="1773242"/>
                  </a:lnTo>
                  <a:lnTo>
                    <a:pt x="327430" y="1755971"/>
                  </a:lnTo>
                  <a:lnTo>
                    <a:pt x="283657" y="1734020"/>
                  </a:lnTo>
                  <a:lnTo>
                    <a:pt x="241270" y="1706908"/>
                  </a:lnTo>
                  <a:lnTo>
                    <a:pt x="202290" y="1676119"/>
                  </a:lnTo>
                  <a:lnTo>
                    <a:pt x="167457" y="1642827"/>
                  </a:lnTo>
                  <a:lnTo>
                    <a:pt x="136570" y="1607222"/>
                  </a:lnTo>
                  <a:lnTo>
                    <a:pt x="109429" y="1569494"/>
                  </a:lnTo>
                  <a:lnTo>
                    <a:pt x="85834" y="1529830"/>
                  </a:lnTo>
                  <a:lnTo>
                    <a:pt x="65585" y="1488420"/>
                  </a:lnTo>
                  <a:lnTo>
                    <a:pt x="48480" y="1445453"/>
                  </a:lnTo>
                  <a:lnTo>
                    <a:pt x="34321" y="1401119"/>
                  </a:lnTo>
                  <a:lnTo>
                    <a:pt x="22906" y="1355605"/>
                  </a:lnTo>
                  <a:lnTo>
                    <a:pt x="14037" y="1309102"/>
                  </a:lnTo>
                  <a:lnTo>
                    <a:pt x="7511" y="1261798"/>
                  </a:lnTo>
                  <a:lnTo>
                    <a:pt x="3130" y="1213883"/>
                  </a:lnTo>
                  <a:lnTo>
                    <a:pt x="693" y="1165545"/>
                  </a:lnTo>
                  <a:lnTo>
                    <a:pt x="0" y="1116974"/>
                  </a:lnTo>
                  <a:lnTo>
                    <a:pt x="850" y="1068358"/>
                  </a:lnTo>
                  <a:lnTo>
                    <a:pt x="2808" y="1021404"/>
                  </a:lnTo>
                  <a:lnTo>
                    <a:pt x="5802" y="973785"/>
                  </a:lnTo>
                  <a:lnTo>
                    <a:pt x="9983" y="925641"/>
                  </a:lnTo>
                  <a:lnTo>
                    <a:pt x="15503" y="877112"/>
                  </a:lnTo>
                  <a:lnTo>
                    <a:pt x="22512" y="828340"/>
                  </a:lnTo>
                  <a:lnTo>
                    <a:pt x="31163" y="779465"/>
                  </a:lnTo>
                  <a:lnTo>
                    <a:pt x="41607" y="730628"/>
                  </a:lnTo>
                  <a:lnTo>
                    <a:pt x="53995" y="681970"/>
                  </a:lnTo>
                  <a:lnTo>
                    <a:pt x="68479" y="633632"/>
                  </a:lnTo>
                  <a:lnTo>
                    <a:pt x="85210" y="585754"/>
                  </a:lnTo>
                  <a:lnTo>
                    <a:pt x="104340" y="538477"/>
                  </a:lnTo>
                  <a:lnTo>
                    <a:pt x="126020" y="491943"/>
                  </a:lnTo>
                  <a:lnTo>
                    <a:pt x="150401" y="446292"/>
                  </a:lnTo>
                  <a:lnTo>
                    <a:pt x="177636" y="401664"/>
                  </a:lnTo>
                  <a:lnTo>
                    <a:pt x="207875" y="358201"/>
                  </a:lnTo>
                  <a:lnTo>
                    <a:pt x="241270" y="316043"/>
                  </a:lnTo>
                  <a:lnTo>
                    <a:pt x="272719" y="280715"/>
                  </a:lnTo>
                  <a:lnTo>
                    <a:pt x="305547" y="247491"/>
                  </a:lnTo>
                  <a:lnTo>
                    <a:pt x="339672" y="216368"/>
                  </a:lnTo>
                  <a:lnTo>
                    <a:pt x="375013" y="187345"/>
                  </a:lnTo>
                  <a:lnTo>
                    <a:pt x="411489" y="160418"/>
                  </a:lnTo>
                  <a:lnTo>
                    <a:pt x="449020" y="135586"/>
                  </a:lnTo>
                  <a:lnTo>
                    <a:pt x="487523" y="112846"/>
                  </a:lnTo>
                  <a:lnTo>
                    <a:pt x="526919" y="92196"/>
                  </a:lnTo>
                  <a:lnTo>
                    <a:pt x="567127" y="73633"/>
                  </a:lnTo>
                  <a:lnTo>
                    <a:pt x="608065" y="57156"/>
                  </a:lnTo>
                  <a:lnTo>
                    <a:pt x="649652" y="42761"/>
                  </a:lnTo>
                  <a:lnTo>
                    <a:pt x="691808" y="30447"/>
                  </a:lnTo>
                  <a:lnTo>
                    <a:pt x="734451" y="20210"/>
                  </a:lnTo>
                  <a:lnTo>
                    <a:pt x="777502" y="12050"/>
                  </a:lnTo>
                  <a:lnTo>
                    <a:pt x="820877" y="5963"/>
                  </a:lnTo>
                  <a:lnTo>
                    <a:pt x="864498" y="1947"/>
                  </a:lnTo>
                  <a:lnTo>
                    <a:pt x="908282" y="0"/>
                  </a:lnTo>
                  <a:lnTo>
                    <a:pt x="952150" y="119"/>
                  </a:lnTo>
                  <a:lnTo>
                    <a:pt x="996019" y="2302"/>
                  </a:lnTo>
                  <a:lnTo>
                    <a:pt x="1039809" y="6547"/>
                  </a:lnTo>
                  <a:lnTo>
                    <a:pt x="1083439" y="12852"/>
                  </a:lnTo>
                  <a:lnTo>
                    <a:pt x="1126828" y="21213"/>
                  </a:lnTo>
                  <a:lnTo>
                    <a:pt x="1169896" y="31629"/>
                  </a:lnTo>
                  <a:lnTo>
                    <a:pt x="1212560" y="44098"/>
                  </a:lnTo>
                  <a:lnTo>
                    <a:pt x="1254741" y="58617"/>
                  </a:lnTo>
                  <a:lnTo>
                    <a:pt x="1296357" y="75183"/>
                  </a:lnTo>
                  <a:lnTo>
                    <a:pt x="1337328" y="93795"/>
                  </a:lnTo>
                  <a:lnTo>
                    <a:pt x="1377572" y="114450"/>
                  </a:lnTo>
                  <a:lnTo>
                    <a:pt x="1417008" y="137145"/>
                  </a:lnTo>
                  <a:lnTo>
                    <a:pt x="1455556" y="161879"/>
                  </a:lnTo>
                  <a:lnTo>
                    <a:pt x="1493134" y="188649"/>
                  </a:lnTo>
                  <a:lnTo>
                    <a:pt x="1529662" y="217453"/>
                  </a:lnTo>
                  <a:lnTo>
                    <a:pt x="1565059" y="248288"/>
                  </a:lnTo>
                  <a:lnTo>
                    <a:pt x="1599243" y="281152"/>
                  </a:lnTo>
                  <a:lnTo>
                    <a:pt x="1632134" y="316043"/>
                  </a:lnTo>
                  <a:close/>
                </a:path>
              </a:pathLst>
            </a:custGeom>
            <a:ln w="1047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873919" y="7184153"/>
              <a:ext cx="1379220" cy="1379220"/>
            </a:xfrm>
            <a:custGeom>
              <a:avLst/>
              <a:gdLst/>
              <a:ahLst/>
              <a:cxnLst/>
              <a:rect l="l" t="t" r="r" b="b"/>
              <a:pathLst>
                <a:path w="1379220" h="1379220">
                  <a:moveTo>
                    <a:pt x="689520" y="0"/>
                  </a:moveTo>
                  <a:lnTo>
                    <a:pt x="645428" y="1402"/>
                  </a:lnTo>
                  <a:lnTo>
                    <a:pt x="601482" y="5609"/>
                  </a:lnTo>
                  <a:lnTo>
                    <a:pt x="557826" y="12622"/>
                  </a:lnTo>
                  <a:lnTo>
                    <a:pt x="514605" y="22439"/>
                  </a:lnTo>
                  <a:lnTo>
                    <a:pt x="471966" y="35061"/>
                  </a:lnTo>
                  <a:lnTo>
                    <a:pt x="430053" y="50488"/>
                  </a:lnTo>
                  <a:lnTo>
                    <a:pt x="389011" y="68721"/>
                  </a:lnTo>
                  <a:lnTo>
                    <a:pt x="348986" y="89758"/>
                  </a:lnTo>
                  <a:lnTo>
                    <a:pt x="310122" y="113600"/>
                  </a:lnTo>
                  <a:lnTo>
                    <a:pt x="272566" y="140247"/>
                  </a:lnTo>
                  <a:lnTo>
                    <a:pt x="236462" y="169699"/>
                  </a:lnTo>
                  <a:lnTo>
                    <a:pt x="201955" y="201955"/>
                  </a:lnTo>
                  <a:lnTo>
                    <a:pt x="169699" y="236462"/>
                  </a:lnTo>
                  <a:lnTo>
                    <a:pt x="140247" y="272566"/>
                  </a:lnTo>
                  <a:lnTo>
                    <a:pt x="113600" y="310122"/>
                  </a:lnTo>
                  <a:lnTo>
                    <a:pt x="89758" y="348986"/>
                  </a:lnTo>
                  <a:lnTo>
                    <a:pt x="68721" y="389011"/>
                  </a:lnTo>
                  <a:lnTo>
                    <a:pt x="50488" y="430053"/>
                  </a:lnTo>
                  <a:lnTo>
                    <a:pt x="35061" y="471966"/>
                  </a:lnTo>
                  <a:lnTo>
                    <a:pt x="22439" y="514605"/>
                  </a:lnTo>
                  <a:lnTo>
                    <a:pt x="12622" y="557826"/>
                  </a:lnTo>
                  <a:lnTo>
                    <a:pt x="5609" y="601482"/>
                  </a:lnTo>
                  <a:lnTo>
                    <a:pt x="1402" y="645428"/>
                  </a:lnTo>
                  <a:lnTo>
                    <a:pt x="0" y="689520"/>
                  </a:lnTo>
                  <a:lnTo>
                    <a:pt x="1402" y="733611"/>
                  </a:lnTo>
                  <a:lnTo>
                    <a:pt x="5609" y="777558"/>
                  </a:lnTo>
                  <a:lnTo>
                    <a:pt x="12622" y="821214"/>
                  </a:lnTo>
                  <a:lnTo>
                    <a:pt x="22439" y="864434"/>
                  </a:lnTo>
                  <a:lnTo>
                    <a:pt x="35061" y="907073"/>
                  </a:lnTo>
                  <a:lnTo>
                    <a:pt x="50488" y="948987"/>
                  </a:lnTo>
                  <a:lnTo>
                    <a:pt x="68721" y="990028"/>
                  </a:lnTo>
                  <a:lnTo>
                    <a:pt x="89758" y="1030054"/>
                  </a:lnTo>
                  <a:lnTo>
                    <a:pt x="113600" y="1068917"/>
                  </a:lnTo>
                  <a:lnTo>
                    <a:pt x="140247" y="1106473"/>
                  </a:lnTo>
                  <a:lnTo>
                    <a:pt x="169699" y="1142577"/>
                  </a:lnTo>
                  <a:lnTo>
                    <a:pt x="201955" y="1177084"/>
                  </a:lnTo>
                  <a:lnTo>
                    <a:pt x="236462" y="1209341"/>
                  </a:lnTo>
                  <a:lnTo>
                    <a:pt x="272566" y="1238792"/>
                  </a:lnTo>
                  <a:lnTo>
                    <a:pt x="310122" y="1265439"/>
                  </a:lnTo>
                  <a:lnTo>
                    <a:pt x="348986" y="1289281"/>
                  </a:lnTo>
                  <a:lnTo>
                    <a:pt x="389011" y="1310318"/>
                  </a:lnTo>
                  <a:lnTo>
                    <a:pt x="430053" y="1328550"/>
                  </a:lnTo>
                  <a:lnTo>
                    <a:pt x="471966" y="1343977"/>
                  </a:lnTo>
                  <a:lnTo>
                    <a:pt x="514605" y="1356599"/>
                  </a:lnTo>
                  <a:lnTo>
                    <a:pt x="557826" y="1366417"/>
                  </a:lnTo>
                  <a:lnTo>
                    <a:pt x="601482" y="1373429"/>
                  </a:lnTo>
                  <a:lnTo>
                    <a:pt x="645428" y="1377636"/>
                  </a:lnTo>
                  <a:lnTo>
                    <a:pt x="689520" y="1379039"/>
                  </a:lnTo>
                  <a:lnTo>
                    <a:pt x="733611" y="1377636"/>
                  </a:lnTo>
                  <a:lnTo>
                    <a:pt x="777558" y="1373429"/>
                  </a:lnTo>
                  <a:lnTo>
                    <a:pt x="821214" y="1366417"/>
                  </a:lnTo>
                  <a:lnTo>
                    <a:pt x="864434" y="1356599"/>
                  </a:lnTo>
                  <a:lnTo>
                    <a:pt x="907073" y="1343977"/>
                  </a:lnTo>
                  <a:lnTo>
                    <a:pt x="948987" y="1328550"/>
                  </a:lnTo>
                  <a:lnTo>
                    <a:pt x="990028" y="1310318"/>
                  </a:lnTo>
                  <a:lnTo>
                    <a:pt x="1030054" y="1289281"/>
                  </a:lnTo>
                  <a:lnTo>
                    <a:pt x="1068917" y="1265439"/>
                  </a:lnTo>
                  <a:lnTo>
                    <a:pt x="1106473" y="1238792"/>
                  </a:lnTo>
                  <a:lnTo>
                    <a:pt x="1142577" y="1209341"/>
                  </a:lnTo>
                  <a:lnTo>
                    <a:pt x="1177084" y="1177084"/>
                  </a:lnTo>
                  <a:lnTo>
                    <a:pt x="1209341" y="1142577"/>
                  </a:lnTo>
                  <a:lnTo>
                    <a:pt x="1238792" y="1106473"/>
                  </a:lnTo>
                  <a:lnTo>
                    <a:pt x="1265439" y="1068917"/>
                  </a:lnTo>
                  <a:lnTo>
                    <a:pt x="1289281" y="1030054"/>
                  </a:lnTo>
                  <a:lnTo>
                    <a:pt x="1310318" y="990028"/>
                  </a:lnTo>
                  <a:lnTo>
                    <a:pt x="1328550" y="948987"/>
                  </a:lnTo>
                  <a:lnTo>
                    <a:pt x="1343977" y="907073"/>
                  </a:lnTo>
                  <a:lnTo>
                    <a:pt x="1356599" y="864434"/>
                  </a:lnTo>
                  <a:lnTo>
                    <a:pt x="1366417" y="821214"/>
                  </a:lnTo>
                  <a:lnTo>
                    <a:pt x="1373429" y="777558"/>
                  </a:lnTo>
                  <a:lnTo>
                    <a:pt x="1377636" y="733611"/>
                  </a:lnTo>
                  <a:lnTo>
                    <a:pt x="1379039" y="689520"/>
                  </a:lnTo>
                  <a:lnTo>
                    <a:pt x="1377636" y="645428"/>
                  </a:lnTo>
                  <a:lnTo>
                    <a:pt x="1373429" y="601482"/>
                  </a:lnTo>
                  <a:lnTo>
                    <a:pt x="1366417" y="557826"/>
                  </a:lnTo>
                  <a:lnTo>
                    <a:pt x="1356599" y="514605"/>
                  </a:lnTo>
                  <a:lnTo>
                    <a:pt x="1343977" y="471966"/>
                  </a:lnTo>
                  <a:lnTo>
                    <a:pt x="1328550" y="430053"/>
                  </a:lnTo>
                  <a:lnTo>
                    <a:pt x="1310318" y="389011"/>
                  </a:lnTo>
                  <a:lnTo>
                    <a:pt x="1289281" y="348986"/>
                  </a:lnTo>
                  <a:lnTo>
                    <a:pt x="1265439" y="310122"/>
                  </a:lnTo>
                  <a:lnTo>
                    <a:pt x="1238792" y="272566"/>
                  </a:lnTo>
                  <a:lnTo>
                    <a:pt x="1209341" y="236462"/>
                  </a:lnTo>
                  <a:lnTo>
                    <a:pt x="1177084" y="201955"/>
                  </a:lnTo>
                  <a:lnTo>
                    <a:pt x="1142577" y="169699"/>
                  </a:lnTo>
                  <a:lnTo>
                    <a:pt x="1106473" y="140247"/>
                  </a:lnTo>
                  <a:lnTo>
                    <a:pt x="1068917" y="113600"/>
                  </a:lnTo>
                  <a:lnTo>
                    <a:pt x="1030054" y="89758"/>
                  </a:lnTo>
                  <a:lnTo>
                    <a:pt x="990028" y="68721"/>
                  </a:lnTo>
                  <a:lnTo>
                    <a:pt x="948987" y="50488"/>
                  </a:lnTo>
                  <a:lnTo>
                    <a:pt x="907073" y="35061"/>
                  </a:lnTo>
                  <a:lnTo>
                    <a:pt x="864434" y="22439"/>
                  </a:lnTo>
                  <a:lnTo>
                    <a:pt x="821214" y="12622"/>
                  </a:lnTo>
                  <a:lnTo>
                    <a:pt x="777558" y="5609"/>
                  </a:lnTo>
                  <a:lnTo>
                    <a:pt x="733611" y="1402"/>
                  </a:lnTo>
                  <a:lnTo>
                    <a:pt x="68952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873919" y="7184154"/>
              <a:ext cx="1379220" cy="1379220"/>
            </a:xfrm>
            <a:custGeom>
              <a:avLst/>
              <a:gdLst/>
              <a:ahLst/>
              <a:cxnLst/>
              <a:rect l="l" t="t" r="r" b="b"/>
              <a:pathLst>
                <a:path w="1379220" h="1379220">
                  <a:moveTo>
                    <a:pt x="1177083" y="201955"/>
                  </a:moveTo>
                  <a:lnTo>
                    <a:pt x="1209340" y="236462"/>
                  </a:lnTo>
                  <a:lnTo>
                    <a:pt x="1238792" y="272566"/>
                  </a:lnTo>
                  <a:lnTo>
                    <a:pt x="1265439" y="310122"/>
                  </a:lnTo>
                  <a:lnTo>
                    <a:pt x="1289281" y="348985"/>
                  </a:lnTo>
                  <a:lnTo>
                    <a:pt x="1310318" y="389010"/>
                  </a:lnTo>
                  <a:lnTo>
                    <a:pt x="1328550" y="430052"/>
                  </a:lnTo>
                  <a:lnTo>
                    <a:pt x="1343977" y="471965"/>
                  </a:lnTo>
                  <a:lnTo>
                    <a:pt x="1356599" y="514605"/>
                  </a:lnTo>
                  <a:lnTo>
                    <a:pt x="1366417" y="557825"/>
                  </a:lnTo>
                  <a:lnTo>
                    <a:pt x="1373429" y="601481"/>
                  </a:lnTo>
                  <a:lnTo>
                    <a:pt x="1377636" y="645427"/>
                  </a:lnTo>
                  <a:lnTo>
                    <a:pt x="1379039" y="689519"/>
                  </a:lnTo>
                  <a:lnTo>
                    <a:pt x="1377636" y="733611"/>
                  </a:lnTo>
                  <a:lnTo>
                    <a:pt x="1373429" y="777557"/>
                  </a:lnTo>
                  <a:lnTo>
                    <a:pt x="1366417" y="821213"/>
                  </a:lnTo>
                  <a:lnTo>
                    <a:pt x="1356599" y="864433"/>
                  </a:lnTo>
                  <a:lnTo>
                    <a:pt x="1343977" y="907073"/>
                  </a:lnTo>
                  <a:lnTo>
                    <a:pt x="1328550" y="948986"/>
                  </a:lnTo>
                  <a:lnTo>
                    <a:pt x="1310318" y="990028"/>
                  </a:lnTo>
                  <a:lnTo>
                    <a:pt x="1289281" y="1030053"/>
                  </a:lnTo>
                  <a:lnTo>
                    <a:pt x="1265439" y="1068916"/>
                  </a:lnTo>
                  <a:lnTo>
                    <a:pt x="1238792" y="1106473"/>
                  </a:lnTo>
                  <a:lnTo>
                    <a:pt x="1209340" y="1142577"/>
                  </a:lnTo>
                  <a:lnTo>
                    <a:pt x="1177083" y="1177083"/>
                  </a:lnTo>
                  <a:lnTo>
                    <a:pt x="1142577" y="1209340"/>
                  </a:lnTo>
                  <a:lnTo>
                    <a:pt x="1106473" y="1238792"/>
                  </a:lnTo>
                  <a:lnTo>
                    <a:pt x="1068916" y="1265439"/>
                  </a:lnTo>
                  <a:lnTo>
                    <a:pt x="1030053" y="1289281"/>
                  </a:lnTo>
                  <a:lnTo>
                    <a:pt x="990028" y="1310318"/>
                  </a:lnTo>
                  <a:lnTo>
                    <a:pt x="948986" y="1328550"/>
                  </a:lnTo>
                  <a:lnTo>
                    <a:pt x="907073" y="1343977"/>
                  </a:lnTo>
                  <a:lnTo>
                    <a:pt x="864433" y="1356599"/>
                  </a:lnTo>
                  <a:lnTo>
                    <a:pt x="821213" y="1366417"/>
                  </a:lnTo>
                  <a:lnTo>
                    <a:pt x="777557" y="1373429"/>
                  </a:lnTo>
                  <a:lnTo>
                    <a:pt x="733611" y="1377636"/>
                  </a:lnTo>
                  <a:lnTo>
                    <a:pt x="689519" y="1379039"/>
                  </a:lnTo>
                  <a:lnTo>
                    <a:pt x="645427" y="1377636"/>
                  </a:lnTo>
                  <a:lnTo>
                    <a:pt x="601481" y="1373429"/>
                  </a:lnTo>
                  <a:lnTo>
                    <a:pt x="557825" y="1366417"/>
                  </a:lnTo>
                  <a:lnTo>
                    <a:pt x="514605" y="1356599"/>
                  </a:lnTo>
                  <a:lnTo>
                    <a:pt x="471965" y="1343977"/>
                  </a:lnTo>
                  <a:lnTo>
                    <a:pt x="430052" y="1328550"/>
                  </a:lnTo>
                  <a:lnTo>
                    <a:pt x="389010" y="1310318"/>
                  </a:lnTo>
                  <a:lnTo>
                    <a:pt x="348985" y="1289281"/>
                  </a:lnTo>
                  <a:lnTo>
                    <a:pt x="310122" y="1265439"/>
                  </a:lnTo>
                  <a:lnTo>
                    <a:pt x="272566" y="1238792"/>
                  </a:lnTo>
                  <a:lnTo>
                    <a:pt x="236462" y="1209340"/>
                  </a:lnTo>
                  <a:lnTo>
                    <a:pt x="201955" y="1177083"/>
                  </a:lnTo>
                  <a:lnTo>
                    <a:pt x="169698" y="1142577"/>
                  </a:lnTo>
                  <a:lnTo>
                    <a:pt x="140246" y="1106473"/>
                  </a:lnTo>
                  <a:lnTo>
                    <a:pt x="113600" y="1068916"/>
                  </a:lnTo>
                  <a:lnTo>
                    <a:pt x="89758" y="1030053"/>
                  </a:lnTo>
                  <a:lnTo>
                    <a:pt x="68721" y="990028"/>
                  </a:lnTo>
                  <a:lnTo>
                    <a:pt x="50488" y="948986"/>
                  </a:lnTo>
                  <a:lnTo>
                    <a:pt x="35061" y="907073"/>
                  </a:lnTo>
                  <a:lnTo>
                    <a:pt x="22439" y="864433"/>
                  </a:lnTo>
                  <a:lnTo>
                    <a:pt x="12622" y="821213"/>
                  </a:lnTo>
                  <a:lnTo>
                    <a:pt x="5609" y="777557"/>
                  </a:lnTo>
                  <a:lnTo>
                    <a:pt x="1402" y="733611"/>
                  </a:lnTo>
                  <a:lnTo>
                    <a:pt x="0" y="689519"/>
                  </a:lnTo>
                  <a:lnTo>
                    <a:pt x="1402" y="645427"/>
                  </a:lnTo>
                  <a:lnTo>
                    <a:pt x="5609" y="601481"/>
                  </a:lnTo>
                  <a:lnTo>
                    <a:pt x="12622" y="557825"/>
                  </a:lnTo>
                  <a:lnTo>
                    <a:pt x="22439" y="514605"/>
                  </a:lnTo>
                  <a:lnTo>
                    <a:pt x="35061" y="471965"/>
                  </a:lnTo>
                  <a:lnTo>
                    <a:pt x="50488" y="430052"/>
                  </a:lnTo>
                  <a:lnTo>
                    <a:pt x="68721" y="389010"/>
                  </a:lnTo>
                  <a:lnTo>
                    <a:pt x="89758" y="348985"/>
                  </a:lnTo>
                  <a:lnTo>
                    <a:pt x="113600" y="310122"/>
                  </a:lnTo>
                  <a:lnTo>
                    <a:pt x="140246" y="272566"/>
                  </a:lnTo>
                  <a:lnTo>
                    <a:pt x="169698" y="236462"/>
                  </a:lnTo>
                  <a:lnTo>
                    <a:pt x="201955" y="201955"/>
                  </a:lnTo>
                  <a:lnTo>
                    <a:pt x="236462" y="169698"/>
                  </a:lnTo>
                  <a:lnTo>
                    <a:pt x="272566" y="140246"/>
                  </a:lnTo>
                  <a:lnTo>
                    <a:pt x="310122" y="113600"/>
                  </a:lnTo>
                  <a:lnTo>
                    <a:pt x="348985" y="89758"/>
                  </a:lnTo>
                  <a:lnTo>
                    <a:pt x="389010" y="68721"/>
                  </a:lnTo>
                  <a:lnTo>
                    <a:pt x="430052" y="50488"/>
                  </a:lnTo>
                  <a:lnTo>
                    <a:pt x="471965" y="35061"/>
                  </a:lnTo>
                  <a:lnTo>
                    <a:pt x="514605" y="22439"/>
                  </a:lnTo>
                  <a:lnTo>
                    <a:pt x="557825" y="12622"/>
                  </a:lnTo>
                  <a:lnTo>
                    <a:pt x="601481" y="5609"/>
                  </a:lnTo>
                  <a:lnTo>
                    <a:pt x="645427" y="1402"/>
                  </a:lnTo>
                  <a:lnTo>
                    <a:pt x="689519" y="0"/>
                  </a:lnTo>
                  <a:lnTo>
                    <a:pt x="733611" y="1402"/>
                  </a:lnTo>
                  <a:lnTo>
                    <a:pt x="777557" y="5609"/>
                  </a:lnTo>
                  <a:lnTo>
                    <a:pt x="821213" y="12622"/>
                  </a:lnTo>
                  <a:lnTo>
                    <a:pt x="864433" y="22439"/>
                  </a:lnTo>
                  <a:lnTo>
                    <a:pt x="907073" y="35061"/>
                  </a:lnTo>
                  <a:lnTo>
                    <a:pt x="948986" y="50488"/>
                  </a:lnTo>
                  <a:lnTo>
                    <a:pt x="990028" y="68721"/>
                  </a:lnTo>
                  <a:lnTo>
                    <a:pt x="1030053" y="89758"/>
                  </a:lnTo>
                  <a:lnTo>
                    <a:pt x="1068916" y="113600"/>
                  </a:lnTo>
                  <a:lnTo>
                    <a:pt x="1106473" y="140246"/>
                  </a:lnTo>
                  <a:lnTo>
                    <a:pt x="1142577" y="169698"/>
                  </a:lnTo>
                  <a:lnTo>
                    <a:pt x="1177083" y="201955"/>
                  </a:lnTo>
                  <a:close/>
                </a:path>
              </a:pathLst>
            </a:custGeom>
            <a:ln w="1047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3" name="object 2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617846" y="3113980"/>
            <a:ext cx="2960759" cy="2960759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617846" y="7407043"/>
            <a:ext cx="2960759" cy="2960759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88333" y="929109"/>
            <a:ext cx="3852423" cy="9564941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6272" y="4974736"/>
            <a:ext cx="6056630" cy="123190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7900" spc="5" dirty="0">
                <a:latin typeface="SimSun"/>
                <a:cs typeface="SimSun"/>
              </a:rPr>
              <a:t>CREATE</a:t>
            </a:r>
            <a:r>
              <a:rPr sz="7900" spc="-70" dirty="0">
                <a:latin typeface="SimSun"/>
                <a:cs typeface="SimSun"/>
              </a:rPr>
              <a:t> </a:t>
            </a:r>
            <a:r>
              <a:rPr sz="7900" spc="5" dirty="0">
                <a:latin typeface="SimSun"/>
                <a:cs typeface="SimSun"/>
              </a:rPr>
              <a:t>TABLE</a:t>
            </a:r>
            <a:endParaRPr sz="79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0450" y="4859425"/>
            <a:ext cx="8014334" cy="1590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7900" dirty="0"/>
              <a:t>Data </a:t>
            </a:r>
            <a:r>
              <a:rPr sz="7900" spc="15" dirty="0"/>
              <a:t>Types</a:t>
            </a:r>
            <a:endParaRPr sz="7900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0450" y="4859425"/>
            <a:ext cx="8014334" cy="1590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lang="en-US" sz="7900" dirty="0"/>
              <a:t>Exact </a:t>
            </a:r>
            <a:r>
              <a:rPr lang="en-US" sz="7900" dirty="0" err="1"/>
              <a:t>numerics</a:t>
            </a:r>
            <a:endParaRPr lang="en-US" sz="7900" dirty="0"/>
          </a:p>
        </p:txBody>
      </p:sp>
    </p:spTree>
    <p:extLst>
      <p:ext uri="{BB962C8B-B14F-4D97-AF65-F5344CB8AC3E}">
        <p14:creationId xmlns:p14="http://schemas.microsoft.com/office/powerpoint/2010/main" val="180758910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76272" y="1466797"/>
            <a:ext cx="4175178" cy="7760266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30500"/>
              </a:lnSpc>
              <a:spcBef>
                <a:spcPts val="90"/>
              </a:spcBef>
            </a:pPr>
            <a:r>
              <a:rPr lang="en-US" sz="7900" spc="5" dirty="0">
                <a:solidFill>
                  <a:srgbClr val="FFFFFF"/>
                </a:solidFill>
                <a:latin typeface="SimSun"/>
                <a:cs typeface="SimSun"/>
              </a:rPr>
              <a:t>BIGINT </a:t>
            </a:r>
            <a:r>
              <a:rPr lang="en-US" sz="7900" spc="10" dirty="0">
                <a:solidFill>
                  <a:srgbClr val="FFFFFF"/>
                </a:solidFill>
                <a:latin typeface="SimSun"/>
                <a:cs typeface="SimSun"/>
              </a:rPr>
              <a:t> </a:t>
            </a:r>
            <a:r>
              <a:rPr lang="en-US" sz="7900" spc="5" dirty="0">
                <a:solidFill>
                  <a:srgbClr val="FFFFFF"/>
                </a:solidFill>
                <a:latin typeface="SimSun"/>
                <a:cs typeface="SimSun"/>
              </a:rPr>
              <a:t>NUMERIC</a:t>
            </a:r>
          </a:p>
          <a:p>
            <a:pPr marL="12700" marR="5080">
              <a:lnSpc>
                <a:spcPct val="130500"/>
              </a:lnSpc>
              <a:spcBef>
                <a:spcPts val="90"/>
              </a:spcBef>
            </a:pPr>
            <a:r>
              <a:rPr lang="en-US" sz="7900" spc="5" dirty="0">
                <a:solidFill>
                  <a:srgbClr val="FFFFFF"/>
                </a:solidFill>
                <a:latin typeface="SimSun"/>
                <a:cs typeface="SimSun"/>
              </a:rPr>
              <a:t>DECIMAL  INTEGER </a:t>
            </a:r>
            <a:r>
              <a:rPr lang="en-US" sz="7900" spc="10" dirty="0">
                <a:solidFill>
                  <a:srgbClr val="FFFFFF"/>
                </a:solidFill>
                <a:latin typeface="SimSun"/>
                <a:cs typeface="SimSun"/>
              </a:rPr>
              <a:t> </a:t>
            </a:r>
            <a:endParaRPr lang="en-US" sz="7900" spc="5" dirty="0">
              <a:solidFill>
                <a:srgbClr val="FFFFFF"/>
              </a:solidFill>
              <a:latin typeface="SimSun"/>
              <a:cs typeface="SimSun"/>
            </a:endParaRPr>
          </a:p>
          <a:p>
            <a:pPr marL="12700" marR="5080">
              <a:lnSpc>
                <a:spcPct val="130500"/>
              </a:lnSpc>
              <a:spcBef>
                <a:spcPts val="90"/>
              </a:spcBef>
            </a:pPr>
            <a:r>
              <a:rPr lang="en-US" sz="7900" spc="5" dirty="0">
                <a:solidFill>
                  <a:srgbClr val="FFFFFF"/>
                </a:solidFill>
                <a:latin typeface="SimSun"/>
                <a:cs typeface="SimSun"/>
              </a:rPr>
              <a:t>TINYINT</a:t>
            </a:r>
            <a:endParaRPr lang="en-US" sz="7900" dirty="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A6A90BC-FA7E-458F-AD75-B3D1C8A9D4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450" y="31116"/>
            <a:ext cx="18797058" cy="1127823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6650" y="3947637"/>
            <a:ext cx="9601200" cy="341407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lang="en-US" sz="7900" dirty="0"/>
              <a:t>Approximate </a:t>
            </a:r>
            <a:r>
              <a:rPr lang="en-US" sz="7900" dirty="0" err="1"/>
              <a:t>numerics</a:t>
            </a:r>
            <a:endParaRPr lang="en-US" sz="7900" dirty="0"/>
          </a:p>
        </p:txBody>
      </p:sp>
    </p:spTree>
    <p:extLst>
      <p:ext uri="{BB962C8B-B14F-4D97-AF65-F5344CB8AC3E}">
        <p14:creationId xmlns:p14="http://schemas.microsoft.com/office/powerpoint/2010/main" val="159177724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76272" y="1466797"/>
            <a:ext cx="4175178" cy="298242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30500"/>
              </a:lnSpc>
              <a:spcBef>
                <a:spcPts val="90"/>
              </a:spcBef>
            </a:pPr>
            <a:r>
              <a:rPr lang="en-US" sz="7900" spc="5" dirty="0">
                <a:solidFill>
                  <a:srgbClr val="FFFFFF"/>
                </a:solidFill>
                <a:latin typeface="SimSun"/>
                <a:cs typeface="SimSun"/>
              </a:rPr>
              <a:t>FLOAT </a:t>
            </a:r>
            <a:r>
              <a:rPr lang="en-US" sz="7900" spc="10" dirty="0">
                <a:solidFill>
                  <a:srgbClr val="FFFFFF"/>
                </a:solidFill>
                <a:latin typeface="SimSun"/>
                <a:cs typeface="SimSun"/>
              </a:rPr>
              <a:t> </a:t>
            </a:r>
            <a:endParaRPr lang="en-US" sz="7900" spc="5" dirty="0">
              <a:solidFill>
                <a:srgbClr val="FFFFFF"/>
              </a:solidFill>
              <a:latin typeface="SimSun"/>
              <a:cs typeface="SimSun"/>
            </a:endParaRPr>
          </a:p>
          <a:p>
            <a:pPr marL="12700" marR="5080">
              <a:lnSpc>
                <a:spcPct val="130500"/>
              </a:lnSpc>
              <a:spcBef>
                <a:spcPts val="90"/>
              </a:spcBef>
            </a:pPr>
            <a:r>
              <a:rPr lang="en-US" sz="7900" spc="5" dirty="0">
                <a:solidFill>
                  <a:srgbClr val="FFFFFF"/>
                </a:solidFill>
                <a:latin typeface="SimSun"/>
                <a:cs typeface="SimSun"/>
              </a:rPr>
              <a:t>REAL</a:t>
            </a:r>
          </a:p>
        </p:txBody>
      </p:sp>
    </p:spTree>
    <p:extLst>
      <p:ext uri="{BB962C8B-B14F-4D97-AF65-F5344CB8AC3E}">
        <p14:creationId xmlns:p14="http://schemas.microsoft.com/office/powerpoint/2010/main" val="273554260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0450" y="4859425"/>
            <a:ext cx="9601200" cy="1590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lang="en-US" sz="7900" dirty="0"/>
              <a:t>Date and Time</a:t>
            </a:r>
          </a:p>
        </p:txBody>
      </p:sp>
    </p:spTree>
    <p:extLst>
      <p:ext uri="{BB962C8B-B14F-4D97-AF65-F5344CB8AC3E}">
        <p14:creationId xmlns:p14="http://schemas.microsoft.com/office/powerpoint/2010/main" val="41842240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76272" y="1466797"/>
            <a:ext cx="4175178" cy="458785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30500"/>
              </a:lnSpc>
              <a:spcBef>
                <a:spcPts val="90"/>
              </a:spcBef>
            </a:pPr>
            <a:r>
              <a:rPr lang="en-US" sz="7900" spc="5" dirty="0">
                <a:solidFill>
                  <a:srgbClr val="FFFFFF"/>
                </a:solidFill>
                <a:latin typeface="SimSun"/>
                <a:cs typeface="SimSun"/>
              </a:rPr>
              <a:t>DATE </a:t>
            </a:r>
            <a:r>
              <a:rPr lang="en-US" sz="7900" spc="10" dirty="0">
                <a:solidFill>
                  <a:srgbClr val="FFFFFF"/>
                </a:solidFill>
                <a:latin typeface="SimSun"/>
                <a:cs typeface="SimSun"/>
              </a:rPr>
              <a:t> </a:t>
            </a:r>
            <a:endParaRPr lang="en-US" sz="7900" spc="5" dirty="0">
              <a:solidFill>
                <a:srgbClr val="FFFFFF"/>
              </a:solidFill>
              <a:latin typeface="SimSun"/>
              <a:cs typeface="SimSun"/>
            </a:endParaRPr>
          </a:p>
          <a:p>
            <a:pPr marL="12700" marR="5080">
              <a:lnSpc>
                <a:spcPct val="130500"/>
              </a:lnSpc>
              <a:spcBef>
                <a:spcPts val="90"/>
              </a:spcBef>
            </a:pPr>
            <a:r>
              <a:rPr lang="en-US" sz="7900" spc="5" dirty="0">
                <a:solidFill>
                  <a:srgbClr val="FFFFFF"/>
                </a:solidFill>
                <a:latin typeface="SimSun"/>
                <a:cs typeface="SimSun"/>
              </a:rPr>
              <a:t>DATETIME</a:t>
            </a:r>
          </a:p>
          <a:p>
            <a:pPr marL="12700" marR="5080">
              <a:lnSpc>
                <a:spcPct val="130500"/>
              </a:lnSpc>
              <a:spcBef>
                <a:spcPts val="90"/>
              </a:spcBef>
            </a:pPr>
            <a:r>
              <a:rPr lang="en-US" sz="7900" spc="5" dirty="0">
                <a:solidFill>
                  <a:srgbClr val="FFFFFF"/>
                </a:solidFill>
                <a:latin typeface="SimSun"/>
                <a:cs typeface="SimSun"/>
              </a:rPr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305322868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0450" y="4859425"/>
            <a:ext cx="9601200" cy="1590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lang="en-US" sz="7900" dirty="0"/>
              <a:t>Character strings</a:t>
            </a:r>
          </a:p>
        </p:txBody>
      </p:sp>
    </p:spTree>
    <p:extLst>
      <p:ext uri="{BB962C8B-B14F-4D97-AF65-F5344CB8AC3E}">
        <p14:creationId xmlns:p14="http://schemas.microsoft.com/office/powerpoint/2010/main" val="162078986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76272" y="1466797"/>
            <a:ext cx="4175178" cy="458785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30500"/>
              </a:lnSpc>
              <a:spcBef>
                <a:spcPts val="90"/>
              </a:spcBef>
            </a:pPr>
            <a:r>
              <a:rPr lang="en-US" sz="7900" spc="5" dirty="0">
                <a:solidFill>
                  <a:srgbClr val="FFFFFF"/>
                </a:solidFill>
                <a:latin typeface="SimSun"/>
                <a:cs typeface="SimSun"/>
              </a:rPr>
              <a:t>CHAR </a:t>
            </a:r>
            <a:r>
              <a:rPr lang="en-US" sz="7900" spc="10" dirty="0">
                <a:solidFill>
                  <a:srgbClr val="FFFFFF"/>
                </a:solidFill>
                <a:latin typeface="SimSun"/>
                <a:cs typeface="SimSun"/>
              </a:rPr>
              <a:t> </a:t>
            </a:r>
            <a:endParaRPr lang="en-US" sz="7900" spc="5" dirty="0">
              <a:solidFill>
                <a:srgbClr val="FFFFFF"/>
              </a:solidFill>
              <a:latin typeface="SimSun"/>
              <a:cs typeface="SimSun"/>
            </a:endParaRPr>
          </a:p>
          <a:p>
            <a:pPr marL="12700" marR="5080">
              <a:lnSpc>
                <a:spcPct val="130500"/>
              </a:lnSpc>
              <a:spcBef>
                <a:spcPts val="90"/>
              </a:spcBef>
            </a:pPr>
            <a:r>
              <a:rPr lang="en-US" sz="7900" spc="5" dirty="0">
                <a:solidFill>
                  <a:srgbClr val="FFFFFF"/>
                </a:solidFill>
                <a:latin typeface="SimSun"/>
                <a:cs typeface="SimSun"/>
              </a:rPr>
              <a:t>VARCHAR</a:t>
            </a:r>
          </a:p>
          <a:p>
            <a:pPr marL="12700" marR="5080">
              <a:lnSpc>
                <a:spcPct val="130500"/>
              </a:lnSpc>
              <a:spcBef>
                <a:spcPts val="90"/>
              </a:spcBef>
            </a:pPr>
            <a:r>
              <a:rPr lang="en-US" sz="7900" spc="5" dirty="0">
                <a:solidFill>
                  <a:srgbClr val="FFFFFF"/>
                </a:solidFill>
                <a:latin typeface="SimSun"/>
                <a:cs typeface="SimSun"/>
              </a:rPr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221256627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0450" y="4859425"/>
            <a:ext cx="9601200" cy="1590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lang="en-US" sz="7900" dirty="0"/>
              <a:t>Binary strings</a:t>
            </a:r>
          </a:p>
        </p:txBody>
      </p:sp>
    </p:spTree>
    <p:extLst>
      <p:ext uri="{BB962C8B-B14F-4D97-AF65-F5344CB8AC3E}">
        <p14:creationId xmlns:p14="http://schemas.microsoft.com/office/powerpoint/2010/main" val="213772950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76272" y="1466797"/>
            <a:ext cx="4937178" cy="458785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30500"/>
              </a:lnSpc>
              <a:spcBef>
                <a:spcPts val="90"/>
              </a:spcBef>
            </a:pPr>
            <a:r>
              <a:rPr lang="en-US" sz="7900" spc="5" dirty="0">
                <a:solidFill>
                  <a:srgbClr val="FFFFFF"/>
                </a:solidFill>
                <a:latin typeface="SimSun"/>
                <a:cs typeface="SimSun"/>
              </a:rPr>
              <a:t>BINARY </a:t>
            </a:r>
            <a:r>
              <a:rPr lang="en-US" sz="7900" spc="10" dirty="0">
                <a:solidFill>
                  <a:srgbClr val="FFFFFF"/>
                </a:solidFill>
                <a:latin typeface="SimSun"/>
                <a:cs typeface="SimSun"/>
              </a:rPr>
              <a:t> </a:t>
            </a:r>
            <a:endParaRPr lang="en-US" sz="7900" spc="5" dirty="0">
              <a:solidFill>
                <a:srgbClr val="FFFFFF"/>
              </a:solidFill>
              <a:latin typeface="SimSun"/>
              <a:cs typeface="SimSun"/>
            </a:endParaRPr>
          </a:p>
          <a:p>
            <a:pPr marL="12700" marR="5080">
              <a:lnSpc>
                <a:spcPct val="130500"/>
              </a:lnSpc>
              <a:spcBef>
                <a:spcPts val="90"/>
              </a:spcBef>
            </a:pPr>
            <a:r>
              <a:rPr lang="en-US" sz="7900" spc="5" dirty="0">
                <a:solidFill>
                  <a:srgbClr val="FFFFFF"/>
                </a:solidFill>
                <a:latin typeface="SimSun"/>
                <a:cs typeface="SimSun"/>
              </a:rPr>
              <a:t>IMAGE</a:t>
            </a:r>
          </a:p>
          <a:p>
            <a:pPr marL="12700" marR="5080">
              <a:lnSpc>
                <a:spcPct val="130500"/>
              </a:lnSpc>
              <a:spcBef>
                <a:spcPts val="90"/>
              </a:spcBef>
            </a:pPr>
            <a:r>
              <a:rPr lang="en-US" sz="7900" spc="5" dirty="0">
                <a:solidFill>
                  <a:srgbClr val="FFFFFF"/>
                </a:solidFill>
                <a:latin typeface="SimSun"/>
                <a:cs typeface="SimSun"/>
              </a:rPr>
              <a:t>VARBINARY</a:t>
            </a:r>
          </a:p>
        </p:txBody>
      </p:sp>
    </p:spTree>
    <p:extLst>
      <p:ext uri="{BB962C8B-B14F-4D97-AF65-F5344CB8AC3E}">
        <p14:creationId xmlns:p14="http://schemas.microsoft.com/office/powerpoint/2010/main" val="165034180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0450" y="4431584"/>
            <a:ext cx="14847270" cy="2446182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7900" spc="75" dirty="0"/>
              <a:t>"</a:t>
            </a:r>
            <a:r>
              <a:rPr lang="en-US" sz="7900" spc="75" dirty="0"/>
              <a:t>Capital Development Authority (CDA)</a:t>
            </a:r>
            <a:r>
              <a:rPr sz="7900" spc="15" dirty="0"/>
              <a:t>"</a:t>
            </a:r>
            <a:endParaRPr sz="7900"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12850" y="8245475"/>
            <a:ext cx="3505200" cy="82394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en-US" spc="10" dirty="0">
                <a:latin typeface="SimSun"/>
                <a:cs typeface="SimSun"/>
              </a:rPr>
              <a:t>METRO MAP</a:t>
            </a:r>
            <a:endParaRPr spc="10" dirty="0">
              <a:latin typeface="SimSun"/>
              <a:cs typeface="SimSun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5957D5-FD3D-46E8-97C9-1A36D0AE57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272" y="1407008"/>
            <a:ext cx="6689778" cy="664796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6E990E7-01F8-4BE2-875C-C88FD758362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183" y="0"/>
            <a:ext cx="19845734" cy="113093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72180" y="4997200"/>
            <a:ext cx="1104265" cy="123190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7900" spc="-780" dirty="0">
                <a:solidFill>
                  <a:srgbClr val="FFFFFF"/>
                </a:solidFill>
                <a:latin typeface="Verdana"/>
                <a:cs typeface="Verdana"/>
              </a:rPr>
              <a:t>10</a:t>
            </a:r>
            <a:endParaRPr sz="79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2180" y="4997200"/>
            <a:ext cx="2637155" cy="123190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7900" spc="10" dirty="0"/>
              <a:t>$</a:t>
            </a:r>
            <a:r>
              <a:rPr sz="7900" spc="475" dirty="0"/>
              <a:t>0</a:t>
            </a:r>
            <a:r>
              <a:rPr sz="7900" spc="-1345" dirty="0"/>
              <a:t>.</a:t>
            </a:r>
            <a:r>
              <a:rPr sz="7900" spc="-780" dirty="0"/>
              <a:t>10</a:t>
            </a:r>
            <a:endParaRPr sz="790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2180" y="4997200"/>
            <a:ext cx="1997710" cy="123190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7900" spc="475" dirty="0"/>
              <a:t>0</a:t>
            </a:r>
            <a:r>
              <a:rPr sz="7900" spc="-1345" dirty="0"/>
              <a:t>.</a:t>
            </a:r>
            <a:r>
              <a:rPr sz="7900" spc="-780" dirty="0"/>
              <a:t>10</a:t>
            </a:r>
            <a:endParaRPr sz="790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6272" y="4997774"/>
            <a:ext cx="7332345" cy="123190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7900" spc="60" dirty="0"/>
              <a:t>Type</a:t>
            </a:r>
            <a:r>
              <a:rPr sz="7900" spc="-480" dirty="0"/>
              <a:t> </a:t>
            </a:r>
            <a:r>
              <a:rPr sz="7900" spc="175" dirty="0"/>
              <a:t>Aﬃnities</a:t>
            </a:r>
            <a:endParaRPr sz="790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76272" y="1466797"/>
            <a:ext cx="3543935" cy="6154826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30500"/>
              </a:lnSpc>
              <a:spcBef>
                <a:spcPts val="90"/>
              </a:spcBef>
            </a:pPr>
            <a:r>
              <a:rPr sz="7900" spc="5" dirty="0">
                <a:solidFill>
                  <a:srgbClr val="FFFFFF"/>
                </a:solidFill>
                <a:latin typeface="SimSun"/>
                <a:cs typeface="SimSun"/>
              </a:rPr>
              <a:t>TEXT </a:t>
            </a:r>
            <a:r>
              <a:rPr sz="7900" spc="10" dirty="0">
                <a:solidFill>
                  <a:srgbClr val="FFFFFF"/>
                </a:solidFill>
                <a:latin typeface="SimSun"/>
                <a:cs typeface="SimSun"/>
              </a:rPr>
              <a:t> </a:t>
            </a:r>
            <a:r>
              <a:rPr sz="7900" spc="5" dirty="0">
                <a:solidFill>
                  <a:srgbClr val="FFFFFF"/>
                </a:solidFill>
                <a:latin typeface="SimSun"/>
                <a:cs typeface="SimSun"/>
              </a:rPr>
              <a:t>NUMERIC  INTEGER  REAL</a:t>
            </a:r>
            <a:endParaRPr sz="7900" dirty="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727266" y="3036556"/>
            <a:ext cx="5525135" cy="2618105"/>
            <a:chOff x="11727266" y="3036556"/>
            <a:chExt cx="5525135" cy="2618105"/>
          </a:xfrm>
        </p:grpSpPr>
        <p:sp>
          <p:nvSpPr>
            <p:cNvPr id="3" name="object 3"/>
            <p:cNvSpPr/>
            <p:nvPr/>
          </p:nvSpPr>
          <p:spPr>
            <a:xfrm>
              <a:off x="13523850" y="3036556"/>
              <a:ext cx="0" cy="2618105"/>
            </a:xfrm>
            <a:custGeom>
              <a:avLst/>
              <a:gdLst/>
              <a:ahLst/>
              <a:cxnLst/>
              <a:rect l="l" t="t" r="r" b="b"/>
              <a:pathLst>
                <a:path h="2618104">
                  <a:moveTo>
                    <a:pt x="0" y="2617721"/>
                  </a:moveTo>
                  <a:lnTo>
                    <a:pt x="0" y="0"/>
                  </a:lnTo>
                </a:path>
              </a:pathLst>
            </a:custGeom>
            <a:ln w="523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1727266" y="4337564"/>
              <a:ext cx="5525135" cy="0"/>
            </a:xfrm>
            <a:custGeom>
              <a:avLst/>
              <a:gdLst/>
              <a:ahLst/>
              <a:cxnLst/>
              <a:rect l="l" t="t" r="r" b="b"/>
              <a:pathLst>
                <a:path w="5525134">
                  <a:moveTo>
                    <a:pt x="0" y="0"/>
                  </a:moveTo>
                  <a:lnTo>
                    <a:pt x="5524568" y="0"/>
                  </a:lnTo>
                </a:path>
              </a:pathLst>
            </a:custGeom>
            <a:ln w="523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0898505">
              <a:lnSpc>
                <a:spcPct val="100000"/>
              </a:lnSpc>
              <a:spcBef>
                <a:spcPts val="125"/>
              </a:spcBef>
            </a:pPr>
            <a:r>
              <a:rPr spc="20" dirty="0"/>
              <a:t>amount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2306705" y="3237358"/>
            <a:ext cx="666750" cy="82994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250" spc="165" dirty="0">
                <a:solidFill>
                  <a:srgbClr val="FFFFFF"/>
                </a:solidFill>
                <a:latin typeface="Verdana"/>
                <a:cs typeface="Verdana"/>
              </a:rPr>
              <a:t>id</a:t>
            </a:r>
            <a:endParaRPr sz="525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72180" y="4997200"/>
            <a:ext cx="1104265" cy="123190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7900" spc="-780" dirty="0">
                <a:solidFill>
                  <a:srgbClr val="FFFFFF"/>
                </a:solidFill>
                <a:latin typeface="Verdana"/>
                <a:cs typeface="Verdana"/>
              </a:rPr>
              <a:t>10</a:t>
            </a:r>
            <a:endParaRPr sz="79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727266" y="3036556"/>
            <a:ext cx="5525135" cy="2618105"/>
            <a:chOff x="11727266" y="3036556"/>
            <a:chExt cx="5525135" cy="2618105"/>
          </a:xfrm>
        </p:grpSpPr>
        <p:sp>
          <p:nvSpPr>
            <p:cNvPr id="3" name="object 3"/>
            <p:cNvSpPr/>
            <p:nvPr/>
          </p:nvSpPr>
          <p:spPr>
            <a:xfrm>
              <a:off x="13523850" y="3036556"/>
              <a:ext cx="0" cy="2618105"/>
            </a:xfrm>
            <a:custGeom>
              <a:avLst/>
              <a:gdLst/>
              <a:ahLst/>
              <a:cxnLst/>
              <a:rect l="l" t="t" r="r" b="b"/>
              <a:pathLst>
                <a:path h="2618104">
                  <a:moveTo>
                    <a:pt x="0" y="2617721"/>
                  </a:moveTo>
                  <a:lnTo>
                    <a:pt x="0" y="0"/>
                  </a:lnTo>
                </a:path>
              </a:pathLst>
            </a:custGeom>
            <a:ln w="523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1727266" y="4337564"/>
              <a:ext cx="5525135" cy="0"/>
            </a:xfrm>
            <a:custGeom>
              <a:avLst/>
              <a:gdLst/>
              <a:ahLst/>
              <a:cxnLst/>
              <a:rect l="l" t="t" r="r" b="b"/>
              <a:pathLst>
                <a:path w="5525134">
                  <a:moveTo>
                    <a:pt x="0" y="0"/>
                  </a:moveTo>
                  <a:lnTo>
                    <a:pt x="5524568" y="0"/>
                  </a:lnTo>
                </a:path>
              </a:pathLst>
            </a:custGeom>
            <a:ln w="523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14194208" y="3221652"/>
            <a:ext cx="2601595" cy="82994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250" spc="20" dirty="0">
                <a:solidFill>
                  <a:srgbClr val="FFFFFF"/>
                </a:solidFill>
                <a:latin typeface="Verdana"/>
                <a:cs typeface="Verdana"/>
              </a:rPr>
              <a:t>amount</a:t>
            </a:r>
            <a:endParaRPr sz="525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306705" y="3237358"/>
            <a:ext cx="666750" cy="82994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250" spc="165" dirty="0">
                <a:solidFill>
                  <a:srgbClr val="FFFFFF"/>
                </a:solidFill>
                <a:latin typeface="Verdana"/>
                <a:cs typeface="Verdana"/>
              </a:rPr>
              <a:t>id</a:t>
            </a:r>
            <a:endParaRPr sz="525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822586" y="4520040"/>
            <a:ext cx="1334770" cy="82994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250" spc="-300" dirty="0">
                <a:solidFill>
                  <a:srgbClr val="FFFFFF"/>
                </a:solidFill>
                <a:latin typeface="Verdana"/>
                <a:cs typeface="Verdana"/>
              </a:rPr>
              <a:t>"10"</a:t>
            </a:r>
            <a:endParaRPr sz="525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502175" y="4520040"/>
            <a:ext cx="265430" cy="82994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250" spc="-1450" dirty="0">
                <a:solidFill>
                  <a:srgbClr val="FFFFFF"/>
                </a:solidFill>
                <a:latin typeface="Verdana"/>
                <a:cs typeface="Verdana"/>
              </a:rPr>
              <a:t>1</a:t>
            </a:r>
            <a:endParaRPr sz="52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727266" y="3036556"/>
            <a:ext cx="5525135" cy="2618105"/>
            <a:chOff x="11727266" y="3036556"/>
            <a:chExt cx="5525135" cy="2618105"/>
          </a:xfrm>
        </p:grpSpPr>
        <p:sp>
          <p:nvSpPr>
            <p:cNvPr id="3" name="object 3"/>
            <p:cNvSpPr/>
            <p:nvPr/>
          </p:nvSpPr>
          <p:spPr>
            <a:xfrm>
              <a:off x="13523850" y="3036556"/>
              <a:ext cx="0" cy="2618105"/>
            </a:xfrm>
            <a:custGeom>
              <a:avLst/>
              <a:gdLst/>
              <a:ahLst/>
              <a:cxnLst/>
              <a:rect l="l" t="t" r="r" b="b"/>
              <a:pathLst>
                <a:path h="2618104">
                  <a:moveTo>
                    <a:pt x="0" y="2617721"/>
                  </a:moveTo>
                  <a:lnTo>
                    <a:pt x="0" y="0"/>
                  </a:lnTo>
                </a:path>
              </a:pathLst>
            </a:custGeom>
            <a:ln w="523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1727266" y="4337564"/>
              <a:ext cx="5525135" cy="0"/>
            </a:xfrm>
            <a:custGeom>
              <a:avLst/>
              <a:gdLst/>
              <a:ahLst/>
              <a:cxnLst/>
              <a:rect l="l" t="t" r="r" b="b"/>
              <a:pathLst>
                <a:path w="5525134">
                  <a:moveTo>
                    <a:pt x="0" y="0"/>
                  </a:moveTo>
                  <a:lnTo>
                    <a:pt x="5524568" y="0"/>
                  </a:lnTo>
                </a:path>
              </a:pathLst>
            </a:custGeom>
            <a:ln w="523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0898505">
              <a:lnSpc>
                <a:spcPct val="100000"/>
              </a:lnSpc>
              <a:spcBef>
                <a:spcPts val="125"/>
              </a:spcBef>
            </a:pPr>
            <a:r>
              <a:rPr spc="20" dirty="0"/>
              <a:t>amount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2306705" y="3237358"/>
            <a:ext cx="666750" cy="82994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250" spc="165" dirty="0">
                <a:solidFill>
                  <a:srgbClr val="FFFFFF"/>
                </a:solidFill>
                <a:latin typeface="Verdana"/>
                <a:cs typeface="Verdana"/>
              </a:rPr>
              <a:t>id</a:t>
            </a:r>
            <a:endParaRPr sz="525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72180" y="4997200"/>
            <a:ext cx="1243330" cy="123190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7900" spc="-229" dirty="0">
                <a:solidFill>
                  <a:srgbClr val="FFFFFF"/>
                </a:solidFill>
                <a:latin typeface="Verdana"/>
                <a:cs typeface="Verdana"/>
              </a:rPr>
              <a:t>25</a:t>
            </a:r>
            <a:endParaRPr sz="79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822586" y="4520040"/>
            <a:ext cx="1334770" cy="82994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250" spc="-300" dirty="0">
                <a:solidFill>
                  <a:srgbClr val="FFFFFF"/>
                </a:solidFill>
                <a:latin typeface="Verdana"/>
                <a:cs typeface="Verdana"/>
              </a:rPr>
              <a:t>"10"</a:t>
            </a:r>
            <a:endParaRPr sz="525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502175" y="4520040"/>
            <a:ext cx="265430" cy="82994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250" spc="-1450" dirty="0">
                <a:solidFill>
                  <a:srgbClr val="FFFFFF"/>
                </a:solidFill>
                <a:latin typeface="Verdana"/>
                <a:cs typeface="Verdana"/>
              </a:rPr>
              <a:t>1</a:t>
            </a:r>
            <a:endParaRPr sz="52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727266" y="3036556"/>
            <a:ext cx="5525135" cy="3926840"/>
            <a:chOff x="11727266" y="3036556"/>
            <a:chExt cx="5525135" cy="3926840"/>
          </a:xfrm>
        </p:grpSpPr>
        <p:sp>
          <p:nvSpPr>
            <p:cNvPr id="3" name="object 3"/>
            <p:cNvSpPr/>
            <p:nvPr/>
          </p:nvSpPr>
          <p:spPr>
            <a:xfrm>
              <a:off x="13523850" y="3036556"/>
              <a:ext cx="0" cy="3926840"/>
            </a:xfrm>
            <a:custGeom>
              <a:avLst/>
              <a:gdLst/>
              <a:ahLst/>
              <a:cxnLst/>
              <a:rect l="l" t="t" r="r" b="b"/>
              <a:pathLst>
                <a:path h="3926840">
                  <a:moveTo>
                    <a:pt x="0" y="3926582"/>
                  </a:moveTo>
                  <a:lnTo>
                    <a:pt x="0" y="0"/>
                  </a:lnTo>
                </a:path>
              </a:pathLst>
            </a:custGeom>
            <a:ln w="523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1727266" y="4337564"/>
              <a:ext cx="5525135" cy="0"/>
            </a:xfrm>
            <a:custGeom>
              <a:avLst/>
              <a:gdLst/>
              <a:ahLst/>
              <a:cxnLst/>
              <a:rect l="l" t="t" r="r" b="b"/>
              <a:pathLst>
                <a:path w="5525134">
                  <a:moveTo>
                    <a:pt x="0" y="0"/>
                  </a:moveTo>
                  <a:lnTo>
                    <a:pt x="5524568" y="0"/>
                  </a:lnTo>
                </a:path>
              </a:pathLst>
            </a:custGeom>
            <a:ln w="523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1727266" y="5646424"/>
              <a:ext cx="5525135" cy="0"/>
            </a:xfrm>
            <a:custGeom>
              <a:avLst/>
              <a:gdLst/>
              <a:ahLst/>
              <a:cxnLst/>
              <a:rect l="l" t="t" r="r" b="b"/>
              <a:pathLst>
                <a:path w="5525134">
                  <a:moveTo>
                    <a:pt x="0" y="0"/>
                  </a:moveTo>
                  <a:lnTo>
                    <a:pt x="5524570" y="0"/>
                  </a:lnTo>
                </a:path>
              </a:pathLst>
            </a:custGeom>
            <a:ln w="523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4194208" y="3221652"/>
            <a:ext cx="2601595" cy="82994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250" spc="20" dirty="0">
                <a:solidFill>
                  <a:srgbClr val="FFFFFF"/>
                </a:solidFill>
                <a:latin typeface="Verdana"/>
                <a:cs typeface="Verdana"/>
              </a:rPr>
              <a:t>amount</a:t>
            </a:r>
            <a:endParaRPr sz="525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306705" y="3237358"/>
            <a:ext cx="666750" cy="82994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250" spc="165" dirty="0">
                <a:solidFill>
                  <a:srgbClr val="FFFFFF"/>
                </a:solidFill>
                <a:latin typeface="Verdana"/>
                <a:cs typeface="Verdana"/>
              </a:rPr>
              <a:t>id</a:t>
            </a:r>
            <a:endParaRPr sz="525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822586" y="4520040"/>
            <a:ext cx="1334770" cy="82994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250" spc="-300" dirty="0">
                <a:solidFill>
                  <a:srgbClr val="FFFFFF"/>
                </a:solidFill>
                <a:latin typeface="Verdana"/>
                <a:cs typeface="Verdana"/>
              </a:rPr>
              <a:t>"10"</a:t>
            </a:r>
            <a:endParaRPr sz="525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502175" y="4520040"/>
            <a:ext cx="265430" cy="82994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250" spc="-1450" dirty="0">
                <a:solidFill>
                  <a:srgbClr val="FFFFFF"/>
                </a:solidFill>
                <a:latin typeface="Verdana"/>
                <a:cs typeface="Verdana"/>
              </a:rPr>
              <a:t>1</a:t>
            </a:r>
            <a:endParaRPr sz="525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421423" y="5881256"/>
            <a:ext cx="427355" cy="82994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250" spc="-180" dirty="0">
                <a:solidFill>
                  <a:srgbClr val="FFFFFF"/>
                </a:solidFill>
                <a:latin typeface="Verdana"/>
                <a:cs typeface="Verdana"/>
              </a:rPr>
              <a:t>2</a:t>
            </a:r>
            <a:endParaRPr sz="525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4776347" y="5881256"/>
            <a:ext cx="1426845" cy="82994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250" spc="-120" dirty="0">
                <a:solidFill>
                  <a:srgbClr val="FFFFFF"/>
                </a:solidFill>
                <a:latin typeface="Verdana"/>
                <a:cs typeface="Verdana"/>
              </a:rPr>
              <a:t>"25"</a:t>
            </a:r>
            <a:endParaRPr sz="52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727266" y="3036556"/>
            <a:ext cx="5525135" cy="2618105"/>
            <a:chOff x="11727266" y="3036556"/>
            <a:chExt cx="5525135" cy="2618105"/>
          </a:xfrm>
        </p:grpSpPr>
        <p:sp>
          <p:nvSpPr>
            <p:cNvPr id="3" name="object 3"/>
            <p:cNvSpPr/>
            <p:nvPr/>
          </p:nvSpPr>
          <p:spPr>
            <a:xfrm>
              <a:off x="13523850" y="3036556"/>
              <a:ext cx="0" cy="2618105"/>
            </a:xfrm>
            <a:custGeom>
              <a:avLst/>
              <a:gdLst/>
              <a:ahLst/>
              <a:cxnLst/>
              <a:rect l="l" t="t" r="r" b="b"/>
              <a:pathLst>
                <a:path h="2618104">
                  <a:moveTo>
                    <a:pt x="0" y="2617721"/>
                  </a:moveTo>
                  <a:lnTo>
                    <a:pt x="0" y="0"/>
                  </a:lnTo>
                </a:path>
              </a:pathLst>
            </a:custGeom>
            <a:ln w="523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1727266" y="4337564"/>
              <a:ext cx="5525135" cy="0"/>
            </a:xfrm>
            <a:custGeom>
              <a:avLst/>
              <a:gdLst/>
              <a:ahLst/>
              <a:cxnLst/>
              <a:rect l="l" t="t" r="r" b="b"/>
              <a:pathLst>
                <a:path w="5525134">
                  <a:moveTo>
                    <a:pt x="0" y="0"/>
                  </a:moveTo>
                  <a:lnTo>
                    <a:pt x="5524568" y="0"/>
                  </a:lnTo>
                </a:path>
              </a:pathLst>
            </a:custGeom>
            <a:ln w="523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0898505">
              <a:lnSpc>
                <a:spcPct val="100000"/>
              </a:lnSpc>
              <a:spcBef>
                <a:spcPts val="125"/>
              </a:spcBef>
            </a:pPr>
            <a:r>
              <a:rPr spc="20" dirty="0"/>
              <a:t>amount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2306705" y="3237358"/>
            <a:ext cx="666750" cy="82994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250" spc="165" dirty="0">
                <a:solidFill>
                  <a:srgbClr val="FFFFFF"/>
                </a:solidFill>
                <a:latin typeface="Verdana"/>
                <a:cs typeface="Verdana"/>
              </a:rPr>
              <a:t>id</a:t>
            </a:r>
            <a:endParaRPr sz="525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72180" y="4997200"/>
            <a:ext cx="1988820" cy="123190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7900" spc="-459" dirty="0">
                <a:solidFill>
                  <a:srgbClr val="FFFFFF"/>
                </a:solidFill>
                <a:latin typeface="Verdana"/>
                <a:cs typeface="Verdana"/>
              </a:rPr>
              <a:t>"10"</a:t>
            </a:r>
            <a:endParaRPr sz="79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7137720" y="5669012"/>
            <a:ext cx="6028055" cy="1765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950" spc="-10" dirty="0">
                <a:latin typeface="Verdana"/>
                <a:cs typeface="Verdana"/>
              </a:rPr>
              <a:t>https://</a:t>
            </a:r>
            <a:r>
              <a:rPr sz="950" spc="-10" dirty="0">
                <a:latin typeface="Verdana"/>
                <a:cs typeface="Verdana"/>
                <a:hlinkClick r:id="rId2"/>
              </a:rPr>
              <a:t>www.flickr.com/photos/cityofbostonarchives/17616149584/in/album-72157653252196618/</a:t>
            </a:r>
            <a:endParaRPr sz="950">
              <a:latin typeface="Verdana"/>
              <a:cs typeface="Verdana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BA4EC1-6B49-4013-8173-BC353C15DB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1150" y="338385"/>
            <a:ext cx="14401800" cy="1063257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727266" y="3036556"/>
            <a:ext cx="5525135" cy="2618105"/>
            <a:chOff x="11727266" y="3036556"/>
            <a:chExt cx="5525135" cy="2618105"/>
          </a:xfrm>
        </p:grpSpPr>
        <p:sp>
          <p:nvSpPr>
            <p:cNvPr id="3" name="object 3"/>
            <p:cNvSpPr/>
            <p:nvPr/>
          </p:nvSpPr>
          <p:spPr>
            <a:xfrm>
              <a:off x="13523850" y="3036556"/>
              <a:ext cx="0" cy="2618105"/>
            </a:xfrm>
            <a:custGeom>
              <a:avLst/>
              <a:gdLst/>
              <a:ahLst/>
              <a:cxnLst/>
              <a:rect l="l" t="t" r="r" b="b"/>
              <a:pathLst>
                <a:path h="2618104">
                  <a:moveTo>
                    <a:pt x="0" y="2617721"/>
                  </a:moveTo>
                  <a:lnTo>
                    <a:pt x="0" y="0"/>
                  </a:lnTo>
                </a:path>
              </a:pathLst>
            </a:custGeom>
            <a:ln w="523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1727266" y="4337564"/>
              <a:ext cx="5525135" cy="0"/>
            </a:xfrm>
            <a:custGeom>
              <a:avLst/>
              <a:gdLst/>
              <a:ahLst/>
              <a:cxnLst/>
              <a:rect l="l" t="t" r="r" b="b"/>
              <a:pathLst>
                <a:path w="5525134">
                  <a:moveTo>
                    <a:pt x="0" y="0"/>
                  </a:moveTo>
                  <a:lnTo>
                    <a:pt x="5524568" y="0"/>
                  </a:lnTo>
                </a:path>
              </a:pathLst>
            </a:custGeom>
            <a:ln w="523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14194208" y="3221652"/>
            <a:ext cx="2601595" cy="82994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250" spc="20" dirty="0">
                <a:solidFill>
                  <a:srgbClr val="FFFFFF"/>
                </a:solidFill>
                <a:latin typeface="Verdana"/>
                <a:cs typeface="Verdana"/>
              </a:rPr>
              <a:t>amount</a:t>
            </a:r>
            <a:endParaRPr sz="525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306705" y="3237358"/>
            <a:ext cx="666750" cy="82994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250" spc="165" dirty="0">
                <a:solidFill>
                  <a:srgbClr val="FFFFFF"/>
                </a:solidFill>
                <a:latin typeface="Verdana"/>
                <a:cs typeface="Verdana"/>
              </a:rPr>
              <a:t>id</a:t>
            </a:r>
            <a:endParaRPr sz="525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122681" y="4520040"/>
            <a:ext cx="744855" cy="82994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250" spc="-509" dirty="0">
                <a:solidFill>
                  <a:srgbClr val="FFFFFF"/>
                </a:solidFill>
                <a:latin typeface="Verdana"/>
                <a:cs typeface="Verdana"/>
              </a:rPr>
              <a:t>10</a:t>
            </a:r>
            <a:endParaRPr sz="525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502175" y="4520040"/>
            <a:ext cx="265430" cy="82994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250" spc="-1450" dirty="0">
                <a:solidFill>
                  <a:srgbClr val="FFFFFF"/>
                </a:solidFill>
                <a:latin typeface="Verdana"/>
                <a:cs typeface="Verdana"/>
              </a:rPr>
              <a:t>1</a:t>
            </a:r>
            <a:endParaRPr sz="52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727266" y="3036556"/>
            <a:ext cx="5525135" cy="2618105"/>
            <a:chOff x="11727266" y="3036556"/>
            <a:chExt cx="5525135" cy="2618105"/>
          </a:xfrm>
        </p:grpSpPr>
        <p:sp>
          <p:nvSpPr>
            <p:cNvPr id="3" name="object 3"/>
            <p:cNvSpPr/>
            <p:nvPr/>
          </p:nvSpPr>
          <p:spPr>
            <a:xfrm>
              <a:off x="13523850" y="3036556"/>
              <a:ext cx="0" cy="2618105"/>
            </a:xfrm>
            <a:custGeom>
              <a:avLst/>
              <a:gdLst/>
              <a:ahLst/>
              <a:cxnLst/>
              <a:rect l="l" t="t" r="r" b="b"/>
              <a:pathLst>
                <a:path h="2618104">
                  <a:moveTo>
                    <a:pt x="0" y="2617721"/>
                  </a:moveTo>
                  <a:lnTo>
                    <a:pt x="0" y="0"/>
                  </a:lnTo>
                </a:path>
              </a:pathLst>
            </a:custGeom>
            <a:ln w="523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1727266" y="4337564"/>
              <a:ext cx="5525135" cy="0"/>
            </a:xfrm>
            <a:custGeom>
              <a:avLst/>
              <a:gdLst/>
              <a:ahLst/>
              <a:cxnLst/>
              <a:rect l="l" t="t" r="r" b="b"/>
              <a:pathLst>
                <a:path w="5525134">
                  <a:moveTo>
                    <a:pt x="0" y="0"/>
                  </a:moveTo>
                  <a:lnTo>
                    <a:pt x="5524568" y="0"/>
                  </a:lnTo>
                </a:path>
              </a:pathLst>
            </a:custGeom>
            <a:ln w="523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0898505">
              <a:lnSpc>
                <a:spcPct val="100000"/>
              </a:lnSpc>
              <a:spcBef>
                <a:spcPts val="125"/>
              </a:spcBef>
            </a:pPr>
            <a:r>
              <a:rPr spc="20" dirty="0"/>
              <a:t>amount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2306705" y="3237358"/>
            <a:ext cx="666750" cy="82994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250" spc="165" dirty="0">
                <a:solidFill>
                  <a:srgbClr val="FFFFFF"/>
                </a:solidFill>
                <a:latin typeface="Verdana"/>
                <a:cs typeface="Verdana"/>
              </a:rPr>
              <a:t>id</a:t>
            </a:r>
            <a:endParaRPr sz="525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72180" y="4997200"/>
            <a:ext cx="2127885" cy="123190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7900" spc="-190" dirty="0">
                <a:solidFill>
                  <a:srgbClr val="FFFFFF"/>
                </a:solidFill>
                <a:latin typeface="Verdana"/>
                <a:cs typeface="Verdana"/>
              </a:rPr>
              <a:t>"25"</a:t>
            </a:r>
            <a:endParaRPr sz="79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122681" y="4520040"/>
            <a:ext cx="744855" cy="82994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250" spc="-509" dirty="0">
                <a:solidFill>
                  <a:srgbClr val="FFFFFF"/>
                </a:solidFill>
                <a:latin typeface="Verdana"/>
                <a:cs typeface="Verdana"/>
              </a:rPr>
              <a:t>10</a:t>
            </a:r>
            <a:endParaRPr sz="525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502175" y="4520040"/>
            <a:ext cx="265430" cy="82994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250" spc="-1450" dirty="0">
                <a:solidFill>
                  <a:srgbClr val="FFFFFF"/>
                </a:solidFill>
                <a:latin typeface="Verdana"/>
                <a:cs typeface="Verdana"/>
              </a:rPr>
              <a:t>1</a:t>
            </a:r>
            <a:endParaRPr sz="52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727266" y="3036556"/>
            <a:ext cx="5525135" cy="3926840"/>
            <a:chOff x="11727266" y="3036556"/>
            <a:chExt cx="5525135" cy="3926840"/>
          </a:xfrm>
        </p:grpSpPr>
        <p:sp>
          <p:nvSpPr>
            <p:cNvPr id="3" name="object 3"/>
            <p:cNvSpPr/>
            <p:nvPr/>
          </p:nvSpPr>
          <p:spPr>
            <a:xfrm>
              <a:off x="13523850" y="3036556"/>
              <a:ext cx="0" cy="3926840"/>
            </a:xfrm>
            <a:custGeom>
              <a:avLst/>
              <a:gdLst/>
              <a:ahLst/>
              <a:cxnLst/>
              <a:rect l="l" t="t" r="r" b="b"/>
              <a:pathLst>
                <a:path h="3926840">
                  <a:moveTo>
                    <a:pt x="0" y="3926582"/>
                  </a:moveTo>
                  <a:lnTo>
                    <a:pt x="0" y="0"/>
                  </a:lnTo>
                </a:path>
              </a:pathLst>
            </a:custGeom>
            <a:ln w="523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1727266" y="4337564"/>
              <a:ext cx="5525135" cy="0"/>
            </a:xfrm>
            <a:custGeom>
              <a:avLst/>
              <a:gdLst/>
              <a:ahLst/>
              <a:cxnLst/>
              <a:rect l="l" t="t" r="r" b="b"/>
              <a:pathLst>
                <a:path w="5525134">
                  <a:moveTo>
                    <a:pt x="0" y="0"/>
                  </a:moveTo>
                  <a:lnTo>
                    <a:pt x="5524568" y="0"/>
                  </a:lnTo>
                </a:path>
              </a:pathLst>
            </a:custGeom>
            <a:ln w="523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1727266" y="5646424"/>
              <a:ext cx="5525135" cy="0"/>
            </a:xfrm>
            <a:custGeom>
              <a:avLst/>
              <a:gdLst/>
              <a:ahLst/>
              <a:cxnLst/>
              <a:rect l="l" t="t" r="r" b="b"/>
              <a:pathLst>
                <a:path w="5525134">
                  <a:moveTo>
                    <a:pt x="0" y="0"/>
                  </a:moveTo>
                  <a:lnTo>
                    <a:pt x="5524570" y="0"/>
                  </a:lnTo>
                </a:path>
              </a:pathLst>
            </a:custGeom>
            <a:ln w="523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4194208" y="3221652"/>
            <a:ext cx="2601595" cy="82994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250" spc="20" dirty="0">
                <a:solidFill>
                  <a:srgbClr val="FFFFFF"/>
                </a:solidFill>
                <a:latin typeface="Verdana"/>
                <a:cs typeface="Verdana"/>
              </a:rPr>
              <a:t>amount</a:t>
            </a:r>
            <a:endParaRPr sz="525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306705" y="3237358"/>
            <a:ext cx="666750" cy="82994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250" spc="165" dirty="0">
                <a:solidFill>
                  <a:srgbClr val="FFFFFF"/>
                </a:solidFill>
                <a:latin typeface="Verdana"/>
                <a:cs typeface="Verdana"/>
              </a:rPr>
              <a:t>id</a:t>
            </a:r>
            <a:endParaRPr sz="525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122681" y="4520040"/>
            <a:ext cx="744855" cy="82994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250" spc="-509" dirty="0">
                <a:solidFill>
                  <a:srgbClr val="FFFFFF"/>
                </a:solidFill>
                <a:latin typeface="Verdana"/>
                <a:cs typeface="Verdana"/>
              </a:rPr>
              <a:t>10</a:t>
            </a:r>
            <a:endParaRPr sz="525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502175" y="4520040"/>
            <a:ext cx="265430" cy="82994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250" spc="-1450" dirty="0">
                <a:solidFill>
                  <a:srgbClr val="FFFFFF"/>
                </a:solidFill>
                <a:latin typeface="Verdana"/>
                <a:cs typeface="Verdana"/>
              </a:rPr>
              <a:t>1</a:t>
            </a:r>
            <a:endParaRPr sz="525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421423" y="5881256"/>
            <a:ext cx="427355" cy="82994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250" spc="-180" dirty="0">
                <a:solidFill>
                  <a:srgbClr val="FFFFFF"/>
                </a:solidFill>
                <a:latin typeface="Verdana"/>
                <a:cs typeface="Verdana"/>
              </a:rPr>
              <a:t>2</a:t>
            </a:r>
            <a:endParaRPr sz="525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5076442" y="5881256"/>
            <a:ext cx="836930" cy="82994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250" spc="-145" dirty="0">
                <a:solidFill>
                  <a:srgbClr val="FFFFFF"/>
                </a:solidFill>
                <a:latin typeface="Verdana"/>
                <a:cs typeface="Verdana"/>
              </a:rPr>
              <a:t>25</a:t>
            </a:r>
            <a:endParaRPr sz="52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99669" y="835427"/>
            <a:ext cx="3780534" cy="9664324"/>
          </a:xfrm>
          <a:prstGeom prst="rect">
            <a:avLst/>
          </a:prstGeom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05439" y="3258185"/>
            <a:ext cx="17293590" cy="4792980"/>
          </a:xfrm>
          <a:custGeom>
            <a:avLst/>
            <a:gdLst/>
            <a:ahLst/>
            <a:cxnLst/>
            <a:rect l="l" t="t" r="r" b="b"/>
            <a:pathLst>
              <a:path w="17293590" h="4792980">
                <a:moveTo>
                  <a:pt x="240097" y="0"/>
                </a:moveTo>
                <a:lnTo>
                  <a:pt x="17053124" y="0"/>
                </a:lnTo>
                <a:lnTo>
                  <a:pt x="17100903" y="183"/>
                </a:lnTo>
                <a:lnTo>
                  <a:pt x="17139433" y="1470"/>
                </a:lnTo>
                <a:lnTo>
                  <a:pt x="17194031" y="11765"/>
                </a:lnTo>
                <a:lnTo>
                  <a:pt x="17247432" y="45785"/>
                </a:lnTo>
                <a:lnTo>
                  <a:pt x="17281452" y="99184"/>
                </a:lnTo>
                <a:lnTo>
                  <a:pt x="17291750" y="153788"/>
                </a:lnTo>
                <a:lnTo>
                  <a:pt x="17293038" y="192318"/>
                </a:lnTo>
                <a:lnTo>
                  <a:pt x="17293222" y="240097"/>
                </a:lnTo>
                <a:lnTo>
                  <a:pt x="17293222" y="4552515"/>
                </a:lnTo>
                <a:lnTo>
                  <a:pt x="17293038" y="4600293"/>
                </a:lnTo>
                <a:lnTo>
                  <a:pt x="17291750" y="4638824"/>
                </a:lnTo>
                <a:lnTo>
                  <a:pt x="17281452" y="4693427"/>
                </a:lnTo>
                <a:lnTo>
                  <a:pt x="17247432" y="4746827"/>
                </a:lnTo>
                <a:lnTo>
                  <a:pt x="17194031" y="4780847"/>
                </a:lnTo>
                <a:lnTo>
                  <a:pt x="17139433" y="4791141"/>
                </a:lnTo>
                <a:lnTo>
                  <a:pt x="17100903" y="4792428"/>
                </a:lnTo>
                <a:lnTo>
                  <a:pt x="17053124" y="4792612"/>
                </a:lnTo>
                <a:lnTo>
                  <a:pt x="240097" y="4792612"/>
                </a:lnTo>
                <a:lnTo>
                  <a:pt x="192318" y="4792428"/>
                </a:lnTo>
                <a:lnTo>
                  <a:pt x="153788" y="4791141"/>
                </a:lnTo>
                <a:lnTo>
                  <a:pt x="99184" y="4780847"/>
                </a:lnTo>
                <a:lnTo>
                  <a:pt x="45785" y="4746827"/>
                </a:lnTo>
                <a:lnTo>
                  <a:pt x="11765" y="4693427"/>
                </a:lnTo>
                <a:lnTo>
                  <a:pt x="1470" y="4638824"/>
                </a:lnTo>
                <a:lnTo>
                  <a:pt x="183" y="4600293"/>
                </a:lnTo>
                <a:lnTo>
                  <a:pt x="0" y="4552515"/>
                </a:lnTo>
                <a:lnTo>
                  <a:pt x="0" y="240097"/>
                </a:lnTo>
                <a:lnTo>
                  <a:pt x="183" y="192318"/>
                </a:lnTo>
                <a:lnTo>
                  <a:pt x="1470" y="153788"/>
                </a:lnTo>
                <a:lnTo>
                  <a:pt x="11765" y="99184"/>
                </a:lnTo>
                <a:lnTo>
                  <a:pt x="45785" y="45785"/>
                </a:lnTo>
                <a:lnTo>
                  <a:pt x="99184" y="11765"/>
                </a:lnTo>
                <a:lnTo>
                  <a:pt x="153788" y="1470"/>
                </a:lnTo>
                <a:lnTo>
                  <a:pt x="192318" y="183"/>
                </a:lnTo>
                <a:lnTo>
                  <a:pt x="240097" y="0"/>
                </a:lnTo>
                <a:close/>
              </a:path>
            </a:pathLst>
          </a:custGeom>
          <a:ln w="1047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60008" y="3755117"/>
            <a:ext cx="14768830" cy="379911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ts val="5910"/>
              </a:lnSpc>
              <a:spcBef>
                <a:spcPts val="125"/>
              </a:spcBef>
            </a:pPr>
            <a:r>
              <a:rPr lang="en-US" spc="10" dirty="0">
                <a:latin typeface="SimSun"/>
                <a:cs typeface="SimSun"/>
              </a:rPr>
              <a:t>CREATE TABLE riders (</a:t>
            </a:r>
            <a:br>
              <a:rPr lang="en-US" spc="10" dirty="0">
                <a:latin typeface="SimSun"/>
                <a:cs typeface="SimSun"/>
              </a:rPr>
            </a:br>
            <a:r>
              <a:rPr lang="en-US" spc="10" dirty="0">
                <a:latin typeface="SimSun"/>
                <a:cs typeface="SimSun"/>
              </a:rPr>
              <a:t>    "id" INTEGER,</a:t>
            </a:r>
            <a:br>
              <a:rPr lang="en-US" spc="10" dirty="0">
                <a:latin typeface="SimSun"/>
                <a:cs typeface="SimSun"/>
              </a:rPr>
            </a:br>
            <a:r>
              <a:rPr lang="en-US" spc="10" dirty="0">
                <a:latin typeface="SimSun"/>
                <a:cs typeface="SimSun"/>
              </a:rPr>
              <a:t>    "name" TEXT,</a:t>
            </a:r>
            <a:br>
              <a:rPr lang="en-US" spc="10" dirty="0">
                <a:latin typeface="SimSun"/>
                <a:cs typeface="SimSun"/>
              </a:rPr>
            </a:br>
            <a:r>
              <a:rPr lang="en-US" spc="10" dirty="0">
                <a:latin typeface="SimSun"/>
                <a:cs typeface="SimSun"/>
              </a:rPr>
              <a:t>    PRIMARY KEY("id")</a:t>
            </a:r>
            <a:br>
              <a:rPr lang="en-US" spc="10" dirty="0">
                <a:latin typeface="SimSun"/>
                <a:cs typeface="SimSun"/>
              </a:rPr>
            </a:br>
            <a:r>
              <a:rPr lang="en-US" spc="10" dirty="0">
                <a:latin typeface="SimSun"/>
                <a:cs typeface="SimSun"/>
              </a:rPr>
              <a:t>);</a:t>
            </a:r>
            <a:endParaRPr spc="10" dirty="0">
              <a:latin typeface="SimSun"/>
              <a:cs typeface="SimSun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05439" y="3008524"/>
            <a:ext cx="17293590" cy="5292303"/>
          </a:xfrm>
          <a:custGeom>
            <a:avLst/>
            <a:gdLst/>
            <a:ahLst/>
            <a:cxnLst/>
            <a:rect l="l" t="t" r="r" b="b"/>
            <a:pathLst>
              <a:path w="17293590" h="4792980">
                <a:moveTo>
                  <a:pt x="240097" y="0"/>
                </a:moveTo>
                <a:lnTo>
                  <a:pt x="17053124" y="0"/>
                </a:lnTo>
                <a:lnTo>
                  <a:pt x="17100903" y="183"/>
                </a:lnTo>
                <a:lnTo>
                  <a:pt x="17139433" y="1470"/>
                </a:lnTo>
                <a:lnTo>
                  <a:pt x="17194031" y="11765"/>
                </a:lnTo>
                <a:lnTo>
                  <a:pt x="17247432" y="45785"/>
                </a:lnTo>
                <a:lnTo>
                  <a:pt x="17281452" y="99184"/>
                </a:lnTo>
                <a:lnTo>
                  <a:pt x="17291750" y="153788"/>
                </a:lnTo>
                <a:lnTo>
                  <a:pt x="17293038" y="192318"/>
                </a:lnTo>
                <a:lnTo>
                  <a:pt x="17293222" y="240097"/>
                </a:lnTo>
                <a:lnTo>
                  <a:pt x="17293222" y="4552515"/>
                </a:lnTo>
                <a:lnTo>
                  <a:pt x="17293038" y="4600293"/>
                </a:lnTo>
                <a:lnTo>
                  <a:pt x="17291750" y="4638824"/>
                </a:lnTo>
                <a:lnTo>
                  <a:pt x="17281452" y="4693427"/>
                </a:lnTo>
                <a:lnTo>
                  <a:pt x="17247432" y="4746827"/>
                </a:lnTo>
                <a:lnTo>
                  <a:pt x="17194031" y="4780847"/>
                </a:lnTo>
                <a:lnTo>
                  <a:pt x="17139433" y="4791141"/>
                </a:lnTo>
                <a:lnTo>
                  <a:pt x="17100903" y="4792428"/>
                </a:lnTo>
                <a:lnTo>
                  <a:pt x="17053124" y="4792612"/>
                </a:lnTo>
                <a:lnTo>
                  <a:pt x="240097" y="4792612"/>
                </a:lnTo>
                <a:lnTo>
                  <a:pt x="192318" y="4792428"/>
                </a:lnTo>
                <a:lnTo>
                  <a:pt x="153788" y="4791141"/>
                </a:lnTo>
                <a:lnTo>
                  <a:pt x="99184" y="4780847"/>
                </a:lnTo>
                <a:lnTo>
                  <a:pt x="45785" y="4746827"/>
                </a:lnTo>
                <a:lnTo>
                  <a:pt x="11765" y="4693427"/>
                </a:lnTo>
                <a:lnTo>
                  <a:pt x="1470" y="4638824"/>
                </a:lnTo>
                <a:lnTo>
                  <a:pt x="183" y="4600293"/>
                </a:lnTo>
                <a:lnTo>
                  <a:pt x="0" y="4552515"/>
                </a:lnTo>
                <a:lnTo>
                  <a:pt x="0" y="240097"/>
                </a:lnTo>
                <a:lnTo>
                  <a:pt x="183" y="192318"/>
                </a:lnTo>
                <a:lnTo>
                  <a:pt x="1470" y="153788"/>
                </a:lnTo>
                <a:lnTo>
                  <a:pt x="11765" y="99184"/>
                </a:lnTo>
                <a:lnTo>
                  <a:pt x="45785" y="45785"/>
                </a:lnTo>
                <a:lnTo>
                  <a:pt x="99184" y="11765"/>
                </a:lnTo>
                <a:lnTo>
                  <a:pt x="153788" y="1470"/>
                </a:lnTo>
                <a:lnTo>
                  <a:pt x="192318" y="183"/>
                </a:lnTo>
                <a:lnTo>
                  <a:pt x="240097" y="0"/>
                </a:lnTo>
                <a:close/>
              </a:path>
            </a:pathLst>
          </a:custGeom>
          <a:ln w="1047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60008" y="3376808"/>
            <a:ext cx="14768830" cy="455573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ts val="5910"/>
              </a:lnSpc>
              <a:spcBef>
                <a:spcPts val="125"/>
              </a:spcBef>
            </a:pPr>
            <a:r>
              <a:rPr lang="en-US" spc="10" dirty="0">
                <a:latin typeface="SimSun"/>
                <a:cs typeface="SimSun"/>
              </a:rPr>
              <a:t>CREATE TABLE stations (</a:t>
            </a:r>
            <a:br>
              <a:rPr lang="en-US" spc="10" dirty="0">
                <a:latin typeface="SimSun"/>
                <a:cs typeface="SimSun"/>
              </a:rPr>
            </a:br>
            <a:r>
              <a:rPr lang="en-US" spc="10" dirty="0">
                <a:latin typeface="SimSun"/>
                <a:cs typeface="SimSun"/>
              </a:rPr>
              <a:t>    "id" INTEGER,</a:t>
            </a:r>
            <a:br>
              <a:rPr lang="en-US" spc="10" dirty="0">
                <a:latin typeface="SimSun"/>
                <a:cs typeface="SimSun"/>
              </a:rPr>
            </a:br>
            <a:r>
              <a:rPr lang="en-US" spc="10" dirty="0">
                <a:latin typeface="SimSun"/>
                <a:cs typeface="SimSun"/>
              </a:rPr>
              <a:t>    "name" TEXT,</a:t>
            </a:r>
            <a:br>
              <a:rPr lang="en-US" spc="10" dirty="0">
                <a:latin typeface="SimSun"/>
                <a:cs typeface="SimSun"/>
              </a:rPr>
            </a:br>
            <a:r>
              <a:rPr lang="en-US" spc="10" dirty="0">
                <a:latin typeface="SimSun"/>
                <a:cs typeface="SimSun"/>
              </a:rPr>
              <a:t>    "line" TEXT,</a:t>
            </a:r>
            <a:br>
              <a:rPr lang="en-US" spc="10" dirty="0">
                <a:latin typeface="SimSun"/>
                <a:cs typeface="SimSun"/>
              </a:rPr>
            </a:br>
            <a:r>
              <a:rPr lang="en-US" spc="10" dirty="0">
                <a:latin typeface="SimSun"/>
                <a:cs typeface="SimSun"/>
              </a:rPr>
              <a:t>    PRIMARY KEY("id")</a:t>
            </a:r>
            <a:br>
              <a:rPr lang="en-US" spc="10" dirty="0">
                <a:latin typeface="SimSun"/>
                <a:cs typeface="SimSun"/>
              </a:rPr>
            </a:br>
            <a:r>
              <a:rPr lang="en-US" spc="10" dirty="0">
                <a:latin typeface="SimSun"/>
                <a:cs typeface="SimSun"/>
              </a:rPr>
              <a:t>);</a:t>
            </a:r>
            <a:endParaRPr spc="10" dirty="0">
              <a:latin typeface="SimSun"/>
              <a:cs typeface="SimSun"/>
            </a:endParaRPr>
          </a:p>
        </p:txBody>
      </p:sp>
    </p:spTree>
    <p:extLst>
      <p:ext uri="{BB962C8B-B14F-4D97-AF65-F5344CB8AC3E}">
        <p14:creationId xmlns:p14="http://schemas.microsoft.com/office/powerpoint/2010/main" val="12010920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6272" y="4997774"/>
            <a:ext cx="8752840" cy="123190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7900" spc="-40" dirty="0"/>
              <a:t>Table</a:t>
            </a:r>
            <a:r>
              <a:rPr sz="7900" spc="-480" dirty="0"/>
              <a:t> </a:t>
            </a:r>
            <a:r>
              <a:rPr sz="7900" spc="5" dirty="0"/>
              <a:t>Constraints</a:t>
            </a:r>
            <a:endParaRPr sz="7900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6272" y="3822746"/>
            <a:ext cx="5554345" cy="31667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30500"/>
              </a:lnSpc>
              <a:spcBef>
                <a:spcPts val="90"/>
              </a:spcBef>
            </a:pPr>
            <a:r>
              <a:rPr sz="7900" spc="5" dirty="0">
                <a:latin typeface="SimSun"/>
                <a:cs typeface="SimSun"/>
              </a:rPr>
              <a:t>PRIMARY</a:t>
            </a:r>
            <a:r>
              <a:rPr sz="7900" spc="-70" dirty="0">
                <a:latin typeface="SimSun"/>
                <a:cs typeface="SimSun"/>
              </a:rPr>
              <a:t> </a:t>
            </a:r>
            <a:r>
              <a:rPr sz="7900" spc="5" dirty="0">
                <a:latin typeface="SimSun"/>
                <a:cs typeface="SimSun"/>
              </a:rPr>
              <a:t>KEY </a:t>
            </a:r>
            <a:r>
              <a:rPr sz="7900" spc="-3940" dirty="0">
                <a:latin typeface="SimSun"/>
                <a:cs typeface="SimSun"/>
              </a:rPr>
              <a:t> </a:t>
            </a:r>
            <a:r>
              <a:rPr sz="7900" spc="5" dirty="0">
                <a:latin typeface="SimSun"/>
                <a:cs typeface="SimSun"/>
              </a:rPr>
              <a:t>FOREIGN</a:t>
            </a:r>
            <a:r>
              <a:rPr sz="7900" spc="-70" dirty="0">
                <a:latin typeface="SimSun"/>
                <a:cs typeface="SimSun"/>
              </a:rPr>
              <a:t> </a:t>
            </a:r>
            <a:r>
              <a:rPr sz="7900" spc="5" dirty="0">
                <a:latin typeface="SimSun"/>
                <a:cs typeface="SimSun"/>
              </a:rPr>
              <a:t>KEY</a:t>
            </a:r>
            <a:endParaRPr sz="79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6272" y="4997774"/>
            <a:ext cx="9939020" cy="123190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7900" spc="65" dirty="0"/>
              <a:t>Column</a:t>
            </a:r>
            <a:r>
              <a:rPr sz="7900" spc="-480" dirty="0"/>
              <a:t> </a:t>
            </a:r>
            <a:r>
              <a:rPr sz="7900" spc="5" dirty="0"/>
              <a:t>Constraints</a:t>
            </a:r>
            <a:endParaRPr sz="7900"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76272" y="2252113"/>
            <a:ext cx="4046220" cy="63080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30500"/>
              </a:lnSpc>
              <a:spcBef>
                <a:spcPts val="90"/>
              </a:spcBef>
            </a:pPr>
            <a:r>
              <a:rPr sz="7900" spc="5" dirty="0">
                <a:solidFill>
                  <a:srgbClr val="FFFFFF"/>
                </a:solidFill>
                <a:latin typeface="SimSun"/>
                <a:cs typeface="SimSun"/>
              </a:rPr>
              <a:t>CHECK </a:t>
            </a:r>
            <a:r>
              <a:rPr sz="7900" spc="10" dirty="0">
                <a:solidFill>
                  <a:srgbClr val="FFFFFF"/>
                </a:solidFill>
                <a:latin typeface="SimSun"/>
                <a:cs typeface="SimSun"/>
              </a:rPr>
              <a:t> </a:t>
            </a:r>
            <a:r>
              <a:rPr sz="7900" spc="5" dirty="0">
                <a:solidFill>
                  <a:srgbClr val="FFFFFF"/>
                </a:solidFill>
                <a:latin typeface="SimSun"/>
                <a:cs typeface="SimSun"/>
              </a:rPr>
              <a:t>DEFAULT </a:t>
            </a:r>
            <a:r>
              <a:rPr sz="7900" spc="-3935" dirty="0">
                <a:solidFill>
                  <a:srgbClr val="FFFFFF"/>
                </a:solidFill>
                <a:latin typeface="SimSun"/>
                <a:cs typeface="SimSun"/>
              </a:rPr>
              <a:t> </a:t>
            </a:r>
            <a:r>
              <a:rPr sz="7900" spc="5" dirty="0">
                <a:solidFill>
                  <a:srgbClr val="FFFFFF"/>
                </a:solidFill>
                <a:latin typeface="SimSun"/>
                <a:cs typeface="SimSun"/>
              </a:rPr>
              <a:t>NOT</a:t>
            </a:r>
            <a:r>
              <a:rPr sz="7900" spc="-80" dirty="0">
                <a:solidFill>
                  <a:srgbClr val="FFFFFF"/>
                </a:solidFill>
                <a:latin typeface="SimSun"/>
                <a:cs typeface="SimSun"/>
              </a:rPr>
              <a:t> </a:t>
            </a:r>
            <a:r>
              <a:rPr sz="7900" spc="5" dirty="0">
                <a:solidFill>
                  <a:srgbClr val="FFFFFF"/>
                </a:solidFill>
                <a:latin typeface="SimSun"/>
                <a:cs typeface="SimSun"/>
              </a:rPr>
              <a:t>NULL </a:t>
            </a:r>
            <a:r>
              <a:rPr sz="7900" spc="-3940" dirty="0">
                <a:solidFill>
                  <a:srgbClr val="FFFFFF"/>
                </a:solidFill>
                <a:latin typeface="SimSun"/>
                <a:cs typeface="SimSun"/>
              </a:rPr>
              <a:t> </a:t>
            </a:r>
            <a:r>
              <a:rPr sz="7900" spc="5" dirty="0">
                <a:solidFill>
                  <a:srgbClr val="FFFFFF"/>
                </a:solidFill>
                <a:latin typeface="SimSun"/>
                <a:cs typeface="SimSun"/>
              </a:rPr>
              <a:t>UNIQUE</a:t>
            </a:r>
            <a:endParaRPr sz="79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E920AEA-D083-42BF-8BFC-78F5CC8F3DE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34"/>
          <a:stretch/>
        </p:blipFill>
        <p:spPr>
          <a:xfrm>
            <a:off x="1229926" y="1196975"/>
            <a:ext cx="17644248" cy="89154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05439" y="3008524"/>
            <a:ext cx="17293590" cy="5292303"/>
          </a:xfrm>
          <a:custGeom>
            <a:avLst/>
            <a:gdLst/>
            <a:ahLst/>
            <a:cxnLst/>
            <a:rect l="l" t="t" r="r" b="b"/>
            <a:pathLst>
              <a:path w="17293590" h="4792980">
                <a:moveTo>
                  <a:pt x="240097" y="0"/>
                </a:moveTo>
                <a:lnTo>
                  <a:pt x="17053124" y="0"/>
                </a:lnTo>
                <a:lnTo>
                  <a:pt x="17100903" y="183"/>
                </a:lnTo>
                <a:lnTo>
                  <a:pt x="17139433" y="1470"/>
                </a:lnTo>
                <a:lnTo>
                  <a:pt x="17194031" y="11765"/>
                </a:lnTo>
                <a:lnTo>
                  <a:pt x="17247432" y="45785"/>
                </a:lnTo>
                <a:lnTo>
                  <a:pt x="17281452" y="99184"/>
                </a:lnTo>
                <a:lnTo>
                  <a:pt x="17291750" y="153788"/>
                </a:lnTo>
                <a:lnTo>
                  <a:pt x="17293038" y="192318"/>
                </a:lnTo>
                <a:lnTo>
                  <a:pt x="17293222" y="240097"/>
                </a:lnTo>
                <a:lnTo>
                  <a:pt x="17293222" y="4552515"/>
                </a:lnTo>
                <a:lnTo>
                  <a:pt x="17293038" y="4600293"/>
                </a:lnTo>
                <a:lnTo>
                  <a:pt x="17291750" y="4638824"/>
                </a:lnTo>
                <a:lnTo>
                  <a:pt x="17281452" y="4693427"/>
                </a:lnTo>
                <a:lnTo>
                  <a:pt x="17247432" y="4746827"/>
                </a:lnTo>
                <a:lnTo>
                  <a:pt x="17194031" y="4780847"/>
                </a:lnTo>
                <a:lnTo>
                  <a:pt x="17139433" y="4791141"/>
                </a:lnTo>
                <a:lnTo>
                  <a:pt x="17100903" y="4792428"/>
                </a:lnTo>
                <a:lnTo>
                  <a:pt x="17053124" y="4792612"/>
                </a:lnTo>
                <a:lnTo>
                  <a:pt x="240097" y="4792612"/>
                </a:lnTo>
                <a:lnTo>
                  <a:pt x="192318" y="4792428"/>
                </a:lnTo>
                <a:lnTo>
                  <a:pt x="153788" y="4791141"/>
                </a:lnTo>
                <a:lnTo>
                  <a:pt x="99184" y="4780847"/>
                </a:lnTo>
                <a:lnTo>
                  <a:pt x="45785" y="4746827"/>
                </a:lnTo>
                <a:lnTo>
                  <a:pt x="11765" y="4693427"/>
                </a:lnTo>
                <a:lnTo>
                  <a:pt x="1470" y="4638824"/>
                </a:lnTo>
                <a:lnTo>
                  <a:pt x="183" y="4600293"/>
                </a:lnTo>
                <a:lnTo>
                  <a:pt x="0" y="4552515"/>
                </a:lnTo>
                <a:lnTo>
                  <a:pt x="0" y="240097"/>
                </a:lnTo>
                <a:lnTo>
                  <a:pt x="183" y="192318"/>
                </a:lnTo>
                <a:lnTo>
                  <a:pt x="1470" y="153788"/>
                </a:lnTo>
                <a:lnTo>
                  <a:pt x="11765" y="99184"/>
                </a:lnTo>
                <a:lnTo>
                  <a:pt x="45785" y="45785"/>
                </a:lnTo>
                <a:lnTo>
                  <a:pt x="99184" y="11765"/>
                </a:lnTo>
                <a:lnTo>
                  <a:pt x="153788" y="1470"/>
                </a:lnTo>
                <a:lnTo>
                  <a:pt x="192318" y="183"/>
                </a:lnTo>
                <a:lnTo>
                  <a:pt x="240097" y="0"/>
                </a:lnTo>
                <a:close/>
              </a:path>
            </a:pathLst>
          </a:custGeom>
          <a:ln w="1047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60008" y="3376808"/>
            <a:ext cx="14768830" cy="455573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ts val="5910"/>
              </a:lnSpc>
              <a:spcBef>
                <a:spcPts val="125"/>
              </a:spcBef>
            </a:pPr>
            <a:r>
              <a:rPr lang="en-US" spc="10" dirty="0">
                <a:latin typeface="SimSun"/>
                <a:cs typeface="SimSun"/>
              </a:rPr>
              <a:t>CREATE TABLE "stations" (</a:t>
            </a:r>
            <a:br>
              <a:rPr lang="en-US" spc="10" dirty="0">
                <a:latin typeface="SimSun"/>
                <a:cs typeface="SimSun"/>
              </a:rPr>
            </a:br>
            <a:r>
              <a:rPr lang="en-US" spc="10" dirty="0">
                <a:latin typeface="SimSun"/>
                <a:cs typeface="SimSun"/>
              </a:rPr>
              <a:t>    "id" INTEGER,</a:t>
            </a:r>
            <a:br>
              <a:rPr lang="en-US" spc="10" dirty="0">
                <a:latin typeface="SimSun"/>
                <a:cs typeface="SimSun"/>
              </a:rPr>
            </a:br>
            <a:r>
              <a:rPr lang="en-US" spc="10" dirty="0">
                <a:latin typeface="SimSun"/>
                <a:cs typeface="SimSun"/>
              </a:rPr>
              <a:t>    "name" TEXT NOT NULL UNIQUE,</a:t>
            </a:r>
            <a:br>
              <a:rPr lang="en-US" spc="10" dirty="0">
                <a:latin typeface="SimSun"/>
                <a:cs typeface="SimSun"/>
              </a:rPr>
            </a:br>
            <a:r>
              <a:rPr lang="en-US" spc="10" dirty="0">
                <a:latin typeface="SimSun"/>
                <a:cs typeface="SimSun"/>
              </a:rPr>
              <a:t>    "line" TEXT NOT NULL,</a:t>
            </a:r>
            <a:br>
              <a:rPr lang="en-US" spc="10" dirty="0">
                <a:latin typeface="SimSun"/>
                <a:cs typeface="SimSun"/>
              </a:rPr>
            </a:br>
            <a:r>
              <a:rPr lang="en-US" spc="10" dirty="0">
                <a:latin typeface="SimSun"/>
                <a:cs typeface="SimSun"/>
              </a:rPr>
              <a:t>    PRIMARY KEY("id")</a:t>
            </a:r>
            <a:br>
              <a:rPr lang="en-US" spc="10" dirty="0">
                <a:latin typeface="SimSun"/>
                <a:cs typeface="SimSun"/>
              </a:rPr>
            </a:br>
            <a:r>
              <a:rPr lang="en-US" spc="10" dirty="0">
                <a:latin typeface="SimSun"/>
                <a:cs typeface="SimSun"/>
              </a:rPr>
              <a:t>);</a:t>
            </a:r>
            <a:endParaRPr spc="10" dirty="0">
              <a:latin typeface="SimSun"/>
              <a:cs typeface="SimSun"/>
            </a:endParaRPr>
          </a:p>
        </p:txBody>
      </p:sp>
    </p:spTree>
    <p:extLst>
      <p:ext uri="{BB962C8B-B14F-4D97-AF65-F5344CB8AC3E}">
        <p14:creationId xmlns:p14="http://schemas.microsoft.com/office/powerpoint/2010/main" val="36657673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99669" y="835427"/>
            <a:ext cx="3780534" cy="9664324"/>
          </a:xfrm>
          <a:prstGeom prst="rect">
            <a:avLst/>
          </a:prstGeom>
        </p:spPr>
      </p:pic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05439" y="2304968"/>
            <a:ext cx="17293590" cy="6699415"/>
          </a:xfrm>
          <a:custGeom>
            <a:avLst/>
            <a:gdLst/>
            <a:ahLst/>
            <a:cxnLst/>
            <a:rect l="l" t="t" r="r" b="b"/>
            <a:pathLst>
              <a:path w="17293590" h="4792980">
                <a:moveTo>
                  <a:pt x="240097" y="0"/>
                </a:moveTo>
                <a:lnTo>
                  <a:pt x="17053124" y="0"/>
                </a:lnTo>
                <a:lnTo>
                  <a:pt x="17100903" y="183"/>
                </a:lnTo>
                <a:lnTo>
                  <a:pt x="17139433" y="1470"/>
                </a:lnTo>
                <a:lnTo>
                  <a:pt x="17194031" y="11765"/>
                </a:lnTo>
                <a:lnTo>
                  <a:pt x="17247432" y="45785"/>
                </a:lnTo>
                <a:lnTo>
                  <a:pt x="17281452" y="99184"/>
                </a:lnTo>
                <a:lnTo>
                  <a:pt x="17291750" y="153788"/>
                </a:lnTo>
                <a:lnTo>
                  <a:pt x="17293038" y="192318"/>
                </a:lnTo>
                <a:lnTo>
                  <a:pt x="17293222" y="240097"/>
                </a:lnTo>
                <a:lnTo>
                  <a:pt x="17293222" y="4552515"/>
                </a:lnTo>
                <a:lnTo>
                  <a:pt x="17293038" y="4600293"/>
                </a:lnTo>
                <a:lnTo>
                  <a:pt x="17291750" y="4638824"/>
                </a:lnTo>
                <a:lnTo>
                  <a:pt x="17281452" y="4693427"/>
                </a:lnTo>
                <a:lnTo>
                  <a:pt x="17247432" y="4746827"/>
                </a:lnTo>
                <a:lnTo>
                  <a:pt x="17194031" y="4780847"/>
                </a:lnTo>
                <a:lnTo>
                  <a:pt x="17139433" y="4791141"/>
                </a:lnTo>
                <a:lnTo>
                  <a:pt x="17100903" y="4792428"/>
                </a:lnTo>
                <a:lnTo>
                  <a:pt x="17053124" y="4792612"/>
                </a:lnTo>
                <a:lnTo>
                  <a:pt x="240097" y="4792612"/>
                </a:lnTo>
                <a:lnTo>
                  <a:pt x="192318" y="4792428"/>
                </a:lnTo>
                <a:lnTo>
                  <a:pt x="153788" y="4791141"/>
                </a:lnTo>
                <a:lnTo>
                  <a:pt x="99184" y="4780847"/>
                </a:lnTo>
                <a:lnTo>
                  <a:pt x="45785" y="4746827"/>
                </a:lnTo>
                <a:lnTo>
                  <a:pt x="11765" y="4693427"/>
                </a:lnTo>
                <a:lnTo>
                  <a:pt x="1470" y="4638824"/>
                </a:lnTo>
                <a:lnTo>
                  <a:pt x="183" y="4600293"/>
                </a:lnTo>
                <a:lnTo>
                  <a:pt x="0" y="4552515"/>
                </a:lnTo>
                <a:lnTo>
                  <a:pt x="0" y="240097"/>
                </a:lnTo>
                <a:lnTo>
                  <a:pt x="183" y="192318"/>
                </a:lnTo>
                <a:lnTo>
                  <a:pt x="1470" y="153788"/>
                </a:lnTo>
                <a:lnTo>
                  <a:pt x="11765" y="99184"/>
                </a:lnTo>
                <a:lnTo>
                  <a:pt x="45785" y="45785"/>
                </a:lnTo>
                <a:lnTo>
                  <a:pt x="99184" y="11765"/>
                </a:lnTo>
                <a:lnTo>
                  <a:pt x="153788" y="1470"/>
                </a:lnTo>
                <a:lnTo>
                  <a:pt x="192318" y="183"/>
                </a:lnTo>
                <a:lnTo>
                  <a:pt x="240097" y="0"/>
                </a:lnTo>
                <a:close/>
              </a:path>
            </a:pathLst>
          </a:custGeom>
          <a:ln w="1047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60008" y="2620191"/>
            <a:ext cx="14768830" cy="606896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ts val="5910"/>
              </a:lnSpc>
              <a:spcBef>
                <a:spcPts val="125"/>
              </a:spcBef>
            </a:pPr>
            <a:r>
              <a:rPr lang="en-US" spc="10" dirty="0">
                <a:latin typeface="SimSun"/>
                <a:cs typeface="SimSun"/>
              </a:rPr>
              <a:t>CREATE TABLE visits (</a:t>
            </a:r>
            <a:br>
              <a:rPr lang="en-US" spc="10" dirty="0">
                <a:latin typeface="SimSun"/>
                <a:cs typeface="SimSun"/>
              </a:rPr>
            </a:br>
            <a:r>
              <a:rPr lang="en-US" spc="10" dirty="0">
                <a:latin typeface="SimSun"/>
                <a:cs typeface="SimSun"/>
              </a:rPr>
              <a:t>    "</a:t>
            </a:r>
            <a:r>
              <a:rPr lang="en-US" spc="10" dirty="0" err="1">
                <a:latin typeface="SimSun"/>
                <a:cs typeface="SimSun"/>
              </a:rPr>
              <a:t>rider_id</a:t>
            </a:r>
            <a:r>
              <a:rPr lang="en-US" spc="10" dirty="0">
                <a:latin typeface="SimSun"/>
                <a:cs typeface="SimSun"/>
              </a:rPr>
              <a:t>" INTEGER,</a:t>
            </a:r>
            <a:br>
              <a:rPr lang="en-US" spc="10" dirty="0">
                <a:latin typeface="SimSun"/>
                <a:cs typeface="SimSun"/>
              </a:rPr>
            </a:br>
            <a:r>
              <a:rPr lang="en-US" spc="10" dirty="0">
                <a:latin typeface="SimSun"/>
                <a:cs typeface="SimSun"/>
              </a:rPr>
              <a:t>    "</a:t>
            </a:r>
            <a:r>
              <a:rPr lang="en-US" spc="10" dirty="0" err="1">
                <a:latin typeface="SimSun"/>
                <a:cs typeface="SimSun"/>
              </a:rPr>
              <a:t>station_id</a:t>
            </a:r>
            <a:r>
              <a:rPr lang="en-US" spc="10" dirty="0">
                <a:latin typeface="SimSun"/>
                <a:cs typeface="SimSun"/>
              </a:rPr>
              <a:t>" INTEGER,</a:t>
            </a:r>
            <a:br>
              <a:rPr lang="en-US" spc="10" dirty="0">
                <a:latin typeface="SimSun"/>
                <a:cs typeface="SimSun"/>
              </a:rPr>
            </a:br>
            <a:r>
              <a:rPr lang="en-US" spc="10" dirty="0">
                <a:latin typeface="SimSun"/>
                <a:cs typeface="SimSun"/>
              </a:rPr>
              <a:t>    FOREIGN KEY("</a:t>
            </a:r>
            <a:r>
              <a:rPr lang="en-US" spc="10" dirty="0" err="1">
                <a:latin typeface="SimSun"/>
                <a:cs typeface="SimSun"/>
              </a:rPr>
              <a:t>rider_id</a:t>
            </a:r>
            <a:r>
              <a:rPr lang="en-US" spc="10" dirty="0">
                <a:latin typeface="SimSun"/>
                <a:cs typeface="SimSun"/>
              </a:rPr>
              <a:t>") REFERENCES "riders"("id"),</a:t>
            </a:r>
            <a:br>
              <a:rPr lang="en-US" spc="10" dirty="0">
                <a:latin typeface="SimSun"/>
                <a:cs typeface="SimSun"/>
              </a:rPr>
            </a:br>
            <a:r>
              <a:rPr lang="en-US" spc="10" dirty="0">
                <a:latin typeface="SimSun"/>
                <a:cs typeface="SimSun"/>
              </a:rPr>
              <a:t>    FOREIGN KEY("</a:t>
            </a:r>
            <a:r>
              <a:rPr lang="en-US" spc="10" dirty="0" err="1">
                <a:latin typeface="SimSun"/>
                <a:cs typeface="SimSun"/>
              </a:rPr>
              <a:t>station_id</a:t>
            </a:r>
            <a:r>
              <a:rPr lang="en-US" spc="10" dirty="0">
                <a:latin typeface="SimSun"/>
                <a:cs typeface="SimSun"/>
              </a:rPr>
              <a:t>") REFERENCES "stations"("id")</a:t>
            </a:r>
            <a:br>
              <a:rPr lang="en-US" spc="10" dirty="0">
                <a:latin typeface="SimSun"/>
                <a:cs typeface="SimSun"/>
              </a:rPr>
            </a:br>
            <a:r>
              <a:rPr lang="en-US" spc="10" dirty="0">
                <a:latin typeface="SimSun"/>
                <a:cs typeface="SimSun"/>
              </a:rPr>
              <a:t>);</a:t>
            </a:r>
            <a:endParaRPr spc="10" dirty="0">
              <a:latin typeface="SimSun"/>
              <a:cs typeface="SimSun"/>
            </a:endParaRPr>
          </a:p>
        </p:txBody>
      </p:sp>
    </p:spTree>
    <p:extLst>
      <p:ext uri="{BB962C8B-B14F-4D97-AF65-F5344CB8AC3E}">
        <p14:creationId xmlns:p14="http://schemas.microsoft.com/office/powerpoint/2010/main" val="40429397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F513A132-2536-4667-BE62-B2D60BFD8AE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7037" t="35926" r="27037" b="32222"/>
          <a:stretch/>
        </p:blipFill>
        <p:spPr bwMode="auto">
          <a:xfrm>
            <a:off x="908050" y="2416175"/>
            <a:ext cx="9338931" cy="647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6272" y="4997774"/>
            <a:ext cx="4017645" cy="123190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7900" spc="-40" dirty="0"/>
              <a:t>Schema</a:t>
            </a:r>
            <a:endParaRPr sz="7900"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881143" y="5273912"/>
            <a:ext cx="2010410" cy="2920365"/>
            <a:chOff x="5881143" y="5273912"/>
            <a:chExt cx="2010410" cy="2920365"/>
          </a:xfrm>
        </p:grpSpPr>
        <p:sp>
          <p:nvSpPr>
            <p:cNvPr id="3" name="object 3"/>
            <p:cNvSpPr/>
            <p:nvPr/>
          </p:nvSpPr>
          <p:spPr>
            <a:xfrm>
              <a:off x="5933497" y="6335089"/>
              <a:ext cx="1905635" cy="1806575"/>
            </a:xfrm>
            <a:custGeom>
              <a:avLst/>
              <a:gdLst/>
              <a:ahLst/>
              <a:cxnLst/>
              <a:rect l="l" t="t" r="r" b="b"/>
              <a:pathLst>
                <a:path w="1905634" h="1806575">
                  <a:moveTo>
                    <a:pt x="908282" y="0"/>
                  </a:moveTo>
                  <a:lnTo>
                    <a:pt x="864498" y="1947"/>
                  </a:lnTo>
                  <a:lnTo>
                    <a:pt x="820877" y="5963"/>
                  </a:lnTo>
                  <a:lnTo>
                    <a:pt x="777501" y="12050"/>
                  </a:lnTo>
                  <a:lnTo>
                    <a:pt x="734451" y="20210"/>
                  </a:lnTo>
                  <a:lnTo>
                    <a:pt x="691808" y="30446"/>
                  </a:lnTo>
                  <a:lnTo>
                    <a:pt x="649652" y="42761"/>
                  </a:lnTo>
                  <a:lnTo>
                    <a:pt x="608065" y="57156"/>
                  </a:lnTo>
                  <a:lnTo>
                    <a:pt x="567127" y="73633"/>
                  </a:lnTo>
                  <a:lnTo>
                    <a:pt x="526919" y="92196"/>
                  </a:lnTo>
                  <a:lnTo>
                    <a:pt x="487523" y="112846"/>
                  </a:lnTo>
                  <a:lnTo>
                    <a:pt x="449020" y="135586"/>
                  </a:lnTo>
                  <a:lnTo>
                    <a:pt x="411489" y="160418"/>
                  </a:lnTo>
                  <a:lnTo>
                    <a:pt x="375013" y="187345"/>
                  </a:lnTo>
                  <a:lnTo>
                    <a:pt x="339672" y="216369"/>
                  </a:lnTo>
                  <a:lnTo>
                    <a:pt x="305547" y="247491"/>
                  </a:lnTo>
                  <a:lnTo>
                    <a:pt x="272719" y="280715"/>
                  </a:lnTo>
                  <a:lnTo>
                    <a:pt x="241270" y="316043"/>
                  </a:lnTo>
                  <a:lnTo>
                    <a:pt x="207875" y="358201"/>
                  </a:lnTo>
                  <a:lnTo>
                    <a:pt x="177636" y="401664"/>
                  </a:lnTo>
                  <a:lnTo>
                    <a:pt x="150401" y="446292"/>
                  </a:lnTo>
                  <a:lnTo>
                    <a:pt x="126019" y="491943"/>
                  </a:lnTo>
                  <a:lnTo>
                    <a:pt x="104340" y="538478"/>
                  </a:lnTo>
                  <a:lnTo>
                    <a:pt x="85210" y="585754"/>
                  </a:lnTo>
                  <a:lnTo>
                    <a:pt x="68479" y="633632"/>
                  </a:lnTo>
                  <a:lnTo>
                    <a:pt x="53995" y="681970"/>
                  </a:lnTo>
                  <a:lnTo>
                    <a:pt x="41607" y="730628"/>
                  </a:lnTo>
                  <a:lnTo>
                    <a:pt x="31163" y="779465"/>
                  </a:lnTo>
                  <a:lnTo>
                    <a:pt x="22512" y="828340"/>
                  </a:lnTo>
                  <a:lnTo>
                    <a:pt x="15503" y="877112"/>
                  </a:lnTo>
                  <a:lnTo>
                    <a:pt x="9983" y="925641"/>
                  </a:lnTo>
                  <a:lnTo>
                    <a:pt x="5802" y="973785"/>
                  </a:lnTo>
                  <a:lnTo>
                    <a:pt x="2808" y="1021404"/>
                  </a:lnTo>
                  <a:lnTo>
                    <a:pt x="850" y="1068357"/>
                  </a:lnTo>
                  <a:lnTo>
                    <a:pt x="0" y="1116973"/>
                  </a:lnTo>
                  <a:lnTo>
                    <a:pt x="693" y="1165545"/>
                  </a:lnTo>
                  <a:lnTo>
                    <a:pt x="3130" y="1213883"/>
                  </a:lnTo>
                  <a:lnTo>
                    <a:pt x="7511" y="1261799"/>
                  </a:lnTo>
                  <a:lnTo>
                    <a:pt x="14036" y="1309102"/>
                  </a:lnTo>
                  <a:lnTo>
                    <a:pt x="22906" y="1355606"/>
                  </a:lnTo>
                  <a:lnTo>
                    <a:pt x="34321" y="1401119"/>
                  </a:lnTo>
                  <a:lnTo>
                    <a:pt x="48480" y="1445453"/>
                  </a:lnTo>
                  <a:lnTo>
                    <a:pt x="65584" y="1488420"/>
                  </a:lnTo>
                  <a:lnTo>
                    <a:pt x="85834" y="1529830"/>
                  </a:lnTo>
                  <a:lnTo>
                    <a:pt x="109500" y="1569592"/>
                  </a:lnTo>
                  <a:lnTo>
                    <a:pt x="136570" y="1607222"/>
                  </a:lnTo>
                  <a:lnTo>
                    <a:pt x="167457" y="1642827"/>
                  </a:lnTo>
                  <a:lnTo>
                    <a:pt x="202290" y="1676118"/>
                  </a:lnTo>
                  <a:lnTo>
                    <a:pt x="241270" y="1706908"/>
                  </a:lnTo>
                  <a:lnTo>
                    <a:pt x="283657" y="1734020"/>
                  </a:lnTo>
                  <a:lnTo>
                    <a:pt x="327430" y="1755971"/>
                  </a:lnTo>
                  <a:lnTo>
                    <a:pt x="372444" y="1773242"/>
                  </a:lnTo>
                  <a:lnTo>
                    <a:pt x="418552" y="1786313"/>
                  </a:lnTo>
                  <a:lnTo>
                    <a:pt x="465610" y="1795667"/>
                  </a:lnTo>
                  <a:lnTo>
                    <a:pt x="513472" y="1801783"/>
                  </a:lnTo>
                  <a:lnTo>
                    <a:pt x="561993" y="1805142"/>
                  </a:lnTo>
                  <a:lnTo>
                    <a:pt x="611028" y="1806226"/>
                  </a:lnTo>
                  <a:lnTo>
                    <a:pt x="660431" y="1805515"/>
                  </a:lnTo>
                  <a:lnTo>
                    <a:pt x="710057" y="1803490"/>
                  </a:lnTo>
                  <a:lnTo>
                    <a:pt x="858817" y="1794339"/>
                  </a:lnTo>
                  <a:lnTo>
                    <a:pt x="907880" y="1791866"/>
                  </a:lnTo>
                  <a:lnTo>
                    <a:pt x="956440" y="1790484"/>
                  </a:lnTo>
                  <a:lnTo>
                    <a:pt x="1380953" y="1790484"/>
                  </a:lnTo>
                  <a:lnTo>
                    <a:pt x="1401333" y="1788261"/>
                  </a:lnTo>
                  <a:lnTo>
                    <a:pt x="1449384" y="1779976"/>
                  </a:lnTo>
                  <a:lnTo>
                    <a:pt x="1496634" y="1768210"/>
                  </a:lnTo>
                  <a:lnTo>
                    <a:pt x="1542938" y="1752450"/>
                  </a:lnTo>
                  <a:lnTo>
                    <a:pt x="1588152" y="1732187"/>
                  </a:lnTo>
                  <a:lnTo>
                    <a:pt x="1632134" y="1706908"/>
                  </a:lnTo>
                  <a:lnTo>
                    <a:pt x="1674562" y="1676644"/>
                  </a:lnTo>
                  <a:lnTo>
                    <a:pt x="1712812" y="1643527"/>
                  </a:lnTo>
                  <a:lnTo>
                    <a:pt x="1747047" y="1607771"/>
                  </a:lnTo>
                  <a:lnTo>
                    <a:pt x="1777495" y="1569494"/>
                  </a:lnTo>
                  <a:lnTo>
                    <a:pt x="1804124" y="1529202"/>
                  </a:lnTo>
                  <a:lnTo>
                    <a:pt x="1827291" y="1486819"/>
                  </a:lnTo>
                  <a:lnTo>
                    <a:pt x="1847093" y="1442655"/>
                  </a:lnTo>
                  <a:lnTo>
                    <a:pt x="1863693" y="1396926"/>
                  </a:lnTo>
                  <a:lnTo>
                    <a:pt x="1877253" y="1349846"/>
                  </a:lnTo>
                  <a:lnTo>
                    <a:pt x="1887936" y="1301630"/>
                  </a:lnTo>
                  <a:lnTo>
                    <a:pt x="1895904" y="1252493"/>
                  </a:lnTo>
                  <a:lnTo>
                    <a:pt x="1901321" y="1202649"/>
                  </a:lnTo>
                  <a:lnTo>
                    <a:pt x="1904347" y="1152313"/>
                  </a:lnTo>
                  <a:lnTo>
                    <a:pt x="1905147" y="1101700"/>
                  </a:lnTo>
                  <a:lnTo>
                    <a:pt x="1903882" y="1051024"/>
                  </a:lnTo>
                  <a:lnTo>
                    <a:pt x="1901136" y="1004348"/>
                  </a:lnTo>
                  <a:lnTo>
                    <a:pt x="1896944" y="957191"/>
                  </a:lnTo>
                  <a:lnTo>
                    <a:pt x="1891209" y="909676"/>
                  </a:lnTo>
                  <a:lnTo>
                    <a:pt x="1883834" y="861929"/>
                  </a:lnTo>
                  <a:lnTo>
                    <a:pt x="1874723" y="814072"/>
                  </a:lnTo>
                  <a:lnTo>
                    <a:pt x="1863777" y="766231"/>
                  </a:lnTo>
                  <a:lnTo>
                    <a:pt x="1850901" y="718530"/>
                  </a:lnTo>
                  <a:lnTo>
                    <a:pt x="1835996" y="671094"/>
                  </a:lnTo>
                  <a:lnTo>
                    <a:pt x="1818968" y="624046"/>
                  </a:lnTo>
                  <a:lnTo>
                    <a:pt x="1799717" y="577511"/>
                  </a:lnTo>
                  <a:lnTo>
                    <a:pt x="1778148" y="531614"/>
                  </a:lnTo>
                  <a:lnTo>
                    <a:pt x="1754164" y="486479"/>
                  </a:lnTo>
                  <a:lnTo>
                    <a:pt x="1727667" y="442230"/>
                  </a:lnTo>
                  <a:lnTo>
                    <a:pt x="1698562" y="398991"/>
                  </a:lnTo>
                  <a:lnTo>
                    <a:pt x="1666749" y="356888"/>
                  </a:lnTo>
                  <a:lnTo>
                    <a:pt x="1632134" y="316043"/>
                  </a:lnTo>
                  <a:lnTo>
                    <a:pt x="1599243" y="281152"/>
                  </a:lnTo>
                  <a:lnTo>
                    <a:pt x="1565059" y="248288"/>
                  </a:lnTo>
                  <a:lnTo>
                    <a:pt x="1529662" y="217453"/>
                  </a:lnTo>
                  <a:lnTo>
                    <a:pt x="1493134" y="188650"/>
                  </a:lnTo>
                  <a:lnTo>
                    <a:pt x="1455556" y="161880"/>
                  </a:lnTo>
                  <a:lnTo>
                    <a:pt x="1417008" y="137146"/>
                  </a:lnTo>
                  <a:lnTo>
                    <a:pt x="1377572" y="114450"/>
                  </a:lnTo>
                  <a:lnTo>
                    <a:pt x="1337328" y="93795"/>
                  </a:lnTo>
                  <a:lnTo>
                    <a:pt x="1296357" y="75183"/>
                  </a:lnTo>
                  <a:lnTo>
                    <a:pt x="1254741" y="58617"/>
                  </a:lnTo>
                  <a:lnTo>
                    <a:pt x="1212560" y="44098"/>
                  </a:lnTo>
                  <a:lnTo>
                    <a:pt x="1169896" y="31629"/>
                  </a:lnTo>
                  <a:lnTo>
                    <a:pt x="1126828" y="21213"/>
                  </a:lnTo>
                  <a:lnTo>
                    <a:pt x="1083439" y="12852"/>
                  </a:lnTo>
                  <a:lnTo>
                    <a:pt x="1039809" y="6547"/>
                  </a:lnTo>
                  <a:lnTo>
                    <a:pt x="996019" y="2302"/>
                  </a:lnTo>
                  <a:lnTo>
                    <a:pt x="952149" y="119"/>
                  </a:lnTo>
                  <a:lnTo>
                    <a:pt x="908282" y="0"/>
                  </a:lnTo>
                  <a:close/>
                </a:path>
                <a:path w="1905634" h="1806575">
                  <a:moveTo>
                    <a:pt x="1380953" y="1790484"/>
                  </a:moveTo>
                  <a:lnTo>
                    <a:pt x="956440" y="1790484"/>
                  </a:lnTo>
                  <a:lnTo>
                    <a:pt x="1005255" y="1790533"/>
                  </a:lnTo>
                  <a:lnTo>
                    <a:pt x="1054560" y="1791701"/>
                  </a:lnTo>
                  <a:lnTo>
                    <a:pt x="1203973" y="1796805"/>
                  </a:lnTo>
                  <a:lnTo>
                    <a:pt x="1253799" y="1797336"/>
                  </a:lnTo>
                  <a:lnTo>
                    <a:pt x="1303397" y="1796429"/>
                  </a:lnTo>
                  <a:lnTo>
                    <a:pt x="1352622" y="1793575"/>
                  </a:lnTo>
                  <a:lnTo>
                    <a:pt x="1380953" y="179048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933497" y="6335089"/>
              <a:ext cx="1905635" cy="1806575"/>
            </a:xfrm>
            <a:custGeom>
              <a:avLst/>
              <a:gdLst/>
              <a:ahLst/>
              <a:cxnLst/>
              <a:rect l="l" t="t" r="r" b="b"/>
              <a:pathLst>
                <a:path w="1905634" h="1806575">
                  <a:moveTo>
                    <a:pt x="1632134" y="316043"/>
                  </a:moveTo>
                  <a:lnTo>
                    <a:pt x="1666750" y="356887"/>
                  </a:lnTo>
                  <a:lnTo>
                    <a:pt x="1698562" y="398991"/>
                  </a:lnTo>
                  <a:lnTo>
                    <a:pt x="1727668" y="442230"/>
                  </a:lnTo>
                  <a:lnTo>
                    <a:pt x="1754164" y="486479"/>
                  </a:lnTo>
                  <a:lnTo>
                    <a:pt x="1778149" y="531614"/>
                  </a:lnTo>
                  <a:lnTo>
                    <a:pt x="1799717" y="577511"/>
                  </a:lnTo>
                  <a:lnTo>
                    <a:pt x="1818968" y="624046"/>
                  </a:lnTo>
                  <a:lnTo>
                    <a:pt x="1835997" y="671094"/>
                  </a:lnTo>
                  <a:lnTo>
                    <a:pt x="1850901" y="718530"/>
                  </a:lnTo>
                  <a:lnTo>
                    <a:pt x="1863777" y="766231"/>
                  </a:lnTo>
                  <a:lnTo>
                    <a:pt x="1874723" y="814072"/>
                  </a:lnTo>
                  <a:lnTo>
                    <a:pt x="1883835" y="861929"/>
                  </a:lnTo>
                  <a:lnTo>
                    <a:pt x="1891209" y="909677"/>
                  </a:lnTo>
                  <a:lnTo>
                    <a:pt x="1896944" y="957191"/>
                  </a:lnTo>
                  <a:lnTo>
                    <a:pt x="1901136" y="1004349"/>
                  </a:lnTo>
                  <a:lnTo>
                    <a:pt x="1903882" y="1051024"/>
                  </a:lnTo>
                  <a:lnTo>
                    <a:pt x="1905147" y="1101700"/>
                  </a:lnTo>
                  <a:lnTo>
                    <a:pt x="1904347" y="1152313"/>
                  </a:lnTo>
                  <a:lnTo>
                    <a:pt x="1901321" y="1202649"/>
                  </a:lnTo>
                  <a:lnTo>
                    <a:pt x="1895904" y="1252493"/>
                  </a:lnTo>
                  <a:lnTo>
                    <a:pt x="1887936" y="1301630"/>
                  </a:lnTo>
                  <a:lnTo>
                    <a:pt x="1877253" y="1349846"/>
                  </a:lnTo>
                  <a:lnTo>
                    <a:pt x="1863693" y="1396926"/>
                  </a:lnTo>
                  <a:lnTo>
                    <a:pt x="1847093" y="1442655"/>
                  </a:lnTo>
                  <a:lnTo>
                    <a:pt x="1827291" y="1486819"/>
                  </a:lnTo>
                  <a:lnTo>
                    <a:pt x="1804124" y="1529203"/>
                  </a:lnTo>
                  <a:lnTo>
                    <a:pt x="1777431" y="1569592"/>
                  </a:lnTo>
                  <a:lnTo>
                    <a:pt x="1747047" y="1607772"/>
                  </a:lnTo>
                  <a:lnTo>
                    <a:pt x="1712812" y="1643527"/>
                  </a:lnTo>
                  <a:lnTo>
                    <a:pt x="1674562" y="1676644"/>
                  </a:lnTo>
                  <a:lnTo>
                    <a:pt x="1632134" y="1706908"/>
                  </a:lnTo>
                  <a:lnTo>
                    <a:pt x="1588152" y="1732187"/>
                  </a:lnTo>
                  <a:lnTo>
                    <a:pt x="1542938" y="1752450"/>
                  </a:lnTo>
                  <a:lnTo>
                    <a:pt x="1496634" y="1768210"/>
                  </a:lnTo>
                  <a:lnTo>
                    <a:pt x="1449384" y="1779976"/>
                  </a:lnTo>
                  <a:lnTo>
                    <a:pt x="1401333" y="1788261"/>
                  </a:lnTo>
                  <a:lnTo>
                    <a:pt x="1352622" y="1793575"/>
                  </a:lnTo>
                  <a:lnTo>
                    <a:pt x="1303397" y="1796429"/>
                  </a:lnTo>
                  <a:lnTo>
                    <a:pt x="1253799" y="1797336"/>
                  </a:lnTo>
                  <a:lnTo>
                    <a:pt x="1203973" y="1796805"/>
                  </a:lnTo>
                  <a:lnTo>
                    <a:pt x="1154062" y="1795348"/>
                  </a:lnTo>
                  <a:lnTo>
                    <a:pt x="1104210" y="1793476"/>
                  </a:lnTo>
                  <a:lnTo>
                    <a:pt x="1054560" y="1791700"/>
                  </a:lnTo>
                  <a:lnTo>
                    <a:pt x="1005255" y="1790533"/>
                  </a:lnTo>
                  <a:lnTo>
                    <a:pt x="956440" y="1790483"/>
                  </a:lnTo>
                  <a:lnTo>
                    <a:pt x="907880" y="1791866"/>
                  </a:lnTo>
                  <a:lnTo>
                    <a:pt x="858817" y="1794339"/>
                  </a:lnTo>
                  <a:lnTo>
                    <a:pt x="809395" y="1797421"/>
                  </a:lnTo>
                  <a:lnTo>
                    <a:pt x="759760" y="1800631"/>
                  </a:lnTo>
                  <a:lnTo>
                    <a:pt x="710057" y="1803490"/>
                  </a:lnTo>
                  <a:lnTo>
                    <a:pt x="660431" y="1805515"/>
                  </a:lnTo>
                  <a:lnTo>
                    <a:pt x="611028" y="1806226"/>
                  </a:lnTo>
                  <a:lnTo>
                    <a:pt x="561994" y="1805143"/>
                  </a:lnTo>
                  <a:lnTo>
                    <a:pt x="513472" y="1801783"/>
                  </a:lnTo>
                  <a:lnTo>
                    <a:pt x="465610" y="1795667"/>
                  </a:lnTo>
                  <a:lnTo>
                    <a:pt x="418552" y="1786314"/>
                  </a:lnTo>
                  <a:lnTo>
                    <a:pt x="372444" y="1773242"/>
                  </a:lnTo>
                  <a:lnTo>
                    <a:pt x="327430" y="1755971"/>
                  </a:lnTo>
                  <a:lnTo>
                    <a:pt x="283657" y="1734020"/>
                  </a:lnTo>
                  <a:lnTo>
                    <a:pt x="241270" y="1706908"/>
                  </a:lnTo>
                  <a:lnTo>
                    <a:pt x="202290" y="1676119"/>
                  </a:lnTo>
                  <a:lnTo>
                    <a:pt x="167457" y="1642827"/>
                  </a:lnTo>
                  <a:lnTo>
                    <a:pt x="136570" y="1607222"/>
                  </a:lnTo>
                  <a:lnTo>
                    <a:pt x="109429" y="1569494"/>
                  </a:lnTo>
                  <a:lnTo>
                    <a:pt x="85834" y="1529830"/>
                  </a:lnTo>
                  <a:lnTo>
                    <a:pt x="65585" y="1488420"/>
                  </a:lnTo>
                  <a:lnTo>
                    <a:pt x="48480" y="1445453"/>
                  </a:lnTo>
                  <a:lnTo>
                    <a:pt x="34321" y="1401119"/>
                  </a:lnTo>
                  <a:lnTo>
                    <a:pt x="22906" y="1355605"/>
                  </a:lnTo>
                  <a:lnTo>
                    <a:pt x="14037" y="1309102"/>
                  </a:lnTo>
                  <a:lnTo>
                    <a:pt x="7511" y="1261798"/>
                  </a:lnTo>
                  <a:lnTo>
                    <a:pt x="3130" y="1213883"/>
                  </a:lnTo>
                  <a:lnTo>
                    <a:pt x="693" y="1165545"/>
                  </a:lnTo>
                  <a:lnTo>
                    <a:pt x="0" y="1116974"/>
                  </a:lnTo>
                  <a:lnTo>
                    <a:pt x="850" y="1068358"/>
                  </a:lnTo>
                  <a:lnTo>
                    <a:pt x="2808" y="1021404"/>
                  </a:lnTo>
                  <a:lnTo>
                    <a:pt x="5802" y="973785"/>
                  </a:lnTo>
                  <a:lnTo>
                    <a:pt x="9983" y="925641"/>
                  </a:lnTo>
                  <a:lnTo>
                    <a:pt x="15503" y="877112"/>
                  </a:lnTo>
                  <a:lnTo>
                    <a:pt x="22512" y="828340"/>
                  </a:lnTo>
                  <a:lnTo>
                    <a:pt x="31163" y="779465"/>
                  </a:lnTo>
                  <a:lnTo>
                    <a:pt x="41607" y="730628"/>
                  </a:lnTo>
                  <a:lnTo>
                    <a:pt x="53995" y="681970"/>
                  </a:lnTo>
                  <a:lnTo>
                    <a:pt x="68479" y="633632"/>
                  </a:lnTo>
                  <a:lnTo>
                    <a:pt x="85210" y="585754"/>
                  </a:lnTo>
                  <a:lnTo>
                    <a:pt x="104340" y="538477"/>
                  </a:lnTo>
                  <a:lnTo>
                    <a:pt x="126020" y="491943"/>
                  </a:lnTo>
                  <a:lnTo>
                    <a:pt x="150401" y="446292"/>
                  </a:lnTo>
                  <a:lnTo>
                    <a:pt x="177636" y="401664"/>
                  </a:lnTo>
                  <a:lnTo>
                    <a:pt x="207875" y="358201"/>
                  </a:lnTo>
                  <a:lnTo>
                    <a:pt x="241270" y="316043"/>
                  </a:lnTo>
                  <a:lnTo>
                    <a:pt x="272719" y="280715"/>
                  </a:lnTo>
                  <a:lnTo>
                    <a:pt x="305547" y="247491"/>
                  </a:lnTo>
                  <a:lnTo>
                    <a:pt x="339672" y="216368"/>
                  </a:lnTo>
                  <a:lnTo>
                    <a:pt x="375013" y="187345"/>
                  </a:lnTo>
                  <a:lnTo>
                    <a:pt x="411489" y="160418"/>
                  </a:lnTo>
                  <a:lnTo>
                    <a:pt x="449020" y="135586"/>
                  </a:lnTo>
                  <a:lnTo>
                    <a:pt x="487523" y="112846"/>
                  </a:lnTo>
                  <a:lnTo>
                    <a:pt x="526919" y="92196"/>
                  </a:lnTo>
                  <a:lnTo>
                    <a:pt x="567127" y="73633"/>
                  </a:lnTo>
                  <a:lnTo>
                    <a:pt x="608065" y="57156"/>
                  </a:lnTo>
                  <a:lnTo>
                    <a:pt x="649652" y="42761"/>
                  </a:lnTo>
                  <a:lnTo>
                    <a:pt x="691808" y="30447"/>
                  </a:lnTo>
                  <a:lnTo>
                    <a:pt x="734451" y="20210"/>
                  </a:lnTo>
                  <a:lnTo>
                    <a:pt x="777502" y="12050"/>
                  </a:lnTo>
                  <a:lnTo>
                    <a:pt x="820877" y="5963"/>
                  </a:lnTo>
                  <a:lnTo>
                    <a:pt x="864498" y="1947"/>
                  </a:lnTo>
                  <a:lnTo>
                    <a:pt x="908282" y="0"/>
                  </a:lnTo>
                  <a:lnTo>
                    <a:pt x="952150" y="119"/>
                  </a:lnTo>
                  <a:lnTo>
                    <a:pt x="996019" y="2302"/>
                  </a:lnTo>
                  <a:lnTo>
                    <a:pt x="1039809" y="6547"/>
                  </a:lnTo>
                  <a:lnTo>
                    <a:pt x="1083439" y="12852"/>
                  </a:lnTo>
                  <a:lnTo>
                    <a:pt x="1126828" y="21213"/>
                  </a:lnTo>
                  <a:lnTo>
                    <a:pt x="1169896" y="31629"/>
                  </a:lnTo>
                  <a:lnTo>
                    <a:pt x="1212560" y="44098"/>
                  </a:lnTo>
                  <a:lnTo>
                    <a:pt x="1254741" y="58617"/>
                  </a:lnTo>
                  <a:lnTo>
                    <a:pt x="1296357" y="75183"/>
                  </a:lnTo>
                  <a:lnTo>
                    <a:pt x="1337328" y="93795"/>
                  </a:lnTo>
                  <a:lnTo>
                    <a:pt x="1377572" y="114450"/>
                  </a:lnTo>
                  <a:lnTo>
                    <a:pt x="1417008" y="137145"/>
                  </a:lnTo>
                  <a:lnTo>
                    <a:pt x="1455556" y="161879"/>
                  </a:lnTo>
                  <a:lnTo>
                    <a:pt x="1493134" y="188649"/>
                  </a:lnTo>
                  <a:lnTo>
                    <a:pt x="1529662" y="217453"/>
                  </a:lnTo>
                  <a:lnTo>
                    <a:pt x="1565059" y="248288"/>
                  </a:lnTo>
                  <a:lnTo>
                    <a:pt x="1599243" y="281152"/>
                  </a:lnTo>
                  <a:lnTo>
                    <a:pt x="1632134" y="316043"/>
                  </a:lnTo>
                  <a:close/>
                </a:path>
              </a:pathLst>
            </a:custGeom>
            <a:ln w="1047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196558" y="5326267"/>
              <a:ext cx="1379220" cy="1379220"/>
            </a:xfrm>
            <a:custGeom>
              <a:avLst/>
              <a:gdLst/>
              <a:ahLst/>
              <a:cxnLst/>
              <a:rect l="l" t="t" r="r" b="b"/>
              <a:pathLst>
                <a:path w="1379220" h="1379220">
                  <a:moveTo>
                    <a:pt x="689519" y="0"/>
                  </a:moveTo>
                  <a:lnTo>
                    <a:pt x="645427" y="1402"/>
                  </a:lnTo>
                  <a:lnTo>
                    <a:pt x="601481" y="5609"/>
                  </a:lnTo>
                  <a:lnTo>
                    <a:pt x="557825" y="12622"/>
                  </a:lnTo>
                  <a:lnTo>
                    <a:pt x="514605" y="22439"/>
                  </a:lnTo>
                  <a:lnTo>
                    <a:pt x="471965" y="35061"/>
                  </a:lnTo>
                  <a:lnTo>
                    <a:pt x="430052" y="50488"/>
                  </a:lnTo>
                  <a:lnTo>
                    <a:pt x="389010" y="68721"/>
                  </a:lnTo>
                  <a:lnTo>
                    <a:pt x="348985" y="89758"/>
                  </a:lnTo>
                  <a:lnTo>
                    <a:pt x="310122" y="113600"/>
                  </a:lnTo>
                  <a:lnTo>
                    <a:pt x="272566" y="140247"/>
                  </a:lnTo>
                  <a:lnTo>
                    <a:pt x="236462" y="169699"/>
                  </a:lnTo>
                  <a:lnTo>
                    <a:pt x="201955" y="201955"/>
                  </a:lnTo>
                  <a:lnTo>
                    <a:pt x="169699" y="236462"/>
                  </a:lnTo>
                  <a:lnTo>
                    <a:pt x="140247" y="272566"/>
                  </a:lnTo>
                  <a:lnTo>
                    <a:pt x="113600" y="310122"/>
                  </a:lnTo>
                  <a:lnTo>
                    <a:pt x="89758" y="348986"/>
                  </a:lnTo>
                  <a:lnTo>
                    <a:pt x="68721" y="389011"/>
                  </a:lnTo>
                  <a:lnTo>
                    <a:pt x="50488" y="430053"/>
                  </a:lnTo>
                  <a:lnTo>
                    <a:pt x="35061" y="471966"/>
                  </a:lnTo>
                  <a:lnTo>
                    <a:pt x="22439" y="514605"/>
                  </a:lnTo>
                  <a:lnTo>
                    <a:pt x="12622" y="557825"/>
                  </a:lnTo>
                  <a:lnTo>
                    <a:pt x="5609" y="601481"/>
                  </a:lnTo>
                  <a:lnTo>
                    <a:pt x="1402" y="645428"/>
                  </a:lnTo>
                  <a:lnTo>
                    <a:pt x="0" y="689519"/>
                  </a:lnTo>
                  <a:lnTo>
                    <a:pt x="1402" y="733611"/>
                  </a:lnTo>
                  <a:lnTo>
                    <a:pt x="5609" y="777557"/>
                  </a:lnTo>
                  <a:lnTo>
                    <a:pt x="12622" y="821213"/>
                  </a:lnTo>
                  <a:lnTo>
                    <a:pt x="22439" y="864434"/>
                  </a:lnTo>
                  <a:lnTo>
                    <a:pt x="35061" y="907073"/>
                  </a:lnTo>
                  <a:lnTo>
                    <a:pt x="50488" y="948986"/>
                  </a:lnTo>
                  <a:lnTo>
                    <a:pt x="68721" y="990028"/>
                  </a:lnTo>
                  <a:lnTo>
                    <a:pt x="89758" y="1030053"/>
                  </a:lnTo>
                  <a:lnTo>
                    <a:pt x="113600" y="1068916"/>
                  </a:lnTo>
                  <a:lnTo>
                    <a:pt x="140247" y="1106473"/>
                  </a:lnTo>
                  <a:lnTo>
                    <a:pt x="169699" y="1142576"/>
                  </a:lnTo>
                  <a:lnTo>
                    <a:pt x="201955" y="1177083"/>
                  </a:lnTo>
                  <a:lnTo>
                    <a:pt x="236462" y="1209340"/>
                  </a:lnTo>
                  <a:lnTo>
                    <a:pt x="272566" y="1238792"/>
                  </a:lnTo>
                  <a:lnTo>
                    <a:pt x="310122" y="1265438"/>
                  </a:lnTo>
                  <a:lnTo>
                    <a:pt x="348985" y="1289280"/>
                  </a:lnTo>
                  <a:lnTo>
                    <a:pt x="389010" y="1310318"/>
                  </a:lnTo>
                  <a:lnTo>
                    <a:pt x="430052" y="1328550"/>
                  </a:lnTo>
                  <a:lnTo>
                    <a:pt x="471965" y="1343977"/>
                  </a:lnTo>
                  <a:lnTo>
                    <a:pt x="514605" y="1356599"/>
                  </a:lnTo>
                  <a:lnTo>
                    <a:pt x="557825" y="1366416"/>
                  </a:lnTo>
                  <a:lnTo>
                    <a:pt x="601481" y="1373429"/>
                  </a:lnTo>
                  <a:lnTo>
                    <a:pt x="645427" y="1377636"/>
                  </a:lnTo>
                  <a:lnTo>
                    <a:pt x="689519" y="1379039"/>
                  </a:lnTo>
                  <a:lnTo>
                    <a:pt x="733611" y="1377636"/>
                  </a:lnTo>
                  <a:lnTo>
                    <a:pt x="777557" y="1373429"/>
                  </a:lnTo>
                  <a:lnTo>
                    <a:pt x="821213" y="1366416"/>
                  </a:lnTo>
                  <a:lnTo>
                    <a:pt x="864433" y="1356599"/>
                  </a:lnTo>
                  <a:lnTo>
                    <a:pt x="907073" y="1343977"/>
                  </a:lnTo>
                  <a:lnTo>
                    <a:pt x="948986" y="1328550"/>
                  </a:lnTo>
                  <a:lnTo>
                    <a:pt x="990028" y="1310318"/>
                  </a:lnTo>
                  <a:lnTo>
                    <a:pt x="1030053" y="1289280"/>
                  </a:lnTo>
                  <a:lnTo>
                    <a:pt x="1068916" y="1265438"/>
                  </a:lnTo>
                  <a:lnTo>
                    <a:pt x="1106472" y="1238792"/>
                  </a:lnTo>
                  <a:lnTo>
                    <a:pt x="1142576" y="1209340"/>
                  </a:lnTo>
                  <a:lnTo>
                    <a:pt x="1177083" y="1177083"/>
                  </a:lnTo>
                  <a:lnTo>
                    <a:pt x="1209340" y="1142576"/>
                  </a:lnTo>
                  <a:lnTo>
                    <a:pt x="1238792" y="1106473"/>
                  </a:lnTo>
                  <a:lnTo>
                    <a:pt x="1265438" y="1068916"/>
                  </a:lnTo>
                  <a:lnTo>
                    <a:pt x="1289280" y="1030053"/>
                  </a:lnTo>
                  <a:lnTo>
                    <a:pt x="1310318" y="990028"/>
                  </a:lnTo>
                  <a:lnTo>
                    <a:pt x="1328550" y="948986"/>
                  </a:lnTo>
                  <a:lnTo>
                    <a:pt x="1343977" y="907073"/>
                  </a:lnTo>
                  <a:lnTo>
                    <a:pt x="1356599" y="864434"/>
                  </a:lnTo>
                  <a:lnTo>
                    <a:pt x="1366416" y="821213"/>
                  </a:lnTo>
                  <a:lnTo>
                    <a:pt x="1373429" y="777557"/>
                  </a:lnTo>
                  <a:lnTo>
                    <a:pt x="1377636" y="733611"/>
                  </a:lnTo>
                  <a:lnTo>
                    <a:pt x="1379039" y="689519"/>
                  </a:lnTo>
                  <a:lnTo>
                    <a:pt x="1377636" y="645428"/>
                  </a:lnTo>
                  <a:lnTo>
                    <a:pt x="1373429" y="601481"/>
                  </a:lnTo>
                  <a:lnTo>
                    <a:pt x="1366416" y="557825"/>
                  </a:lnTo>
                  <a:lnTo>
                    <a:pt x="1356599" y="514605"/>
                  </a:lnTo>
                  <a:lnTo>
                    <a:pt x="1343977" y="471966"/>
                  </a:lnTo>
                  <a:lnTo>
                    <a:pt x="1328550" y="430053"/>
                  </a:lnTo>
                  <a:lnTo>
                    <a:pt x="1310318" y="389011"/>
                  </a:lnTo>
                  <a:lnTo>
                    <a:pt x="1289280" y="348986"/>
                  </a:lnTo>
                  <a:lnTo>
                    <a:pt x="1265438" y="310122"/>
                  </a:lnTo>
                  <a:lnTo>
                    <a:pt x="1238792" y="272566"/>
                  </a:lnTo>
                  <a:lnTo>
                    <a:pt x="1209340" y="236462"/>
                  </a:lnTo>
                  <a:lnTo>
                    <a:pt x="1177083" y="201955"/>
                  </a:lnTo>
                  <a:lnTo>
                    <a:pt x="1142576" y="169699"/>
                  </a:lnTo>
                  <a:lnTo>
                    <a:pt x="1106472" y="140247"/>
                  </a:lnTo>
                  <a:lnTo>
                    <a:pt x="1068916" y="113600"/>
                  </a:lnTo>
                  <a:lnTo>
                    <a:pt x="1030053" y="89758"/>
                  </a:lnTo>
                  <a:lnTo>
                    <a:pt x="990028" y="68721"/>
                  </a:lnTo>
                  <a:lnTo>
                    <a:pt x="948986" y="50488"/>
                  </a:lnTo>
                  <a:lnTo>
                    <a:pt x="907073" y="35061"/>
                  </a:lnTo>
                  <a:lnTo>
                    <a:pt x="864433" y="22439"/>
                  </a:lnTo>
                  <a:lnTo>
                    <a:pt x="821213" y="12622"/>
                  </a:lnTo>
                  <a:lnTo>
                    <a:pt x="777557" y="5609"/>
                  </a:lnTo>
                  <a:lnTo>
                    <a:pt x="733611" y="1402"/>
                  </a:lnTo>
                  <a:lnTo>
                    <a:pt x="68951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196557" y="5326267"/>
              <a:ext cx="1379220" cy="1379220"/>
            </a:xfrm>
            <a:custGeom>
              <a:avLst/>
              <a:gdLst/>
              <a:ahLst/>
              <a:cxnLst/>
              <a:rect l="l" t="t" r="r" b="b"/>
              <a:pathLst>
                <a:path w="1379220" h="1379220">
                  <a:moveTo>
                    <a:pt x="1177083" y="201955"/>
                  </a:moveTo>
                  <a:lnTo>
                    <a:pt x="1209340" y="236462"/>
                  </a:lnTo>
                  <a:lnTo>
                    <a:pt x="1238792" y="272566"/>
                  </a:lnTo>
                  <a:lnTo>
                    <a:pt x="1265439" y="310122"/>
                  </a:lnTo>
                  <a:lnTo>
                    <a:pt x="1289281" y="348985"/>
                  </a:lnTo>
                  <a:lnTo>
                    <a:pt x="1310318" y="389010"/>
                  </a:lnTo>
                  <a:lnTo>
                    <a:pt x="1328550" y="430052"/>
                  </a:lnTo>
                  <a:lnTo>
                    <a:pt x="1343977" y="471965"/>
                  </a:lnTo>
                  <a:lnTo>
                    <a:pt x="1356599" y="514605"/>
                  </a:lnTo>
                  <a:lnTo>
                    <a:pt x="1366417" y="557825"/>
                  </a:lnTo>
                  <a:lnTo>
                    <a:pt x="1373429" y="601481"/>
                  </a:lnTo>
                  <a:lnTo>
                    <a:pt x="1377636" y="645427"/>
                  </a:lnTo>
                  <a:lnTo>
                    <a:pt x="1379039" y="689519"/>
                  </a:lnTo>
                  <a:lnTo>
                    <a:pt x="1377636" y="733611"/>
                  </a:lnTo>
                  <a:lnTo>
                    <a:pt x="1373429" y="777557"/>
                  </a:lnTo>
                  <a:lnTo>
                    <a:pt x="1366417" y="821213"/>
                  </a:lnTo>
                  <a:lnTo>
                    <a:pt x="1356599" y="864433"/>
                  </a:lnTo>
                  <a:lnTo>
                    <a:pt x="1343977" y="907073"/>
                  </a:lnTo>
                  <a:lnTo>
                    <a:pt x="1328550" y="948986"/>
                  </a:lnTo>
                  <a:lnTo>
                    <a:pt x="1310318" y="990028"/>
                  </a:lnTo>
                  <a:lnTo>
                    <a:pt x="1289281" y="1030053"/>
                  </a:lnTo>
                  <a:lnTo>
                    <a:pt x="1265439" y="1068916"/>
                  </a:lnTo>
                  <a:lnTo>
                    <a:pt x="1238792" y="1106473"/>
                  </a:lnTo>
                  <a:lnTo>
                    <a:pt x="1209340" y="1142577"/>
                  </a:lnTo>
                  <a:lnTo>
                    <a:pt x="1177083" y="1177083"/>
                  </a:lnTo>
                  <a:lnTo>
                    <a:pt x="1142577" y="1209340"/>
                  </a:lnTo>
                  <a:lnTo>
                    <a:pt x="1106473" y="1238792"/>
                  </a:lnTo>
                  <a:lnTo>
                    <a:pt x="1068916" y="1265439"/>
                  </a:lnTo>
                  <a:lnTo>
                    <a:pt x="1030053" y="1289281"/>
                  </a:lnTo>
                  <a:lnTo>
                    <a:pt x="990028" y="1310318"/>
                  </a:lnTo>
                  <a:lnTo>
                    <a:pt x="948986" y="1328550"/>
                  </a:lnTo>
                  <a:lnTo>
                    <a:pt x="907073" y="1343977"/>
                  </a:lnTo>
                  <a:lnTo>
                    <a:pt x="864433" y="1356599"/>
                  </a:lnTo>
                  <a:lnTo>
                    <a:pt x="821213" y="1366417"/>
                  </a:lnTo>
                  <a:lnTo>
                    <a:pt x="777557" y="1373429"/>
                  </a:lnTo>
                  <a:lnTo>
                    <a:pt x="733611" y="1377636"/>
                  </a:lnTo>
                  <a:lnTo>
                    <a:pt x="689519" y="1379039"/>
                  </a:lnTo>
                  <a:lnTo>
                    <a:pt x="645427" y="1377636"/>
                  </a:lnTo>
                  <a:lnTo>
                    <a:pt x="601481" y="1373429"/>
                  </a:lnTo>
                  <a:lnTo>
                    <a:pt x="557825" y="1366417"/>
                  </a:lnTo>
                  <a:lnTo>
                    <a:pt x="514605" y="1356599"/>
                  </a:lnTo>
                  <a:lnTo>
                    <a:pt x="471965" y="1343977"/>
                  </a:lnTo>
                  <a:lnTo>
                    <a:pt x="430052" y="1328550"/>
                  </a:lnTo>
                  <a:lnTo>
                    <a:pt x="389010" y="1310318"/>
                  </a:lnTo>
                  <a:lnTo>
                    <a:pt x="348985" y="1289281"/>
                  </a:lnTo>
                  <a:lnTo>
                    <a:pt x="310122" y="1265439"/>
                  </a:lnTo>
                  <a:lnTo>
                    <a:pt x="272566" y="1238792"/>
                  </a:lnTo>
                  <a:lnTo>
                    <a:pt x="236462" y="1209340"/>
                  </a:lnTo>
                  <a:lnTo>
                    <a:pt x="201955" y="1177083"/>
                  </a:lnTo>
                  <a:lnTo>
                    <a:pt x="169698" y="1142577"/>
                  </a:lnTo>
                  <a:lnTo>
                    <a:pt x="140246" y="1106473"/>
                  </a:lnTo>
                  <a:lnTo>
                    <a:pt x="113600" y="1068916"/>
                  </a:lnTo>
                  <a:lnTo>
                    <a:pt x="89758" y="1030053"/>
                  </a:lnTo>
                  <a:lnTo>
                    <a:pt x="68721" y="990028"/>
                  </a:lnTo>
                  <a:lnTo>
                    <a:pt x="50488" y="948986"/>
                  </a:lnTo>
                  <a:lnTo>
                    <a:pt x="35061" y="907073"/>
                  </a:lnTo>
                  <a:lnTo>
                    <a:pt x="22439" y="864433"/>
                  </a:lnTo>
                  <a:lnTo>
                    <a:pt x="12622" y="821213"/>
                  </a:lnTo>
                  <a:lnTo>
                    <a:pt x="5609" y="777557"/>
                  </a:lnTo>
                  <a:lnTo>
                    <a:pt x="1402" y="733611"/>
                  </a:lnTo>
                  <a:lnTo>
                    <a:pt x="0" y="689519"/>
                  </a:lnTo>
                  <a:lnTo>
                    <a:pt x="1402" y="645427"/>
                  </a:lnTo>
                  <a:lnTo>
                    <a:pt x="5609" y="601481"/>
                  </a:lnTo>
                  <a:lnTo>
                    <a:pt x="12622" y="557825"/>
                  </a:lnTo>
                  <a:lnTo>
                    <a:pt x="22439" y="514605"/>
                  </a:lnTo>
                  <a:lnTo>
                    <a:pt x="35061" y="471965"/>
                  </a:lnTo>
                  <a:lnTo>
                    <a:pt x="50488" y="430052"/>
                  </a:lnTo>
                  <a:lnTo>
                    <a:pt x="68721" y="389010"/>
                  </a:lnTo>
                  <a:lnTo>
                    <a:pt x="89758" y="348985"/>
                  </a:lnTo>
                  <a:lnTo>
                    <a:pt x="113600" y="310122"/>
                  </a:lnTo>
                  <a:lnTo>
                    <a:pt x="140246" y="272566"/>
                  </a:lnTo>
                  <a:lnTo>
                    <a:pt x="169698" y="236462"/>
                  </a:lnTo>
                  <a:lnTo>
                    <a:pt x="201955" y="201955"/>
                  </a:lnTo>
                  <a:lnTo>
                    <a:pt x="236462" y="169698"/>
                  </a:lnTo>
                  <a:lnTo>
                    <a:pt x="272566" y="140246"/>
                  </a:lnTo>
                  <a:lnTo>
                    <a:pt x="310122" y="113600"/>
                  </a:lnTo>
                  <a:lnTo>
                    <a:pt x="348985" y="89758"/>
                  </a:lnTo>
                  <a:lnTo>
                    <a:pt x="389010" y="68721"/>
                  </a:lnTo>
                  <a:lnTo>
                    <a:pt x="430052" y="50488"/>
                  </a:lnTo>
                  <a:lnTo>
                    <a:pt x="471965" y="35061"/>
                  </a:lnTo>
                  <a:lnTo>
                    <a:pt x="514605" y="22439"/>
                  </a:lnTo>
                  <a:lnTo>
                    <a:pt x="557825" y="12622"/>
                  </a:lnTo>
                  <a:lnTo>
                    <a:pt x="601481" y="5609"/>
                  </a:lnTo>
                  <a:lnTo>
                    <a:pt x="645427" y="1402"/>
                  </a:lnTo>
                  <a:lnTo>
                    <a:pt x="689519" y="0"/>
                  </a:lnTo>
                  <a:lnTo>
                    <a:pt x="733611" y="1402"/>
                  </a:lnTo>
                  <a:lnTo>
                    <a:pt x="777557" y="5609"/>
                  </a:lnTo>
                  <a:lnTo>
                    <a:pt x="821213" y="12622"/>
                  </a:lnTo>
                  <a:lnTo>
                    <a:pt x="864433" y="22439"/>
                  </a:lnTo>
                  <a:lnTo>
                    <a:pt x="907073" y="35061"/>
                  </a:lnTo>
                  <a:lnTo>
                    <a:pt x="948986" y="50488"/>
                  </a:lnTo>
                  <a:lnTo>
                    <a:pt x="990028" y="68721"/>
                  </a:lnTo>
                  <a:lnTo>
                    <a:pt x="1030053" y="89758"/>
                  </a:lnTo>
                  <a:lnTo>
                    <a:pt x="1068916" y="113600"/>
                  </a:lnTo>
                  <a:lnTo>
                    <a:pt x="1106473" y="140246"/>
                  </a:lnTo>
                  <a:lnTo>
                    <a:pt x="1142577" y="169698"/>
                  </a:lnTo>
                  <a:lnTo>
                    <a:pt x="1177083" y="201955"/>
                  </a:lnTo>
                  <a:close/>
                </a:path>
              </a:pathLst>
            </a:custGeom>
            <a:ln w="1047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5748968" y="3154117"/>
            <a:ext cx="2425065" cy="123190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7900" spc="70" dirty="0">
                <a:solidFill>
                  <a:srgbClr val="FFFFFF"/>
                </a:solidFill>
                <a:latin typeface="Verdana"/>
                <a:cs typeface="Verdana"/>
              </a:rPr>
              <a:t>rider</a:t>
            </a:r>
            <a:endParaRPr sz="7900">
              <a:latin typeface="Verdana"/>
              <a:cs typeface="Verdan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1643081" y="3154117"/>
            <a:ext cx="2265045" cy="123190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7900" spc="150" dirty="0"/>
              <a:t>ca</a:t>
            </a:r>
            <a:r>
              <a:rPr sz="7900" spc="-220" dirty="0"/>
              <a:t>r</a:t>
            </a:r>
            <a:r>
              <a:rPr sz="7900" spc="385" dirty="0"/>
              <a:t>d</a:t>
            </a:r>
            <a:endParaRPr sz="7900"/>
          </a:p>
        </p:txBody>
      </p:sp>
      <p:pic>
        <p:nvPicPr>
          <p:cNvPr id="10" name="Picture 2" descr="Image">
            <a:extLst>
              <a:ext uri="{FF2B5EF4-FFF2-40B4-BE49-F238E27FC236}">
                <a16:creationId xmlns:a16="http://schemas.microsoft.com/office/drawing/2014/main" id="{6B326801-3B56-4E32-B95A-87602844111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7037" t="35926" r="27037" b="32222"/>
          <a:stretch/>
        </p:blipFill>
        <p:spPr bwMode="auto">
          <a:xfrm>
            <a:off x="11643081" y="5326267"/>
            <a:ext cx="4195947" cy="2910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99361" y="734795"/>
            <a:ext cx="2820395" cy="10073998"/>
          </a:xfrm>
          <a:prstGeom prst="rect">
            <a:avLst/>
          </a:prstGeom>
        </p:spPr>
      </p:pic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44544" y="709518"/>
            <a:ext cx="2513177" cy="10101670"/>
          </a:xfrm>
          <a:prstGeom prst="rect">
            <a:avLst/>
          </a:prstGeom>
        </p:spPr>
      </p:pic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05255" y="1425576"/>
            <a:ext cx="17293590" cy="8458199"/>
          </a:xfrm>
          <a:custGeom>
            <a:avLst/>
            <a:gdLst/>
            <a:ahLst/>
            <a:cxnLst/>
            <a:rect l="l" t="t" r="r" b="b"/>
            <a:pathLst>
              <a:path w="17293590" h="4792980">
                <a:moveTo>
                  <a:pt x="240097" y="0"/>
                </a:moveTo>
                <a:lnTo>
                  <a:pt x="17053124" y="0"/>
                </a:lnTo>
                <a:lnTo>
                  <a:pt x="17100903" y="183"/>
                </a:lnTo>
                <a:lnTo>
                  <a:pt x="17139433" y="1470"/>
                </a:lnTo>
                <a:lnTo>
                  <a:pt x="17194031" y="11765"/>
                </a:lnTo>
                <a:lnTo>
                  <a:pt x="17247432" y="45785"/>
                </a:lnTo>
                <a:lnTo>
                  <a:pt x="17281452" y="99184"/>
                </a:lnTo>
                <a:lnTo>
                  <a:pt x="17291750" y="153788"/>
                </a:lnTo>
                <a:lnTo>
                  <a:pt x="17293038" y="192318"/>
                </a:lnTo>
                <a:lnTo>
                  <a:pt x="17293222" y="240097"/>
                </a:lnTo>
                <a:lnTo>
                  <a:pt x="17293222" y="4552515"/>
                </a:lnTo>
                <a:lnTo>
                  <a:pt x="17293038" y="4600293"/>
                </a:lnTo>
                <a:lnTo>
                  <a:pt x="17291750" y="4638824"/>
                </a:lnTo>
                <a:lnTo>
                  <a:pt x="17281452" y="4693427"/>
                </a:lnTo>
                <a:lnTo>
                  <a:pt x="17247432" y="4746827"/>
                </a:lnTo>
                <a:lnTo>
                  <a:pt x="17194031" y="4780847"/>
                </a:lnTo>
                <a:lnTo>
                  <a:pt x="17139433" y="4791141"/>
                </a:lnTo>
                <a:lnTo>
                  <a:pt x="17100903" y="4792428"/>
                </a:lnTo>
                <a:lnTo>
                  <a:pt x="17053124" y="4792612"/>
                </a:lnTo>
                <a:lnTo>
                  <a:pt x="240097" y="4792612"/>
                </a:lnTo>
                <a:lnTo>
                  <a:pt x="192318" y="4792428"/>
                </a:lnTo>
                <a:lnTo>
                  <a:pt x="153788" y="4791141"/>
                </a:lnTo>
                <a:lnTo>
                  <a:pt x="99184" y="4780847"/>
                </a:lnTo>
                <a:lnTo>
                  <a:pt x="45785" y="4746827"/>
                </a:lnTo>
                <a:lnTo>
                  <a:pt x="11765" y="4693427"/>
                </a:lnTo>
                <a:lnTo>
                  <a:pt x="1470" y="4638824"/>
                </a:lnTo>
                <a:lnTo>
                  <a:pt x="183" y="4600293"/>
                </a:lnTo>
                <a:lnTo>
                  <a:pt x="0" y="4552515"/>
                </a:lnTo>
                <a:lnTo>
                  <a:pt x="0" y="240097"/>
                </a:lnTo>
                <a:lnTo>
                  <a:pt x="183" y="192318"/>
                </a:lnTo>
                <a:lnTo>
                  <a:pt x="1470" y="153788"/>
                </a:lnTo>
                <a:lnTo>
                  <a:pt x="11765" y="99184"/>
                </a:lnTo>
                <a:lnTo>
                  <a:pt x="45785" y="45785"/>
                </a:lnTo>
                <a:lnTo>
                  <a:pt x="99184" y="11765"/>
                </a:lnTo>
                <a:lnTo>
                  <a:pt x="153788" y="1470"/>
                </a:lnTo>
                <a:lnTo>
                  <a:pt x="192318" y="183"/>
                </a:lnTo>
                <a:lnTo>
                  <a:pt x="240097" y="0"/>
                </a:lnTo>
                <a:close/>
              </a:path>
            </a:pathLst>
          </a:custGeom>
          <a:ln w="1047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46250" y="1906213"/>
            <a:ext cx="17743989" cy="674030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ts val="5910"/>
              </a:lnSpc>
              <a:spcBef>
                <a:spcPts val="125"/>
              </a:spcBef>
            </a:pPr>
            <a:r>
              <a:rPr lang="en-US" sz="4800" spc="10" dirty="0">
                <a:latin typeface="SimSun"/>
                <a:cs typeface="SimSun"/>
              </a:rPr>
              <a:t>CREATE TABLE "swipes" (</a:t>
            </a:r>
            <a:br>
              <a:rPr lang="en-US" sz="4800" spc="10" dirty="0">
                <a:latin typeface="SimSun"/>
                <a:cs typeface="SimSun"/>
              </a:rPr>
            </a:br>
            <a:r>
              <a:rPr lang="en-US" sz="4800" spc="10" dirty="0">
                <a:latin typeface="SimSun"/>
                <a:cs typeface="SimSun"/>
              </a:rPr>
              <a:t>     id INT,</a:t>
            </a:r>
            <a:br>
              <a:rPr lang="en-US" sz="4800" spc="10" dirty="0">
                <a:latin typeface="SimSun"/>
                <a:cs typeface="SimSun"/>
              </a:rPr>
            </a:br>
            <a:r>
              <a:rPr lang="en-US" sz="4800" spc="10" dirty="0">
                <a:latin typeface="SimSun"/>
                <a:cs typeface="SimSun"/>
              </a:rPr>
              <a:t>    </a:t>
            </a:r>
            <a:r>
              <a:rPr lang="en-US" sz="4800" spc="10" dirty="0" err="1">
                <a:latin typeface="SimSun"/>
                <a:cs typeface="SimSun"/>
              </a:rPr>
              <a:t>card_id</a:t>
            </a:r>
            <a:r>
              <a:rPr lang="en-US" sz="4800" spc="10" dirty="0">
                <a:latin typeface="SimSun"/>
                <a:cs typeface="SimSun"/>
              </a:rPr>
              <a:t> INT,</a:t>
            </a:r>
            <a:br>
              <a:rPr lang="en-US" sz="4800" spc="10" dirty="0">
                <a:latin typeface="SimSun"/>
                <a:cs typeface="SimSun"/>
              </a:rPr>
            </a:br>
            <a:r>
              <a:rPr lang="en-US" sz="4800" spc="10" dirty="0">
                <a:latin typeface="SimSun"/>
                <a:cs typeface="SimSun"/>
              </a:rPr>
              <a:t>    </a:t>
            </a:r>
            <a:r>
              <a:rPr lang="en-US" sz="4800" spc="10" dirty="0" err="1">
                <a:latin typeface="SimSun"/>
                <a:cs typeface="SimSun"/>
              </a:rPr>
              <a:t>station_id</a:t>
            </a:r>
            <a:r>
              <a:rPr lang="en-US" sz="4800" spc="10" dirty="0">
                <a:latin typeface="SimSun"/>
                <a:cs typeface="SimSun"/>
              </a:rPr>
              <a:t> INT,</a:t>
            </a:r>
            <a:br>
              <a:rPr lang="en-US" sz="4800" spc="10" dirty="0">
                <a:latin typeface="SimSun"/>
                <a:cs typeface="SimSun"/>
              </a:rPr>
            </a:br>
            <a:r>
              <a:rPr lang="en-US" sz="4800" spc="10" dirty="0">
                <a:latin typeface="SimSun"/>
                <a:cs typeface="SimSun"/>
              </a:rPr>
              <a:t>    type VARCHAR(10) NOT NULL CHECK(type IN ('enter', 'exit', 'deposit')),</a:t>
            </a:r>
            <a:br>
              <a:rPr lang="en-US" sz="4800" spc="10" dirty="0">
                <a:latin typeface="SimSun"/>
                <a:cs typeface="SimSun"/>
              </a:rPr>
            </a:br>
            <a:r>
              <a:rPr lang="en-US" sz="4800" spc="10" dirty="0">
                <a:latin typeface="SimSun"/>
                <a:cs typeface="SimSun"/>
              </a:rPr>
              <a:t>    datetime </a:t>
            </a:r>
            <a:r>
              <a:rPr lang="en-US" sz="4800" spc="10" dirty="0" err="1">
                <a:latin typeface="SimSun"/>
                <a:cs typeface="SimSun"/>
              </a:rPr>
              <a:t>DATETIME</a:t>
            </a:r>
            <a:r>
              <a:rPr lang="en-US" sz="4800" spc="10" dirty="0">
                <a:latin typeface="SimSun"/>
                <a:cs typeface="SimSun"/>
              </a:rPr>
              <a:t> NOT NULL DEFAULT GETDATE(),</a:t>
            </a:r>
            <a:br>
              <a:rPr lang="en-US" sz="4800" spc="10" dirty="0">
                <a:latin typeface="SimSun"/>
                <a:cs typeface="SimSun"/>
              </a:rPr>
            </a:br>
            <a:r>
              <a:rPr lang="en-US" sz="4800" spc="10" dirty="0">
                <a:latin typeface="SimSun"/>
                <a:cs typeface="SimSun"/>
              </a:rPr>
              <a:t>    amount NUMERIC NOT NULL CHECK(amount != 0),</a:t>
            </a:r>
            <a:br>
              <a:rPr lang="en-US" sz="4800" spc="10" dirty="0">
                <a:latin typeface="SimSun"/>
                <a:cs typeface="SimSun"/>
              </a:rPr>
            </a:br>
            <a:r>
              <a:rPr lang="en-US" sz="4800" spc="10" dirty="0">
                <a:latin typeface="SimSun"/>
                <a:cs typeface="SimSun"/>
              </a:rPr>
              <a:t>…</a:t>
            </a:r>
            <a:endParaRPr sz="4800" spc="10" dirty="0">
              <a:latin typeface="SimSun"/>
              <a:cs typeface="SimSun"/>
            </a:endParaRPr>
          </a:p>
        </p:txBody>
      </p:sp>
    </p:spTree>
    <p:extLst>
      <p:ext uri="{BB962C8B-B14F-4D97-AF65-F5344CB8AC3E}">
        <p14:creationId xmlns:p14="http://schemas.microsoft.com/office/powerpoint/2010/main" val="19927617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05255" y="2854326"/>
            <a:ext cx="17293590" cy="5600699"/>
          </a:xfrm>
          <a:custGeom>
            <a:avLst/>
            <a:gdLst/>
            <a:ahLst/>
            <a:cxnLst/>
            <a:rect l="l" t="t" r="r" b="b"/>
            <a:pathLst>
              <a:path w="17293590" h="4792980">
                <a:moveTo>
                  <a:pt x="240097" y="0"/>
                </a:moveTo>
                <a:lnTo>
                  <a:pt x="17053124" y="0"/>
                </a:lnTo>
                <a:lnTo>
                  <a:pt x="17100903" y="183"/>
                </a:lnTo>
                <a:lnTo>
                  <a:pt x="17139433" y="1470"/>
                </a:lnTo>
                <a:lnTo>
                  <a:pt x="17194031" y="11765"/>
                </a:lnTo>
                <a:lnTo>
                  <a:pt x="17247432" y="45785"/>
                </a:lnTo>
                <a:lnTo>
                  <a:pt x="17281452" y="99184"/>
                </a:lnTo>
                <a:lnTo>
                  <a:pt x="17291750" y="153788"/>
                </a:lnTo>
                <a:lnTo>
                  <a:pt x="17293038" y="192318"/>
                </a:lnTo>
                <a:lnTo>
                  <a:pt x="17293222" y="240097"/>
                </a:lnTo>
                <a:lnTo>
                  <a:pt x="17293222" y="4552515"/>
                </a:lnTo>
                <a:lnTo>
                  <a:pt x="17293038" y="4600293"/>
                </a:lnTo>
                <a:lnTo>
                  <a:pt x="17291750" y="4638824"/>
                </a:lnTo>
                <a:lnTo>
                  <a:pt x="17281452" y="4693427"/>
                </a:lnTo>
                <a:lnTo>
                  <a:pt x="17247432" y="4746827"/>
                </a:lnTo>
                <a:lnTo>
                  <a:pt x="17194031" y="4780847"/>
                </a:lnTo>
                <a:lnTo>
                  <a:pt x="17139433" y="4791141"/>
                </a:lnTo>
                <a:lnTo>
                  <a:pt x="17100903" y="4792428"/>
                </a:lnTo>
                <a:lnTo>
                  <a:pt x="17053124" y="4792612"/>
                </a:lnTo>
                <a:lnTo>
                  <a:pt x="240097" y="4792612"/>
                </a:lnTo>
                <a:lnTo>
                  <a:pt x="192318" y="4792428"/>
                </a:lnTo>
                <a:lnTo>
                  <a:pt x="153788" y="4791141"/>
                </a:lnTo>
                <a:lnTo>
                  <a:pt x="99184" y="4780847"/>
                </a:lnTo>
                <a:lnTo>
                  <a:pt x="45785" y="4746827"/>
                </a:lnTo>
                <a:lnTo>
                  <a:pt x="11765" y="4693427"/>
                </a:lnTo>
                <a:lnTo>
                  <a:pt x="1470" y="4638824"/>
                </a:lnTo>
                <a:lnTo>
                  <a:pt x="183" y="4600293"/>
                </a:lnTo>
                <a:lnTo>
                  <a:pt x="0" y="4552515"/>
                </a:lnTo>
                <a:lnTo>
                  <a:pt x="0" y="240097"/>
                </a:lnTo>
                <a:lnTo>
                  <a:pt x="183" y="192318"/>
                </a:lnTo>
                <a:lnTo>
                  <a:pt x="1470" y="153788"/>
                </a:lnTo>
                <a:lnTo>
                  <a:pt x="11765" y="99184"/>
                </a:lnTo>
                <a:lnTo>
                  <a:pt x="45785" y="45785"/>
                </a:lnTo>
                <a:lnTo>
                  <a:pt x="99184" y="11765"/>
                </a:lnTo>
                <a:lnTo>
                  <a:pt x="153788" y="1470"/>
                </a:lnTo>
                <a:lnTo>
                  <a:pt x="192318" y="183"/>
                </a:lnTo>
                <a:lnTo>
                  <a:pt x="240097" y="0"/>
                </a:lnTo>
                <a:close/>
              </a:path>
            </a:pathLst>
          </a:custGeom>
          <a:ln w="1047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70050" y="4133425"/>
            <a:ext cx="17743989" cy="379911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ts val="5910"/>
              </a:lnSpc>
              <a:spcBef>
                <a:spcPts val="125"/>
              </a:spcBef>
            </a:pPr>
            <a:r>
              <a:rPr lang="en-US" sz="5200" spc="10" dirty="0">
                <a:latin typeface="SimSun"/>
                <a:cs typeface="SimSun"/>
              </a:rPr>
              <a:t>PRIMARY KEY("id"),</a:t>
            </a:r>
            <a:br>
              <a:rPr lang="en-US" sz="5200" spc="10" dirty="0">
                <a:latin typeface="SimSun"/>
                <a:cs typeface="SimSun"/>
              </a:rPr>
            </a:br>
            <a:r>
              <a:rPr lang="en-US" sz="5200" spc="10" dirty="0">
                <a:latin typeface="SimSun"/>
                <a:cs typeface="SimSun"/>
              </a:rPr>
              <a:t>    FOREIGN KEY("</a:t>
            </a:r>
            <a:r>
              <a:rPr lang="en-US" sz="5200" spc="10" dirty="0" err="1">
                <a:latin typeface="SimSun"/>
                <a:cs typeface="SimSun"/>
              </a:rPr>
              <a:t>station_id</a:t>
            </a:r>
            <a:r>
              <a:rPr lang="en-US" sz="5200" spc="10" dirty="0">
                <a:latin typeface="SimSun"/>
                <a:cs typeface="SimSun"/>
              </a:rPr>
              <a:t>") REFERENCES "stations"("id"),</a:t>
            </a:r>
            <a:br>
              <a:rPr lang="en-US" sz="5200" spc="10" dirty="0">
                <a:latin typeface="SimSun"/>
                <a:cs typeface="SimSun"/>
              </a:rPr>
            </a:br>
            <a:r>
              <a:rPr lang="en-US" sz="5200" spc="10" dirty="0">
                <a:latin typeface="SimSun"/>
                <a:cs typeface="SimSun"/>
              </a:rPr>
              <a:t>    FOREIGN KEY("</a:t>
            </a:r>
            <a:r>
              <a:rPr lang="en-US" sz="5200" spc="10" dirty="0" err="1">
                <a:latin typeface="SimSun"/>
                <a:cs typeface="SimSun"/>
              </a:rPr>
              <a:t>card_id</a:t>
            </a:r>
            <a:r>
              <a:rPr lang="en-US" sz="5200" spc="10" dirty="0">
                <a:latin typeface="SimSun"/>
                <a:cs typeface="SimSun"/>
              </a:rPr>
              <a:t>") REFERENCES "cards"("id")</a:t>
            </a:r>
            <a:br>
              <a:rPr lang="en-US" sz="5200" spc="10" dirty="0">
                <a:latin typeface="SimSun"/>
                <a:cs typeface="SimSun"/>
              </a:rPr>
            </a:br>
            <a:r>
              <a:rPr lang="en-US" sz="5200" spc="10" dirty="0">
                <a:latin typeface="SimSun"/>
                <a:cs typeface="SimSun"/>
              </a:rPr>
              <a:t>);</a:t>
            </a:r>
            <a:endParaRPr sz="5200" spc="10" dirty="0">
              <a:latin typeface="SimSun"/>
              <a:cs typeface="SimSun"/>
            </a:endParaRPr>
          </a:p>
        </p:txBody>
      </p:sp>
    </p:spTree>
    <p:extLst>
      <p:ext uri="{BB962C8B-B14F-4D97-AF65-F5344CB8AC3E}">
        <p14:creationId xmlns:p14="http://schemas.microsoft.com/office/powerpoint/2010/main" val="17354847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6272" y="4997774"/>
            <a:ext cx="4017645" cy="123190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7900" spc="-40" dirty="0"/>
              <a:t>Schema</a:t>
            </a:r>
            <a:endParaRPr sz="7900"/>
          </a:p>
        </p:txBody>
      </p:sp>
    </p:spTree>
    <p:extLst>
      <p:ext uri="{BB962C8B-B14F-4D97-AF65-F5344CB8AC3E}">
        <p14:creationId xmlns:p14="http://schemas.microsoft.com/office/powerpoint/2010/main" val="263778561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6272" y="4997774"/>
            <a:ext cx="7613015" cy="123190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7900" spc="165" dirty="0"/>
              <a:t>Altering</a:t>
            </a:r>
            <a:r>
              <a:rPr sz="7900" spc="-475" dirty="0"/>
              <a:t> </a:t>
            </a:r>
            <a:r>
              <a:rPr sz="7900" spc="-60" dirty="0"/>
              <a:t>Tables</a:t>
            </a:r>
            <a:endParaRPr sz="7900"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6272" y="4972449"/>
            <a:ext cx="5051425" cy="123190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7900" spc="5" dirty="0">
                <a:latin typeface="SimSun"/>
                <a:cs typeface="SimSun"/>
              </a:rPr>
              <a:t>DROP</a:t>
            </a:r>
            <a:r>
              <a:rPr sz="7900" spc="-75" dirty="0">
                <a:latin typeface="SimSun"/>
                <a:cs typeface="SimSun"/>
              </a:rPr>
              <a:t> </a:t>
            </a:r>
            <a:r>
              <a:rPr sz="7900" spc="5" dirty="0">
                <a:latin typeface="SimSun"/>
                <a:cs typeface="SimSun"/>
              </a:rPr>
              <a:t>TABLE</a:t>
            </a:r>
            <a:endParaRPr sz="79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6272" y="4972449"/>
            <a:ext cx="6559550" cy="123190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7900" spc="5" dirty="0">
                <a:latin typeface="SimSun"/>
                <a:cs typeface="SimSun"/>
              </a:rPr>
              <a:t>ALTER</a:t>
            </a:r>
            <a:r>
              <a:rPr sz="7900" spc="-35" dirty="0">
                <a:latin typeface="SimSun"/>
                <a:cs typeface="SimSun"/>
              </a:rPr>
              <a:t> </a:t>
            </a:r>
            <a:r>
              <a:rPr sz="7900" spc="5" dirty="0">
                <a:latin typeface="SimSun"/>
                <a:cs typeface="SimSun"/>
              </a:rPr>
              <a:t>TABLE</a:t>
            </a:r>
            <a:r>
              <a:rPr sz="7900" spc="-30" dirty="0">
                <a:latin typeface="SimSun"/>
                <a:cs typeface="SimSun"/>
              </a:rPr>
              <a:t> </a:t>
            </a:r>
            <a:r>
              <a:rPr sz="7900" spc="-3945" dirty="0">
                <a:latin typeface="SimSun"/>
                <a:cs typeface="SimSun"/>
              </a:rPr>
              <a:t>…</a:t>
            </a:r>
            <a:endParaRPr sz="79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6272" y="3037429"/>
            <a:ext cx="10077450" cy="3051861"/>
          </a:xfrm>
          <a:prstGeom prst="rect">
            <a:avLst/>
          </a:prstGeom>
        </p:spPr>
        <p:txBody>
          <a:bodyPr vert="horz" wrap="square" lIns="0" tIns="3790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985"/>
              </a:spcBef>
            </a:pPr>
            <a:r>
              <a:rPr sz="7900" spc="5" dirty="0">
                <a:latin typeface="SimSun"/>
                <a:cs typeface="SimSun"/>
              </a:rPr>
              <a:t>ADD</a:t>
            </a:r>
            <a:r>
              <a:rPr sz="7900" spc="-25" dirty="0">
                <a:latin typeface="SimSun"/>
                <a:cs typeface="SimSun"/>
              </a:rPr>
              <a:t> </a:t>
            </a:r>
            <a:r>
              <a:rPr sz="7900" spc="-3945" dirty="0">
                <a:latin typeface="SimSun"/>
                <a:cs typeface="SimSun"/>
              </a:rPr>
              <a:t>…</a:t>
            </a:r>
            <a:endParaRPr sz="7900" dirty="0">
              <a:latin typeface="SimSun"/>
              <a:cs typeface="SimSun"/>
            </a:endParaRPr>
          </a:p>
          <a:p>
            <a:pPr marL="12700" marR="5080">
              <a:lnSpc>
                <a:spcPts val="12370"/>
              </a:lnSpc>
              <a:spcBef>
                <a:spcPts val="690"/>
              </a:spcBef>
            </a:pPr>
            <a:r>
              <a:rPr sz="7900" spc="-2630" dirty="0">
                <a:latin typeface="SimSun"/>
                <a:cs typeface="SimSun"/>
              </a:rPr>
              <a:t>…  </a:t>
            </a:r>
            <a:r>
              <a:rPr sz="7900" spc="5" dirty="0">
                <a:latin typeface="SimSun"/>
                <a:cs typeface="SimSun"/>
              </a:rPr>
              <a:t>DROP</a:t>
            </a:r>
            <a:r>
              <a:rPr sz="7900" spc="-5" dirty="0">
                <a:latin typeface="SimSun"/>
                <a:cs typeface="SimSun"/>
              </a:rPr>
              <a:t> </a:t>
            </a:r>
            <a:r>
              <a:rPr sz="7900" spc="5" dirty="0">
                <a:latin typeface="SimSun"/>
                <a:cs typeface="SimSun"/>
              </a:rPr>
              <a:t>COLUMN</a:t>
            </a:r>
            <a:r>
              <a:rPr sz="7900" spc="-5" dirty="0">
                <a:latin typeface="SimSun"/>
                <a:cs typeface="SimSun"/>
              </a:rPr>
              <a:t> </a:t>
            </a:r>
            <a:r>
              <a:rPr sz="7900" spc="-3945" dirty="0">
                <a:latin typeface="SimSun"/>
                <a:cs typeface="SimSun"/>
              </a:rPr>
              <a:t>…</a:t>
            </a:r>
            <a:endParaRPr sz="7900" dirty="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6272" y="3037429"/>
            <a:ext cx="10077450" cy="3051861"/>
          </a:xfrm>
          <a:prstGeom prst="rect">
            <a:avLst/>
          </a:prstGeom>
        </p:spPr>
        <p:txBody>
          <a:bodyPr vert="horz" wrap="square" lIns="0" tIns="3790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985"/>
              </a:spcBef>
            </a:pPr>
            <a:r>
              <a:rPr sz="7900" spc="5" dirty="0">
                <a:latin typeface="SimSun"/>
                <a:cs typeface="SimSun"/>
              </a:rPr>
              <a:t>ADD</a:t>
            </a:r>
            <a:r>
              <a:rPr sz="7900" spc="-25" dirty="0">
                <a:latin typeface="SimSun"/>
                <a:cs typeface="SimSun"/>
              </a:rPr>
              <a:t> </a:t>
            </a:r>
            <a:r>
              <a:rPr lang="en-US" sz="7900" spc="5" dirty="0">
                <a:latin typeface="SimSun"/>
                <a:cs typeface="SimSun"/>
              </a:rPr>
              <a:t>CONSTRAINT</a:t>
            </a:r>
            <a:r>
              <a:rPr sz="7900" spc="-25" dirty="0">
                <a:latin typeface="SimSun"/>
                <a:cs typeface="SimSun"/>
              </a:rPr>
              <a:t> </a:t>
            </a:r>
            <a:r>
              <a:rPr sz="7900" spc="-3945" dirty="0">
                <a:latin typeface="SimSun"/>
                <a:cs typeface="SimSun"/>
              </a:rPr>
              <a:t>…</a:t>
            </a:r>
            <a:endParaRPr sz="7900" dirty="0">
              <a:latin typeface="SimSun"/>
              <a:cs typeface="SimSun"/>
            </a:endParaRPr>
          </a:p>
          <a:p>
            <a:pPr marL="12700" marR="5080">
              <a:lnSpc>
                <a:spcPts val="12370"/>
              </a:lnSpc>
              <a:spcBef>
                <a:spcPts val="690"/>
              </a:spcBef>
            </a:pPr>
            <a:r>
              <a:rPr sz="7900" spc="-2630" dirty="0">
                <a:latin typeface="SimSun"/>
                <a:cs typeface="SimSun"/>
              </a:rPr>
              <a:t>…  </a:t>
            </a:r>
            <a:r>
              <a:rPr sz="7900" spc="5" dirty="0">
                <a:latin typeface="SimSun"/>
                <a:cs typeface="SimSun"/>
              </a:rPr>
              <a:t>DROP</a:t>
            </a:r>
            <a:r>
              <a:rPr sz="7900" spc="-5" dirty="0">
                <a:latin typeface="SimSun"/>
                <a:cs typeface="SimSun"/>
              </a:rPr>
              <a:t> </a:t>
            </a:r>
            <a:r>
              <a:rPr lang="en-US" sz="7900" spc="5" dirty="0">
                <a:latin typeface="SimSun"/>
                <a:cs typeface="SimSun"/>
              </a:rPr>
              <a:t>CONSTRAINT</a:t>
            </a:r>
            <a:r>
              <a:rPr sz="7900" spc="-5" dirty="0">
                <a:latin typeface="SimSun"/>
                <a:cs typeface="SimSun"/>
              </a:rPr>
              <a:t> </a:t>
            </a:r>
            <a:r>
              <a:rPr sz="7900" spc="-3945" dirty="0">
                <a:latin typeface="SimSun"/>
                <a:cs typeface="SimSun"/>
              </a:rPr>
              <a:t>…</a:t>
            </a:r>
            <a:endParaRPr sz="7900" dirty="0">
              <a:latin typeface="SimSun"/>
              <a:cs typeface="SimSun"/>
            </a:endParaRPr>
          </a:p>
        </p:txBody>
      </p:sp>
    </p:spTree>
    <p:extLst>
      <p:ext uri="{BB962C8B-B14F-4D97-AF65-F5344CB8AC3E}">
        <p14:creationId xmlns:p14="http://schemas.microsoft.com/office/powerpoint/2010/main" val="2551511771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6272" y="3037429"/>
            <a:ext cx="10077450" cy="4029949"/>
          </a:xfrm>
          <a:prstGeom prst="rect">
            <a:avLst/>
          </a:prstGeom>
        </p:spPr>
        <p:txBody>
          <a:bodyPr vert="horz" wrap="square" lIns="0" tIns="3790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985"/>
              </a:spcBef>
            </a:pPr>
            <a:r>
              <a:rPr lang="en-US" sz="7900" spc="5" dirty="0">
                <a:latin typeface="SimSun"/>
                <a:cs typeface="SimSun"/>
              </a:rPr>
              <a:t>SELECT …</a:t>
            </a:r>
            <a:br>
              <a:rPr lang="en-US" sz="7900" spc="5" dirty="0">
                <a:latin typeface="SimSun"/>
                <a:cs typeface="SimSun"/>
              </a:rPr>
            </a:br>
            <a:r>
              <a:rPr lang="en-US" sz="7900" spc="5" dirty="0">
                <a:latin typeface="SimSun"/>
                <a:cs typeface="SimSun"/>
              </a:rPr>
              <a:t>INTO </a:t>
            </a:r>
            <a:r>
              <a:rPr lang="en-US" sz="7900" spc="5" dirty="0" err="1">
                <a:latin typeface="SimSun"/>
                <a:cs typeface="SimSun"/>
              </a:rPr>
              <a:t>new_table</a:t>
            </a:r>
            <a:br>
              <a:rPr lang="en-US" sz="7900" spc="5" dirty="0">
                <a:latin typeface="SimSun"/>
                <a:cs typeface="SimSun"/>
              </a:rPr>
            </a:br>
            <a:r>
              <a:rPr lang="en-US" sz="7900" spc="5" dirty="0">
                <a:latin typeface="SimSun"/>
                <a:cs typeface="SimSun"/>
              </a:rPr>
              <a:t>FROM </a:t>
            </a:r>
            <a:r>
              <a:rPr lang="en-US" sz="7900" spc="5" dirty="0" err="1">
                <a:latin typeface="SimSun"/>
                <a:cs typeface="SimSun"/>
              </a:rPr>
              <a:t>old_table</a:t>
            </a:r>
            <a:r>
              <a:rPr lang="en-US" sz="7900" spc="5" dirty="0">
                <a:latin typeface="SimSun"/>
                <a:cs typeface="SimSun"/>
              </a:rPr>
              <a:t>;</a:t>
            </a:r>
            <a:endParaRPr sz="7900" dirty="0">
              <a:latin typeface="SimSun"/>
              <a:cs typeface="SimSun"/>
            </a:endParaRPr>
          </a:p>
        </p:txBody>
      </p:sp>
    </p:spTree>
    <p:extLst>
      <p:ext uri="{BB962C8B-B14F-4D97-AF65-F5344CB8AC3E}">
        <p14:creationId xmlns:p14="http://schemas.microsoft.com/office/powerpoint/2010/main" val="9956425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4250" y="2423983"/>
            <a:ext cx="10077450" cy="6461384"/>
          </a:xfrm>
          <a:prstGeom prst="rect">
            <a:avLst/>
          </a:prstGeom>
        </p:spPr>
        <p:txBody>
          <a:bodyPr vert="horz" wrap="square" lIns="0" tIns="3790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985"/>
              </a:spcBef>
            </a:pPr>
            <a:r>
              <a:rPr lang="en-US" sz="7900" spc="5" dirty="0">
                <a:latin typeface="SimSun"/>
                <a:cs typeface="SimSun"/>
              </a:rPr>
              <a:t>INSERT INTO </a:t>
            </a:r>
            <a:r>
              <a:rPr lang="en-US" sz="7900" spc="5" dirty="0" err="1">
                <a:latin typeface="SimSun"/>
                <a:cs typeface="SimSun"/>
              </a:rPr>
              <a:t>new_table</a:t>
            </a:r>
            <a:br>
              <a:rPr lang="en-US" sz="7900" spc="5" dirty="0">
                <a:latin typeface="SimSun"/>
                <a:cs typeface="SimSun"/>
              </a:rPr>
            </a:br>
            <a:r>
              <a:rPr lang="en-US" sz="7900" spc="5" dirty="0">
                <a:latin typeface="SimSun"/>
                <a:cs typeface="SimSun"/>
              </a:rPr>
              <a:t>SELECT …</a:t>
            </a:r>
            <a:br>
              <a:rPr lang="en-US" sz="7900" spc="5" dirty="0">
                <a:latin typeface="SimSun"/>
                <a:cs typeface="SimSun"/>
              </a:rPr>
            </a:br>
            <a:r>
              <a:rPr lang="en-US" sz="7900" spc="5" dirty="0">
                <a:latin typeface="SimSun"/>
                <a:cs typeface="SimSun"/>
              </a:rPr>
              <a:t>FROM </a:t>
            </a:r>
            <a:r>
              <a:rPr lang="en-US" sz="7900" spc="5" dirty="0" err="1">
                <a:latin typeface="SimSun"/>
                <a:cs typeface="SimSun"/>
              </a:rPr>
              <a:t>old_table</a:t>
            </a:r>
            <a:r>
              <a:rPr lang="en-US" sz="7900" spc="5" dirty="0">
                <a:latin typeface="SimSun"/>
                <a:cs typeface="SimSun"/>
              </a:rPr>
              <a:t>;</a:t>
            </a:r>
            <a:br>
              <a:rPr lang="en-US" sz="7900" spc="5" dirty="0">
                <a:latin typeface="SimSun"/>
                <a:cs typeface="SimSun"/>
              </a:rPr>
            </a:br>
            <a:r>
              <a:rPr lang="en-US" sz="7900" spc="5" dirty="0">
                <a:latin typeface="SimSun"/>
                <a:cs typeface="SimSun"/>
              </a:rPr>
              <a:t>;</a:t>
            </a:r>
            <a:endParaRPr sz="7900" dirty="0">
              <a:latin typeface="SimSun"/>
              <a:cs typeface="SimSun"/>
            </a:endParaRPr>
          </a:p>
        </p:txBody>
      </p:sp>
    </p:spTree>
    <p:extLst>
      <p:ext uri="{BB962C8B-B14F-4D97-AF65-F5344CB8AC3E}">
        <p14:creationId xmlns:p14="http://schemas.microsoft.com/office/powerpoint/2010/main" val="2473110454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6272" y="4997774"/>
            <a:ext cx="10194978" cy="1230465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lang="en-US" sz="7900" spc="165" dirty="0"/>
              <a:t>Stored Procedures</a:t>
            </a:r>
            <a:endParaRPr sz="7900" dirty="0"/>
          </a:p>
        </p:txBody>
      </p:sp>
    </p:spTree>
    <p:extLst>
      <p:ext uri="{BB962C8B-B14F-4D97-AF65-F5344CB8AC3E}">
        <p14:creationId xmlns:p14="http://schemas.microsoft.com/office/powerpoint/2010/main" val="3372709551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6272" y="3037429"/>
            <a:ext cx="10077450" cy="3051861"/>
          </a:xfrm>
          <a:prstGeom prst="rect">
            <a:avLst/>
          </a:prstGeom>
        </p:spPr>
        <p:txBody>
          <a:bodyPr vert="horz" wrap="square" lIns="0" tIns="3790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985"/>
              </a:spcBef>
            </a:pPr>
            <a:r>
              <a:rPr lang="en-US" dirty="0"/>
              <a:t>SP_COLUMNS</a:t>
            </a:r>
            <a:r>
              <a:rPr lang="en-US" sz="7900" spc="-25" dirty="0">
                <a:latin typeface="SimSun"/>
                <a:cs typeface="SimSun"/>
              </a:rPr>
              <a:t> </a:t>
            </a:r>
            <a:r>
              <a:rPr sz="7900" spc="-3945" dirty="0">
                <a:latin typeface="SimSun"/>
                <a:cs typeface="SimSun"/>
              </a:rPr>
              <a:t>…</a:t>
            </a:r>
            <a:endParaRPr sz="7900" dirty="0">
              <a:latin typeface="SimSun"/>
              <a:cs typeface="SimSun"/>
            </a:endParaRPr>
          </a:p>
          <a:p>
            <a:pPr marL="12700" marR="5080">
              <a:lnSpc>
                <a:spcPts val="12370"/>
              </a:lnSpc>
              <a:spcBef>
                <a:spcPts val="690"/>
              </a:spcBef>
            </a:pPr>
            <a:r>
              <a:rPr lang="en-US" dirty="0"/>
              <a:t>SP_RENAME </a:t>
            </a:r>
            <a:r>
              <a:rPr sz="7900" spc="-3945" dirty="0">
                <a:latin typeface="SimSun"/>
                <a:cs typeface="SimSun"/>
              </a:rPr>
              <a:t>…</a:t>
            </a:r>
            <a:endParaRPr sz="7900" dirty="0">
              <a:latin typeface="SimSun"/>
              <a:cs typeface="SimSun"/>
            </a:endParaRPr>
          </a:p>
        </p:txBody>
      </p:sp>
    </p:spTree>
    <p:extLst>
      <p:ext uri="{BB962C8B-B14F-4D97-AF65-F5344CB8AC3E}">
        <p14:creationId xmlns:p14="http://schemas.microsoft.com/office/powerpoint/2010/main" val="363703590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8050" y="4655363"/>
            <a:ext cx="15605178" cy="1998624"/>
          </a:xfrm>
          <a:prstGeom prst="rect">
            <a:avLst/>
          </a:prstGeom>
        </p:spPr>
        <p:txBody>
          <a:bodyPr vert="horz" wrap="square" lIns="0" tIns="3790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985"/>
              </a:spcBef>
            </a:pPr>
            <a:r>
              <a:rPr lang="en-US" dirty="0"/>
              <a:t>EXEC </a:t>
            </a:r>
            <a:r>
              <a:rPr lang="en-US" dirty="0" err="1"/>
              <a:t>sp_rename</a:t>
            </a:r>
            <a:r>
              <a:rPr lang="en-US" dirty="0"/>
              <a:t> '</a:t>
            </a:r>
            <a:r>
              <a:rPr lang="en-US" dirty="0" err="1"/>
              <a:t>old_column_name</a:t>
            </a:r>
            <a:r>
              <a:rPr lang="en-US" dirty="0"/>
              <a:t>', '</a:t>
            </a:r>
            <a:r>
              <a:rPr lang="en-US" dirty="0" err="1"/>
              <a:t>new_column_name</a:t>
            </a:r>
            <a:r>
              <a:rPr lang="en-US" dirty="0"/>
              <a:t>', 'COLUMN';</a:t>
            </a:r>
            <a:endParaRPr sz="7900" dirty="0">
              <a:latin typeface="SimSun"/>
              <a:cs typeface="SimSun"/>
            </a:endParaRPr>
          </a:p>
        </p:txBody>
      </p:sp>
    </p:spTree>
    <p:extLst>
      <p:ext uri="{BB962C8B-B14F-4D97-AF65-F5344CB8AC3E}">
        <p14:creationId xmlns:p14="http://schemas.microsoft.com/office/powerpoint/2010/main" val="2825305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365</TotalTime>
  <Words>804</Words>
  <Application>Microsoft Office PowerPoint</Application>
  <PresentationFormat>Custom</PresentationFormat>
  <Paragraphs>620</Paragraphs>
  <Slides>100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100</vt:i4>
      </vt:variant>
    </vt:vector>
  </HeadingPairs>
  <TitlesOfParts>
    <vt:vector size="105" baseType="lpstr">
      <vt:lpstr>SimSun</vt:lpstr>
      <vt:lpstr>Calibri</vt:lpstr>
      <vt:lpstr>Times New Roman</vt:lpstr>
      <vt:lpstr>Verdana</vt:lpstr>
      <vt:lpstr>Office Theme</vt:lpstr>
      <vt:lpstr>PowerPoint Presentation</vt:lpstr>
      <vt:lpstr>PowerPoint Presentation</vt:lpstr>
      <vt:lpstr>PowerPoint Presentation</vt:lpstr>
      <vt:lpstr>DATABASE DESIGN | SCHEMA</vt:lpstr>
      <vt:lpstr>PowerPoint Presentation</vt:lpstr>
      <vt:lpstr>PowerPoint Presentation</vt:lpstr>
      <vt:lpstr>PowerPoint Presentation</vt:lpstr>
      <vt:lpstr>PowerPoint Presentation</vt:lpstr>
      <vt:lpstr>Schema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Normalizing</vt:lpstr>
      <vt:lpstr>PowerPoint Presentation</vt:lpstr>
      <vt:lpstr>1NF</vt:lpstr>
      <vt:lpstr>1NF</vt:lpstr>
      <vt:lpstr>1NF</vt:lpstr>
      <vt:lpstr>1NF</vt:lpstr>
      <vt:lpstr>Employees</vt:lpstr>
      <vt:lpstr>Employees</vt:lpstr>
      <vt:lpstr>Employees</vt:lpstr>
      <vt:lpstr>Employees</vt:lpstr>
      <vt:lpstr>Employees</vt:lpstr>
      <vt:lpstr>Employees</vt:lpstr>
      <vt:lpstr>Employees</vt:lpstr>
      <vt:lpstr>Back to  Metro Schema…</vt:lpstr>
      <vt:lpstr>riders</vt:lpstr>
      <vt:lpstr>stations</vt:lpstr>
      <vt:lpstr>Relating</vt:lpstr>
      <vt:lpstr>stations</vt:lpstr>
      <vt:lpstr>station</vt:lpstr>
      <vt:lpstr>stations</vt:lpstr>
      <vt:lpstr>stations</vt:lpstr>
      <vt:lpstr>PowerPoint Presentation</vt:lpstr>
      <vt:lpstr>CREATE TABLE</vt:lpstr>
      <vt:lpstr>Data Types</vt:lpstr>
      <vt:lpstr>Exact numerics</vt:lpstr>
      <vt:lpstr>PowerPoint Presentation</vt:lpstr>
      <vt:lpstr>Approximate numerics</vt:lpstr>
      <vt:lpstr>PowerPoint Presentation</vt:lpstr>
      <vt:lpstr>Date and Time</vt:lpstr>
      <vt:lpstr>PowerPoint Presentation</vt:lpstr>
      <vt:lpstr>Character strings</vt:lpstr>
      <vt:lpstr>PowerPoint Presentation</vt:lpstr>
      <vt:lpstr>Binary strings</vt:lpstr>
      <vt:lpstr>PowerPoint Presentation</vt:lpstr>
      <vt:lpstr>"Capital Development Authority (CDA)"</vt:lpstr>
      <vt:lpstr>METRO MAP</vt:lpstr>
      <vt:lpstr>PowerPoint Presentation</vt:lpstr>
      <vt:lpstr>$0.10</vt:lpstr>
      <vt:lpstr>0.10</vt:lpstr>
      <vt:lpstr>Type Aﬃnities</vt:lpstr>
      <vt:lpstr>PowerPoint Presentation</vt:lpstr>
      <vt:lpstr>amount</vt:lpstr>
      <vt:lpstr>PowerPoint Presentation</vt:lpstr>
      <vt:lpstr>amount</vt:lpstr>
      <vt:lpstr>PowerPoint Presentation</vt:lpstr>
      <vt:lpstr>amount</vt:lpstr>
      <vt:lpstr>PowerPoint Presentation</vt:lpstr>
      <vt:lpstr>amount</vt:lpstr>
      <vt:lpstr>PowerPoint Presentation</vt:lpstr>
      <vt:lpstr>PowerPoint Presentation</vt:lpstr>
      <vt:lpstr>CREATE TABLE riders (     "id" INTEGER,     "name" TEXT,     PRIMARY KEY("id") );</vt:lpstr>
      <vt:lpstr>CREATE TABLE stations (     "id" INTEGER,     "name" TEXT,     "line" TEXT,     PRIMARY KEY("id") );</vt:lpstr>
      <vt:lpstr>Table Constraints</vt:lpstr>
      <vt:lpstr>PRIMARY KEY  FOREIGN KEY</vt:lpstr>
      <vt:lpstr>Column Constraints</vt:lpstr>
      <vt:lpstr>PowerPoint Presentation</vt:lpstr>
      <vt:lpstr>CREATE TABLE "stations" (     "id" INTEGER,     "name" TEXT NOT NULL UNIQUE,     "line" TEXT NOT NULL,     PRIMARY KEY("id") );</vt:lpstr>
      <vt:lpstr>PowerPoint Presentation</vt:lpstr>
      <vt:lpstr>CREATE TABLE visits (     "rider_id" INTEGER,     "station_id" INTEGER,     FOREIGN KEY("rider_id") REFERENCES "riders"("id"),     FOREIGN KEY("station_id") REFERENCES "stations"("id") );</vt:lpstr>
      <vt:lpstr>PowerPoint Presentation</vt:lpstr>
      <vt:lpstr>Schema</vt:lpstr>
      <vt:lpstr>card</vt:lpstr>
      <vt:lpstr>PowerPoint Presentation</vt:lpstr>
      <vt:lpstr>PowerPoint Presentation</vt:lpstr>
      <vt:lpstr>CREATE TABLE "swipes" (      id INT,     card_id INT,     station_id INT,     type VARCHAR(10) NOT NULL CHECK(type IN ('enter', 'exit', 'deposit')),     datetime DATETIME NOT NULL DEFAULT GETDATE(),     amount NUMERIC NOT NULL CHECK(amount != 0), …</vt:lpstr>
      <vt:lpstr>PRIMARY KEY("id"),     FOREIGN KEY("station_id") REFERENCES "stations"("id"),     FOREIGN KEY("card_id") REFERENCES "cards"("id") );</vt:lpstr>
      <vt:lpstr>Altering Tables</vt:lpstr>
      <vt:lpstr>DROP TABLE</vt:lpstr>
      <vt:lpstr>ALTER TABLE …</vt:lpstr>
      <vt:lpstr>ADD … …  DROP COLUMN …</vt:lpstr>
      <vt:lpstr>ADD CONSTRAINT … …  DROP CONSTRAINT …</vt:lpstr>
      <vt:lpstr>SELECT … INTO new_table FROM old_table;</vt:lpstr>
      <vt:lpstr>INSERT INTO new_table SELECT … FROM old_table; ;</vt:lpstr>
      <vt:lpstr>Stored Procedures</vt:lpstr>
      <vt:lpstr>SP_COLUMNS … SP_RENAME …</vt:lpstr>
      <vt:lpstr>EXEC sp_rename 'old_column_name', 'new_column_name', 'COLUMN';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lecture2</dc:title>
  <cp:lastModifiedBy>Usama Riaz</cp:lastModifiedBy>
  <cp:revision>33</cp:revision>
  <dcterms:created xsi:type="dcterms:W3CDTF">2024-01-18T09:29:42Z</dcterms:created>
  <dcterms:modified xsi:type="dcterms:W3CDTF">2024-01-23T10:25:13Z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2023-07-05T00:00:00Z</vt:filetime>
  </property>
  <property fmtid="{D5CDD505-2E9C-101B-9397-08002B2CF9AE}" pid="3" name="Creator">
    <vt:lpwstr>Keynote</vt:lpwstr>
  </property>
  <property fmtid="{D5CDD505-2E9C-101B-9397-08002B2CF9AE}" pid="4" name="LastSaved">
    <vt:filetime>2024-01-18T00:00:00Z</vt:filetime>
  </property>
</Properties>
</file>