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8"/>
  </p:notesMasterIdLst>
  <p:sldIdLst>
    <p:sldId id="256" r:id="rId2"/>
    <p:sldId id="301" r:id="rId3"/>
    <p:sldId id="354" r:id="rId4"/>
    <p:sldId id="314" r:id="rId5"/>
    <p:sldId id="355" r:id="rId6"/>
    <p:sldId id="315" r:id="rId7"/>
    <p:sldId id="332" r:id="rId8"/>
    <p:sldId id="331" r:id="rId9"/>
    <p:sldId id="334" r:id="rId10"/>
    <p:sldId id="335" r:id="rId11"/>
    <p:sldId id="338" r:id="rId12"/>
    <p:sldId id="336" r:id="rId13"/>
    <p:sldId id="257" r:id="rId14"/>
    <p:sldId id="302" r:id="rId15"/>
    <p:sldId id="258" r:id="rId16"/>
    <p:sldId id="259" r:id="rId17"/>
    <p:sldId id="260" r:id="rId18"/>
    <p:sldId id="261" r:id="rId19"/>
    <p:sldId id="262" r:id="rId20"/>
    <p:sldId id="339" r:id="rId21"/>
    <p:sldId id="359" r:id="rId22"/>
    <p:sldId id="360" r:id="rId23"/>
    <p:sldId id="361" r:id="rId24"/>
    <p:sldId id="362" r:id="rId25"/>
    <p:sldId id="363" r:id="rId26"/>
    <p:sldId id="263" r:id="rId27"/>
    <p:sldId id="264" r:id="rId28"/>
    <p:sldId id="330" r:id="rId29"/>
    <p:sldId id="340" r:id="rId30"/>
    <p:sldId id="364"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6" r:id="rId44"/>
    <p:sldId id="357" r:id="rId45"/>
    <p:sldId id="358" r:id="rId46"/>
    <p:sldId id="277" r:id="rId47"/>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52E"/>
    <a:srgbClr val="2A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84" autoAdjust="0"/>
  </p:normalViewPr>
  <p:slideViewPr>
    <p:cSldViewPr>
      <p:cViewPr varScale="1">
        <p:scale>
          <a:sx n="63" d="100"/>
          <a:sy n="63" d="100"/>
        </p:scale>
        <p:origin x="780" y="52"/>
      </p:cViewPr>
      <p:guideLst>
        <p:guide orient="horz" pos="2160"/>
        <p:guide pos="3839"/>
      </p:guideLst>
    </p:cSldViewPr>
  </p:slideViewPr>
  <p:outlineViewPr>
    <p:cViewPr>
      <p:scale>
        <a:sx n="33" d="100"/>
        <a:sy n="33" d="100"/>
      </p:scale>
      <p:origin x="0" y="65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1DE67-EEF8-4533-AC9D-A451E0E92013}"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C05A9DC1-FC64-4BBF-8CA5-18814C60A775}">
      <dgm:prSet/>
      <dgm:spPr/>
      <dgm:t>
        <a:bodyPr/>
        <a:lstStyle/>
        <a:p>
          <a:pPr rtl="0"/>
          <a:r>
            <a:rPr lang="en-US" dirty="0"/>
            <a:t>High-level languages like FORTRAN, allow us to focus on problem-solving instead of problem solving and machine instructions.</a:t>
          </a:r>
          <a:r>
            <a:rPr lang="en-US" dirty="0">
              <a:latin typeface="Arial"/>
            </a:rPr>
            <a:t> </a:t>
          </a:r>
          <a:endParaRPr lang="en-US" dirty="0"/>
        </a:p>
      </dgm:t>
    </dgm:pt>
    <dgm:pt modelId="{FFDC98D9-D7D2-4D56-BF67-7651D1A0DDAE}" type="parTrans" cxnId="{C55001AA-0786-4D08-8E8C-353EEC010140}">
      <dgm:prSet/>
      <dgm:spPr/>
      <dgm:t>
        <a:bodyPr/>
        <a:lstStyle/>
        <a:p>
          <a:endParaRPr lang="en-US"/>
        </a:p>
      </dgm:t>
    </dgm:pt>
    <dgm:pt modelId="{D5399DBD-82B3-4B63-9388-AFE163D010A5}" type="sibTrans" cxnId="{C55001AA-0786-4D08-8E8C-353EEC010140}">
      <dgm:prSet/>
      <dgm:spPr/>
      <dgm:t>
        <a:bodyPr/>
        <a:lstStyle/>
        <a:p>
          <a:endParaRPr lang="en-US"/>
        </a:p>
      </dgm:t>
    </dgm:pt>
    <dgm:pt modelId="{10BF2257-1D21-4B7A-9E64-B55A3F9C7E3D}">
      <dgm:prSet/>
      <dgm:spPr/>
      <dgm:t>
        <a:bodyPr/>
        <a:lstStyle/>
        <a:p>
          <a:pPr rtl="0"/>
          <a:r>
            <a:rPr lang="en-US" dirty="0"/>
            <a:t>These languages brought new processes such as the </a:t>
          </a:r>
          <a:r>
            <a:rPr lang="en-US" i="1" dirty="0"/>
            <a:t>compiler</a:t>
          </a:r>
          <a:r>
            <a:rPr lang="en-US" dirty="0"/>
            <a:t>, which is the translation software to convert a human-readable language into machine code.</a:t>
          </a:r>
          <a:r>
            <a:rPr lang="en-US" dirty="0">
              <a:latin typeface="Arial"/>
            </a:rPr>
            <a:t> </a:t>
          </a:r>
          <a:endParaRPr lang="en-US" dirty="0"/>
        </a:p>
      </dgm:t>
    </dgm:pt>
    <dgm:pt modelId="{18617BAA-6DEE-4E0C-97BC-34E16B3E6361}" type="parTrans" cxnId="{29C7CD13-00B6-4D41-8CC8-0EB82801A2BE}">
      <dgm:prSet/>
      <dgm:spPr/>
      <dgm:t>
        <a:bodyPr/>
        <a:lstStyle/>
        <a:p>
          <a:endParaRPr lang="en-US"/>
        </a:p>
      </dgm:t>
    </dgm:pt>
    <dgm:pt modelId="{B22D1375-FE6C-4273-8918-EB0ECC352A82}" type="sibTrans" cxnId="{29C7CD13-00B6-4D41-8CC8-0EB82801A2BE}">
      <dgm:prSet/>
      <dgm:spPr/>
      <dgm:t>
        <a:bodyPr/>
        <a:lstStyle/>
        <a:p>
          <a:endParaRPr lang="en-US"/>
        </a:p>
      </dgm:t>
    </dgm:pt>
    <dgm:pt modelId="{4357344C-1352-4416-8CFB-404F10D15F8C}">
      <dgm:prSet/>
      <dgm:spPr/>
      <dgm:t>
        <a:bodyPr/>
        <a:lstStyle/>
        <a:p>
          <a:r>
            <a:rPr lang="en-US" dirty="0"/>
            <a:t>This evolution </a:t>
          </a:r>
          <a:r>
            <a:rPr lang="en-US" dirty="0">
              <a:latin typeface="Arial"/>
            </a:rPr>
            <a:t>gives</a:t>
          </a:r>
          <a:r>
            <a:rPr lang="en-US" dirty="0"/>
            <a:t> rise to languages like C++, java ,python etc.</a:t>
          </a:r>
        </a:p>
      </dgm:t>
    </dgm:pt>
    <dgm:pt modelId="{1A2C479C-6A21-4F5E-A996-B7745990CE95}" type="parTrans" cxnId="{999F6C92-8D89-456C-AC7E-30FCB182A793}">
      <dgm:prSet/>
      <dgm:spPr/>
      <dgm:t>
        <a:bodyPr/>
        <a:lstStyle/>
        <a:p>
          <a:endParaRPr lang="en-US"/>
        </a:p>
      </dgm:t>
    </dgm:pt>
    <dgm:pt modelId="{3C655F96-8092-4194-804A-830CDDA0B9A7}" type="sibTrans" cxnId="{999F6C92-8D89-456C-AC7E-30FCB182A793}">
      <dgm:prSet/>
      <dgm:spPr/>
      <dgm:t>
        <a:bodyPr/>
        <a:lstStyle/>
        <a:p>
          <a:endParaRPr lang="en-US"/>
        </a:p>
      </dgm:t>
    </dgm:pt>
    <dgm:pt modelId="{3DACCDF5-1431-4395-BB98-B4753E82473D}" type="pres">
      <dgm:prSet presAssocID="{BFE1DE67-EEF8-4533-AC9D-A451E0E92013}" presName="linear" presStyleCnt="0">
        <dgm:presLayoutVars>
          <dgm:animLvl val="lvl"/>
          <dgm:resizeHandles val="exact"/>
        </dgm:presLayoutVars>
      </dgm:prSet>
      <dgm:spPr/>
    </dgm:pt>
    <dgm:pt modelId="{E46EDA05-F895-4206-88FA-64E31806B817}" type="pres">
      <dgm:prSet presAssocID="{C05A9DC1-FC64-4BBF-8CA5-18814C60A775}" presName="parentText" presStyleLbl="node1" presStyleIdx="0" presStyleCnt="3">
        <dgm:presLayoutVars>
          <dgm:chMax val="0"/>
          <dgm:bulletEnabled val="1"/>
        </dgm:presLayoutVars>
      </dgm:prSet>
      <dgm:spPr/>
    </dgm:pt>
    <dgm:pt modelId="{9B0E9089-EE76-4D6A-A8A3-AF9EF18DABCA}" type="pres">
      <dgm:prSet presAssocID="{D5399DBD-82B3-4B63-9388-AFE163D010A5}" presName="spacer" presStyleCnt="0"/>
      <dgm:spPr/>
    </dgm:pt>
    <dgm:pt modelId="{7373A2C1-2C8C-4C3F-BB73-EAE8AE040937}" type="pres">
      <dgm:prSet presAssocID="{10BF2257-1D21-4B7A-9E64-B55A3F9C7E3D}" presName="parentText" presStyleLbl="node1" presStyleIdx="1" presStyleCnt="3">
        <dgm:presLayoutVars>
          <dgm:chMax val="0"/>
          <dgm:bulletEnabled val="1"/>
        </dgm:presLayoutVars>
      </dgm:prSet>
      <dgm:spPr/>
    </dgm:pt>
    <dgm:pt modelId="{F556FD36-076E-4A2E-BD7C-304CAAA299D1}" type="pres">
      <dgm:prSet presAssocID="{B22D1375-FE6C-4273-8918-EB0ECC352A82}" presName="spacer" presStyleCnt="0"/>
      <dgm:spPr/>
    </dgm:pt>
    <dgm:pt modelId="{8728F8E3-9868-43FF-B947-A02846C84FD3}" type="pres">
      <dgm:prSet presAssocID="{4357344C-1352-4416-8CFB-404F10D15F8C}" presName="parentText" presStyleLbl="node1" presStyleIdx="2" presStyleCnt="3">
        <dgm:presLayoutVars>
          <dgm:chMax val="0"/>
          <dgm:bulletEnabled val="1"/>
        </dgm:presLayoutVars>
      </dgm:prSet>
      <dgm:spPr/>
    </dgm:pt>
  </dgm:ptLst>
  <dgm:cxnLst>
    <dgm:cxn modelId="{29C7CD13-00B6-4D41-8CC8-0EB82801A2BE}" srcId="{BFE1DE67-EEF8-4533-AC9D-A451E0E92013}" destId="{10BF2257-1D21-4B7A-9E64-B55A3F9C7E3D}" srcOrd="1" destOrd="0" parTransId="{18617BAA-6DEE-4E0C-97BC-34E16B3E6361}" sibTransId="{B22D1375-FE6C-4273-8918-EB0ECC352A82}"/>
    <dgm:cxn modelId="{B978F11C-4F3F-40C8-9BCD-7B18D8ADDD77}" type="presOf" srcId="{4357344C-1352-4416-8CFB-404F10D15F8C}" destId="{8728F8E3-9868-43FF-B947-A02846C84FD3}" srcOrd="0" destOrd="0" presId="urn:microsoft.com/office/officeart/2005/8/layout/vList2"/>
    <dgm:cxn modelId="{CCA0A052-EC4C-4464-9D0C-15268E4F5698}" type="presOf" srcId="{10BF2257-1D21-4B7A-9E64-B55A3F9C7E3D}" destId="{7373A2C1-2C8C-4C3F-BB73-EAE8AE040937}" srcOrd="0" destOrd="0" presId="urn:microsoft.com/office/officeart/2005/8/layout/vList2"/>
    <dgm:cxn modelId="{8F09E155-22D4-40FD-AE95-F41548728F17}" type="presOf" srcId="{BFE1DE67-EEF8-4533-AC9D-A451E0E92013}" destId="{3DACCDF5-1431-4395-BB98-B4753E82473D}" srcOrd="0" destOrd="0" presId="urn:microsoft.com/office/officeart/2005/8/layout/vList2"/>
    <dgm:cxn modelId="{999F6C92-8D89-456C-AC7E-30FCB182A793}" srcId="{BFE1DE67-EEF8-4533-AC9D-A451E0E92013}" destId="{4357344C-1352-4416-8CFB-404F10D15F8C}" srcOrd="2" destOrd="0" parTransId="{1A2C479C-6A21-4F5E-A996-B7745990CE95}" sibTransId="{3C655F96-8092-4194-804A-830CDDA0B9A7}"/>
    <dgm:cxn modelId="{C55001AA-0786-4D08-8E8C-353EEC010140}" srcId="{BFE1DE67-EEF8-4533-AC9D-A451E0E92013}" destId="{C05A9DC1-FC64-4BBF-8CA5-18814C60A775}" srcOrd="0" destOrd="0" parTransId="{FFDC98D9-D7D2-4D56-BF67-7651D1A0DDAE}" sibTransId="{D5399DBD-82B3-4B63-9388-AFE163D010A5}"/>
    <dgm:cxn modelId="{799D46EF-1100-4B7E-AF2F-598EB86D8E3A}" type="presOf" srcId="{C05A9DC1-FC64-4BBF-8CA5-18814C60A775}" destId="{E46EDA05-F895-4206-88FA-64E31806B817}" srcOrd="0" destOrd="0" presId="urn:microsoft.com/office/officeart/2005/8/layout/vList2"/>
    <dgm:cxn modelId="{2AC070B2-73FD-4289-BE09-915E43A2A891}" type="presParOf" srcId="{3DACCDF5-1431-4395-BB98-B4753E82473D}" destId="{E46EDA05-F895-4206-88FA-64E31806B817}" srcOrd="0" destOrd="0" presId="urn:microsoft.com/office/officeart/2005/8/layout/vList2"/>
    <dgm:cxn modelId="{4E40BA83-8FC8-4CCA-9CC8-59BE74923DA4}" type="presParOf" srcId="{3DACCDF5-1431-4395-BB98-B4753E82473D}" destId="{9B0E9089-EE76-4D6A-A8A3-AF9EF18DABCA}" srcOrd="1" destOrd="0" presId="urn:microsoft.com/office/officeart/2005/8/layout/vList2"/>
    <dgm:cxn modelId="{63C0A42D-E987-4CB9-872C-1713C646A259}" type="presParOf" srcId="{3DACCDF5-1431-4395-BB98-B4753E82473D}" destId="{7373A2C1-2C8C-4C3F-BB73-EAE8AE040937}" srcOrd="2" destOrd="0" presId="urn:microsoft.com/office/officeart/2005/8/layout/vList2"/>
    <dgm:cxn modelId="{9B7F8B10-9D2C-406A-810C-7F1EC09603D4}" type="presParOf" srcId="{3DACCDF5-1431-4395-BB98-B4753E82473D}" destId="{F556FD36-076E-4A2E-BD7C-304CAAA299D1}" srcOrd="3" destOrd="0" presId="urn:microsoft.com/office/officeart/2005/8/layout/vList2"/>
    <dgm:cxn modelId="{8A44737F-83E3-41F8-9EFD-E7B50EE21D30}" type="presParOf" srcId="{3DACCDF5-1431-4395-BB98-B4753E82473D}" destId="{8728F8E3-9868-43FF-B947-A02846C84FD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EDA05-F895-4206-88FA-64E31806B817}">
      <dsp:nvSpPr>
        <dsp:cNvPr id="0" name=""/>
        <dsp:cNvSpPr/>
      </dsp:nvSpPr>
      <dsp:spPr>
        <a:xfrm>
          <a:off x="0" y="20429"/>
          <a:ext cx="5383398" cy="141661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High-level languages like FORTRAN, allow us to focus on problem-solving instead of problem solving and machine instructions.</a:t>
          </a:r>
          <a:r>
            <a:rPr lang="en-US" sz="2100" kern="1200" dirty="0">
              <a:latin typeface="Arial"/>
            </a:rPr>
            <a:t> </a:t>
          </a:r>
          <a:endParaRPr lang="en-US" sz="2100" kern="1200" dirty="0"/>
        </a:p>
      </dsp:txBody>
      <dsp:txXfrm>
        <a:off x="69153" y="89582"/>
        <a:ext cx="5245092" cy="1278308"/>
      </dsp:txXfrm>
    </dsp:sp>
    <dsp:sp modelId="{7373A2C1-2C8C-4C3F-BB73-EAE8AE040937}">
      <dsp:nvSpPr>
        <dsp:cNvPr id="0" name=""/>
        <dsp:cNvSpPr/>
      </dsp:nvSpPr>
      <dsp:spPr>
        <a:xfrm>
          <a:off x="0" y="1497523"/>
          <a:ext cx="5383398" cy="141661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These languages brought new processes such as the </a:t>
          </a:r>
          <a:r>
            <a:rPr lang="en-US" sz="2100" i="1" kern="1200" dirty="0"/>
            <a:t>compiler</a:t>
          </a:r>
          <a:r>
            <a:rPr lang="en-US" sz="2100" kern="1200" dirty="0"/>
            <a:t>, which is the translation software to convert a human-readable language into machine code.</a:t>
          </a:r>
          <a:r>
            <a:rPr lang="en-US" sz="2100" kern="1200" dirty="0">
              <a:latin typeface="Arial"/>
            </a:rPr>
            <a:t> </a:t>
          </a:r>
          <a:endParaRPr lang="en-US" sz="2100" kern="1200" dirty="0"/>
        </a:p>
      </dsp:txBody>
      <dsp:txXfrm>
        <a:off x="69153" y="1566676"/>
        <a:ext cx="5245092" cy="1278308"/>
      </dsp:txXfrm>
    </dsp:sp>
    <dsp:sp modelId="{8728F8E3-9868-43FF-B947-A02846C84FD3}">
      <dsp:nvSpPr>
        <dsp:cNvPr id="0" name=""/>
        <dsp:cNvSpPr/>
      </dsp:nvSpPr>
      <dsp:spPr>
        <a:xfrm>
          <a:off x="0" y="2974618"/>
          <a:ext cx="5383398" cy="141661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evolution </a:t>
          </a:r>
          <a:r>
            <a:rPr lang="en-US" sz="2100" kern="1200" dirty="0">
              <a:latin typeface="Arial"/>
            </a:rPr>
            <a:t>gives</a:t>
          </a:r>
          <a:r>
            <a:rPr lang="en-US" sz="2100" kern="1200" dirty="0"/>
            <a:t> rise to languages like C++, java ,python etc.</a:t>
          </a:r>
        </a:p>
      </dsp:txBody>
      <dsp:txXfrm>
        <a:off x="69153" y="3043771"/>
        <a:ext cx="5245092" cy="12783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640AD5-6137-415B-867B-E04BE5AEC12A}" type="datetimeFigureOut">
              <a:rPr lang="en-US" smtClean="0"/>
              <a:t>10/16/2023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ED97-B000-41A1-B9BA-BE550FB02E58}" type="slidenum">
              <a:rPr lang="en-US" smtClean="0"/>
              <a:t>‹#›</a:t>
            </a:fld>
            <a:endParaRPr lang="en-US"/>
          </a:p>
        </p:txBody>
      </p:sp>
    </p:spTree>
    <p:extLst>
      <p:ext uri="{BB962C8B-B14F-4D97-AF65-F5344CB8AC3E}">
        <p14:creationId xmlns:p14="http://schemas.microsoft.com/office/powerpoint/2010/main" val="104029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https://knowthecode.io/labs/evolution-of-computing/episode-3</a:t>
            </a:r>
          </a:p>
        </p:txBody>
      </p:sp>
      <p:sp>
        <p:nvSpPr>
          <p:cNvPr id="4" name="Slide Number Placeholder 3"/>
          <p:cNvSpPr>
            <a:spLocks noGrp="1"/>
          </p:cNvSpPr>
          <p:nvPr>
            <p:ph type="sldNum" sz="quarter" idx="5"/>
          </p:nvPr>
        </p:nvSpPr>
        <p:spPr/>
        <p:txBody>
          <a:bodyPr/>
          <a:lstStyle/>
          <a:p>
            <a:fld id="{BC4CED97-B000-41A1-B9BA-BE550FB02E58}" type="slidenum">
              <a:rPr lang="en-US" smtClean="0"/>
              <a:t>21</a:t>
            </a:fld>
            <a:endParaRPr lang="en-US"/>
          </a:p>
        </p:txBody>
      </p:sp>
    </p:spTree>
    <p:extLst>
      <p:ext uri="{BB962C8B-B14F-4D97-AF65-F5344CB8AC3E}">
        <p14:creationId xmlns:p14="http://schemas.microsoft.com/office/powerpoint/2010/main" val="390063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1060" y="1066800"/>
            <a:ext cx="0" cy="4495800"/>
          </a:xfrm>
          <a:prstGeom prst="line">
            <a:avLst/>
          </a:prstGeom>
          <a:noFill/>
          <a:ln w="9525">
            <a:solidFill>
              <a:schemeClr val="tx1"/>
            </a:solidFill>
            <a:round/>
            <a:headEnd/>
            <a:tailEnd/>
          </a:ln>
        </p:spPr>
        <p:txBody>
          <a:bodyPr/>
          <a:lstStyle/>
          <a:p>
            <a:endParaRPr lang="en-US"/>
          </a:p>
        </p:txBody>
      </p:sp>
      <p:grpSp>
        <p:nvGrpSpPr>
          <p:cNvPr id="5" name="Group 8"/>
          <p:cNvGrpSpPr>
            <a:grpSpLocks/>
          </p:cNvGrpSpPr>
          <p:nvPr/>
        </p:nvGrpSpPr>
        <p:grpSpPr bwMode="auto">
          <a:xfrm>
            <a:off x="9988066" y="2992438"/>
            <a:ext cx="1783886"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endParaRPr lang="en-US"/>
            </a:p>
          </p:txBody>
        </p:sp>
      </p:grpSp>
      <p:sp>
        <p:nvSpPr>
          <p:cNvPr id="37" name="Line 40"/>
          <p:cNvSpPr>
            <a:spLocks noChangeShapeType="1"/>
          </p:cNvSpPr>
          <p:nvPr/>
        </p:nvSpPr>
        <p:spPr bwMode="auto">
          <a:xfrm>
            <a:off x="406294" y="2819400"/>
            <a:ext cx="10969943" cy="0"/>
          </a:xfrm>
          <a:prstGeom prst="line">
            <a:avLst/>
          </a:prstGeom>
          <a:noFill/>
          <a:ln w="6350">
            <a:solidFill>
              <a:schemeClr val="tx1"/>
            </a:solidFill>
            <a:round/>
            <a:headEnd/>
            <a:tailEnd/>
          </a:ln>
        </p:spPr>
        <p:txBody>
          <a:bodyPr/>
          <a:lstStyle/>
          <a:p>
            <a:endParaRPr lang="en-US"/>
          </a:p>
        </p:txBody>
      </p:sp>
      <p:sp>
        <p:nvSpPr>
          <p:cNvPr id="40963" name="Rectangle 3"/>
          <p:cNvSpPr>
            <a:spLocks noGrp="1" noChangeArrowheads="1"/>
          </p:cNvSpPr>
          <p:nvPr>
            <p:ph type="ctrTitle"/>
          </p:nvPr>
        </p:nvSpPr>
        <p:spPr>
          <a:xfrm>
            <a:off x="421108" y="466725"/>
            <a:ext cx="9040045" cy="2133600"/>
          </a:xfrm>
        </p:spPr>
        <p:txBody>
          <a:bodyPr/>
          <a:lstStyle>
            <a:lvl1pPr algn="r">
              <a:defRPr sz="4800">
                <a:latin typeface="Times New Roman" pitchFamily="18" charset="0"/>
                <a:cs typeface="Times New Roman" pitchFamily="18" charset="0"/>
              </a:defRPr>
            </a:lvl1pPr>
          </a:lstStyle>
          <a:p>
            <a:r>
              <a:rPr lang="en-US" altLang="en-US" dirty="0"/>
              <a:t>Click to edit Master title style</a:t>
            </a:r>
          </a:p>
        </p:txBody>
      </p:sp>
      <p:sp>
        <p:nvSpPr>
          <p:cNvPr id="40964" name="Rectangle 4"/>
          <p:cNvSpPr>
            <a:spLocks noGrp="1" noChangeArrowheads="1"/>
          </p:cNvSpPr>
          <p:nvPr>
            <p:ph type="subTitle" idx="1"/>
          </p:nvPr>
        </p:nvSpPr>
        <p:spPr>
          <a:xfrm>
            <a:off x="1132123" y="3049588"/>
            <a:ext cx="8329030" cy="2362200"/>
          </a:xfrm>
        </p:spPr>
        <p:txBody>
          <a:bodyPr/>
          <a:lstStyle>
            <a:lvl1pPr marL="0" indent="0" algn="r">
              <a:buFont typeface="Wingdings" pitchFamily="2" charset="2"/>
              <a:buNone/>
              <a:defRPr sz="3200">
                <a:latin typeface="Times New Roman" pitchFamily="18" charset="0"/>
                <a:cs typeface="Times New Roman" pitchFamily="18" charset="0"/>
              </a:defRPr>
            </a:lvl1pPr>
          </a:lstStyle>
          <a:p>
            <a:r>
              <a:rPr lang="en-US" altLang="en-US" dirty="0"/>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fld id="{CF03B749-A8EB-4A09-96C4-FE22CE1A14ED}" type="datetime1">
              <a:rPr lang="en-US" altLang="en-US" smtClean="0"/>
              <a:t>10/16/2023</a:t>
            </a:fld>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366AED3C-F4BD-422D-958B-B8F4ECF9FDD8}"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1F94D52A-2C62-4221-93D6-DF5917CBF932}" type="datetime1">
              <a:rPr lang="en-US" altLang="en-US" smtClean="0"/>
              <a:t>10/16/2023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3A373DE-9FFF-458E-8B05-F216B231A42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122239"/>
            <a:ext cx="2742486"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122239"/>
            <a:ext cx="802431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E6865BB5-9CF8-4B49-AFAA-935A30470E8A}" type="datetime1">
              <a:rPr lang="en-US" altLang="en-US" smtClean="0"/>
              <a:t>10/16/2023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C17E31C-AA97-4301-9DF5-222866F324A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CC57C22B-00B6-4D62-AD39-16BC5D95CB5A}" type="datetime1">
              <a:rPr lang="en-US" altLang="en-US" smtClean="0"/>
              <a:t>10/16/2023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2AD3307-328D-4592-A32B-B3D62561352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29DCB418-CE66-4F65-A6E0-635CC62BD2D4}" type="datetime1">
              <a:rPr lang="en-US" altLang="en-US" smtClean="0"/>
              <a:t>10/16/2023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1D96BA8-9A7D-4691-8057-CCE599160A9D}"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719263"/>
            <a:ext cx="5383398"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719263"/>
            <a:ext cx="5383398"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6AD0DC75-A23D-47AE-BA1C-9401274BCD17}" type="datetime1">
              <a:rPr lang="en-US" altLang="en-US" smtClean="0"/>
              <a:t>10/16/2023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CEDD60D9-924E-44DD-A5BA-B2F764DFE249}"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9E5727EE-836F-4A1B-867F-19C75BE77EEB}" type="datetime1">
              <a:rPr lang="en-US" altLang="en-US" smtClean="0"/>
              <a:t>10/16/2023</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308B6819-707E-42F5-9ECC-787D126C621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F7D0E720-D014-4808-9E16-15AEFF46C80A}" type="datetime1">
              <a:rPr lang="en-US" altLang="en-US" smtClean="0"/>
              <a:t>10/16/2023</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36E58B4-FBB4-4362-B4CA-D4A3FB1852A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1B8C9FA4-C01E-4AAB-9E86-34D1FAAC5112}" type="datetime1">
              <a:rPr lang="en-US" altLang="en-US" smtClean="0"/>
              <a:t>10/16/2023</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4525EBFB-6D50-4254-A245-F6E95208E11C}"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EAA6DAA4-B657-4070-8EA0-CAA539D440FE}" type="datetime1">
              <a:rPr lang="en-US" altLang="en-US" smtClean="0"/>
              <a:t>10/16/2023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A845391-9F0F-4750-A3E4-282C2805ECB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B9A4A618-5046-4723-B037-A1D3BA450FC7}" type="datetime1">
              <a:rPr lang="en-US" altLang="en-US" smtClean="0"/>
              <a:t>10/16/2023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FEB19593-01F9-40C4-9DA0-966C8F9D70C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4435" y="152400"/>
            <a:ext cx="0" cy="1524000"/>
          </a:xfrm>
          <a:prstGeom prst="line">
            <a:avLst/>
          </a:prstGeom>
          <a:noFill/>
          <a:ln w="9525">
            <a:solidFill>
              <a:schemeClr val="tx1"/>
            </a:solidFill>
            <a:round/>
            <a:headEnd/>
            <a:tailEnd/>
          </a:ln>
        </p:spPr>
        <p:txBody>
          <a:bodyPr/>
          <a:lstStyle/>
          <a:p>
            <a:endParaRPr lang="en-US"/>
          </a:p>
        </p:txBody>
      </p:sp>
      <p:sp>
        <p:nvSpPr>
          <p:cNvPr id="1027" name="Rectangle 3"/>
          <p:cNvSpPr>
            <a:spLocks noGrp="1" noChangeArrowheads="1"/>
          </p:cNvSpPr>
          <p:nvPr>
            <p:ph type="title"/>
          </p:nvPr>
        </p:nvSpPr>
        <p:spPr bwMode="auto">
          <a:xfrm>
            <a:off x="609441" y="122238"/>
            <a:ext cx="10055781"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609441" y="1719263"/>
            <a:ext cx="10969943"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941" name="Rectangle 5"/>
          <p:cNvSpPr>
            <a:spLocks noGrp="1" noChangeArrowheads="1"/>
          </p:cNvSpPr>
          <p:nvPr>
            <p:ph type="dt" sz="half" idx="2"/>
          </p:nvPr>
        </p:nvSpPr>
        <p:spPr bwMode="auto">
          <a:xfrm>
            <a:off x="609441" y="6248400"/>
            <a:ext cx="284405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cs typeface="Arial" charset="0"/>
              </a:defRPr>
            </a:lvl1pPr>
          </a:lstStyle>
          <a:p>
            <a:pPr>
              <a:defRPr/>
            </a:pPr>
            <a:fld id="{624194C6-A07B-4388-A019-303DEB434632}" type="datetime1">
              <a:rPr lang="en-US" altLang="en-US" smtClean="0"/>
              <a:t>10/16/2023</a:t>
            </a:fld>
            <a:endParaRPr lang="en-US" altLang="en-US"/>
          </a:p>
        </p:txBody>
      </p:sp>
      <p:sp>
        <p:nvSpPr>
          <p:cNvPr id="39942" name="Rectangle 6"/>
          <p:cNvSpPr>
            <a:spLocks noGrp="1" noChangeArrowheads="1"/>
          </p:cNvSpPr>
          <p:nvPr>
            <p:ph type="ftr" sz="quarter" idx="3"/>
          </p:nvPr>
        </p:nvSpPr>
        <p:spPr bwMode="auto">
          <a:xfrm>
            <a:off x="4164515" y="6248400"/>
            <a:ext cx="385979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cs typeface="Arial" charset="0"/>
              </a:defRPr>
            </a:lvl1pPr>
          </a:lstStyle>
          <a:p>
            <a:pPr>
              <a:defRPr/>
            </a:pPr>
            <a:endParaRPr lang="en-US" altLang="en-US"/>
          </a:p>
        </p:txBody>
      </p:sp>
      <p:sp>
        <p:nvSpPr>
          <p:cNvPr id="39943" name="Rectangle 7"/>
          <p:cNvSpPr>
            <a:spLocks noGrp="1" noChangeArrowheads="1"/>
          </p:cNvSpPr>
          <p:nvPr>
            <p:ph type="sldNum" sz="quarter" idx="4"/>
          </p:nvPr>
        </p:nvSpPr>
        <p:spPr bwMode="auto">
          <a:xfrm>
            <a:off x="8735325" y="6248400"/>
            <a:ext cx="284405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Arial" charset="0"/>
              </a:defRPr>
            </a:lvl1pPr>
          </a:lstStyle>
          <a:p>
            <a:pPr>
              <a:defRPr/>
            </a:pPr>
            <a:fld id="{E7A7388F-DEB2-47CA-A7A7-6F50CDC1D27C}" type="slidenum">
              <a:rPr lang="en-US" altLang="en-US"/>
              <a:pPr>
                <a:defRPr/>
              </a:pPr>
              <a:t>‹#›</a:t>
            </a:fld>
            <a:endParaRPr lang="en-US" altLang="en-US"/>
          </a:p>
        </p:txBody>
      </p:sp>
      <p:grpSp>
        <p:nvGrpSpPr>
          <p:cNvPr id="1032" name="Group 8"/>
          <p:cNvGrpSpPr>
            <a:grpSpLocks/>
          </p:cNvGrpSpPr>
          <p:nvPr/>
        </p:nvGrpSpPr>
        <p:grpSpPr bwMode="auto">
          <a:xfrm>
            <a:off x="10868370" y="152400"/>
            <a:ext cx="1055942"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headEnd/>
              <a:tailEnd/>
            </a:ln>
          </p:spPr>
          <p:txBody>
            <a:bodyPr wrap="none" anchor="ctr"/>
            <a:lstStyle/>
            <a:p>
              <a:endParaRPr lang="en-US"/>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headEnd/>
              <a:tailEnd/>
            </a:ln>
          </p:spPr>
          <p:txBody>
            <a:bodyPr wrap="none" anchor="ctr"/>
            <a:lstStyle/>
            <a:p>
              <a:endParaRPr lang="en-US"/>
            </a:p>
          </p:txBody>
        </p:sp>
        <p:sp>
          <p:nvSpPr>
            <p:cNvPr id="1035" name="Oval 11"/>
            <p:cNvSpPr>
              <a:spLocks noChangeArrowheads="1"/>
            </p:cNvSpPr>
            <p:nvPr/>
          </p:nvSpPr>
          <p:spPr bwMode="auto">
            <a:xfrm>
              <a:off x="5360" y="960"/>
              <a:ext cx="76" cy="80"/>
            </a:xfrm>
            <a:prstGeom prst="ellipse">
              <a:avLst/>
            </a:prstGeom>
            <a:solidFill>
              <a:schemeClr val="tx2"/>
            </a:solidFill>
            <a:ln w="9525">
              <a:noFill/>
              <a:round/>
              <a:headEnd/>
              <a:tailEnd/>
            </a:ln>
          </p:spPr>
          <p:txBody>
            <a:bodyPr wrap="none" anchor="ctr"/>
            <a:lstStyle/>
            <a:p>
              <a:endParaRPr lang="en-US"/>
            </a:p>
          </p:txBody>
        </p:sp>
        <p:sp>
          <p:nvSpPr>
            <p:cNvPr id="1036" name="Oval 12"/>
            <p:cNvSpPr>
              <a:spLocks noChangeArrowheads="1"/>
            </p:cNvSpPr>
            <p:nvPr/>
          </p:nvSpPr>
          <p:spPr bwMode="auto">
            <a:xfrm>
              <a:off x="5136" y="1072"/>
              <a:ext cx="80" cy="77"/>
            </a:xfrm>
            <a:prstGeom prst="ellipse">
              <a:avLst/>
            </a:prstGeom>
            <a:solidFill>
              <a:schemeClr val="tx2"/>
            </a:solidFill>
            <a:ln w="9525">
              <a:noFill/>
              <a:round/>
              <a:headEnd/>
              <a:tailEnd/>
            </a:ln>
          </p:spPr>
          <p:txBody>
            <a:bodyPr wrap="none" anchor="ctr"/>
            <a:lstStyle/>
            <a:p>
              <a:endParaRPr lang="en-US"/>
            </a:p>
          </p:txBody>
        </p:sp>
        <p:sp>
          <p:nvSpPr>
            <p:cNvPr id="1037" name="Oval 13"/>
            <p:cNvSpPr>
              <a:spLocks noChangeArrowheads="1"/>
            </p:cNvSpPr>
            <p:nvPr/>
          </p:nvSpPr>
          <p:spPr bwMode="auto">
            <a:xfrm>
              <a:off x="5248" y="1072"/>
              <a:ext cx="79" cy="77"/>
            </a:xfrm>
            <a:prstGeom prst="ellipse">
              <a:avLst/>
            </a:prstGeom>
            <a:solidFill>
              <a:schemeClr val="tx2"/>
            </a:solidFill>
            <a:ln w="9525">
              <a:noFill/>
              <a:round/>
              <a:headEnd/>
              <a:tailEnd/>
            </a:ln>
          </p:spPr>
          <p:txBody>
            <a:bodyPr wrap="none" anchor="ctr"/>
            <a:lstStyle/>
            <a:p>
              <a:endParaRPr lang="en-US"/>
            </a:p>
          </p:txBody>
        </p:sp>
        <p:sp>
          <p:nvSpPr>
            <p:cNvPr id="1038" name="Oval 14"/>
            <p:cNvSpPr>
              <a:spLocks noChangeArrowheads="1"/>
            </p:cNvSpPr>
            <p:nvPr/>
          </p:nvSpPr>
          <p:spPr bwMode="auto">
            <a:xfrm>
              <a:off x="5360" y="1072"/>
              <a:ext cx="76" cy="77"/>
            </a:xfrm>
            <a:prstGeom prst="ellipse">
              <a:avLst/>
            </a:prstGeom>
            <a:solidFill>
              <a:schemeClr val="tx2"/>
            </a:solidFill>
            <a:ln w="9525">
              <a:noFill/>
              <a:round/>
              <a:headEnd/>
              <a:tailEnd/>
            </a:ln>
          </p:spPr>
          <p:txBody>
            <a:bodyPr wrap="none" anchor="ctr"/>
            <a:lstStyle/>
            <a:p>
              <a:endParaRPr lang="en-US"/>
            </a:p>
          </p:txBody>
        </p:sp>
        <p:sp>
          <p:nvSpPr>
            <p:cNvPr id="1039" name="Oval 15"/>
            <p:cNvSpPr>
              <a:spLocks noChangeArrowheads="1"/>
            </p:cNvSpPr>
            <p:nvPr/>
          </p:nvSpPr>
          <p:spPr bwMode="auto">
            <a:xfrm>
              <a:off x="5472" y="1072"/>
              <a:ext cx="73" cy="77"/>
            </a:xfrm>
            <a:prstGeom prst="ellipse">
              <a:avLst/>
            </a:prstGeom>
            <a:solidFill>
              <a:schemeClr val="accent2"/>
            </a:solidFill>
            <a:ln w="9525">
              <a:noFill/>
              <a:round/>
              <a:headEnd/>
              <a:tailEnd/>
            </a:ln>
          </p:spPr>
          <p:txBody>
            <a:bodyPr wrap="none" anchor="ctr"/>
            <a:lstStyle/>
            <a:p>
              <a:endParaRPr lang="en-US"/>
            </a:p>
          </p:txBody>
        </p:sp>
        <p:sp>
          <p:nvSpPr>
            <p:cNvPr id="1040" name="Oval 16"/>
            <p:cNvSpPr>
              <a:spLocks noChangeArrowheads="1"/>
            </p:cNvSpPr>
            <p:nvPr/>
          </p:nvSpPr>
          <p:spPr bwMode="auto">
            <a:xfrm>
              <a:off x="5136" y="1184"/>
              <a:ext cx="80" cy="73"/>
            </a:xfrm>
            <a:prstGeom prst="ellipse">
              <a:avLst/>
            </a:prstGeom>
            <a:solidFill>
              <a:schemeClr val="tx2"/>
            </a:solidFill>
            <a:ln w="9525">
              <a:noFill/>
              <a:round/>
              <a:headEnd/>
              <a:tailEnd/>
            </a:ln>
          </p:spPr>
          <p:txBody>
            <a:bodyPr wrap="none" anchor="ctr"/>
            <a:lstStyle/>
            <a:p>
              <a:endParaRPr lang="en-US"/>
            </a:p>
          </p:txBody>
        </p:sp>
        <p:sp>
          <p:nvSpPr>
            <p:cNvPr id="1041" name="Oval 17"/>
            <p:cNvSpPr>
              <a:spLocks noChangeArrowheads="1"/>
            </p:cNvSpPr>
            <p:nvPr/>
          </p:nvSpPr>
          <p:spPr bwMode="auto">
            <a:xfrm>
              <a:off x="5248" y="1184"/>
              <a:ext cx="79" cy="73"/>
            </a:xfrm>
            <a:prstGeom prst="ellipse">
              <a:avLst/>
            </a:prstGeom>
            <a:solidFill>
              <a:schemeClr val="tx2"/>
            </a:solidFill>
            <a:ln w="9525">
              <a:noFill/>
              <a:round/>
              <a:headEnd/>
              <a:tailEnd/>
            </a:ln>
          </p:spPr>
          <p:txBody>
            <a:bodyPr wrap="none" anchor="ctr"/>
            <a:lstStyle/>
            <a:p>
              <a:endParaRPr lang="en-US"/>
            </a:p>
          </p:txBody>
        </p:sp>
        <p:sp>
          <p:nvSpPr>
            <p:cNvPr id="1042" name="Oval 18"/>
            <p:cNvSpPr>
              <a:spLocks noChangeArrowheads="1"/>
            </p:cNvSpPr>
            <p:nvPr/>
          </p:nvSpPr>
          <p:spPr bwMode="auto">
            <a:xfrm>
              <a:off x="5360" y="1184"/>
              <a:ext cx="76" cy="73"/>
            </a:xfrm>
            <a:prstGeom prst="ellipse">
              <a:avLst/>
            </a:prstGeom>
            <a:solidFill>
              <a:schemeClr val="accent2"/>
            </a:solidFill>
            <a:ln w="9525">
              <a:noFill/>
              <a:round/>
              <a:headEnd/>
              <a:tailEnd/>
            </a:ln>
          </p:spPr>
          <p:txBody>
            <a:bodyPr wrap="none" anchor="ctr"/>
            <a:lstStyle/>
            <a:p>
              <a:endParaRPr lang="en-US"/>
            </a:p>
          </p:txBody>
        </p:sp>
        <p:sp>
          <p:nvSpPr>
            <p:cNvPr id="1043" name="Oval 19"/>
            <p:cNvSpPr>
              <a:spLocks noChangeArrowheads="1"/>
            </p:cNvSpPr>
            <p:nvPr/>
          </p:nvSpPr>
          <p:spPr bwMode="auto">
            <a:xfrm>
              <a:off x="5472" y="1184"/>
              <a:ext cx="73" cy="73"/>
            </a:xfrm>
            <a:prstGeom prst="ellipse">
              <a:avLst/>
            </a:prstGeom>
            <a:solidFill>
              <a:schemeClr val="accent2"/>
            </a:solidFill>
            <a:ln w="9525">
              <a:noFill/>
              <a:round/>
              <a:headEnd/>
              <a:tailEnd/>
            </a:ln>
          </p:spPr>
          <p:txBody>
            <a:bodyPr wrap="none" anchor="ctr"/>
            <a:lstStyle/>
            <a:p>
              <a:endParaRPr lang="en-US"/>
            </a:p>
          </p:txBody>
        </p:sp>
        <p:sp>
          <p:nvSpPr>
            <p:cNvPr id="1044" name="Oval 20"/>
            <p:cNvSpPr>
              <a:spLocks noChangeArrowheads="1"/>
            </p:cNvSpPr>
            <p:nvPr/>
          </p:nvSpPr>
          <p:spPr bwMode="auto">
            <a:xfrm>
              <a:off x="5584" y="1184"/>
              <a:ext cx="80" cy="73"/>
            </a:xfrm>
            <a:prstGeom prst="ellipse">
              <a:avLst/>
            </a:prstGeom>
            <a:solidFill>
              <a:schemeClr val="accent1"/>
            </a:solidFill>
            <a:ln w="9525">
              <a:noFill/>
              <a:round/>
              <a:headEnd/>
              <a:tailEnd/>
            </a:ln>
          </p:spPr>
          <p:txBody>
            <a:bodyPr wrap="none" anchor="ctr"/>
            <a:lstStyle/>
            <a:p>
              <a:endParaRPr lang="en-US"/>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headEnd/>
              <a:tailEnd/>
            </a:ln>
          </p:spPr>
          <p:txBody>
            <a:bodyPr wrap="none" anchor="ctr"/>
            <a:lstStyle/>
            <a:p>
              <a:endParaRPr lang="en-US"/>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headEnd/>
              <a:tailEnd/>
            </a:ln>
          </p:spPr>
          <p:txBody>
            <a:bodyPr wrap="none" anchor="ctr"/>
            <a:lstStyle/>
            <a:p>
              <a:endParaRPr lang="en-US"/>
            </a:p>
          </p:txBody>
        </p:sp>
        <p:sp>
          <p:nvSpPr>
            <p:cNvPr id="1047" name="Oval 23"/>
            <p:cNvSpPr>
              <a:spLocks noChangeArrowheads="1"/>
            </p:cNvSpPr>
            <p:nvPr/>
          </p:nvSpPr>
          <p:spPr bwMode="auto">
            <a:xfrm>
              <a:off x="5360" y="1296"/>
              <a:ext cx="76" cy="80"/>
            </a:xfrm>
            <a:prstGeom prst="ellipse">
              <a:avLst/>
            </a:prstGeom>
            <a:solidFill>
              <a:schemeClr val="accent2"/>
            </a:solidFill>
            <a:ln w="9525">
              <a:noFill/>
              <a:round/>
              <a:headEnd/>
              <a:tailEnd/>
            </a:ln>
          </p:spPr>
          <p:txBody>
            <a:bodyPr wrap="none" anchor="ctr"/>
            <a:lstStyle/>
            <a:p>
              <a:endParaRPr lang="en-US"/>
            </a:p>
          </p:txBody>
        </p:sp>
        <p:sp>
          <p:nvSpPr>
            <p:cNvPr id="1048" name="Oval 24"/>
            <p:cNvSpPr>
              <a:spLocks noChangeArrowheads="1"/>
            </p:cNvSpPr>
            <p:nvPr/>
          </p:nvSpPr>
          <p:spPr bwMode="auto">
            <a:xfrm>
              <a:off x="5472" y="1296"/>
              <a:ext cx="73" cy="80"/>
            </a:xfrm>
            <a:prstGeom prst="ellipse">
              <a:avLst/>
            </a:prstGeom>
            <a:solidFill>
              <a:schemeClr val="accent1"/>
            </a:solidFill>
            <a:ln w="9525">
              <a:noFill/>
              <a:round/>
              <a:headEnd/>
              <a:tailEnd/>
            </a:ln>
          </p:spPr>
          <p:txBody>
            <a:bodyPr wrap="none" anchor="ctr"/>
            <a:lstStyle/>
            <a:p>
              <a:endParaRPr lang="en-US"/>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headEnd/>
              <a:tailEnd/>
            </a:ln>
          </p:spPr>
          <p:txBody>
            <a:bodyPr wrap="none" anchor="ctr"/>
            <a:lstStyle/>
            <a:p>
              <a:endParaRPr lang="en-US"/>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headEnd/>
              <a:tailEnd/>
            </a:ln>
          </p:spPr>
          <p:txBody>
            <a:bodyPr wrap="none" anchor="ctr"/>
            <a:lstStyle/>
            <a:p>
              <a:endParaRPr lang="en-US"/>
            </a:p>
          </p:txBody>
        </p:sp>
        <p:sp>
          <p:nvSpPr>
            <p:cNvPr id="1051" name="Oval 27"/>
            <p:cNvSpPr>
              <a:spLocks noChangeArrowheads="1"/>
            </p:cNvSpPr>
            <p:nvPr/>
          </p:nvSpPr>
          <p:spPr bwMode="auto">
            <a:xfrm>
              <a:off x="5360" y="1408"/>
              <a:ext cx="76" cy="80"/>
            </a:xfrm>
            <a:prstGeom prst="ellipse">
              <a:avLst/>
            </a:prstGeom>
            <a:solidFill>
              <a:schemeClr val="accent1"/>
            </a:solidFill>
            <a:ln w="9525">
              <a:noFill/>
              <a:round/>
              <a:headEnd/>
              <a:tailEnd/>
            </a:ln>
          </p:spPr>
          <p:txBody>
            <a:bodyPr wrap="none" anchor="ctr"/>
            <a:lstStyle/>
            <a:p>
              <a:endParaRPr lang="en-US"/>
            </a:p>
          </p:txBody>
        </p:sp>
        <p:sp>
          <p:nvSpPr>
            <p:cNvPr id="1052" name="Oval 28"/>
            <p:cNvSpPr>
              <a:spLocks noChangeArrowheads="1"/>
            </p:cNvSpPr>
            <p:nvPr/>
          </p:nvSpPr>
          <p:spPr bwMode="auto">
            <a:xfrm>
              <a:off x="5472" y="1408"/>
              <a:ext cx="73" cy="80"/>
            </a:xfrm>
            <a:prstGeom prst="ellipse">
              <a:avLst/>
            </a:prstGeom>
            <a:solidFill>
              <a:schemeClr val="accent1"/>
            </a:solidFill>
            <a:ln w="9525">
              <a:noFill/>
              <a:round/>
              <a:headEnd/>
              <a:tailEnd/>
            </a:ln>
          </p:spPr>
          <p:txBody>
            <a:bodyPr wrap="none" anchor="ctr"/>
            <a:lstStyle/>
            <a:p>
              <a:endParaRPr lang="en-US"/>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headEnd/>
              <a:tailEnd/>
            </a:ln>
          </p:spPr>
          <p:txBody>
            <a:bodyPr wrap="none" anchor="ctr"/>
            <a:lstStyle/>
            <a:p>
              <a:endParaRPr lang="en-US"/>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headEnd/>
              <a:tailEnd/>
            </a:ln>
          </p:spPr>
          <p:txBody>
            <a:bodyPr wrap="none" anchor="ctr"/>
            <a:lstStyle/>
            <a:p>
              <a:endParaRPr lang="en-US"/>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headEnd/>
              <a:tailEnd/>
            </a:ln>
          </p:spPr>
          <p:txBody>
            <a:bodyPr wrap="none" anchor="ctr"/>
            <a:lstStyle/>
            <a:p>
              <a:endParaRPr lang="en-US"/>
            </a:p>
          </p:txBody>
        </p:sp>
        <p:sp>
          <p:nvSpPr>
            <p:cNvPr id="1056" name="Oval 32"/>
            <p:cNvSpPr>
              <a:spLocks noChangeArrowheads="1"/>
            </p:cNvSpPr>
            <p:nvPr/>
          </p:nvSpPr>
          <p:spPr bwMode="auto">
            <a:xfrm>
              <a:off x="5360" y="1520"/>
              <a:ext cx="76" cy="79"/>
            </a:xfrm>
            <a:prstGeom prst="ellipse">
              <a:avLst/>
            </a:prstGeom>
            <a:solidFill>
              <a:schemeClr val="accent1"/>
            </a:solidFill>
            <a:ln w="9525">
              <a:noFill/>
              <a:round/>
              <a:headEnd/>
              <a:tailEnd/>
            </a:ln>
          </p:spPr>
          <p:txBody>
            <a:bodyPr wrap="none" anchor="ctr"/>
            <a:lstStyle/>
            <a:p>
              <a:endParaRPr lang="en-US"/>
            </a:p>
          </p:txBody>
        </p:sp>
        <p:sp>
          <p:nvSpPr>
            <p:cNvPr id="1057" name="Oval 33"/>
            <p:cNvSpPr>
              <a:spLocks noChangeArrowheads="1"/>
            </p:cNvSpPr>
            <p:nvPr/>
          </p:nvSpPr>
          <p:spPr bwMode="auto">
            <a:xfrm>
              <a:off x="5472" y="1520"/>
              <a:ext cx="73" cy="79"/>
            </a:xfrm>
            <a:prstGeom prst="ellipse">
              <a:avLst/>
            </a:prstGeom>
            <a:solidFill>
              <a:schemeClr val="folHlink"/>
            </a:solidFill>
            <a:ln w="9525">
              <a:noFill/>
              <a:round/>
              <a:headEnd/>
              <a:tailEnd/>
            </a:ln>
          </p:spPr>
          <p:txBody>
            <a:bodyPr wrap="none" anchor="ctr"/>
            <a:lstStyle/>
            <a:p>
              <a:endParaRPr lang="en-US"/>
            </a:p>
          </p:txBody>
        </p:sp>
        <p:sp>
          <p:nvSpPr>
            <p:cNvPr id="1058" name="Oval 34"/>
            <p:cNvSpPr>
              <a:spLocks noChangeArrowheads="1"/>
            </p:cNvSpPr>
            <p:nvPr/>
          </p:nvSpPr>
          <p:spPr bwMode="auto">
            <a:xfrm>
              <a:off x="5136" y="1632"/>
              <a:ext cx="80" cy="75"/>
            </a:xfrm>
            <a:prstGeom prst="ellipse">
              <a:avLst/>
            </a:prstGeom>
            <a:solidFill>
              <a:schemeClr val="accent1"/>
            </a:solidFill>
            <a:ln w="9525">
              <a:noFill/>
              <a:round/>
              <a:headEnd/>
              <a:tailEnd/>
            </a:ln>
          </p:spPr>
          <p:txBody>
            <a:bodyPr wrap="none" anchor="ctr"/>
            <a:lstStyle/>
            <a:p>
              <a:endParaRPr lang="en-US"/>
            </a:p>
          </p:txBody>
        </p:sp>
        <p:sp>
          <p:nvSpPr>
            <p:cNvPr id="1059" name="Oval 35"/>
            <p:cNvSpPr>
              <a:spLocks noChangeArrowheads="1"/>
            </p:cNvSpPr>
            <p:nvPr/>
          </p:nvSpPr>
          <p:spPr bwMode="auto">
            <a:xfrm>
              <a:off x="5248" y="1632"/>
              <a:ext cx="79" cy="75"/>
            </a:xfrm>
            <a:prstGeom prst="ellipse">
              <a:avLst/>
            </a:prstGeom>
            <a:solidFill>
              <a:schemeClr val="accent1"/>
            </a:solidFill>
            <a:ln w="9525">
              <a:noFill/>
              <a:round/>
              <a:headEnd/>
              <a:tailEnd/>
            </a:ln>
          </p:spPr>
          <p:txBody>
            <a:bodyPr wrap="none" anchor="ctr"/>
            <a:lstStyle/>
            <a:p>
              <a:endParaRPr lang="en-US"/>
            </a:p>
          </p:txBody>
        </p:sp>
        <p:sp>
          <p:nvSpPr>
            <p:cNvPr id="1060" name="Oval 36"/>
            <p:cNvSpPr>
              <a:spLocks noChangeArrowheads="1"/>
            </p:cNvSpPr>
            <p:nvPr/>
          </p:nvSpPr>
          <p:spPr bwMode="auto">
            <a:xfrm>
              <a:off x="5360" y="1632"/>
              <a:ext cx="76" cy="75"/>
            </a:xfrm>
            <a:prstGeom prst="ellipse">
              <a:avLst/>
            </a:prstGeom>
            <a:solidFill>
              <a:schemeClr val="folHlink"/>
            </a:solidFill>
            <a:ln w="9525">
              <a:noFill/>
              <a:round/>
              <a:headEnd/>
              <a:tailEnd/>
            </a:ln>
          </p:spPr>
          <p:txBody>
            <a:bodyPr wrap="none" anchor="ctr"/>
            <a:lstStyle/>
            <a:p>
              <a:endParaRPr lang="en-US"/>
            </a:p>
          </p:txBody>
        </p:sp>
        <p:sp>
          <p:nvSpPr>
            <p:cNvPr id="1061" name="Oval 37"/>
            <p:cNvSpPr>
              <a:spLocks noChangeArrowheads="1"/>
            </p:cNvSpPr>
            <p:nvPr/>
          </p:nvSpPr>
          <p:spPr bwMode="auto">
            <a:xfrm>
              <a:off x="5472" y="1632"/>
              <a:ext cx="73" cy="75"/>
            </a:xfrm>
            <a:prstGeom prst="ellipse">
              <a:avLst/>
            </a:prstGeom>
            <a:solidFill>
              <a:schemeClr val="folHlink"/>
            </a:solidFill>
            <a:ln w="9525">
              <a:noFill/>
              <a:round/>
              <a:headEnd/>
              <a:tailEnd/>
            </a:ln>
          </p:spPr>
          <p:txBody>
            <a:bodyPr wrap="none" anchor="ctr"/>
            <a:lstStyle/>
            <a:p>
              <a:endParaRPr lang="en-US"/>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headEnd/>
              <a:tailEnd/>
            </a:ln>
          </p:spPr>
          <p:txBody>
            <a:bodyPr wrap="none" anchor="ctr"/>
            <a:lstStyle/>
            <a:p>
              <a:endParaRPr lang="en-US"/>
            </a:p>
          </p:txBody>
        </p:sp>
        <p:sp>
          <p:nvSpPr>
            <p:cNvPr id="1063" name="Oval 39"/>
            <p:cNvSpPr>
              <a:spLocks noChangeArrowheads="1"/>
            </p:cNvSpPr>
            <p:nvPr/>
          </p:nvSpPr>
          <p:spPr bwMode="auto">
            <a:xfrm>
              <a:off x="5472" y="1744"/>
              <a:ext cx="73" cy="80"/>
            </a:xfrm>
            <a:prstGeom prst="ellipse">
              <a:avLst/>
            </a:prstGeom>
            <a:solidFill>
              <a:schemeClr val="folHlink"/>
            </a:solidFill>
            <a:ln w="9525">
              <a:noFill/>
              <a:round/>
              <a:headEnd/>
              <a:tailEnd/>
            </a:ln>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0" fontAlgn="base" hangingPunct="0">
        <a:spcBef>
          <a:spcPct val="0"/>
        </a:spcBef>
        <a:spcAft>
          <a:spcPct val="0"/>
        </a:spcAft>
        <a:defRPr sz="3900" b="1">
          <a:solidFill>
            <a:schemeClr val="tx2"/>
          </a:solidFill>
          <a:latin typeface="Times New Roman" pitchFamily="18" charset="0"/>
          <a:ea typeface="+mj-ea"/>
          <a:cs typeface="Times New Roman" pitchFamily="18" charset="0"/>
        </a:defRPr>
      </a:lvl1pPr>
      <a:lvl2pPr algn="l" rtl="0" eaLnBrk="0" fontAlgn="base" hangingPunct="0">
        <a:spcBef>
          <a:spcPct val="0"/>
        </a:spcBef>
        <a:spcAft>
          <a:spcPct val="0"/>
        </a:spcAft>
        <a:defRPr sz="3900" b="1">
          <a:solidFill>
            <a:schemeClr val="tx2"/>
          </a:solidFill>
          <a:latin typeface="Times New Roman" pitchFamily="18" charset="0"/>
          <a:cs typeface="Times New Roman" pitchFamily="18" charset="0"/>
        </a:defRPr>
      </a:lvl2pPr>
      <a:lvl3pPr algn="l" rtl="0" eaLnBrk="0" fontAlgn="base" hangingPunct="0">
        <a:spcBef>
          <a:spcPct val="0"/>
        </a:spcBef>
        <a:spcAft>
          <a:spcPct val="0"/>
        </a:spcAft>
        <a:defRPr sz="3900" b="1">
          <a:solidFill>
            <a:schemeClr val="tx2"/>
          </a:solidFill>
          <a:latin typeface="Times New Roman" pitchFamily="18" charset="0"/>
          <a:cs typeface="Times New Roman" pitchFamily="18" charset="0"/>
        </a:defRPr>
      </a:lvl3pPr>
      <a:lvl4pPr algn="l" rtl="0" eaLnBrk="0" fontAlgn="base" hangingPunct="0">
        <a:spcBef>
          <a:spcPct val="0"/>
        </a:spcBef>
        <a:spcAft>
          <a:spcPct val="0"/>
        </a:spcAft>
        <a:defRPr sz="3900" b="1">
          <a:solidFill>
            <a:schemeClr val="tx2"/>
          </a:solidFill>
          <a:latin typeface="Times New Roman" pitchFamily="18" charset="0"/>
          <a:cs typeface="Times New Roman" pitchFamily="18" charset="0"/>
        </a:defRPr>
      </a:lvl4pPr>
      <a:lvl5pPr algn="l" rtl="0" eaLnBrk="0" fontAlgn="base" hangingPunct="0">
        <a:spcBef>
          <a:spcPct val="0"/>
        </a:spcBef>
        <a:spcAft>
          <a:spcPct val="0"/>
        </a:spcAft>
        <a:defRPr sz="3900" b="1">
          <a:solidFill>
            <a:schemeClr val="tx2"/>
          </a:solidFill>
          <a:latin typeface="Times New Roman" pitchFamily="18" charset="0"/>
          <a:cs typeface="Times New Roman" pitchFamily="18"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Times New Roman" pitchFamily="18" charset="0"/>
          <a:ea typeface="+mn-ea"/>
          <a:cs typeface="Times New Roman" pitchFamily="18"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Times New Roman" pitchFamily="18" charset="0"/>
          <a:cs typeface="Times New Roman" pitchFamily="18" charset="0"/>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Times New Roman" pitchFamily="18" charset="0"/>
          <a:cs typeface="Times New Roman" pitchFamily="18" charset="0"/>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Times New Roman" pitchFamily="18" charset="0"/>
          <a:cs typeface="Times New Roman" pitchFamily="18" charset="0"/>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Times New Roman" pitchFamily="18" charset="0"/>
          <a:cs typeface="Times New Roman" pitchFamily="18"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hyperlink" Target="http://dsclick.infospace.com/ClickHandler.ashx?ru=http://www.computerrepairbrighton.net/ComputerRepair.jpg&amp;coi=372380&amp;cop=main-title&amp;c=speedbit.aff05&amp;ap=2&amp;npp=2&amp;p=0&amp;pp=0&amp;pvaid=46aebdfd983a4c7c913d3d3575f22d33&amp;ep=2&amp;euip=121.52.150.171&amp;app=1&amp;hash=85131620D383D527B26BFA76BBAEFE55"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2.xml" /><Relationship Id="rId5" Type="http://schemas.openxmlformats.org/officeDocument/2006/relationships/image" Target="../media/image7.png"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1108" y="762001"/>
            <a:ext cx="10040967" cy="1838325"/>
          </a:xfrm>
        </p:spPr>
        <p:txBody>
          <a:bodyPr/>
          <a:lstStyle/>
          <a:p>
            <a:pPr eaLnBrk="1" hangingPunct="1"/>
            <a:br>
              <a:rPr lang="en-US" sz="4400"/>
            </a:br>
            <a:br>
              <a:rPr lang="en-US" sz="4400"/>
            </a:br>
            <a:br>
              <a:rPr lang="en-US" sz="4400"/>
            </a:br>
            <a:br>
              <a:rPr lang="en-US" sz="4400"/>
            </a:br>
            <a:endParaRPr lang="en-US" sz="4400"/>
          </a:p>
        </p:txBody>
      </p:sp>
      <p:sp>
        <p:nvSpPr>
          <p:cNvPr id="3075" name="Rectangle 3"/>
          <p:cNvSpPr>
            <a:spLocks noGrp="1" noChangeArrowheads="1"/>
          </p:cNvSpPr>
          <p:nvPr>
            <p:ph type="subTitle" idx="1"/>
          </p:nvPr>
        </p:nvSpPr>
        <p:spPr>
          <a:xfrm>
            <a:off x="1132123" y="3886200"/>
            <a:ext cx="8329030" cy="1525588"/>
          </a:xfrm>
        </p:spPr>
        <p:txBody>
          <a:bodyPr/>
          <a:lstStyle/>
          <a:p>
            <a:pPr eaLnBrk="1" hangingPunct="1">
              <a:lnSpc>
                <a:spcPct val="80000"/>
              </a:lnSpc>
            </a:pPr>
            <a:r>
              <a:rPr lang="en-US" sz="2400" b="1" i="1" dirty="0">
                <a:solidFill>
                  <a:schemeClr val="tx2"/>
                </a:solidFill>
              </a:rPr>
              <a:t>Engr Muhammad Waqar</a:t>
            </a:r>
          </a:p>
          <a:p>
            <a:pPr eaLnBrk="1" hangingPunct="1">
              <a:lnSpc>
                <a:spcPct val="80000"/>
              </a:lnSpc>
            </a:pPr>
            <a:r>
              <a:rPr lang="en-US" sz="2400" b="1" i="1" dirty="0">
                <a:solidFill>
                  <a:schemeClr val="tx2"/>
                </a:solidFill>
              </a:rPr>
              <a:t>Lecturer,</a:t>
            </a:r>
          </a:p>
          <a:p>
            <a:pPr eaLnBrk="1" hangingPunct="1">
              <a:lnSpc>
                <a:spcPct val="80000"/>
              </a:lnSpc>
            </a:pPr>
            <a:r>
              <a:rPr lang="en-US" sz="2400" b="1" i="1" dirty="0">
                <a:solidFill>
                  <a:schemeClr val="tx2"/>
                </a:solidFill>
              </a:rPr>
              <a:t>SED,NUML</a:t>
            </a:r>
          </a:p>
        </p:txBody>
      </p:sp>
      <p:sp>
        <p:nvSpPr>
          <p:cNvPr id="3076" name="Rectangle 4"/>
          <p:cNvSpPr>
            <a:spLocks noChangeArrowheads="1"/>
          </p:cNvSpPr>
          <p:nvPr/>
        </p:nvSpPr>
        <p:spPr bwMode="auto">
          <a:xfrm>
            <a:off x="3859794" y="1295400"/>
            <a:ext cx="6703854" cy="1555750"/>
          </a:xfrm>
          <a:prstGeom prst="rect">
            <a:avLst/>
          </a:prstGeom>
          <a:noFill/>
          <a:ln w="9525">
            <a:noFill/>
            <a:miter lim="800000"/>
            <a:headEnd/>
            <a:tailEnd/>
          </a:ln>
        </p:spPr>
        <p:txBody>
          <a:bodyPr>
            <a:spAutoFit/>
          </a:bodyPr>
          <a:lstStyle/>
          <a:p>
            <a:r>
              <a:rPr lang="en-US" sz="4800" b="1">
                <a:solidFill>
                  <a:schemeClr val="tx2"/>
                </a:solidFill>
              </a:rPr>
              <a:t>Programming     Fundamentals </a:t>
            </a:r>
          </a:p>
        </p:txBody>
      </p:sp>
      <p:sp>
        <p:nvSpPr>
          <p:cNvPr id="5" name="Slide Number Placeholder 4"/>
          <p:cNvSpPr>
            <a:spLocks noGrp="1"/>
          </p:cNvSpPr>
          <p:nvPr>
            <p:ph type="sldNum" sz="quarter" idx="12"/>
          </p:nvPr>
        </p:nvSpPr>
        <p:spPr/>
        <p:txBody>
          <a:bodyPr/>
          <a:lstStyle/>
          <a:p>
            <a:pPr>
              <a:defRPr/>
            </a:pPr>
            <a:fld id="{366AED3C-F4BD-422D-958B-B8F4ECF9FDD8}"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             Computer Elements</a:t>
            </a:r>
          </a:p>
        </p:txBody>
      </p:sp>
      <p:sp>
        <p:nvSpPr>
          <p:cNvPr id="12291" name="Content Placeholder 2"/>
          <p:cNvSpPr>
            <a:spLocks noGrp="1"/>
          </p:cNvSpPr>
          <p:nvPr>
            <p:ph idx="1"/>
          </p:nvPr>
        </p:nvSpPr>
        <p:spPr>
          <a:xfrm>
            <a:off x="609441" y="1447801"/>
            <a:ext cx="10969943" cy="4411663"/>
          </a:xfrm>
        </p:spPr>
        <p:txBody>
          <a:bodyPr/>
          <a:lstStyle/>
          <a:p>
            <a:endParaRPr lang="en-US"/>
          </a:p>
          <a:p>
            <a:endParaRPr lang="en-US"/>
          </a:p>
          <a:p>
            <a:endParaRPr lang="en-US"/>
          </a:p>
          <a:p>
            <a:endParaRPr lang="en-US"/>
          </a:p>
          <a:p>
            <a:endParaRPr lang="en-US"/>
          </a:p>
          <a:p>
            <a:pPr>
              <a:buFont typeface="Wingdings" pitchFamily="2" charset="2"/>
              <a:buNone/>
            </a:pPr>
            <a:endParaRPr lang="en-US"/>
          </a:p>
        </p:txBody>
      </p:sp>
      <p:sp>
        <p:nvSpPr>
          <p:cNvPr id="4" name="Rounded Rectangular Callout 3"/>
          <p:cNvSpPr/>
          <p:nvPr/>
        </p:nvSpPr>
        <p:spPr>
          <a:xfrm>
            <a:off x="2742486" y="2209800"/>
            <a:ext cx="2031471" cy="838200"/>
          </a:xfrm>
          <a:prstGeom prst="wedgeRoundRectCallout">
            <a:avLst>
              <a:gd name="adj1" fmla="val 48305"/>
              <a:gd name="adj2" fmla="val -152421"/>
              <a:gd name="adj3" fmla="val 16667"/>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dirty="0"/>
              <a:t>Hardware</a:t>
            </a:r>
          </a:p>
        </p:txBody>
      </p:sp>
      <p:sp>
        <p:nvSpPr>
          <p:cNvPr id="6" name="Rounded Rectangular Callout 5"/>
          <p:cNvSpPr/>
          <p:nvPr/>
        </p:nvSpPr>
        <p:spPr>
          <a:xfrm>
            <a:off x="7821163" y="3505200"/>
            <a:ext cx="2031471" cy="838200"/>
          </a:xfrm>
          <a:prstGeom prst="wedgeRoundRectCallout">
            <a:avLst>
              <a:gd name="adj1" fmla="val -113868"/>
              <a:gd name="adj2" fmla="val -306332"/>
              <a:gd name="adj3" fmla="val 16667"/>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b="1" dirty="0"/>
              <a:t>Software</a:t>
            </a:r>
          </a:p>
        </p:txBody>
      </p:sp>
      <p:sp>
        <p:nvSpPr>
          <p:cNvPr id="12298" name="TextBox 6"/>
          <p:cNvSpPr txBox="1">
            <a:spLocks noChangeArrowheads="1"/>
          </p:cNvSpPr>
          <p:nvPr/>
        </p:nvSpPr>
        <p:spPr bwMode="auto">
          <a:xfrm>
            <a:off x="507868" y="3048000"/>
            <a:ext cx="4672383" cy="923330"/>
          </a:xfrm>
          <a:prstGeom prst="rect">
            <a:avLst/>
          </a:prstGeom>
          <a:noFill/>
          <a:ln w="9525">
            <a:noFill/>
            <a:miter lim="800000"/>
            <a:headEnd/>
            <a:tailEnd/>
          </a:ln>
        </p:spPr>
        <p:txBody>
          <a:bodyPr>
            <a:spAutoFit/>
          </a:bodyPr>
          <a:lstStyle/>
          <a:p>
            <a:pPr algn="just"/>
            <a:r>
              <a:rPr lang="en-US" b="1"/>
              <a:t>Hardware is equipment used to perform necessary computations and include CPU, monitor, keyborad etc.</a:t>
            </a:r>
          </a:p>
        </p:txBody>
      </p:sp>
      <p:sp>
        <p:nvSpPr>
          <p:cNvPr id="12299" name="TextBox 7"/>
          <p:cNvSpPr txBox="1">
            <a:spLocks noChangeArrowheads="1"/>
          </p:cNvSpPr>
          <p:nvPr/>
        </p:nvSpPr>
        <p:spPr bwMode="auto">
          <a:xfrm>
            <a:off x="6602280" y="4438650"/>
            <a:ext cx="5281824" cy="923330"/>
          </a:xfrm>
          <a:prstGeom prst="rect">
            <a:avLst/>
          </a:prstGeom>
          <a:noFill/>
          <a:ln w="9525">
            <a:noFill/>
            <a:miter lim="800000"/>
            <a:headEnd/>
            <a:tailEnd/>
          </a:ln>
        </p:spPr>
        <p:txBody>
          <a:bodyPr>
            <a:spAutoFit/>
          </a:bodyPr>
          <a:lstStyle/>
          <a:p>
            <a:pPr algn="just"/>
            <a:r>
              <a:rPr lang="en-US" b="1"/>
              <a:t>Software consists of programs that enable us to solve problems with computers by providing it with list of instructions to perform.</a:t>
            </a:r>
          </a:p>
        </p:txBody>
      </p:sp>
      <p:pic>
        <p:nvPicPr>
          <p:cNvPr id="12300" name="Picture 13" descr="File:Personal computer, exploded 5.svg"/>
          <p:cNvPicPr>
            <a:picLocks noChangeAspect="1" noChangeArrowheads="1"/>
          </p:cNvPicPr>
          <p:nvPr/>
        </p:nvPicPr>
        <p:blipFill>
          <a:blip r:embed="rId2" cstate="print"/>
          <a:srcRect/>
          <a:stretch>
            <a:fillRect/>
          </a:stretch>
        </p:blipFill>
        <p:spPr bwMode="auto">
          <a:xfrm>
            <a:off x="2742486" y="3810000"/>
            <a:ext cx="3779382" cy="30480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pPr>
              <a:defRPr/>
            </a:pPr>
            <a:fld id="{12AD3307-328D-4592-A32B-B3D62561352D}"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Memory</a:t>
            </a:r>
          </a:p>
        </p:txBody>
      </p:sp>
      <p:sp>
        <p:nvSpPr>
          <p:cNvPr id="13315" name="Content Placeholder 2"/>
          <p:cNvSpPr>
            <a:spLocks noGrp="1"/>
          </p:cNvSpPr>
          <p:nvPr>
            <p:ph idx="1"/>
          </p:nvPr>
        </p:nvSpPr>
        <p:spPr>
          <a:xfrm>
            <a:off x="406294" y="1719263"/>
            <a:ext cx="8836898" cy="4411662"/>
          </a:xfrm>
        </p:spPr>
        <p:txBody>
          <a:bodyPr/>
          <a:lstStyle/>
          <a:p>
            <a:r>
              <a:rPr lang="en-US"/>
              <a:t>Imagine the memory of computer as an ordered sequence of storage locations called </a:t>
            </a:r>
            <a:r>
              <a:rPr lang="en-US">
                <a:solidFill>
                  <a:srgbClr val="FF0000"/>
                </a:solidFill>
              </a:rPr>
              <a:t>memory cells.</a:t>
            </a:r>
          </a:p>
          <a:p>
            <a:r>
              <a:rPr lang="en-US"/>
              <a:t>To store and access information, the computer must have some way of identifying individual memory cells, therefore each memory cell have unique </a:t>
            </a:r>
            <a:r>
              <a:rPr lang="en-US">
                <a:solidFill>
                  <a:srgbClr val="FF0000"/>
                </a:solidFill>
              </a:rPr>
              <a:t>address</a:t>
            </a:r>
            <a:r>
              <a:rPr lang="en-US"/>
              <a:t>.</a:t>
            </a:r>
          </a:p>
          <a:p>
            <a:r>
              <a:rPr lang="en-US"/>
              <a:t>8 bits= 1Byte (Bit is derived from binary digit, 1 or 0)</a:t>
            </a:r>
          </a:p>
          <a:p>
            <a:endParaRPr lang="en-US"/>
          </a:p>
        </p:txBody>
      </p:sp>
      <p:pic>
        <p:nvPicPr>
          <p:cNvPr id="13316" name="Picture 2"/>
          <p:cNvPicPr>
            <a:picLocks noChangeAspect="1" noChangeArrowheads="1"/>
          </p:cNvPicPr>
          <p:nvPr/>
        </p:nvPicPr>
        <p:blipFill>
          <a:blip r:embed="rId2" cstate="print"/>
          <a:srcRect/>
          <a:stretch>
            <a:fillRect/>
          </a:stretch>
        </p:blipFill>
        <p:spPr bwMode="auto">
          <a:xfrm>
            <a:off x="8938472" y="1828800"/>
            <a:ext cx="2945633" cy="4648200"/>
          </a:xfrm>
          <a:prstGeom prst="rect">
            <a:avLst/>
          </a:prstGeom>
          <a:noFill/>
          <a:ln w="9525">
            <a:noFill/>
            <a:miter lim="800000"/>
            <a:headEnd/>
            <a:tailEnd/>
          </a:ln>
        </p:spPr>
      </p:pic>
      <p:pic>
        <p:nvPicPr>
          <p:cNvPr id="13317" name="Picture 3"/>
          <p:cNvPicPr>
            <a:picLocks noChangeAspect="1" noChangeArrowheads="1"/>
          </p:cNvPicPr>
          <p:nvPr/>
        </p:nvPicPr>
        <p:blipFill>
          <a:blip r:embed="rId3" cstate="print"/>
          <a:srcRect/>
          <a:stretch>
            <a:fillRect/>
          </a:stretch>
        </p:blipFill>
        <p:spPr bwMode="auto">
          <a:xfrm>
            <a:off x="5688119" y="6019800"/>
            <a:ext cx="3453500" cy="685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2AD3307-328D-4592-A32B-B3D62561352D}"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Computer Software</a:t>
            </a:r>
          </a:p>
        </p:txBody>
      </p:sp>
      <p:sp>
        <p:nvSpPr>
          <p:cNvPr id="14339" name="Content Placeholder 2"/>
          <p:cNvSpPr>
            <a:spLocks noGrp="1"/>
          </p:cNvSpPr>
          <p:nvPr>
            <p:ph idx="1"/>
          </p:nvPr>
        </p:nvSpPr>
        <p:spPr>
          <a:xfrm>
            <a:off x="203147" y="1719263"/>
            <a:ext cx="11579384" cy="4833937"/>
          </a:xfrm>
        </p:spPr>
        <p:txBody>
          <a:bodyPr/>
          <a:lstStyle/>
          <a:p>
            <a:r>
              <a:rPr lang="en-US" sz="2400"/>
              <a:t>Computer Software is a collection of computer programs.</a:t>
            </a:r>
          </a:p>
          <a:p>
            <a:r>
              <a:rPr lang="en-US" sz="2400"/>
              <a:t>S/W ‘s are following two types :</a:t>
            </a:r>
          </a:p>
          <a:p>
            <a:pPr lvl="1"/>
            <a:r>
              <a:rPr lang="en-US" sz="2400"/>
              <a:t>System Software : Systems software is that software which is used to manage computer hardware that enable us to execute and write application programs / software . </a:t>
            </a:r>
          </a:p>
          <a:p>
            <a:pPr lvl="2"/>
            <a:r>
              <a:rPr lang="en-US" sz="2400" b="1"/>
              <a:t>For example</a:t>
            </a:r>
            <a:r>
              <a:rPr lang="en-US" sz="2400"/>
              <a:t>: Operating Systems, Compilers, Assemblers, Interpreters etc.</a:t>
            </a:r>
          </a:p>
          <a:p>
            <a:pPr lvl="1"/>
            <a:r>
              <a:rPr lang="en-US" sz="2400"/>
              <a:t>Application Software: Application software are those software which are meant for solving users own problems. </a:t>
            </a:r>
          </a:p>
          <a:p>
            <a:pPr lvl="2"/>
            <a:r>
              <a:rPr lang="en-US" sz="2400" b="1"/>
              <a:t>For example</a:t>
            </a:r>
            <a:r>
              <a:rPr lang="en-US" sz="2400"/>
              <a:t>: Word Processors, Games Programs, Spread Sheets, Data Base Systems, Graphics Programs etc.</a:t>
            </a:r>
            <a:br>
              <a:rPr lang="en-US" sz="2400"/>
            </a:br>
            <a:endParaRPr lang="en-US" sz="2400"/>
          </a:p>
          <a:p>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06294" y="381000"/>
            <a:ext cx="10258928" cy="1036638"/>
          </a:xfrm>
        </p:spPr>
        <p:txBody>
          <a:bodyPr/>
          <a:lstStyle/>
          <a:p>
            <a:pPr eaLnBrk="1" hangingPunct="1"/>
            <a:r>
              <a:rPr lang="en-US" sz="4000"/>
              <a:t>What is Computer Program</a:t>
            </a:r>
          </a:p>
        </p:txBody>
      </p:sp>
      <p:sp>
        <p:nvSpPr>
          <p:cNvPr id="15363" name="Rectangle 3"/>
          <p:cNvSpPr>
            <a:spLocks noGrp="1" noChangeArrowheads="1"/>
          </p:cNvSpPr>
          <p:nvPr>
            <p:ph type="body" idx="1"/>
          </p:nvPr>
        </p:nvSpPr>
        <p:spPr>
          <a:xfrm>
            <a:off x="914162" y="2057400"/>
            <a:ext cx="6805427" cy="4343400"/>
          </a:xfrm>
        </p:spPr>
        <p:txBody>
          <a:bodyPr/>
          <a:lstStyle/>
          <a:p>
            <a:pPr eaLnBrk="1" hangingPunct="1">
              <a:lnSpc>
                <a:spcPct val="90000"/>
              </a:lnSpc>
            </a:pPr>
            <a:r>
              <a:rPr lang="en-US"/>
              <a:t>Computer Programming is the art of making a computer do what you want it to do. </a:t>
            </a:r>
          </a:p>
          <a:p>
            <a:pPr eaLnBrk="1" hangingPunct="1">
              <a:lnSpc>
                <a:spcPct val="90000"/>
              </a:lnSpc>
            </a:pPr>
            <a:r>
              <a:rPr lang="en-US"/>
              <a:t>A computer program is simply a set of instructions to tell a computer how to solve a particular problem.</a:t>
            </a:r>
          </a:p>
          <a:p>
            <a:pPr eaLnBrk="1" hangingPunct="1">
              <a:lnSpc>
                <a:spcPct val="90000"/>
              </a:lnSpc>
            </a:pPr>
            <a:endParaRPr lang="en-US"/>
          </a:p>
        </p:txBody>
      </p:sp>
      <p:pic>
        <p:nvPicPr>
          <p:cNvPr id="15364" name="Picture 4" descr="images5"/>
          <p:cNvPicPr>
            <a:picLocks noChangeAspect="1" noChangeArrowheads="1"/>
          </p:cNvPicPr>
          <p:nvPr/>
        </p:nvPicPr>
        <p:blipFill>
          <a:blip r:embed="rId2" cstate="print"/>
          <a:srcRect/>
          <a:stretch>
            <a:fillRect/>
          </a:stretch>
        </p:blipFill>
        <p:spPr bwMode="auto">
          <a:xfrm>
            <a:off x="8633751" y="2667000"/>
            <a:ext cx="2473740" cy="2006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06294" y="762000"/>
            <a:ext cx="10360501" cy="655638"/>
          </a:xfrm>
        </p:spPr>
        <p:txBody>
          <a:bodyPr/>
          <a:lstStyle/>
          <a:p>
            <a:pPr eaLnBrk="1" hangingPunct="1"/>
            <a:r>
              <a:rPr lang="en-US" sz="4000"/>
              <a:t>Basics of Computer Programming</a:t>
            </a:r>
          </a:p>
        </p:txBody>
      </p:sp>
      <p:sp>
        <p:nvSpPr>
          <p:cNvPr id="16387" name="Rectangle 3"/>
          <p:cNvSpPr>
            <a:spLocks noGrp="1" noChangeArrowheads="1"/>
          </p:cNvSpPr>
          <p:nvPr>
            <p:ph type="body" idx="1"/>
          </p:nvPr>
        </p:nvSpPr>
        <p:spPr>
          <a:xfrm>
            <a:off x="1218883" y="1752601"/>
            <a:ext cx="9446339" cy="4335463"/>
          </a:xfrm>
        </p:spPr>
        <p:txBody>
          <a:bodyPr/>
          <a:lstStyle/>
          <a:p>
            <a:pPr eaLnBrk="1" hangingPunct="1"/>
            <a:r>
              <a:rPr lang="en-US"/>
              <a:t>It's rather like a recipe:</a:t>
            </a:r>
          </a:p>
          <a:p>
            <a:pPr lvl="1" eaLnBrk="1" hangingPunct="1"/>
            <a:r>
              <a:rPr lang="en-US" sz="3000"/>
              <a:t>a set of instructions to tell a cook how to make a particular dish. </a:t>
            </a:r>
          </a:p>
          <a:p>
            <a:pPr eaLnBrk="1" hangingPunct="1"/>
            <a:r>
              <a:rPr lang="en-US"/>
              <a:t>It describes the ingredients (the data) and the sequence of steps (the process) needed to convert the ingredients into the cake or whatever. </a:t>
            </a:r>
          </a:p>
          <a:p>
            <a:pPr eaLnBrk="1" hangingPunct="1"/>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3147" y="762000"/>
            <a:ext cx="10766795" cy="685800"/>
          </a:xfrm>
        </p:spPr>
        <p:txBody>
          <a:bodyPr/>
          <a:lstStyle/>
          <a:p>
            <a:pPr eaLnBrk="1" hangingPunct="1"/>
            <a:r>
              <a:rPr lang="en-US"/>
              <a:t>   Programming Language</a:t>
            </a:r>
          </a:p>
        </p:txBody>
      </p:sp>
      <p:sp>
        <p:nvSpPr>
          <p:cNvPr id="28675" name="Rectangle 3"/>
          <p:cNvSpPr>
            <a:spLocks noGrp="1" noChangeArrowheads="1"/>
          </p:cNvSpPr>
          <p:nvPr>
            <p:ph type="body" idx="1"/>
          </p:nvPr>
        </p:nvSpPr>
        <p:spPr>
          <a:xfrm>
            <a:off x="711015" y="1828801"/>
            <a:ext cx="10563648" cy="4302125"/>
          </a:xfrm>
        </p:spPr>
        <p:txBody>
          <a:bodyPr/>
          <a:lstStyle/>
          <a:p>
            <a:pPr eaLnBrk="1" hangingPunct="1"/>
            <a:r>
              <a:rPr lang="en-US"/>
              <a:t>Just as you speak to a friend in a language so you 'speak' to the computer in a language. The only language that the computer understands is called </a:t>
            </a:r>
            <a:r>
              <a:rPr lang="en-US" i="1"/>
              <a:t>binary</a:t>
            </a:r>
            <a:r>
              <a:rPr lang="en-US"/>
              <a:t>.</a:t>
            </a:r>
          </a:p>
          <a:p>
            <a:pPr eaLnBrk="1" hangingPunct="1"/>
            <a:r>
              <a:rPr lang="en-US"/>
              <a:t>Binary is unfortunately very difficult for humans to read or write so we have to use an intermediate language and get it translated into binary for us.</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7868" y="685800"/>
            <a:ext cx="8227457" cy="609600"/>
          </a:xfrm>
        </p:spPr>
        <p:txBody>
          <a:bodyPr/>
          <a:lstStyle/>
          <a:p>
            <a:pPr eaLnBrk="1" hangingPunct="1"/>
            <a:br>
              <a:rPr lang="en-US" sz="3500"/>
            </a:br>
            <a:br>
              <a:rPr lang="en-US" sz="3500"/>
            </a:br>
            <a:br>
              <a:rPr lang="en-US" sz="3500"/>
            </a:br>
            <a:br>
              <a:rPr lang="en-US" sz="3500"/>
            </a:br>
            <a:br>
              <a:rPr lang="en-US" sz="3500"/>
            </a:br>
            <a:br>
              <a:rPr lang="en-US" sz="3500"/>
            </a:br>
            <a:br>
              <a:rPr lang="en-US" sz="3500"/>
            </a:br>
            <a:br>
              <a:rPr lang="en-US" sz="3500"/>
            </a:br>
            <a:br>
              <a:rPr lang="en-US" sz="3500"/>
            </a:br>
            <a:br>
              <a:rPr lang="en-US" sz="3500"/>
            </a:br>
            <a:r>
              <a:rPr lang="en-US" sz="3500"/>
              <a:t> </a:t>
            </a:r>
            <a:r>
              <a:rPr lang="en-US" sz="4000"/>
              <a:t>Programming Language</a:t>
            </a:r>
          </a:p>
        </p:txBody>
      </p:sp>
      <p:sp>
        <p:nvSpPr>
          <p:cNvPr id="29699" name="Rectangle 3"/>
          <p:cNvSpPr>
            <a:spLocks noGrp="1" noChangeArrowheads="1"/>
          </p:cNvSpPr>
          <p:nvPr>
            <p:ph type="body" idx="1"/>
          </p:nvPr>
        </p:nvSpPr>
        <p:spPr>
          <a:xfrm>
            <a:off x="609441" y="1676400"/>
            <a:ext cx="7110148" cy="4648200"/>
          </a:xfrm>
        </p:spPr>
        <p:txBody>
          <a:bodyPr/>
          <a:lstStyle/>
          <a:p>
            <a:pPr eaLnBrk="1" hangingPunct="1">
              <a:lnSpc>
                <a:spcPct val="90000"/>
              </a:lnSpc>
            </a:pPr>
            <a:r>
              <a:rPr lang="en-US"/>
              <a:t>This is rather like watching the American and Russian presidents talking at a meeting. </a:t>
            </a:r>
          </a:p>
          <a:p>
            <a:pPr lvl="1" eaLnBrk="1" hangingPunct="1">
              <a:lnSpc>
                <a:spcPct val="90000"/>
              </a:lnSpc>
            </a:pPr>
            <a:r>
              <a:rPr lang="en-US" sz="3000"/>
              <a:t>One speaks in English, then </a:t>
            </a:r>
            <a:r>
              <a:rPr lang="en-US" sz="3000" i="1">
                <a:solidFill>
                  <a:srgbClr val="FF0000"/>
                </a:solidFill>
              </a:rPr>
              <a:t>an interpreter</a:t>
            </a:r>
            <a:r>
              <a:rPr lang="en-US" sz="3000">
                <a:solidFill>
                  <a:srgbClr val="FF0000"/>
                </a:solidFill>
              </a:rPr>
              <a:t> </a:t>
            </a:r>
            <a:r>
              <a:rPr lang="en-US" sz="3000"/>
              <a:t>repeats what has been said in Russian. The other replies in Russian and the interpreter again repeats the sentence, this time in English. </a:t>
            </a:r>
          </a:p>
        </p:txBody>
      </p:sp>
      <p:pic>
        <p:nvPicPr>
          <p:cNvPr id="29700" name="Picture 4"/>
          <p:cNvPicPr>
            <a:picLocks noChangeAspect="1" noChangeArrowheads="1"/>
          </p:cNvPicPr>
          <p:nvPr/>
        </p:nvPicPr>
        <p:blipFill>
          <a:blip r:embed="rId2" cstate="print"/>
          <a:srcRect/>
          <a:stretch>
            <a:fillRect/>
          </a:stretch>
        </p:blipFill>
        <p:spPr bwMode="auto">
          <a:xfrm>
            <a:off x="7922736" y="2362200"/>
            <a:ext cx="3758221" cy="2438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441" y="457200"/>
            <a:ext cx="10055781" cy="838200"/>
          </a:xfrm>
        </p:spPr>
        <p:txBody>
          <a:bodyPr/>
          <a:lstStyle/>
          <a:p>
            <a:pPr eaLnBrk="1" hangingPunct="1"/>
            <a:r>
              <a:rPr lang="en-US" sz="4000"/>
              <a:t>Programming Language</a:t>
            </a:r>
          </a:p>
        </p:txBody>
      </p:sp>
      <p:sp>
        <p:nvSpPr>
          <p:cNvPr id="30723" name="Rectangle 3"/>
          <p:cNvSpPr>
            <a:spLocks noGrp="1" noChangeArrowheads="1"/>
          </p:cNvSpPr>
          <p:nvPr>
            <p:ph type="body" idx="1"/>
          </p:nvPr>
        </p:nvSpPr>
        <p:spPr>
          <a:xfrm>
            <a:off x="1015735" y="1752600"/>
            <a:ext cx="9852634" cy="4876800"/>
          </a:xfrm>
        </p:spPr>
        <p:txBody>
          <a:bodyPr/>
          <a:lstStyle/>
          <a:p>
            <a:pPr eaLnBrk="1" hangingPunct="1">
              <a:lnSpc>
                <a:spcPct val="80000"/>
              </a:lnSpc>
            </a:pPr>
            <a:r>
              <a:rPr lang="en-US"/>
              <a:t>Surprisingly enough the thing that translates our intermediate language into binary is also called an interpreter. </a:t>
            </a:r>
          </a:p>
          <a:p>
            <a:pPr eaLnBrk="1" hangingPunct="1">
              <a:lnSpc>
                <a:spcPct val="80000"/>
              </a:lnSpc>
            </a:pPr>
            <a:r>
              <a:rPr lang="en-US"/>
              <a:t>And just as you usually need a different interpreter to translate English into Russian than you do to translate Arabic into Russian so you need a different computer interpreter to translate Python into binary from the one that translates VBScript into binary. </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a:t>Machine Code Programming</a:t>
            </a:r>
          </a:p>
        </p:txBody>
      </p:sp>
      <p:sp>
        <p:nvSpPr>
          <p:cNvPr id="31747" name="Rectangle 3"/>
          <p:cNvSpPr>
            <a:spLocks noGrp="1" noChangeArrowheads="1"/>
          </p:cNvSpPr>
          <p:nvPr>
            <p:ph type="body" idx="1"/>
          </p:nvPr>
        </p:nvSpPr>
        <p:spPr>
          <a:xfrm>
            <a:off x="609441" y="1719263"/>
            <a:ext cx="10563648" cy="4411662"/>
          </a:xfrm>
        </p:spPr>
        <p:txBody>
          <a:bodyPr/>
          <a:lstStyle/>
          <a:p>
            <a:pPr eaLnBrk="1" hangingPunct="1"/>
            <a:r>
              <a:rPr lang="en-US" sz="2600"/>
              <a:t>The very first programmers actually had to enter the binary codes themselves, this is known as </a:t>
            </a:r>
            <a:r>
              <a:rPr lang="en-US" sz="2600" i="1"/>
              <a:t>machine code</a:t>
            </a:r>
            <a:r>
              <a:rPr lang="en-US" sz="2600"/>
              <a:t> programming and is incredibly difficult. </a:t>
            </a:r>
          </a:p>
          <a:p>
            <a:pPr eaLnBrk="1" hangingPunct="1"/>
            <a:endParaRPr lang="en-US" sz="2600"/>
          </a:p>
          <a:p>
            <a:pPr eaLnBrk="1" hangingPunct="1"/>
            <a:endParaRPr lang="en-US" sz="2600"/>
          </a:p>
          <a:p>
            <a:pPr eaLnBrk="1" hangingPunct="1"/>
            <a:r>
              <a:rPr lang="en-US" sz="2600"/>
              <a:t>The next stage was to create a translator that simply converted English equivalents of the binary codes into binary so that instead of having to remember that the code </a:t>
            </a:r>
            <a:r>
              <a:rPr lang="en-US" sz="2600">
                <a:solidFill>
                  <a:srgbClr val="C5152E"/>
                </a:solidFill>
              </a:rPr>
              <a:t>001273 05 04</a:t>
            </a:r>
            <a:r>
              <a:rPr lang="en-US" sz="2600"/>
              <a:t> meant add 5 to 4 programmers could now write </a:t>
            </a:r>
            <a:r>
              <a:rPr lang="en-US" sz="2600">
                <a:solidFill>
                  <a:srgbClr val="C5152E"/>
                </a:solidFill>
              </a:rPr>
              <a:t>ADD 5 4</a:t>
            </a:r>
            <a:r>
              <a:rPr lang="en-US" sz="2600"/>
              <a:t>. </a:t>
            </a:r>
          </a:p>
        </p:txBody>
      </p:sp>
      <p:pic>
        <p:nvPicPr>
          <p:cNvPr id="31748" name="Picture 5"/>
          <p:cNvPicPr>
            <a:picLocks noChangeAspect="1" noChangeArrowheads="1"/>
          </p:cNvPicPr>
          <p:nvPr/>
        </p:nvPicPr>
        <p:blipFill>
          <a:blip r:embed="rId2" cstate="print"/>
          <a:srcRect/>
          <a:stretch>
            <a:fillRect/>
          </a:stretch>
        </p:blipFill>
        <p:spPr bwMode="auto">
          <a:xfrm>
            <a:off x="2640912" y="3276600"/>
            <a:ext cx="5992839" cy="457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a:t>Assembler Programming</a:t>
            </a:r>
          </a:p>
        </p:txBody>
      </p:sp>
      <p:sp>
        <p:nvSpPr>
          <p:cNvPr id="32771" name="Rectangle 3"/>
          <p:cNvSpPr>
            <a:spLocks noGrp="1" noChangeArrowheads="1"/>
          </p:cNvSpPr>
          <p:nvPr>
            <p:ph type="body" idx="1"/>
          </p:nvPr>
        </p:nvSpPr>
        <p:spPr>
          <a:xfrm>
            <a:off x="812589" y="1719263"/>
            <a:ext cx="9649486" cy="4411662"/>
          </a:xfrm>
        </p:spPr>
        <p:txBody>
          <a:bodyPr/>
          <a:lstStyle/>
          <a:p>
            <a:pPr eaLnBrk="1" hangingPunct="1"/>
            <a:r>
              <a:rPr lang="en-US"/>
              <a:t>This very simple improvement made life much simpler and these systems of codes were really the first programming languages, one for each type of computer. They were known as </a:t>
            </a:r>
            <a:r>
              <a:rPr lang="en-US" i="1">
                <a:solidFill>
                  <a:srgbClr val="C5152E"/>
                </a:solidFill>
              </a:rPr>
              <a:t>assembler</a:t>
            </a:r>
            <a:r>
              <a:rPr lang="en-US">
                <a:solidFill>
                  <a:srgbClr val="C5152E"/>
                </a:solidFill>
              </a:rPr>
              <a:t> languages</a:t>
            </a:r>
            <a:r>
              <a:rPr lang="en-US"/>
              <a:t> and </a:t>
            </a:r>
            <a:r>
              <a:rPr lang="en-US" i="1">
                <a:solidFill>
                  <a:srgbClr val="C5152E"/>
                </a:solidFill>
              </a:rPr>
              <a:t>Assembler programming</a:t>
            </a:r>
            <a:r>
              <a:rPr lang="en-US"/>
              <a:t> is still used for a few specialized programming tasks today. </a:t>
            </a:r>
          </a:p>
          <a:p>
            <a:pPr eaLnBrk="1" hangingPunct="1"/>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a:t>Books</a:t>
            </a:r>
          </a:p>
        </p:txBody>
      </p:sp>
      <p:sp>
        <p:nvSpPr>
          <p:cNvPr id="4099" name="Rectangle 3"/>
          <p:cNvSpPr>
            <a:spLocks noGrp="1" noChangeArrowheads="1"/>
          </p:cNvSpPr>
          <p:nvPr>
            <p:ph type="body" idx="1"/>
          </p:nvPr>
        </p:nvSpPr>
        <p:spPr>
          <a:xfrm>
            <a:off x="1117309" y="1752601"/>
            <a:ext cx="8836898" cy="4378325"/>
          </a:xfrm>
        </p:spPr>
        <p:txBody>
          <a:bodyPr/>
          <a:lstStyle/>
          <a:p>
            <a:pPr eaLnBrk="1" hangingPunct="1"/>
            <a:r>
              <a:rPr lang="en-US" altLang="zh-CN">
                <a:ea typeface="宋体" pitchFamily="2" charset="-122"/>
              </a:rPr>
              <a:t>Object Oriented Programming in C++ by Robert Lafore</a:t>
            </a:r>
          </a:p>
          <a:p>
            <a:pPr eaLnBrk="1" hangingPunct="1"/>
            <a:r>
              <a:rPr lang="en-US"/>
              <a:t>Problem Solving and Program Design  by Hanly &amp; Koffman</a:t>
            </a:r>
            <a:endParaRPr lang="en-US" altLang="zh-CN">
              <a:ea typeface="宋体" pitchFamily="2" charset="-122"/>
            </a:endParaRPr>
          </a:p>
          <a:p>
            <a:pPr eaLnBrk="1" hangingPunct="1"/>
            <a:r>
              <a:rPr lang="en-US"/>
              <a:t>Deitel &amp; Deitel :– C++ How to Program</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015735" y="838200"/>
            <a:ext cx="10055781" cy="5105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12AD3307-328D-4592-A32B-B3D62561352D}"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51A6EF5-1A7E-44C2-87C3-B947A031814E}"/>
              </a:ext>
            </a:extLst>
          </p:cNvPr>
          <p:cNvSpPr>
            <a:spLocks noGrp="1"/>
          </p:cNvSpPr>
          <p:nvPr>
            <p:ph type="title"/>
          </p:nvPr>
        </p:nvSpPr>
        <p:spPr>
          <a:xfrm>
            <a:off x="609441" y="122238"/>
            <a:ext cx="10055781" cy="1295400"/>
          </a:xfrm>
        </p:spPr>
        <p:txBody>
          <a:bodyPr/>
          <a:lstStyle/>
          <a:p>
            <a:r>
              <a:rPr lang="en-US" dirty="0">
                <a:latin typeface="Times New Roman"/>
                <a:cs typeface="Times New Roman"/>
              </a:rPr>
              <a:t>Assembly Code and Machine Code Comparison</a:t>
            </a:r>
            <a:endParaRPr lang="en-US" dirty="0"/>
          </a:p>
        </p:txBody>
      </p:sp>
      <p:pic>
        <p:nvPicPr>
          <p:cNvPr id="5" name="Picture 5">
            <a:extLst>
              <a:ext uri="{FF2B5EF4-FFF2-40B4-BE49-F238E27FC236}">
                <a16:creationId xmlns:a16="http://schemas.microsoft.com/office/drawing/2014/main" id="{FBAEBF28-7818-4BBE-A37C-862076943C89}"/>
              </a:ext>
            </a:extLst>
          </p:cNvPr>
          <p:cNvPicPr>
            <a:picLocks noGrp="1" noChangeAspect="1"/>
          </p:cNvPicPr>
          <p:nvPr>
            <p:ph idx="1"/>
          </p:nvPr>
        </p:nvPicPr>
        <p:blipFill>
          <a:blip r:embed="rId3"/>
          <a:stretch>
            <a:fillRect/>
          </a:stretch>
        </p:blipFill>
        <p:spPr>
          <a:xfrm>
            <a:off x="423411" y="2018669"/>
            <a:ext cx="10969943" cy="2610495"/>
          </a:xfrm>
          <a:noFill/>
        </p:spPr>
      </p:pic>
      <p:sp>
        <p:nvSpPr>
          <p:cNvPr id="4" name="Slide Number Placeholder 3">
            <a:extLst>
              <a:ext uri="{FF2B5EF4-FFF2-40B4-BE49-F238E27FC236}">
                <a16:creationId xmlns:a16="http://schemas.microsoft.com/office/drawing/2014/main" id="{B3C7A0DE-6F6D-491C-8A79-A91D042398BA}"/>
              </a:ext>
            </a:extLst>
          </p:cNvPr>
          <p:cNvSpPr>
            <a:spLocks noGrp="1"/>
          </p:cNvSpPr>
          <p:nvPr>
            <p:ph type="sldNum" sz="quarter" idx="12"/>
          </p:nvPr>
        </p:nvSpPr>
        <p:spPr>
          <a:xfrm>
            <a:off x="8735325" y="6248400"/>
            <a:ext cx="2844059" cy="457200"/>
          </a:xfrm>
        </p:spPr>
        <p:txBody>
          <a:bodyPr wrap="square" anchor="t">
            <a:normAutofit/>
          </a:bodyPr>
          <a:lstStyle/>
          <a:p>
            <a:pPr>
              <a:spcAft>
                <a:spcPts val="600"/>
              </a:spcAft>
              <a:defRPr/>
            </a:pPr>
            <a:fld id="{12AD3307-328D-4592-A32B-B3D62561352D}" type="slidenum">
              <a:rPr lang="en-US" altLang="en-US"/>
              <a:pPr>
                <a:spcAft>
                  <a:spcPts val="600"/>
                </a:spcAft>
                <a:defRPr/>
              </a:pPr>
              <a:t>21</a:t>
            </a:fld>
            <a:endParaRPr lang="en-US" altLang="en-US"/>
          </a:p>
        </p:txBody>
      </p:sp>
      <p:sp>
        <p:nvSpPr>
          <p:cNvPr id="6" name="TextBox 5">
            <a:extLst>
              <a:ext uri="{FF2B5EF4-FFF2-40B4-BE49-F238E27FC236}">
                <a16:creationId xmlns:a16="http://schemas.microsoft.com/office/drawing/2014/main" id="{17DCF7C4-382A-4853-8792-00571EE06ED2}"/>
              </a:ext>
            </a:extLst>
          </p:cNvPr>
          <p:cNvSpPr txBox="1"/>
          <p:nvPr/>
        </p:nvSpPr>
        <p:spPr>
          <a:xfrm>
            <a:off x="1503059" y="4617460"/>
            <a:ext cx="68253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Where:</a:t>
            </a:r>
          </a:p>
          <a:p>
            <a:pPr marL="285750" indent="-285750">
              <a:buFont typeface="Arial"/>
              <a:buChar char="•"/>
            </a:pPr>
            <a:r>
              <a:rPr lang="en-US" dirty="0">
                <a:latin typeface="Times New Roman"/>
                <a:cs typeface="Times New Roman"/>
              </a:rPr>
              <a:t>LOAD is the Load instruction</a:t>
            </a:r>
            <a:endParaRPr lang="en-US">
              <a:cs typeface="Times New Roman"/>
            </a:endParaRPr>
          </a:p>
          <a:p>
            <a:pPr marL="285750" indent="-285750">
              <a:buFont typeface="Arial"/>
              <a:buChar char="•"/>
            </a:pPr>
            <a:r>
              <a:rPr lang="en-US" dirty="0">
                <a:latin typeface="Times New Roman"/>
                <a:cs typeface="Times New Roman"/>
              </a:rPr>
              <a:t>R11 is the working memory location of where to store B, </a:t>
            </a:r>
            <a:endParaRPr lang="en-US" dirty="0">
              <a:cs typeface="Times New Roman"/>
            </a:endParaRPr>
          </a:p>
          <a:p>
            <a:pPr marL="285750" indent="-285750">
              <a:buFont typeface="Arial"/>
              <a:buChar char="•"/>
            </a:pPr>
            <a:r>
              <a:rPr lang="en-US" dirty="0">
                <a:latin typeface="Times New Roman"/>
                <a:cs typeface="Times New Roman"/>
              </a:rPr>
              <a:t>B is a symbol representing where the storage memory location of B is located.</a:t>
            </a:r>
            <a:endParaRPr lang="en-US" dirty="0"/>
          </a:p>
          <a:p>
            <a:endParaRPr lang="en-US" dirty="0">
              <a:latin typeface="Times New Roman"/>
              <a:cs typeface="Arial"/>
            </a:endParaRPr>
          </a:p>
          <a:p>
            <a:endParaRPr lang="en-US" dirty="0"/>
          </a:p>
        </p:txBody>
      </p:sp>
    </p:spTree>
    <p:extLst>
      <p:ext uri="{BB962C8B-B14F-4D97-AF65-F5344CB8AC3E}">
        <p14:creationId xmlns:p14="http://schemas.microsoft.com/office/powerpoint/2010/main" val="356196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CCCF-6885-4C32-8B2F-DB144972465E}"/>
              </a:ext>
            </a:extLst>
          </p:cNvPr>
          <p:cNvSpPr>
            <a:spLocks noGrp="1"/>
          </p:cNvSpPr>
          <p:nvPr>
            <p:ph type="title"/>
          </p:nvPr>
        </p:nvSpPr>
        <p:spPr/>
        <p:txBody>
          <a:bodyPr/>
          <a:lstStyle/>
          <a:p>
            <a:r>
              <a:rPr lang="en-US" dirty="0">
                <a:latin typeface="Times New Roman"/>
                <a:cs typeface="Times New Roman"/>
              </a:rPr>
              <a:t>Second Generation High Level Languages</a:t>
            </a:r>
            <a:endParaRPr lang="en-US" dirty="0"/>
          </a:p>
        </p:txBody>
      </p:sp>
      <p:sp>
        <p:nvSpPr>
          <p:cNvPr id="3" name="Content Placeholder 2">
            <a:extLst>
              <a:ext uri="{FF2B5EF4-FFF2-40B4-BE49-F238E27FC236}">
                <a16:creationId xmlns:a16="http://schemas.microsoft.com/office/drawing/2014/main" id="{DE8E603B-78C9-4614-B58D-C5CEAB790054}"/>
              </a:ext>
            </a:extLst>
          </p:cNvPr>
          <p:cNvSpPr>
            <a:spLocks noGrp="1"/>
          </p:cNvSpPr>
          <p:nvPr>
            <p:ph idx="1"/>
          </p:nvPr>
        </p:nvSpPr>
        <p:spPr/>
        <p:txBody>
          <a:bodyPr/>
          <a:lstStyle/>
          <a:p>
            <a:r>
              <a:rPr lang="en-US" dirty="0">
                <a:latin typeface="Times New Roman"/>
                <a:cs typeface="Times New Roman"/>
              </a:rPr>
              <a:t>As machines became more powerful, programmers needed more powerful languages. The need to move further away from machine level code grew.</a:t>
            </a:r>
            <a:endParaRPr lang="en-US"/>
          </a:p>
          <a:p>
            <a:endParaRPr lang="en-US" dirty="0">
              <a:latin typeface="Times New Roman"/>
              <a:cs typeface="Times New Roman"/>
            </a:endParaRPr>
          </a:p>
          <a:p>
            <a:r>
              <a:rPr lang="en-US" dirty="0">
                <a:latin typeface="Times New Roman"/>
                <a:cs typeface="Times New Roman"/>
              </a:rPr>
              <a:t>We needed more powerful instruction sets. This is the birth of the high-level language era.</a:t>
            </a:r>
          </a:p>
        </p:txBody>
      </p:sp>
      <p:sp>
        <p:nvSpPr>
          <p:cNvPr id="4" name="Slide Number Placeholder 3">
            <a:extLst>
              <a:ext uri="{FF2B5EF4-FFF2-40B4-BE49-F238E27FC236}">
                <a16:creationId xmlns:a16="http://schemas.microsoft.com/office/drawing/2014/main" id="{D5A26B75-A5A2-4812-808E-78B75D8B6E6E}"/>
              </a:ext>
            </a:extLst>
          </p:cNvPr>
          <p:cNvSpPr>
            <a:spLocks noGrp="1"/>
          </p:cNvSpPr>
          <p:nvPr>
            <p:ph type="sldNum" sz="quarter" idx="12"/>
          </p:nvPr>
        </p:nvSpPr>
        <p:spPr/>
        <p:txBody>
          <a:bodyPr/>
          <a:lstStyle/>
          <a:p>
            <a:pPr>
              <a:defRPr/>
            </a:pPr>
            <a:fld id="{12AD3307-328D-4592-A32B-B3D62561352D}" type="slidenum">
              <a:rPr lang="en-US" altLang="en-US"/>
              <a:pPr>
                <a:defRPr/>
              </a:pPr>
              <a:t>22</a:t>
            </a:fld>
            <a:endParaRPr lang="en-US" altLang="en-US"/>
          </a:p>
        </p:txBody>
      </p:sp>
    </p:spTree>
    <p:extLst>
      <p:ext uri="{BB962C8B-B14F-4D97-AF65-F5344CB8AC3E}">
        <p14:creationId xmlns:p14="http://schemas.microsoft.com/office/powerpoint/2010/main" val="284496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B7BA-6D44-4C50-A7ED-745E25E226B7}"/>
              </a:ext>
            </a:extLst>
          </p:cNvPr>
          <p:cNvSpPr>
            <a:spLocks noGrp="1"/>
          </p:cNvSpPr>
          <p:nvPr>
            <p:ph type="title"/>
          </p:nvPr>
        </p:nvSpPr>
        <p:spPr/>
        <p:txBody>
          <a:bodyPr/>
          <a:lstStyle/>
          <a:p>
            <a:r>
              <a:rPr lang="en-US" dirty="0">
                <a:latin typeface="Times New Roman"/>
                <a:cs typeface="Times New Roman"/>
              </a:rPr>
              <a:t>Contd..</a:t>
            </a:r>
            <a:endParaRPr lang="en-US" dirty="0"/>
          </a:p>
        </p:txBody>
      </p:sp>
      <p:sp>
        <p:nvSpPr>
          <p:cNvPr id="3" name="Content Placeholder 2">
            <a:extLst>
              <a:ext uri="{FF2B5EF4-FFF2-40B4-BE49-F238E27FC236}">
                <a16:creationId xmlns:a16="http://schemas.microsoft.com/office/drawing/2014/main" id="{36D1E69C-EC2C-4F54-888F-C41966E5D686}"/>
              </a:ext>
            </a:extLst>
          </p:cNvPr>
          <p:cNvSpPr>
            <a:spLocks noGrp="1"/>
          </p:cNvSpPr>
          <p:nvPr>
            <p:ph idx="1"/>
          </p:nvPr>
        </p:nvSpPr>
        <p:spPr/>
        <p:txBody>
          <a:bodyPr/>
          <a:lstStyle/>
          <a:p>
            <a:r>
              <a:rPr lang="en-US" dirty="0">
                <a:latin typeface="Times New Roman"/>
                <a:cs typeface="Times New Roman"/>
              </a:rPr>
              <a:t>In 1954, John Backus, IBM, developed </a:t>
            </a:r>
            <a:r>
              <a:rPr lang="en-US" b="1" dirty="0">
                <a:latin typeface="Times New Roman"/>
                <a:cs typeface="Times New Roman"/>
              </a:rPr>
              <a:t>FORTRAN (</a:t>
            </a:r>
            <a:r>
              <a:rPr lang="en-US" b="1" dirty="0" err="1">
                <a:latin typeface="Times New Roman"/>
                <a:cs typeface="Times New Roman"/>
              </a:rPr>
              <a:t>FORMula</a:t>
            </a:r>
            <a:r>
              <a:rPr lang="en-US" b="1" dirty="0">
                <a:latin typeface="Times New Roman"/>
                <a:cs typeface="Times New Roman"/>
              </a:rPr>
              <a:t> </a:t>
            </a:r>
            <a:r>
              <a:rPr lang="en-US" b="1" dirty="0" err="1">
                <a:latin typeface="Times New Roman"/>
                <a:cs typeface="Times New Roman"/>
              </a:rPr>
              <a:t>TRANslator</a:t>
            </a:r>
            <a:r>
              <a:rPr lang="en-US" b="1" dirty="0">
                <a:latin typeface="Times New Roman"/>
                <a:cs typeface="Times New Roman"/>
              </a:rPr>
              <a:t>) </a:t>
            </a:r>
            <a:r>
              <a:rPr lang="en-US" dirty="0">
                <a:latin typeface="Times New Roman"/>
                <a:cs typeface="Times New Roman"/>
              </a:rPr>
              <a:t>, which was released in commercial form in 1957. This language was designed for numerical applications. </a:t>
            </a:r>
            <a:endParaRPr lang="en-US"/>
          </a:p>
          <a:p>
            <a:pPr marL="0" indent="0">
              <a:buNone/>
            </a:pPr>
            <a:endParaRPr lang="en-US" dirty="0">
              <a:latin typeface="Times New Roman"/>
              <a:cs typeface="Times New Roman"/>
            </a:endParaRPr>
          </a:p>
          <a:p>
            <a:r>
              <a:rPr lang="en-US" dirty="0">
                <a:latin typeface="Times New Roman"/>
                <a:cs typeface="Times New Roman"/>
              </a:rPr>
              <a:t>Instead of thinking specifically in computer instructions, programmers finally had a more natural, meaningful language</a:t>
            </a:r>
            <a:endParaRPr lang="en-US" dirty="0"/>
          </a:p>
        </p:txBody>
      </p:sp>
      <p:sp>
        <p:nvSpPr>
          <p:cNvPr id="4" name="Slide Number Placeholder 3">
            <a:extLst>
              <a:ext uri="{FF2B5EF4-FFF2-40B4-BE49-F238E27FC236}">
                <a16:creationId xmlns:a16="http://schemas.microsoft.com/office/drawing/2014/main" id="{C260A65D-DB39-44EB-A592-338DD68392EB}"/>
              </a:ext>
            </a:extLst>
          </p:cNvPr>
          <p:cNvSpPr>
            <a:spLocks noGrp="1"/>
          </p:cNvSpPr>
          <p:nvPr>
            <p:ph type="sldNum" sz="quarter" idx="12"/>
          </p:nvPr>
        </p:nvSpPr>
        <p:spPr/>
        <p:txBody>
          <a:bodyPr/>
          <a:lstStyle/>
          <a:p>
            <a:pPr>
              <a:defRPr/>
            </a:pPr>
            <a:fld id="{12AD3307-328D-4592-A32B-B3D62561352D}" type="slidenum">
              <a:rPr lang="en-US" altLang="en-US"/>
              <a:pPr>
                <a:defRPr/>
              </a:pPr>
              <a:t>23</a:t>
            </a:fld>
            <a:endParaRPr lang="en-US" altLang="en-US"/>
          </a:p>
        </p:txBody>
      </p:sp>
    </p:spTree>
    <p:extLst>
      <p:ext uri="{BB962C8B-B14F-4D97-AF65-F5344CB8AC3E}">
        <p14:creationId xmlns:p14="http://schemas.microsoft.com/office/powerpoint/2010/main" val="209627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1B01-27B2-4070-8CC0-2A631A43A60F}"/>
              </a:ext>
            </a:extLst>
          </p:cNvPr>
          <p:cNvSpPr>
            <a:spLocks noGrp="1"/>
          </p:cNvSpPr>
          <p:nvPr>
            <p:ph type="title"/>
          </p:nvPr>
        </p:nvSpPr>
        <p:spPr>
          <a:xfrm>
            <a:off x="609441" y="122238"/>
            <a:ext cx="10055781" cy="1295400"/>
          </a:xfrm>
        </p:spPr>
        <p:txBody>
          <a:bodyPr wrap="square" anchor="b">
            <a:normAutofit/>
          </a:bodyPr>
          <a:lstStyle/>
          <a:p>
            <a:pPr algn="ctr"/>
            <a:r>
              <a:rPr lang="en-US" dirty="0">
                <a:latin typeface="Times New Roman"/>
                <a:cs typeface="Times New Roman"/>
              </a:rPr>
              <a:t>Comparison</a:t>
            </a:r>
            <a:endParaRPr lang="en-US" dirty="0"/>
          </a:p>
        </p:txBody>
      </p:sp>
      <p:pic>
        <p:nvPicPr>
          <p:cNvPr id="5" name="Picture 5" descr="Text&#10;&#10;Description automatically generated">
            <a:extLst>
              <a:ext uri="{FF2B5EF4-FFF2-40B4-BE49-F238E27FC236}">
                <a16:creationId xmlns:a16="http://schemas.microsoft.com/office/drawing/2014/main" id="{8C83DA8C-879D-4ADB-A1F3-3DA4D642C508}"/>
              </a:ext>
            </a:extLst>
          </p:cNvPr>
          <p:cNvPicPr>
            <a:picLocks noGrp="1" noChangeAspect="1"/>
          </p:cNvPicPr>
          <p:nvPr>
            <p:ph idx="1"/>
          </p:nvPr>
        </p:nvPicPr>
        <p:blipFill>
          <a:blip r:embed="rId2"/>
          <a:stretch>
            <a:fillRect/>
          </a:stretch>
        </p:blipFill>
        <p:spPr>
          <a:xfrm>
            <a:off x="609441" y="2567563"/>
            <a:ext cx="10969943" cy="2715061"/>
          </a:xfrm>
          <a:noFill/>
        </p:spPr>
      </p:pic>
      <p:sp>
        <p:nvSpPr>
          <p:cNvPr id="4" name="Slide Number Placeholder 3">
            <a:extLst>
              <a:ext uri="{FF2B5EF4-FFF2-40B4-BE49-F238E27FC236}">
                <a16:creationId xmlns:a16="http://schemas.microsoft.com/office/drawing/2014/main" id="{DA7E5935-E6A1-4A1C-9C71-3B1816A82956}"/>
              </a:ext>
            </a:extLst>
          </p:cNvPr>
          <p:cNvSpPr>
            <a:spLocks noGrp="1"/>
          </p:cNvSpPr>
          <p:nvPr>
            <p:ph type="sldNum" sz="quarter" idx="12"/>
          </p:nvPr>
        </p:nvSpPr>
        <p:spPr>
          <a:xfrm>
            <a:off x="8735325" y="6248400"/>
            <a:ext cx="2844059" cy="457200"/>
          </a:xfrm>
        </p:spPr>
        <p:txBody>
          <a:bodyPr wrap="square" anchor="t">
            <a:normAutofit/>
          </a:bodyPr>
          <a:lstStyle/>
          <a:p>
            <a:pPr>
              <a:spcAft>
                <a:spcPts val="600"/>
              </a:spcAft>
              <a:defRPr/>
            </a:pPr>
            <a:fld id="{12AD3307-328D-4592-A32B-B3D62561352D}" type="slidenum">
              <a:rPr lang="en-US" altLang="en-US"/>
              <a:pPr>
                <a:spcAft>
                  <a:spcPts val="600"/>
                </a:spcAft>
                <a:defRPr/>
              </a:pPr>
              <a:t>24</a:t>
            </a:fld>
            <a:endParaRPr lang="en-US" altLang="en-US"/>
          </a:p>
        </p:txBody>
      </p:sp>
      <p:sp>
        <p:nvSpPr>
          <p:cNvPr id="6" name="TextBox 5">
            <a:extLst>
              <a:ext uri="{FF2B5EF4-FFF2-40B4-BE49-F238E27FC236}">
                <a16:creationId xmlns:a16="http://schemas.microsoft.com/office/drawing/2014/main" id="{AE729332-2F56-460F-88D7-AE35FB7AD0B9}"/>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96654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66D-97B8-40B4-9C7E-DAA27D6F681E}"/>
              </a:ext>
            </a:extLst>
          </p:cNvPr>
          <p:cNvSpPr>
            <a:spLocks noGrp="1"/>
          </p:cNvSpPr>
          <p:nvPr>
            <p:ph type="title"/>
          </p:nvPr>
        </p:nvSpPr>
        <p:spPr>
          <a:xfrm>
            <a:off x="609441" y="122238"/>
            <a:ext cx="10055781" cy="1295400"/>
          </a:xfrm>
        </p:spPr>
        <p:txBody>
          <a:bodyPr wrap="square" anchor="b">
            <a:normAutofit/>
          </a:bodyPr>
          <a:lstStyle/>
          <a:p>
            <a:r>
              <a:rPr lang="en-US"/>
              <a:t>Third Generation High Level Languages</a:t>
            </a:r>
            <a:endParaRPr lang="en-US" dirty="0"/>
          </a:p>
        </p:txBody>
      </p:sp>
      <p:sp>
        <p:nvSpPr>
          <p:cNvPr id="4" name="Slide Number Placeholder 3">
            <a:extLst>
              <a:ext uri="{FF2B5EF4-FFF2-40B4-BE49-F238E27FC236}">
                <a16:creationId xmlns:a16="http://schemas.microsoft.com/office/drawing/2014/main" id="{C75BDCBC-440C-4649-A571-E91F56587FB0}"/>
              </a:ext>
            </a:extLst>
          </p:cNvPr>
          <p:cNvSpPr>
            <a:spLocks noGrp="1"/>
          </p:cNvSpPr>
          <p:nvPr>
            <p:ph type="sldNum" sz="quarter" idx="12"/>
          </p:nvPr>
        </p:nvSpPr>
        <p:spPr>
          <a:xfrm>
            <a:off x="8735325" y="6248400"/>
            <a:ext cx="2844059" cy="457200"/>
          </a:xfrm>
        </p:spPr>
        <p:txBody>
          <a:bodyPr wrap="square" anchor="t">
            <a:normAutofit/>
          </a:bodyPr>
          <a:lstStyle/>
          <a:p>
            <a:pPr>
              <a:spcAft>
                <a:spcPts val="600"/>
              </a:spcAft>
              <a:defRPr/>
            </a:pPr>
            <a:fld id="{12AD3307-328D-4592-A32B-B3D62561352D}" type="slidenum">
              <a:rPr lang="en-US" altLang="en-US"/>
              <a:pPr>
                <a:spcAft>
                  <a:spcPts val="600"/>
                </a:spcAft>
                <a:defRPr/>
              </a:pPr>
              <a:t>25</a:t>
            </a:fld>
            <a:endParaRPr lang="en-US" altLang="en-US"/>
          </a:p>
        </p:txBody>
      </p:sp>
      <p:graphicFrame>
        <p:nvGraphicFramePr>
          <p:cNvPr id="6" name="Content Placeholder 2">
            <a:extLst>
              <a:ext uri="{FF2B5EF4-FFF2-40B4-BE49-F238E27FC236}">
                <a16:creationId xmlns:a16="http://schemas.microsoft.com/office/drawing/2014/main" id="{F84F8892-5F2A-4C70-BBDC-0699A816EABA}"/>
              </a:ext>
            </a:extLst>
          </p:cNvPr>
          <p:cNvGraphicFramePr>
            <a:graphicFrameLocks noGrp="1"/>
          </p:cNvGraphicFramePr>
          <p:nvPr>
            <p:ph sz="half" idx="2"/>
            <p:extLst>
              <p:ext uri="{D42A27DB-BD31-4B8C-83A1-F6EECF244321}">
                <p14:modId xmlns:p14="http://schemas.microsoft.com/office/powerpoint/2010/main" val="3514465627"/>
              </p:ext>
            </p:extLst>
          </p:nvPr>
        </p:nvGraphicFramePr>
        <p:xfrm>
          <a:off x="2667434" y="1704915"/>
          <a:ext cx="5383398"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953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a:t>Higher level computer languages</a:t>
            </a:r>
          </a:p>
        </p:txBody>
      </p:sp>
      <p:sp>
        <p:nvSpPr>
          <p:cNvPr id="34819" name="Rectangle 3"/>
          <p:cNvSpPr>
            <a:spLocks noGrp="1" noChangeArrowheads="1"/>
          </p:cNvSpPr>
          <p:nvPr>
            <p:ph type="body" idx="1"/>
          </p:nvPr>
        </p:nvSpPr>
        <p:spPr>
          <a:xfrm>
            <a:off x="1117309" y="1719263"/>
            <a:ext cx="9141619" cy="4411662"/>
          </a:xfrm>
        </p:spPr>
        <p:txBody>
          <a:bodyPr/>
          <a:lstStyle/>
          <a:p>
            <a:pPr marL="0" indent="0" eaLnBrk="1" hangingPunct="1">
              <a:buNone/>
            </a:pPr>
            <a:endParaRPr lang="en-US"/>
          </a:p>
          <a:p>
            <a:pPr eaLnBrk="1" hangingPunct="1"/>
            <a:r>
              <a:rPr lang="en-US" dirty="0">
                <a:latin typeface="Times New Roman"/>
                <a:cs typeface="Times New Roman"/>
              </a:rPr>
              <a:t>Computer scientists developed higher level computer languages to make the job easier. This was just as well because at the same time users were inventing ever more complex jobs for computers to solve! </a:t>
            </a:r>
            <a:endParaRPr lang="en-US" dirty="0"/>
          </a:p>
          <a:p>
            <a:pPr eaLnBrk="1" hangingPunct="1"/>
            <a:endParaRPr lang="en-US"/>
          </a:p>
          <a:p>
            <a:pPr eaLnBrk="1" hangingPunct="1"/>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000"/>
              <a:t>Higher level computer languages</a:t>
            </a:r>
          </a:p>
        </p:txBody>
      </p:sp>
      <p:sp>
        <p:nvSpPr>
          <p:cNvPr id="35843" name="Rectangle 3"/>
          <p:cNvSpPr>
            <a:spLocks noGrp="1" noChangeArrowheads="1"/>
          </p:cNvSpPr>
          <p:nvPr>
            <p:ph type="body" idx="1"/>
          </p:nvPr>
        </p:nvSpPr>
        <p:spPr>
          <a:xfrm>
            <a:off x="1523603" y="2100264"/>
            <a:ext cx="8227457" cy="4757737"/>
          </a:xfrm>
        </p:spPr>
        <p:txBody>
          <a:bodyPr/>
          <a:lstStyle/>
          <a:p>
            <a:pPr eaLnBrk="1" hangingPunct="1"/>
            <a:r>
              <a:rPr lang="en-US"/>
              <a:t>This competition between the computer scientists and the users is still going on and new languages keep on appearing. </a:t>
            </a:r>
          </a:p>
        </p:txBody>
      </p:sp>
      <p:pic>
        <p:nvPicPr>
          <p:cNvPr id="35844" name="Picture 4"/>
          <p:cNvPicPr>
            <a:picLocks noChangeAspect="1" noChangeArrowheads="1"/>
          </p:cNvPicPr>
          <p:nvPr/>
        </p:nvPicPr>
        <p:blipFill>
          <a:blip r:embed="rId2" cstate="print"/>
          <a:srcRect/>
          <a:stretch>
            <a:fillRect/>
          </a:stretch>
        </p:blipFill>
        <p:spPr bwMode="auto">
          <a:xfrm>
            <a:off x="3453500" y="4114800"/>
            <a:ext cx="5180251" cy="20955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4100" dirty="0">
                <a:latin typeface="Times New Roman"/>
                <a:cs typeface="Times New Roman"/>
              </a:rPr>
              <a:t>What is Compiler/Interpreter ? </a:t>
            </a:r>
            <a:endParaRPr lang="en-US" sz="4100" dirty="0"/>
          </a:p>
        </p:txBody>
      </p:sp>
      <p:sp>
        <p:nvSpPr>
          <p:cNvPr id="36867" name="Content Placeholder 2"/>
          <p:cNvSpPr>
            <a:spLocks noGrp="1"/>
          </p:cNvSpPr>
          <p:nvPr>
            <p:ph idx="1"/>
          </p:nvPr>
        </p:nvSpPr>
        <p:spPr/>
        <p:txBody>
          <a:bodyPr/>
          <a:lstStyle/>
          <a:p>
            <a:r>
              <a:rPr lang="en-US" dirty="0">
                <a:latin typeface="Times New Roman"/>
                <a:cs typeface="Times New Roman"/>
              </a:rPr>
              <a:t>Compiler/Interpreter is a System Software which is used to translate higher level language source code into machine code. </a:t>
            </a:r>
            <a:endParaRPr lang="en-US"/>
          </a:p>
          <a:p>
            <a:pPr lvl="1" indent="-347345"/>
            <a:r>
              <a:rPr lang="en-US" dirty="0">
                <a:latin typeface="Times New Roman"/>
                <a:cs typeface="Times New Roman"/>
              </a:rPr>
              <a:t>For example : C – compiler , FORTRAN compiler.</a:t>
            </a:r>
            <a:br>
              <a:rPr lang="en-US" b="1" dirty="0"/>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latin typeface="Times New Roman"/>
                <a:cs typeface="Times New Roman"/>
              </a:rPr>
              <a:t>Compiler and interpreter</a:t>
            </a:r>
            <a:endParaRPr lang="en-US" dirty="0" err="1"/>
          </a:p>
        </p:txBody>
      </p:sp>
      <p:sp>
        <p:nvSpPr>
          <p:cNvPr id="37891" name="Content Placeholder 2"/>
          <p:cNvSpPr>
            <a:spLocks noGrp="1"/>
          </p:cNvSpPr>
          <p:nvPr>
            <p:ph idx="1"/>
          </p:nvPr>
        </p:nvSpPr>
        <p:spPr/>
        <p:txBody>
          <a:bodyPr/>
          <a:lstStyle/>
          <a:p>
            <a:r>
              <a:rPr lang="en-US" dirty="0">
                <a:latin typeface="Times New Roman"/>
                <a:cs typeface="Times New Roman"/>
              </a:rPr>
              <a:t>A compiler is a translator which transforms source language (high-level language) into object language (machine language)</a:t>
            </a:r>
            <a:endParaRPr lang="en-US" b="1" dirty="0">
              <a:latin typeface="Times New Roman"/>
              <a:cs typeface="Times New Roman"/>
            </a:endParaRPr>
          </a:p>
          <a:p>
            <a:endParaRPr lang="en-US" dirty="0">
              <a:latin typeface="Times New Roman"/>
              <a:cs typeface="Times New Roman"/>
            </a:endParaRPr>
          </a:p>
          <a:p>
            <a:r>
              <a:rPr lang="en-US" dirty="0">
                <a:latin typeface="Times New Roman"/>
                <a:cs typeface="Times New Roman"/>
              </a:rPr>
              <a:t>An Interpreter is a program which imitates the execution of programs written in a source language</a:t>
            </a:r>
          </a:p>
          <a:p>
            <a:endParaRPr lang="en-US" b="1" dirty="0"/>
          </a:p>
          <a:p>
            <a:endParaRPr lang="en-US" b="1"/>
          </a:p>
          <a:p>
            <a:endParaRPr lang="en-US" b="1"/>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Grading Criteria</a:t>
            </a:r>
          </a:p>
        </p:txBody>
      </p:sp>
      <p:sp>
        <p:nvSpPr>
          <p:cNvPr id="5123" name="Content Placeholder 2"/>
          <p:cNvSpPr>
            <a:spLocks noGrp="1"/>
          </p:cNvSpPr>
          <p:nvPr>
            <p:ph idx="1"/>
          </p:nvPr>
        </p:nvSpPr>
        <p:spPr/>
        <p:txBody>
          <a:bodyPr/>
          <a:lstStyle/>
          <a:p>
            <a:r>
              <a:rPr lang="en-US"/>
              <a:t>Final Exam    50%</a:t>
            </a:r>
          </a:p>
          <a:p>
            <a:r>
              <a:rPr lang="en-US"/>
              <a:t>Mid Exam      30%</a:t>
            </a:r>
          </a:p>
          <a:p>
            <a:r>
              <a:rPr lang="en-US"/>
              <a:t>Quiz               10%</a:t>
            </a:r>
          </a:p>
          <a:p>
            <a:r>
              <a:rPr lang="en-US"/>
              <a:t>Assignments  10%</a:t>
            </a:r>
          </a:p>
          <a:p>
            <a:endParaRPr lang="en-US"/>
          </a:p>
          <a:p>
            <a:pPr>
              <a:buFont typeface="Wingdings" pitchFamily="2" charset="2"/>
              <a:buNone/>
            </a:pPr>
            <a:r>
              <a:rPr lang="en-US"/>
              <a:t>         Total       100%</a:t>
            </a:r>
          </a:p>
          <a:p>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C996-E96E-4556-AD0C-62D8A5B8A5D3}"/>
              </a:ext>
            </a:extLst>
          </p:cNvPr>
          <p:cNvSpPr>
            <a:spLocks noGrp="1"/>
          </p:cNvSpPr>
          <p:nvPr>
            <p:ph type="title"/>
          </p:nvPr>
        </p:nvSpPr>
        <p:spPr>
          <a:xfrm>
            <a:off x="609441" y="122238"/>
            <a:ext cx="10055781" cy="1295400"/>
          </a:xfrm>
        </p:spPr>
        <p:txBody>
          <a:bodyPr wrap="square" anchor="b">
            <a:normAutofit/>
          </a:bodyPr>
          <a:lstStyle/>
          <a:p>
            <a:r>
              <a:rPr lang="en-US" dirty="0">
                <a:latin typeface="Times New Roman"/>
                <a:cs typeface="Times New Roman"/>
              </a:rPr>
              <a:t>.</a:t>
            </a:r>
            <a:endParaRPr lang="en-US" dirty="0"/>
          </a:p>
        </p:txBody>
      </p:sp>
      <p:pic>
        <p:nvPicPr>
          <p:cNvPr id="5" name="Picture 5" descr="Graphical user interface, text, email&#10;&#10;Description automatically generated">
            <a:extLst>
              <a:ext uri="{FF2B5EF4-FFF2-40B4-BE49-F238E27FC236}">
                <a16:creationId xmlns:a16="http://schemas.microsoft.com/office/drawing/2014/main" id="{26DD9ED0-5681-48F5-A07D-487557A18A19}"/>
              </a:ext>
            </a:extLst>
          </p:cNvPr>
          <p:cNvPicPr>
            <a:picLocks noGrp="1" noChangeAspect="1"/>
          </p:cNvPicPr>
          <p:nvPr>
            <p:ph idx="1"/>
          </p:nvPr>
        </p:nvPicPr>
        <p:blipFill>
          <a:blip r:embed="rId2"/>
          <a:stretch>
            <a:fillRect/>
          </a:stretch>
        </p:blipFill>
        <p:spPr>
          <a:xfrm>
            <a:off x="2059042" y="115687"/>
            <a:ext cx="7820398" cy="6611395"/>
          </a:xfrm>
          <a:noFill/>
        </p:spPr>
      </p:pic>
      <p:sp>
        <p:nvSpPr>
          <p:cNvPr id="4" name="Slide Number Placeholder 3">
            <a:extLst>
              <a:ext uri="{FF2B5EF4-FFF2-40B4-BE49-F238E27FC236}">
                <a16:creationId xmlns:a16="http://schemas.microsoft.com/office/drawing/2014/main" id="{71DB4E4B-3528-4103-81E4-5EEE7E4B39E3}"/>
              </a:ext>
            </a:extLst>
          </p:cNvPr>
          <p:cNvSpPr>
            <a:spLocks noGrp="1"/>
          </p:cNvSpPr>
          <p:nvPr>
            <p:ph type="sldNum" sz="quarter" idx="12"/>
          </p:nvPr>
        </p:nvSpPr>
        <p:spPr>
          <a:xfrm>
            <a:off x="8735325" y="6248400"/>
            <a:ext cx="2844059" cy="457200"/>
          </a:xfrm>
        </p:spPr>
        <p:txBody>
          <a:bodyPr wrap="square" anchor="t">
            <a:normAutofit/>
          </a:bodyPr>
          <a:lstStyle/>
          <a:p>
            <a:pPr>
              <a:spcAft>
                <a:spcPts val="600"/>
              </a:spcAft>
              <a:defRPr/>
            </a:pPr>
            <a:fld id="{12AD3307-328D-4592-A32B-B3D62561352D}" type="slidenum">
              <a:rPr lang="en-US" altLang="en-US"/>
              <a:pPr>
                <a:spcAft>
                  <a:spcPts val="600"/>
                </a:spcAft>
                <a:defRPr/>
              </a:pPr>
              <a:t>30</a:t>
            </a:fld>
            <a:endParaRPr lang="en-US" altLang="en-US"/>
          </a:p>
        </p:txBody>
      </p:sp>
    </p:spTree>
    <p:extLst>
      <p:ext uri="{BB962C8B-B14F-4D97-AF65-F5344CB8AC3E}">
        <p14:creationId xmlns:p14="http://schemas.microsoft.com/office/powerpoint/2010/main" val="1339451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07868" y="304800"/>
            <a:ext cx="10868369" cy="1295400"/>
          </a:xfrm>
        </p:spPr>
        <p:txBody>
          <a:bodyPr/>
          <a:lstStyle/>
          <a:p>
            <a:pPr eaLnBrk="1" hangingPunct="1"/>
            <a:r>
              <a:rPr lang="en-US" sz="4100"/>
              <a:t>Steps for good quality </a:t>
            </a:r>
            <a:br>
              <a:rPr lang="en-US" sz="4100"/>
            </a:br>
            <a:r>
              <a:rPr lang="en-US" sz="4100"/>
              <a:t>Program/Software development</a:t>
            </a:r>
          </a:p>
        </p:txBody>
      </p:sp>
      <p:sp>
        <p:nvSpPr>
          <p:cNvPr id="38915" name="Content Placeholder 2"/>
          <p:cNvSpPr>
            <a:spLocks noGrp="1"/>
          </p:cNvSpPr>
          <p:nvPr>
            <p:ph idx="1"/>
          </p:nvPr>
        </p:nvSpPr>
        <p:spPr/>
        <p:txBody>
          <a:bodyPr/>
          <a:lstStyle/>
          <a:p>
            <a:pPr eaLnBrk="1" hangingPunct="1"/>
            <a:r>
              <a:rPr lang="en-US"/>
              <a:t>To develop reliable and good quality Program/ Software we need to follow the following 5 steps :</a:t>
            </a:r>
          </a:p>
          <a:p>
            <a:pPr eaLnBrk="1" hangingPunct="1">
              <a:buFont typeface="Wingdings" pitchFamily="2" charset="2"/>
              <a:buNone/>
            </a:pPr>
            <a:r>
              <a:rPr lang="en-US" b="1"/>
              <a:t>    </a:t>
            </a:r>
            <a:r>
              <a:rPr lang="en-US" sz="2400"/>
              <a:t>1. Requirement Specification.</a:t>
            </a:r>
            <a:br>
              <a:rPr lang="en-US" sz="2400"/>
            </a:br>
            <a:r>
              <a:rPr lang="en-US" sz="2400"/>
              <a:t>2. Analysis.</a:t>
            </a:r>
            <a:br>
              <a:rPr lang="en-US" sz="2400"/>
            </a:br>
            <a:r>
              <a:rPr lang="en-US" sz="2400"/>
              <a:t>3. Design.</a:t>
            </a:r>
            <a:br>
              <a:rPr lang="en-US" sz="2400"/>
            </a:br>
            <a:r>
              <a:rPr lang="en-US" sz="2400"/>
              <a:t>4. Implementation.</a:t>
            </a:r>
            <a:br>
              <a:rPr lang="en-US" sz="2400"/>
            </a:br>
            <a:r>
              <a:rPr lang="en-US" sz="2400"/>
              <a:t>5. Verification and testing.</a:t>
            </a:r>
            <a:br>
              <a:rPr lang="en-US" b="1"/>
            </a:br>
            <a:br>
              <a:rPr lang="en-US"/>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dirty="0" smtClean="0"/>
              <a:pPr>
                <a:defRPr/>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441" y="304800"/>
            <a:ext cx="10055781" cy="1112838"/>
          </a:xfrm>
        </p:spPr>
        <p:txBody>
          <a:bodyPr/>
          <a:lstStyle/>
          <a:p>
            <a:pPr eaLnBrk="1" hangingPunct="1"/>
            <a:r>
              <a:rPr lang="en-US" sz="4100"/>
              <a:t>For Example: </a:t>
            </a:r>
          </a:p>
        </p:txBody>
      </p:sp>
      <p:sp>
        <p:nvSpPr>
          <p:cNvPr id="39939" name="Content Placeholder 2"/>
          <p:cNvSpPr>
            <a:spLocks noGrp="1"/>
          </p:cNvSpPr>
          <p:nvPr>
            <p:ph idx="1"/>
          </p:nvPr>
        </p:nvSpPr>
        <p:spPr/>
        <p:txBody>
          <a:bodyPr/>
          <a:lstStyle/>
          <a:p>
            <a:pPr eaLnBrk="1" hangingPunct="1"/>
            <a:r>
              <a:rPr lang="en-US"/>
              <a:t>Take a case study for finding the area and circumference of a circle</a:t>
            </a:r>
          </a:p>
        </p:txBody>
      </p:sp>
      <p:pic>
        <p:nvPicPr>
          <p:cNvPr id="39940" name="Picture 5" descr="https://upload.wikimedia.org/wikipedia/commons/thumb/a/a0/Circle_-_black_simple.svg/2000px-Circle_-_black_simple.svg.png"/>
          <p:cNvPicPr>
            <a:picLocks noChangeAspect="1" noChangeArrowheads="1"/>
          </p:cNvPicPr>
          <p:nvPr/>
        </p:nvPicPr>
        <p:blipFill>
          <a:blip r:embed="rId2" cstate="print"/>
          <a:srcRect/>
          <a:stretch>
            <a:fillRect/>
          </a:stretch>
        </p:blipFill>
        <p:spPr bwMode="auto">
          <a:xfrm>
            <a:off x="4367662" y="3048000"/>
            <a:ext cx="3351927"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100"/>
              <a:t>Example contd. . . .</a:t>
            </a:r>
          </a:p>
        </p:txBody>
      </p:sp>
      <p:sp>
        <p:nvSpPr>
          <p:cNvPr id="40963" name="Content Placeholder 2"/>
          <p:cNvSpPr>
            <a:spLocks noGrp="1"/>
          </p:cNvSpPr>
          <p:nvPr>
            <p:ph idx="1"/>
          </p:nvPr>
        </p:nvSpPr>
        <p:spPr>
          <a:xfrm>
            <a:off x="609441" y="1719263"/>
            <a:ext cx="10258928" cy="4411662"/>
          </a:xfrm>
        </p:spPr>
        <p:txBody>
          <a:bodyPr/>
          <a:lstStyle/>
          <a:p>
            <a:pPr marL="514350" indent="-514350" eaLnBrk="1" hangingPunct="1">
              <a:buFont typeface="Wingdings" pitchFamily="2" charset="2"/>
              <a:buNone/>
            </a:pPr>
            <a:r>
              <a:rPr lang="en-US" b="1"/>
              <a:t>1. Problem or Requirement Specification:</a:t>
            </a:r>
          </a:p>
          <a:p>
            <a:pPr marL="514350" indent="-514350" eaLnBrk="1" hangingPunct="1"/>
            <a:r>
              <a:rPr lang="en-US" sz="2300"/>
              <a:t>Take the </a:t>
            </a:r>
            <a:r>
              <a:rPr lang="en-US" sz="2300" b="1"/>
              <a:t>radius</a:t>
            </a:r>
            <a:r>
              <a:rPr lang="en-US" sz="2300"/>
              <a:t> of a circle </a:t>
            </a:r>
            <a:r>
              <a:rPr lang="en-US" sz="2300" b="1"/>
              <a:t>from the user </a:t>
            </a:r>
            <a:r>
              <a:rPr lang="en-US" sz="2300"/>
              <a:t>and </a:t>
            </a:r>
            <a:r>
              <a:rPr lang="en-US" sz="2300" b="1"/>
              <a:t>compute</a:t>
            </a:r>
            <a:r>
              <a:rPr lang="en-US" sz="2300"/>
              <a:t> and </a:t>
            </a:r>
            <a:r>
              <a:rPr lang="en-US" sz="2300" b="1"/>
              <a:t>print</a:t>
            </a:r>
            <a:r>
              <a:rPr lang="en-US" sz="2300"/>
              <a:t> its area and circumference. </a:t>
            </a:r>
            <a:br>
              <a:rPr lang="en-US" sz="2300" b="1"/>
            </a:br>
            <a:r>
              <a:rPr lang="en-US" sz="2300"/>
              <a:t> </a:t>
            </a:r>
          </a:p>
        </p:txBody>
      </p:sp>
      <p:pic>
        <p:nvPicPr>
          <p:cNvPr id="40964" name="Picture 5" descr="https://upload.wikimedia.org/wikipedia/commons/thumb/a/a0/Circle_-_black_simple.svg/2000px-Circle_-_black_simple.svg.png"/>
          <p:cNvPicPr>
            <a:picLocks noChangeAspect="1" noChangeArrowheads="1"/>
          </p:cNvPicPr>
          <p:nvPr/>
        </p:nvPicPr>
        <p:blipFill>
          <a:blip r:embed="rId2" cstate="print"/>
          <a:srcRect/>
          <a:stretch>
            <a:fillRect/>
          </a:stretch>
        </p:blipFill>
        <p:spPr bwMode="auto">
          <a:xfrm>
            <a:off x="4367662" y="3505200"/>
            <a:ext cx="3047206" cy="2286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z="4000"/>
              <a:t>Example contd. . . .</a:t>
            </a:r>
            <a:endParaRPr lang="en-US"/>
          </a:p>
        </p:txBody>
      </p:sp>
      <p:sp>
        <p:nvSpPr>
          <p:cNvPr id="41987" name="Content Placeholder 2"/>
          <p:cNvSpPr>
            <a:spLocks noGrp="1"/>
          </p:cNvSpPr>
          <p:nvPr>
            <p:ph idx="1"/>
          </p:nvPr>
        </p:nvSpPr>
        <p:spPr>
          <a:xfrm>
            <a:off x="609441" y="1719263"/>
            <a:ext cx="10055781" cy="4411662"/>
          </a:xfrm>
        </p:spPr>
        <p:txBody>
          <a:bodyPr/>
          <a:lstStyle/>
          <a:p>
            <a:pPr eaLnBrk="1" hangingPunct="1">
              <a:buFont typeface="Wingdings" pitchFamily="2" charset="2"/>
              <a:buNone/>
            </a:pPr>
            <a:r>
              <a:rPr lang="en-US" b="1"/>
              <a:t>2. Analysis: </a:t>
            </a:r>
          </a:p>
          <a:p>
            <a:pPr eaLnBrk="1" hangingPunct="1"/>
            <a:r>
              <a:rPr lang="en-US" sz="2300"/>
              <a:t>Clearly, the problem input is the circle radius. </a:t>
            </a:r>
          </a:p>
          <a:p>
            <a:pPr eaLnBrk="1" hangingPunct="1"/>
            <a:r>
              <a:rPr lang="en-US" sz="2300"/>
              <a:t>There are two outputs requested: </a:t>
            </a:r>
          </a:p>
          <a:p>
            <a:pPr lvl="1" eaLnBrk="1" hangingPunct="1"/>
            <a:r>
              <a:rPr lang="en-US" sz="1900"/>
              <a:t>the area of circle and </a:t>
            </a:r>
          </a:p>
          <a:p>
            <a:pPr lvl="1" eaLnBrk="1" hangingPunct="1"/>
            <a:r>
              <a:rPr lang="en-US" sz="1900"/>
              <a:t>its circumference</a:t>
            </a:r>
          </a:p>
          <a:p>
            <a:pPr eaLnBrk="1" hangingPunct="1"/>
            <a:r>
              <a:rPr lang="en-US" sz="2300"/>
              <a:t>From our knowledge of geometry, we know the relationship between the radius of a circle and its area and circumference; we list these formulas along with the data requirements.</a:t>
            </a:r>
            <a:br>
              <a:rPr lang="en-US" b="1"/>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a:t>Example contd. . . .</a:t>
            </a:r>
            <a:endParaRPr lang="en-US"/>
          </a:p>
        </p:txBody>
      </p:sp>
      <p:sp>
        <p:nvSpPr>
          <p:cNvPr id="43011" name="Content Placeholder 2"/>
          <p:cNvSpPr>
            <a:spLocks noGrp="1"/>
          </p:cNvSpPr>
          <p:nvPr>
            <p:ph idx="1"/>
          </p:nvPr>
        </p:nvSpPr>
        <p:spPr/>
        <p:txBody>
          <a:bodyPr/>
          <a:lstStyle/>
          <a:p>
            <a:pPr eaLnBrk="1" hangingPunct="1"/>
            <a:r>
              <a:rPr lang="en-US" b="1"/>
              <a:t>Data required:</a:t>
            </a:r>
            <a:br>
              <a:rPr lang="en-US" b="1"/>
            </a:br>
            <a:r>
              <a:rPr lang="en-US" sz="2300"/>
              <a:t>PI 3.14159</a:t>
            </a:r>
          </a:p>
          <a:p>
            <a:pPr eaLnBrk="1" hangingPunct="1"/>
            <a:r>
              <a:rPr lang="en-US" b="1"/>
              <a:t>Problem Input:</a:t>
            </a:r>
            <a:br>
              <a:rPr lang="en-US" b="1"/>
            </a:br>
            <a:r>
              <a:rPr lang="en-US" sz="2300"/>
              <a:t>Radius</a:t>
            </a:r>
          </a:p>
          <a:p>
            <a:pPr eaLnBrk="1" hangingPunct="1"/>
            <a:r>
              <a:rPr lang="en-US" b="1"/>
              <a:t>Problem outputs:</a:t>
            </a:r>
            <a:br>
              <a:rPr lang="en-US" b="1"/>
            </a:br>
            <a:r>
              <a:rPr lang="en-US" sz="2300"/>
              <a:t>area , circumference</a:t>
            </a:r>
          </a:p>
          <a:p>
            <a:pPr eaLnBrk="1" hangingPunct="1"/>
            <a:r>
              <a:rPr lang="en-US" b="1"/>
              <a:t>Relevant Formulas:</a:t>
            </a:r>
            <a:br>
              <a:rPr lang="en-US" b="1"/>
            </a:br>
            <a:r>
              <a:rPr lang="en-US" sz="2300"/>
              <a:t>area of circle = </a:t>
            </a:r>
            <a:r>
              <a:rPr lang="el-GR" sz="2300"/>
              <a:t>π </a:t>
            </a:r>
            <a:r>
              <a:rPr lang="en-US" sz="2300"/>
              <a:t>r</a:t>
            </a:r>
            <a:r>
              <a:rPr lang="en-US" sz="2300" baseline="30000"/>
              <a:t>2</a:t>
            </a:r>
            <a:br>
              <a:rPr lang="en-US" sz="2300"/>
            </a:br>
            <a:r>
              <a:rPr lang="en-US" sz="2300"/>
              <a:t>Circumference of circle = 2 </a:t>
            </a:r>
            <a:r>
              <a:rPr lang="el-GR" sz="2300"/>
              <a:t>π </a:t>
            </a:r>
            <a:r>
              <a:rPr lang="en-US" sz="2300"/>
              <a:t>r</a:t>
            </a:r>
            <a:br>
              <a:rPr lang="en-US" sz="2300"/>
            </a:br>
            <a:endParaRPr lang="en-US" sz="2300"/>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4000"/>
              <a:t>Example contd. . . .</a:t>
            </a:r>
            <a:endParaRPr lang="en-US"/>
          </a:p>
        </p:txBody>
      </p:sp>
      <p:sp>
        <p:nvSpPr>
          <p:cNvPr id="44035" name="Content Placeholder 2"/>
          <p:cNvSpPr>
            <a:spLocks noGrp="1"/>
          </p:cNvSpPr>
          <p:nvPr>
            <p:ph idx="1"/>
          </p:nvPr>
        </p:nvSpPr>
        <p:spPr>
          <a:xfrm>
            <a:off x="609441" y="1719263"/>
            <a:ext cx="9040045" cy="4411662"/>
          </a:xfrm>
        </p:spPr>
        <p:txBody>
          <a:bodyPr/>
          <a:lstStyle/>
          <a:p>
            <a:pPr eaLnBrk="1" hangingPunct="1">
              <a:buFont typeface="Wingdings" pitchFamily="2" charset="2"/>
              <a:buNone/>
            </a:pPr>
            <a:r>
              <a:rPr lang="en-US" b="1"/>
              <a:t>3. Design:</a:t>
            </a:r>
          </a:p>
          <a:p>
            <a:pPr eaLnBrk="1" hangingPunct="1"/>
            <a:r>
              <a:rPr lang="en-US" sz="2500"/>
              <a:t>Once you know the problem inputs and outputs, you should list the steps necessary to solve the problem . </a:t>
            </a:r>
          </a:p>
          <a:p>
            <a:pPr eaLnBrk="1" hangingPunct="1"/>
            <a:r>
              <a:rPr lang="en-US" sz="2500"/>
              <a:t>It is very important that you pay close attention to the order of the steps.</a:t>
            </a:r>
            <a:br>
              <a:rPr lang="en-US" b="1"/>
            </a:br>
            <a:br>
              <a:rPr lang="en-US" b="1"/>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000"/>
              <a:t>Example contd. . . .</a:t>
            </a:r>
            <a:endParaRPr lang="en-US"/>
          </a:p>
        </p:txBody>
      </p:sp>
      <p:sp>
        <p:nvSpPr>
          <p:cNvPr id="45059" name="Content Placeholder 2"/>
          <p:cNvSpPr>
            <a:spLocks noGrp="1"/>
          </p:cNvSpPr>
          <p:nvPr>
            <p:ph idx="1"/>
          </p:nvPr>
        </p:nvSpPr>
        <p:spPr/>
        <p:txBody>
          <a:bodyPr/>
          <a:lstStyle/>
          <a:p>
            <a:pPr eaLnBrk="1" hangingPunct="1"/>
            <a:r>
              <a:rPr lang="en-US" b="1"/>
              <a:t>Algorithm :</a:t>
            </a:r>
            <a:br>
              <a:rPr lang="en-US" b="1"/>
            </a:br>
            <a:br>
              <a:rPr lang="en-US" b="1"/>
            </a:br>
            <a:r>
              <a:rPr lang="en-US"/>
              <a:t>Step1: Get/Input circle radius.</a:t>
            </a:r>
            <a:br>
              <a:rPr lang="en-US"/>
            </a:br>
            <a:r>
              <a:rPr lang="en-US"/>
              <a:t>Step2: area=PI*radius*radius.</a:t>
            </a:r>
            <a:br>
              <a:rPr lang="en-US"/>
            </a:br>
            <a:r>
              <a:rPr lang="en-US"/>
              <a:t>Step3: circum= 2*PI*radius.</a:t>
            </a:r>
            <a:br>
              <a:rPr lang="en-US"/>
            </a:br>
            <a:r>
              <a:rPr lang="en-US"/>
              <a:t>Step4: print area and circumference.</a:t>
            </a:r>
            <a:br>
              <a:rPr lang="en-US"/>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09441" y="122238"/>
            <a:ext cx="10055781" cy="1249362"/>
          </a:xfrm>
        </p:spPr>
        <p:txBody>
          <a:bodyPr/>
          <a:lstStyle/>
          <a:p>
            <a:pPr eaLnBrk="1" hangingPunct="1"/>
            <a:r>
              <a:rPr lang="en-US" sz="3600"/>
              <a:t>Example contd. . . .</a:t>
            </a:r>
            <a:endParaRPr lang="en-US"/>
          </a:p>
        </p:txBody>
      </p:sp>
      <p:sp>
        <p:nvSpPr>
          <p:cNvPr id="46083" name="Content Placeholder 2"/>
          <p:cNvSpPr>
            <a:spLocks noGrp="1"/>
          </p:cNvSpPr>
          <p:nvPr>
            <p:ph idx="1"/>
          </p:nvPr>
        </p:nvSpPr>
        <p:spPr>
          <a:xfrm>
            <a:off x="609441" y="1600201"/>
            <a:ext cx="9954207" cy="4530725"/>
          </a:xfrm>
        </p:spPr>
        <p:txBody>
          <a:bodyPr/>
          <a:lstStyle/>
          <a:p>
            <a:pPr eaLnBrk="1" hangingPunct="1">
              <a:buFont typeface="Wingdings" pitchFamily="2" charset="2"/>
              <a:buNone/>
            </a:pPr>
            <a:r>
              <a:rPr lang="en-US" b="1"/>
              <a:t>4. Implementation:</a:t>
            </a:r>
          </a:p>
          <a:p>
            <a:pPr eaLnBrk="1" hangingPunct="1"/>
            <a:r>
              <a:rPr lang="en-US" sz="2500"/>
              <a:t>In implementation phase we convert our algorithm into actual program using any Programming language which is given in next slide:</a:t>
            </a:r>
            <a:br>
              <a:rPr lang="en-US" sz="2500"/>
            </a:br>
            <a:endParaRPr lang="en-US" sz="2500"/>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507868" y="533400"/>
            <a:ext cx="9954207" cy="5791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12AD3307-328D-4592-A32B-B3D62561352D}"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Outline</a:t>
            </a:r>
          </a:p>
        </p:txBody>
      </p:sp>
      <p:sp>
        <p:nvSpPr>
          <p:cNvPr id="6147" name="Rectangle 3"/>
          <p:cNvSpPr>
            <a:spLocks noGrp="1" noChangeArrowheads="1"/>
          </p:cNvSpPr>
          <p:nvPr>
            <p:ph type="body" idx="1"/>
          </p:nvPr>
        </p:nvSpPr>
        <p:spPr>
          <a:xfrm>
            <a:off x="1218882" y="1752601"/>
            <a:ext cx="8024310" cy="4411663"/>
          </a:xfrm>
        </p:spPr>
        <p:txBody>
          <a:bodyPr/>
          <a:lstStyle/>
          <a:p>
            <a:pPr eaLnBrk="1" hangingPunct="1"/>
            <a:r>
              <a:rPr lang="en-US"/>
              <a:t>Basics of Computer and Computer programming</a:t>
            </a:r>
          </a:p>
          <a:p>
            <a:pPr eaLnBrk="1" hangingPunct="1"/>
            <a:r>
              <a:rPr lang="en-US"/>
              <a:t>Ten practical tips to solving problems</a:t>
            </a:r>
          </a:p>
          <a:p>
            <a:pPr eaLnBrk="1" hangingPunct="1"/>
            <a:r>
              <a:rPr lang="en-US"/>
              <a:t>Programming Language</a:t>
            </a:r>
          </a:p>
          <a:p>
            <a:pPr eaLnBrk="1" hangingPunct="1"/>
            <a:r>
              <a:rPr lang="en-US"/>
              <a:t>Steps for Good Quality Program/ Software Development</a:t>
            </a:r>
          </a:p>
          <a:p>
            <a:pPr eaLnBrk="1" hangingPunct="1"/>
            <a:endParaRPr lang="en-US" b="1"/>
          </a:p>
          <a:p>
            <a:pPr eaLnBrk="1" hangingPunct="1"/>
            <a:endParaRPr lang="en-US"/>
          </a:p>
          <a:p>
            <a:pPr eaLnBrk="1" hangingPunct="1"/>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z="3600"/>
              <a:t>Example contd. . . .</a:t>
            </a:r>
            <a:endParaRPr lang="en-US"/>
          </a:p>
        </p:txBody>
      </p:sp>
      <p:sp>
        <p:nvSpPr>
          <p:cNvPr id="48131" name="Content Placeholder 2"/>
          <p:cNvSpPr>
            <a:spLocks noGrp="1"/>
          </p:cNvSpPr>
          <p:nvPr>
            <p:ph idx="1"/>
          </p:nvPr>
        </p:nvSpPr>
        <p:spPr/>
        <p:txBody>
          <a:bodyPr/>
          <a:lstStyle/>
          <a:p>
            <a:pPr eaLnBrk="1" hangingPunct="1"/>
            <a:r>
              <a:rPr lang="en-US" b="1"/>
              <a:t>Sample Output :</a:t>
            </a:r>
            <a:br>
              <a:rPr lang="en-US" b="1"/>
            </a:br>
            <a:br>
              <a:rPr lang="en-US" b="1"/>
            </a:br>
            <a:r>
              <a:rPr lang="en-US" sz="2300"/>
              <a:t>Enter radius : 5.0</a:t>
            </a:r>
            <a:br>
              <a:rPr lang="en-US" sz="2300"/>
            </a:br>
            <a:r>
              <a:rPr lang="en-US" sz="2300"/>
              <a:t>The area is : 78.539750</a:t>
            </a:r>
            <a:br>
              <a:rPr lang="en-US" sz="2300"/>
            </a:br>
            <a:r>
              <a:rPr lang="en-US" sz="2300"/>
              <a:t>The circumference is : 31.415900</a:t>
            </a:r>
            <a:br>
              <a:rPr lang="en-US" sz="2300"/>
            </a:br>
            <a:br>
              <a:rPr lang="en-US"/>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z="4000"/>
              <a:t>Example contd. . . .</a:t>
            </a:r>
            <a:endParaRPr lang="en-US"/>
          </a:p>
        </p:txBody>
      </p:sp>
      <p:sp>
        <p:nvSpPr>
          <p:cNvPr id="49155" name="Content Placeholder 2"/>
          <p:cNvSpPr>
            <a:spLocks noGrp="1"/>
          </p:cNvSpPr>
          <p:nvPr>
            <p:ph idx="1"/>
          </p:nvPr>
        </p:nvSpPr>
        <p:spPr>
          <a:xfrm>
            <a:off x="609441" y="1719263"/>
            <a:ext cx="9649486" cy="4411662"/>
          </a:xfrm>
        </p:spPr>
        <p:txBody>
          <a:bodyPr/>
          <a:lstStyle/>
          <a:p>
            <a:pPr eaLnBrk="1" hangingPunct="1">
              <a:buFont typeface="Wingdings" pitchFamily="2" charset="2"/>
              <a:buNone/>
            </a:pPr>
            <a:r>
              <a:rPr lang="en-US" b="1"/>
              <a:t>5. Testing:</a:t>
            </a:r>
          </a:p>
          <a:p>
            <a:pPr eaLnBrk="1" hangingPunct="1"/>
            <a:r>
              <a:rPr lang="en-US" sz="2300"/>
              <a:t>For testing input different radius values and verify results with standard results.</a:t>
            </a:r>
            <a:br>
              <a:rPr lang="en-US" b="1"/>
            </a:br>
            <a:br>
              <a:rPr lang="en-US" b="1"/>
            </a:br>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Task 01</a:t>
            </a:r>
          </a:p>
        </p:txBody>
      </p:sp>
      <p:sp>
        <p:nvSpPr>
          <p:cNvPr id="50179" name="Content Placeholder 2"/>
          <p:cNvSpPr>
            <a:spLocks noGrp="1"/>
          </p:cNvSpPr>
          <p:nvPr>
            <p:ph idx="1"/>
          </p:nvPr>
        </p:nvSpPr>
        <p:spPr/>
        <p:txBody>
          <a:bodyPr/>
          <a:lstStyle/>
          <a:p>
            <a:r>
              <a:rPr lang="en-US"/>
              <a:t>Compute and display the total cost of apples given the number of apples purchased is 10 and cost per apple is 5Rs.</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441" y="762000"/>
            <a:ext cx="10055781" cy="655638"/>
          </a:xfrm>
        </p:spPr>
        <p:txBody>
          <a:bodyPr/>
          <a:lstStyle/>
          <a:p>
            <a:pPr eaLnBrk="1" hangingPunct="1"/>
            <a:br>
              <a:rPr lang="en-US" sz="3500"/>
            </a:br>
            <a:r>
              <a:rPr lang="en-US" sz="3500"/>
              <a:t> </a:t>
            </a:r>
            <a:r>
              <a:rPr lang="en-US" sz="4000"/>
              <a:t>Points to remember</a:t>
            </a:r>
            <a:r>
              <a:rPr lang="en-US" sz="3500"/>
              <a:t> </a:t>
            </a:r>
          </a:p>
        </p:txBody>
      </p:sp>
      <p:sp>
        <p:nvSpPr>
          <p:cNvPr id="51203" name="Rectangle 3"/>
          <p:cNvSpPr>
            <a:spLocks noGrp="1" noChangeArrowheads="1"/>
          </p:cNvSpPr>
          <p:nvPr>
            <p:ph type="body" idx="1"/>
          </p:nvPr>
        </p:nvSpPr>
        <p:spPr>
          <a:xfrm>
            <a:off x="1218882" y="1981200"/>
            <a:ext cx="9141619" cy="4605338"/>
          </a:xfrm>
        </p:spPr>
        <p:txBody>
          <a:bodyPr/>
          <a:lstStyle/>
          <a:p>
            <a:pPr eaLnBrk="1" hangingPunct="1"/>
            <a:r>
              <a:rPr lang="en-US"/>
              <a:t>Programs control the computer </a:t>
            </a:r>
          </a:p>
          <a:p>
            <a:pPr eaLnBrk="1" hangingPunct="1"/>
            <a:r>
              <a:rPr lang="en-US"/>
              <a:t>Programming languages allow us to 'speak' to the computer at a level that is closer to how humans think than how computers 'think' </a:t>
            </a:r>
          </a:p>
          <a:p>
            <a:pPr eaLnBrk="1" hangingPunct="1"/>
            <a:endParaRPr lang="en-US"/>
          </a:p>
          <a:p>
            <a:pPr eaLnBrk="1" hangingPunct="1"/>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a:t>Points to remember</a:t>
            </a:r>
          </a:p>
        </p:txBody>
      </p:sp>
      <p:sp>
        <p:nvSpPr>
          <p:cNvPr id="52227" name="Rectangle 3"/>
          <p:cNvSpPr>
            <a:spLocks noGrp="1" noChangeArrowheads="1"/>
          </p:cNvSpPr>
          <p:nvPr>
            <p:ph type="body" idx="1"/>
          </p:nvPr>
        </p:nvSpPr>
        <p:spPr>
          <a:xfrm>
            <a:off x="507868" y="1719263"/>
            <a:ext cx="10868369" cy="4411662"/>
          </a:xfrm>
        </p:spPr>
        <p:txBody>
          <a:bodyPr/>
          <a:lstStyle/>
          <a:p>
            <a:pPr eaLnBrk="1" hangingPunct="1"/>
            <a:r>
              <a:rPr lang="en-US"/>
              <a:t>Basically a programmer writes a program in a high level language which is interpreted into binary that the computer understands. </a:t>
            </a:r>
          </a:p>
          <a:p>
            <a:pPr eaLnBrk="1" hangingPunct="1"/>
            <a:r>
              <a:rPr lang="en-US"/>
              <a:t>In technical speak the programmer generates </a:t>
            </a:r>
            <a:r>
              <a:rPr lang="en-US" i="1"/>
              <a:t>source code</a:t>
            </a:r>
            <a:r>
              <a:rPr lang="en-US"/>
              <a:t> and the interpreter generates </a:t>
            </a:r>
            <a:r>
              <a:rPr lang="en-US" i="1"/>
              <a:t>object code</a:t>
            </a:r>
            <a:r>
              <a:rPr lang="en-US"/>
              <a:t>. Sometimes object code has other names like: </a:t>
            </a:r>
            <a:r>
              <a:rPr lang="en-US" i="1"/>
              <a:t>binary code</a:t>
            </a:r>
            <a:r>
              <a:rPr lang="en-US"/>
              <a:t> or </a:t>
            </a:r>
            <a:r>
              <a:rPr lang="en-US" i="1"/>
              <a:t>machine code</a:t>
            </a:r>
            <a:r>
              <a:rPr lang="en-US"/>
              <a:t>. </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09441" y="0"/>
            <a:ext cx="10055781" cy="1295400"/>
          </a:xfrm>
        </p:spPr>
        <p:txBody>
          <a:bodyPr/>
          <a:lstStyle/>
          <a:p>
            <a:r>
              <a:rPr lang="en-US" sz="3600"/>
              <a:t>Points to remember</a:t>
            </a:r>
            <a:endParaRPr lang="en-US"/>
          </a:p>
        </p:txBody>
      </p:sp>
      <p:sp>
        <p:nvSpPr>
          <p:cNvPr id="53251" name="Content Placeholder 2"/>
          <p:cNvSpPr>
            <a:spLocks noGrp="1"/>
          </p:cNvSpPr>
          <p:nvPr>
            <p:ph idx="1"/>
          </p:nvPr>
        </p:nvSpPr>
        <p:spPr>
          <a:xfrm>
            <a:off x="507868" y="1295401"/>
            <a:ext cx="11376237" cy="4411663"/>
          </a:xfrm>
        </p:spPr>
        <p:txBody>
          <a:bodyPr/>
          <a:lstStyle/>
          <a:p>
            <a:r>
              <a:rPr lang="en-US"/>
              <a:t>Think like a programmer</a:t>
            </a:r>
          </a:p>
          <a:p>
            <a:pPr lvl="1"/>
            <a:r>
              <a:rPr lang="en-US"/>
              <a:t>Have you seen the State Farm commercials where the car wash company returns the cars to customers with the soap suds still on the car? The company washes the car, but it didn't rinse it. This is a perfect metaphor for computer programs. Computers, like that </a:t>
            </a:r>
            <a:r>
              <a:rPr lang="en-US" b="1"/>
              <a:t>car wash company</a:t>
            </a:r>
            <a:r>
              <a:rPr lang="en-US"/>
              <a:t>, are very very literal. They do exactly, and only, what you tell them to do; they do not understand implicit intentions. The level of detail required can be daunting at first because it requires thinking through every single step of the process, making sure that no steps are missing. </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en-US"/>
          </a:p>
        </p:txBody>
      </p:sp>
      <p:sp>
        <p:nvSpPr>
          <p:cNvPr id="54275" name="Rectangle 3"/>
          <p:cNvSpPr>
            <a:spLocks noGrp="1" noChangeArrowheads="1"/>
          </p:cNvSpPr>
          <p:nvPr>
            <p:ph type="body" idx="1"/>
          </p:nvPr>
        </p:nvSpPr>
        <p:spPr>
          <a:xfrm>
            <a:off x="1320456" y="1719263"/>
            <a:ext cx="9344766" cy="4411662"/>
          </a:xfrm>
        </p:spPr>
        <p:txBody>
          <a:bodyPr/>
          <a:lstStyle/>
          <a:p>
            <a:pPr algn="ctr" eaLnBrk="1" hangingPunct="1">
              <a:buFont typeface="Wingdings" pitchFamily="2" charset="2"/>
              <a:buNone/>
            </a:pPr>
            <a:endParaRPr lang="en-US"/>
          </a:p>
          <a:p>
            <a:pPr algn="ctr" eaLnBrk="1" hangingPunct="1">
              <a:buFont typeface="Wingdings" pitchFamily="2" charset="2"/>
              <a:buNone/>
            </a:pPr>
            <a:r>
              <a:rPr lang="en-US" sz="4800"/>
              <a:t>Questions??</a:t>
            </a:r>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46</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What is a Computer???</a:t>
            </a:r>
          </a:p>
        </p:txBody>
      </p:sp>
      <p:sp>
        <p:nvSpPr>
          <p:cNvPr id="7171" name="Content Placeholder 2"/>
          <p:cNvSpPr>
            <a:spLocks noGrp="1"/>
          </p:cNvSpPr>
          <p:nvPr>
            <p:ph idx="1"/>
          </p:nvPr>
        </p:nvSpPr>
        <p:spPr/>
        <p:txBody>
          <a:bodyPr/>
          <a:lstStyle/>
          <a:p>
            <a:r>
              <a:rPr lang="en-US"/>
              <a:t>A machine used to check mails or </a:t>
            </a:r>
          </a:p>
          <a:p>
            <a:pPr>
              <a:buFont typeface="Wingdings" pitchFamily="2" charset="2"/>
              <a:buNone/>
            </a:pPr>
            <a:r>
              <a:rPr lang="en-US"/>
              <a:t>    chatting. . .</a:t>
            </a:r>
          </a:p>
          <a:p>
            <a:r>
              <a:rPr lang="en-US"/>
              <a:t>A machine used for playing games….</a:t>
            </a:r>
          </a:p>
          <a:p>
            <a:r>
              <a:rPr lang="en-US"/>
              <a:t>A machine that can help us in completing office work….</a:t>
            </a:r>
          </a:p>
          <a:p>
            <a:r>
              <a:rPr lang="en-US"/>
              <a:t>Or anything else….</a:t>
            </a:r>
          </a:p>
        </p:txBody>
      </p:sp>
      <p:pic>
        <p:nvPicPr>
          <p:cNvPr id="7172" name="Picture 2" descr="C:\Users\WinDows7\Downloads\images.jpg"/>
          <p:cNvPicPr>
            <a:picLocks noChangeAspect="1" noChangeArrowheads="1"/>
          </p:cNvPicPr>
          <p:nvPr/>
        </p:nvPicPr>
        <p:blipFill>
          <a:blip r:embed="rId2" cstate="print"/>
          <a:srcRect/>
          <a:stretch>
            <a:fillRect/>
          </a:stretch>
        </p:blipFill>
        <p:spPr bwMode="auto">
          <a:xfrm>
            <a:off x="8764951" y="1152525"/>
            <a:ext cx="2916007" cy="2139950"/>
          </a:xfrm>
          <a:prstGeom prst="rect">
            <a:avLst/>
          </a:prstGeom>
          <a:noFill/>
          <a:ln w="9525">
            <a:noFill/>
            <a:miter lim="800000"/>
            <a:headEnd/>
            <a:tailEnd/>
          </a:ln>
        </p:spPr>
      </p:pic>
      <p:pic>
        <p:nvPicPr>
          <p:cNvPr id="7173" name="Picture 3" descr="C:\Users\WinDows7\Downloads\images (2).jpg"/>
          <p:cNvPicPr>
            <a:picLocks noChangeAspect="1" noChangeArrowheads="1"/>
          </p:cNvPicPr>
          <p:nvPr/>
        </p:nvPicPr>
        <p:blipFill>
          <a:blip r:embed="rId3" cstate="print"/>
          <a:srcRect/>
          <a:stretch>
            <a:fillRect/>
          </a:stretch>
        </p:blipFill>
        <p:spPr bwMode="auto">
          <a:xfrm>
            <a:off x="6094413" y="4114801"/>
            <a:ext cx="2640912" cy="147796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2AD3307-328D-4592-A32B-B3D62561352D}"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4000"/>
              <a:t>What is Computer? </a:t>
            </a:r>
          </a:p>
        </p:txBody>
      </p:sp>
      <p:sp>
        <p:nvSpPr>
          <p:cNvPr id="8195" name="Content Placeholder 2"/>
          <p:cNvSpPr>
            <a:spLocks noGrp="1"/>
          </p:cNvSpPr>
          <p:nvPr>
            <p:ph idx="1"/>
          </p:nvPr>
        </p:nvSpPr>
        <p:spPr>
          <a:xfrm>
            <a:off x="406294" y="1600200"/>
            <a:ext cx="11477810" cy="4800600"/>
          </a:xfrm>
        </p:spPr>
        <p:txBody>
          <a:bodyPr/>
          <a:lstStyle/>
          <a:p>
            <a:pPr algn="just"/>
            <a:r>
              <a:rPr lang="en-US">
                <a:solidFill>
                  <a:srgbClr val="C5152E"/>
                </a:solidFill>
              </a:rPr>
              <a:t>Computer</a:t>
            </a:r>
            <a:r>
              <a:rPr lang="en-US"/>
              <a:t> is an electronic machine that can receive, store, transform, and output data of all kinds.</a:t>
            </a:r>
          </a:p>
          <a:p>
            <a:pPr algn="just"/>
            <a:r>
              <a:rPr lang="en-US">
                <a:solidFill>
                  <a:srgbClr val="C5152E"/>
                </a:solidFill>
              </a:rPr>
              <a:t>Computer Program’s</a:t>
            </a:r>
            <a:r>
              <a:rPr lang="en-US"/>
              <a:t> role in this</a:t>
            </a:r>
          </a:p>
          <a:p>
            <a:pPr algn="just">
              <a:buFont typeface="Wingdings" pitchFamily="2" charset="2"/>
              <a:buNone/>
            </a:pPr>
            <a:r>
              <a:rPr lang="en-US"/>
              <a:t>    technology is essential , without a</a:t>
            </a:r>
          </a:p>
          <a:p>
            <a:pPr algn="just">
              <a:buFont typeface="Wingdings" pitchFamily="2" charset="2"/>
              <a:buNone/>
            </a:pPr>
            <a:r>
              <a:rPr lang="en-US"/>
              <a:t>    list of instructions to follow the </a:t>
            </a:r>
          </a:p>
          <a:p>
            <a:pPr algn="just">
              <a:buFont typeface="Wingdings" pitchFamily="2" charset="2"/>
              <a:buNone/>
            </a:pPr>
            <a:r>
              <a:rPr lang="en-US"/>
              <a:t>    computer is useless.</a:t>
            </a:r>
          </a:p>
          <a:p>
            <a:pPr algn="just"/>
            <a:r>
              <a:rPr lang="en-US">
                <a:solidFill>
                  <a:srgbClr val="C5152E"/>
                </a:solidFill>
              </a:rPr>
              <a:t>Programming Languages </a:t>
            </a:r>
            <a:r>
              <a:rPr lang="en-US"/>
              <a:t>allow us to write those programs and then to communicate with computers.</a:t>
            </a:r>
            <a:br>
              <a:rPr lang="en-US"/>
            </a:br>
            <a:endParaRPr lang="en-US"/>
          </a:p>
        </p:txBody>
      </p:sp>
      <p:pic>
        <p:nvPicPr>
          <p:cNvPr id="8196" name="Picture 5" descr="http://ts2.mm.bing.net/images/thumbnail.aspx?q=326932832489&amp;id=3eb832fb6c67b4858545b750ddfda13b">
            <a:hlinkClick r:id="rId2"/>
          </p:cNvPr>
          <p:cNvPicPr>
            <a:picLocks noChangeAspect="1" noChangeArrowheads="1"/>
          </p:cNvPicPr>
          <p:nvPr/>
        </p:nvPicPr>
        <p:blipFill>
          <a:blip r:embed="rId3" cstate="print"/>
          <a:srcRect/>
          <a:stretch>
            <a:fillRect/>
          </a:stretch>
        </p:blipFill>
        <p:spPr bwMode="auto">
          <a:xfrm>
            <a:off x="8227457" y="2667000"/>
            <a:ext cx="3351927" cy="2057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2AD3307-328D-4592-A32B-B3D62561352D}"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441" y="122238"/>
            <a:ext cx="10055781" cy="715962"/>
          </a:xfrm>
        </p:spPr>
        <p:txBody>
          <a:bodyPr/>
          <a:lstStyle/>
          <a:p>
            <a:r>
              <a:rPr lang="en-US"/>
              <a:t>History of Computers</a:t>
            </a:r>
          </a:p>
        </p:txBody>
      </p:sp>
      <p:pic>
        <p:nvPicPr>
          <p:cNvPr id="9219" name="Picture 4"/>
          <p:cNvPicPr>
            <a:picLocks noChangeAspect="1" noChangeArrowheads="1"/>
          </p:cNvPicPr>
          <p:nvPr/>
        </p:nvPicPr>
        <p:blipFill>
          <a:blip r:embed="rId2" cstate="print"/>
          <a:srcRect/>
          <a:stretch>
            <a:fillRect/>
          </a:stretch>
        </p:blipFill>
        <p:spPr bwMode="auto">
          <a:xfrm>
            <a:off x="406294" y="1447800"/>
            <a:ext cx="3656648" cy="4953000"/>
          </a:xfrm>
          <a:prstGeom prst="rect">
            <a:avLst/>
          </a:prstGeom>
          <a:noFill/>
          <a:ln w="9525">
            <a:noFill/>
            <a:miter lim="800000"/>
            <a:headEnd/>
            <a:tailEnd/>
          </a:ln>
        </p:spPr>
      </p:pic>
      <p:pic>
        <p:nvPicPr>
          <p:cNvPr id="9220" name="Picture 5"/>
          <p:cNvPicPr>
            <a:picLocks noChangeAspect="1" noChangeArrowheads="1"/>
          </p:cNvPicPr>
          <p:nvPr/>
        </p:nvPicPr>
        <p:blipFill>
          <a:blip r:embed="rId3" cstate="print"/>
          <a:srcRect/>
          <a:stretch>
            <a:fillRect/>
          </a:stretch>
        </p:blipFill>
        <p:spPr bwMode="auto">
          <a:xfrm>
            <a:off x="4570809" y="3581400"/>
            <a:ext cx="7110148" cy="3028950"/>
          </a:xfrm>
          <a:prstGeom prst="rect">
            <a:avLst/>
          </a:prstGeom>
          <a:noFill/>
          <a:ln w="9525">
            <a:noFill/>
            <a:miter lim="800000"/>
            <a:headEnd/>
            <a:tailEnd/>
          </a:ln>
        </p:spPr>
      </p:pic>
      <p:pic>
        <p:nvPicPr>
          <p:cNvPr id="9221" name="Picture 6"/>
          <p:cNvPicPr>
            <a:picLocks noChangeAspect="1" noChangeArrowheads="1"/>
          </p:cNvPicPr>
          <p:nvPr/>
        </p:nvPicPr>
        <p:blipFill>
          <a:blip r:embed="rId4" cstate="print"/>
          <a:srcRect/>
          <a:stretch>
            <a:fillRect/>
          </a:stretch>
        </p:blipFill>
        <p:spPr bwMode="auto">
          <a:xfrm>
            <a:off x="4570809" y="838201"/>
            <a:ext cx="4164515" cy="2695575"/>
          </a:xfrm>
          <a:prstGeom prst="rect">
            <a:avLst/>
          </a:prstGeom>
          <a:noFill/>
          <a:ln w="9525">
            <a:noFill/>
            <a:miter lim="800000"/>
            <a:headEnd/>
            <a:tailEnd/>
          </a:ln>
        </p:spPr>
      </p:pic>
      <p:pic>
        <p:nvPicPr>
          <p:cNvPr id="9222" name="Picture 7"/>
          <p:cNvPicPr>
            <a:picLocks noChangeAspect="1" noChangeArrowheads="1"/>
          </p:cNvPicPr>
          <p:nvPr/>
        </p:nvPicPr>
        <p:blipFill>
          <a:blip r:embed="rId5" cstate="print"/>
          <a:srcRect/>
          <a:stretch>
            <a:fillRect/>
          </a:stretch>
        </p:blipFill>
        <p:spPr bwMode="auto">
          <a:xfrm>
            <a:off x="8836898" y="1066800"/>
            <a:ext cx="2844059" cy="22860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12AD3307-328D-4592-A32B-B3D62561352D}"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History of Computers</a:t>
            </a:r>
          </a:p>
        </p:txBody>
      </p:sp>
      <p:sp>
        <p:nvSpPr>
          <p:cNvPr id="10243" name="Content Placeholder 2"/>
          <p:cNvSpPr>
            <a:spLocks noGrp="1"/>
          </p:cNvSpPr>
          <p:nvPr>
            <p:ph idx="1"/>
          </p:nvPr>
        </p:nvSpPr>
        <p:spPr>
          <a:xfrm>
            <a:off x="609441" y="1524001"/>
            <a:ext cx="10969943" cy="4606925"/>
          </a:xfrm>
        </p:spPr>
        <p:txBody>
          <a:bodyPr/>
          <a:lstStyle/>
          <a:p>
            <a:r>
              <a:rPr lang="en-US"/>
              <a:t>Human Computer Interaction is very frequent in everyday life.</a:t>
            </a:r>
          </a:p>
          <a:p>
            <a:pPr lvl="1"/>
            <a:r>
              <a:rPr lang="en-US"/>
              <a:t>E.g.; Playing game, listening music, checking mails, using MS Word etc etc</a:t>
            </a:r>
          </a:p>
          <a:p>
            <a:r>
              <a:rPr lang="en-US">
                <a:solidFill>
                  <a:srgbClr val="C5152E"/>
                </a:solidFill>
              </a:rPr>
              <a:t>First Electronic computer </a:t>
            </a:r>
            <a:r>
              <a:rPr lang="en-US"/>
              <a:t>was build in late 1930’s by </a:t>
            </a:r>
            <a:r>
              <a:rPr lang="en-US" i="1"/>
              <a:t>Dr John &amp; Clifford</a:t>
            </a:r>
            <a:r>
              <a:rPr lang="en-US"/>
              <a:t> at </a:t>
            </a:r>
            <a:r>
              <a:rPr lang="en-US" i="1"/>
              <a:t>Iowa State University.</a:t>
            </a:r>
          </a:p>
          <a:p>
            <a:r>
              <a:rPr lang="en-US">
                <a:solidFill>
                  <a:srgbClr val="C5152E"/>
                </a:solidFill>
              </a:rPr>
              <a:t>First large scale Electronic Digital Computer</a:t>
            </a:r>
            <a:r>
              <a:rPr lang="en-US" i="1"/>
              <a:t> </a:t>
            </a:r>
            <a:r>
              <a:rPr lang="en-US"/>
              <a:t>called</a:t>
            </a:r>
            <a:r>
              <a:rPr lang="en-US" i="1"/>
              <a:t> ENIAC </a:t>
            </a:r>
            <a:r>
              <a:rPr lang="en-US"/>
              <a:t>was completed in 1946 at </a:t>
            </a:r>
            <a:r>
              <a:rPr lang="en-US" i="1"/>
              <a:t>University of Pennsylvania</a:t>
            </a:r>
          </a:p>
          <a:p>
            <a:pPr lvl="1"/>
            <a:r>
              <a:rPr lang="en-US"/>
              <a:t>Weight: 30 tons &amp; occupy 30 by 50 foot space</a:t>
            </a:r>
          </a:p>
          <a:p>
            <a:endParaRPr lang="en-US"/>
          </a:p>
        </p:txBody>
      </p:sp>
      <p:sp>
        <p:nvSpPr>
          <p:cNvPr id="4" name="Slide Number Placeholder 3"/>
          <p:cNvSpPr>
            <a:spLocks noGrp="1"/>
          </p:cNvSpPr>
          <p:nvPr>
            <p:ph type="sldNum" sz="quarter" idx="12"/>
          </p:nvPr>
        </p:nvSpPr>
        <p:spPr/>
        <p:txBody>
          <a:bodyPr/>
          <a:lstStyle/>
          <a:p>
            <a:pPr>
              <a:defRPr/>
            </a:pPr>
            <a:fld id="{12AD3307-328D-4592-A32B-B3D62561352D}"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History of Computers</a:t>
            </a:r>
          </a:p>
        </p:txBody>
      </p:sp>
      <p:sp>
        <p:nvSpPr>
          <p:cNvPr id="11267" name="Content Placeholder 2"/>
          <p:cNvSpPr>
            <a:spLocks noGrp="1"/>
          </p:cNvSpPr>
          <p:nvPr>
            <p:ph idx="1"/>
          </p:nvPr>
        </p:nvSpPr>
        <p:spPr/>
        <p:txBody>
          <a:bodyPr/>
          <a:lstStyle/>
          <a:p>
            <a:r>
              <a:rPr lang="en-US"/>
              <a:t>Modern computers are categorized on the basis of size and performance.</a:t>
            </a:r>
          </a:p>
        </p:txBody>
      </p:sp>
      <p:pic>
        <p:nvPicPr>
          <p:cNvPr id="11268" name="Picture 2"/>
          <p:cNvPicPr>
            <a:picLocks noChangeAspect="1" noChangeArrowheads="1"/>
          </p:cNvPicPr>
          <p:nvPr/>
        </p:nvPicPr>
        <p:blipFill>
          <a:blip r:embed="rId2" cstate="print"/>
          <a:srcRect/>
          <a:stretch>
            <a:fillRect/>
          </a:stretch>
        </p:blipFill>
        <p:spPr bwMode="auto">
          <a:xfrm>
            <a:off x="4773956" y="3048000"/>
            <a:ext cx="7414869" cy="3352800"/>
          </a:xfrm>
          <a:prstGeom prst="rect">
            <a:avLst/>
          </a:prstGeom>
          <a:noFill/>
          <a:ln w="9525">
            <a:noFill/>
            <a:miter lim="800000"/>
            <a:headEnd/>
            <a:tailEnd/>
          </a:ln>
        </p:spPr>
      </p:pic>
      <p:pic>
        <p:nvPicPr>
          <p:cNvPr id="11269" name="Picture 3"/>
          <p:cNvPicPr>
            <a:picLocks noChangeAspect="1" noChangeArrowheads="1"/>
          </p:cNvPicPr>
          <p:nvPr/>
        </p:nvPicPr>
        <p:blipFill>
          <a:blip r:embed="rId3" cstate="print"/>
          <a:srcRect/>
          <a:stretch>
            <a:fillRect/>
          </a:stretch>
        </p:blipFill>
        <p:spPr bwMode="auto">
          <a:xfrm>
            <a:off x="0" y="2819401"/>
            <a:ext cx="4919969" cy="37195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2AD3307-328D-4592-A32B-B3D62561352D}"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 # 01</Template>
  <TotalTime>3695</TotalTime>
  <Words>1916</Words>
  <Application>Microsoft Office PowerPoint</Application>
  <PresentationFormat>Custom</PresentationFormat>
  <Paragraphs>214</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Network</vt:lpstr>
      <vt:lpstr>    </vt:lpstr>
      <vt:lpstr>Books</vt:lpstr>
      <vt:lpstr>Grading Criteria</vt:lpstr>
      <vt:lpstr>Outline</vt:lpstr>
      <vt:lpstr>What is a Computer???</vt:lpstr>
      <vt:lpstr>What is Computer? </vt:lpstr>
      <vt:lpstr>History of Computers</vt:lpstr>
      <vt:lpstr>History of Computers</vt:lpstr>
      <vt:lpstr>History of Computers</vt:lpstr>
      <vt:lpstr>             Computer Elements</vt:lpstr>
      <vt:lpstr>Memory</vt:lpstr>
      <vt:lpstr>Computer Software</vt:lpstr>
      <vt:lpstr>What is Computer Program</vt:lpstr>
      <vt:lpstr>Basics of Computer Programming</vt:lpstr>
      <vt:lpstr>   Programming Language</vt:lpstr>
      <vt:lpstr>           Programming Language</vt:lpstr>
      <vt:lpstr>Programming Language</vt:lpstr>
      <vt:lpstr>Machine Code Programming</vt:lpstr>
      <vt:lpstr>Assembler Programming</vt:lpstr>
      <vt:lpstr>PowerPoint Presentation</vt:lpstr>
      <vt:lpstr>Assembly Code and Machine Code Comparison</vt:lpstr>
      <vt:lpstr>Second Generation High Level Languages</vt:lpstr>
      <vt:lpstr>Contd..</vt:lpstr>
      <vt:lpstr>Comparison</vt:lpstr>
      <vt:lpstr>Third Generation High Level Languages</vt:lpstr>
      <vt:lpstr>Higher level computer languages</vt:lpstr>
      <vt:lpstr>Higher level computer languages</vt:lpstr>
      <vt:lpstr>What is Compiler/Interpreter ? </vt:lpstr>
      <vt:lpstr>Compiler and interpreter</vt:lpstr>
      <vt:lpstr>.</vt:lpstr>
      <vt:lpstr>Steps for good quality  Program/Software development</vt:lpstr>
      <vt:lpstr>For Example: </vt:lpstr>
      <vt:lpstr>Example contd. . . .</vt:lpstr>
      <vt:lpstr>Example contd. . . .</vt:lpstr>
      <vt:lpstr>Example contd. . . .</vt:lpstr>
      <vt:lpstr>Example contd. . . .</vt:lpstr>
      <vt:lpstr>Example contd. . . .</vt:lpstr>
      <vt:lpstr>Example contd. . . .</vt:lpstr>
      <vt:lpstr>PowerPoint Presentation</vt:lpstr>
      <vt:lpstr>Example contd. . . .</vt:lpstr>
      <vt:lpstr>Example contd. . . .</vt:lpstr>
      <vt:lpstr>Task 01</vt:lpstr>
      <vt:lpstr>  Points to remember </vt:lpstr>
      <vt:lpstr>Points to remember</vt:lpstr>
      <vt:lpstr>Points to remember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madiha</dc:creator>
  <cp:lastModifiedBy>Usama Khan</cp:lastModifiedBy>
  <cp:revision>149</cp:revision>
  <dcterms:created xsi:type="dcterms:W3CDTF">2009-10-05T03:09:05Z</dcterms:created>
  <dcterms:modified xsi:type="dcterms:W3CDTF">2023-10-16T08:17:56Z</dcterms:modified>
</cp:coreProperties>
</file>