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70" r:id="rId11"/>
    <p:sldId id="271" r:id="rId12"/>
    <p:sldId id="278" r:id="rId13"/>
    <p:sldId id="308" r:id="rId14"/>
    <p:sldId id="309" r:id="rId15"/>
    <p:sldId id="310" r:id="rId16"/>
    <p:sldId id="311" r:id="rId17"/>
    <p:sldId id="312" r:id="rId18"/>
    <p:sldId id="272" r:id="rId19"/>
    <p:sldId id="273" r:id="rId20"/>
    <p:sldId id="298" r:id="rId21"/>
    <p:sldId id="299" r:id="rId22"/>
    <p:sldId id="300" r:id="rId23"/>
    <p:sldId id="301" r:id="rId24"/>
    <p:sldId id="302" r:id="rId25"/>
    <p:sldId id="303" r:id="rId26"/>
    <p:sldId id="274" r:id="rId27"/>
    <p:sldId id="275" r:id="rId28"/>
    <p:sldId id="277" r:id="rId29"/>
    <p:sldId id="304" r:id="rId30"/>
    <p:sldId id="305" r:id="rId31"/>
    <p:sldId id="306" r:id="rId32"/>
    <p:sldId id="279" r:id="rId33"/>
    <p:sldId id="307" r:id="rId34"/>
    <p:sldId id="314" r:id="rId35"/>
    <p:sldId id="315" r:id="rId36"/>
    <p:sldId id="316" r:id="rId37"/>
    <p:sldId id="313" r:id="rId38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2" autoAdjust="0"/>
    <p:restoredTop sz="94660"/>
  </p:normalViewPr>
  <p:slideViewPr>
    <p:cSldViewPr>
      <p:cViewPr varScale="1">
        <p:scale>
          <a:sx n="59" d="100"/>
          <a:sy n="59" d="100"/>
        </p:scale>
        <p:origin x="816" y="5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01EAD-EFB2-407B-B24C-FE15AA4E00A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A9FAC-C15A-4ED0-94AC-9C6909A432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106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88065" y="2992438"/>
            <a:ext cx="1783882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294" y="2819400"/>
            <a:ext cx="1096994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104" y="466725"/>
            <a:ext cx="9040045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119" y="3049588"/>
            <a:ext cx="832903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E980B-0B68-46F2-84DD-3A432BC89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111F8-DA7A-42CB-9329-92C331616F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122240"/>
            <a:ext cx="2742486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22240"/>
            <a:ext cx="802431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D172C-B08C-4F46-AAC5-F588565A6A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CDB73-DC02-4000-8055-E338747754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29" y="4406902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29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B2B3C-253C-4537-8E29-F7387AD16C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719263"/>
            <a:ext cx="5383398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719263"/>
            <a:ext cx="5383398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F41E4-70B0-45E9-A54F-8E5E197ED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8" y="1535113"/>
            <a:ext cx="53855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8" y="2174875"/>
            <a:ext cx="53855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47" y="1535113"/>
            <a:ext cx="53876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47" y="2174875"/>
            <a:ext cx="53876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97191-F809-4A13-9C29-0BFE04AE3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9E89D-16EC-41F6-9245-F6B889B19A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59D4D-995D-4669-801F-90EAADEBF6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8" y="273050"/>
            <a:ext cx="401003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9" y="273052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8" y="1435102"/>
            <a:ext cx="40100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F4283-F4E9-48BA-AA44-6C3A4B10E5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8" y="4800600"/>
            <a:ext cx="7313295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8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8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C9102-E498-4348-BFA9-B8D6A88046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0614435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122238"/>
            <a:ext cx="1005578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719263"/>
            <a:ext cx="10969943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1" y="6248400"/>
            <a:ext cx="28440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248400"/>
            <a:ext cx="385979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5" y="6248400"/>
            <a:ext cx="28440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>
              <a:defRPr/>
            </a:pPr>
            <a:fld id="{C03A13FF-A944-483E-9DB0-886DFC4C7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0868369" y="152400"/>
            <a:ext cx="1055938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1110" y="1295401"/>
            <a:ext cx="9025236" cy="1304925"/>
          </a:xfrm>
        </p:spPr>
        <p:txBody>
          <a:bodyPr/>
          <a:lstStyle/>
          <a:p>
            <a:pPr eaLnBrk="1" hangingPunct="1"/>
            <a:br>
              <a:rPr lang="en-US" sz="4400"/>
            </a:br>
            <a:br>
              <a:rPr lang="en-US" sz="4400"/>
            </a:br>
            <a:r>
              <a:rPr lang="en-US" sz="4400"/>
              <a:t> </a:t>
            </a:r>
            <a:r>
              <a:rPr lang="en-US" sz="4400">
                <a:latin typeface="Times New Roman" pitchFamily="18" charset="0"/>
              </a:rPr>
              <a:t>Programming     Fundamentals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309" y="2895600"/>
            <a:ext cx="8329030" cy="1371600"/>
          </a:xfrm>
        </p:spPr>
        <p:txBody>
          <a:bodyPr/>
          <a:lstStyle/>
          <a:p>
            <a:pPr eaLnBrk="1" hangingPunct="1"/>
            <a:r>
              <a:rPr lang="en-US"/>
              <a:t> </a:t>
            </a:r>
          </a:p>
          <a:p>
            <a:pPr eaLnBrk="1" hangingPunct="1"/>
            <a:endParaRPr lang="en-US" b="1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EE980B-0B68-46F2-84DD-3A432BC895DA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imes New Roman" pitchFamily="18" charset="0"/>
              </a:rPr>
              <a:t>C++ and C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600202"/>
            <a:ext cx="10969943" cy="4530725"/>
          </a:xfrm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New features in C++</a:t>
            </a:r>
          </a:p>
          <a:p>
            <a:pPr lvl="1" eaLnBrk="1" hangingPunct="1"/>
            <a:r>
              <a:rPr lang="en-US" sz="3000">
                <a:latin typeface="Times New Roman" pitchFamily="18" charset="0"/>
              </a:rPr>
              <a:t>an improved approach to input/output (I/O)</a:t>
            </a:r>
          </a:p>
          <a:p>
            <a:pPr lvl="1" eaLnBrk="1" hangingPunct="1"/>
            <a:r>
              <a:rPr lang="en-US" sz="3000">
                <a:latin typeface="Times New Roman" pitchFamily="18" charset="0"/>
              </a:rPr>
              <a:t>a new way to write comments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6191" y="3352800"/>
            <a:ext cx="711014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0868369" cy="1295400"/>
          </a:xfrm>
        </p:spPr>
        <p:txBody>
          <a:bodyPr/>
          <a:lstStyle/>
          <a:p>
            <a:pPr eaLnBrk="1" hangingPunct="1"/>
            <a:r>
              <a:rPr lang="en-US" sz="4000">
                <a:latin typeface="Times New Roman" pitchFamily="18" charset="0"/>
              </a:rPr>
              <a:t>Basics of a typical C++ Environment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015" y="1719263"/>
            <a:ext cx="10868369" cy="44116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cs typeface="Times" pitchFamily="18" charset="0"/>
              </a:rPr>
              <a:t>It consist of 6 phases</a:t>
            </a:r>
          </a:p>
          <a:p>
            <a:pPr lvl="2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cs typeface="Times" pitchFamily="18" charset="0"/>
              </a:rPr>
              <a:t> Editor</a:t>
            </a:r>
          </a:p>
          <a:p>
            <a:pPr lvl="2" eaLnBrk="1" hangingPunct="1">
              <a:defRPr/>
            </a:pPr>
            <a:r>
              <a:rPr lang="en-US" sz="2800" dirty="0">
                <a:latin typeface="Times" pitchFamily="18" charset="0"/>
                <a:cs typeface="Times" pitchFamily="18" charset="0"/>
              </a:rPr>
              <a:t> Preprocessor</a:t>
            </a:r>
          </a:p>
          <a:p>
            <a:pPr lvl="2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cs typeface="Times" pitchFamily="18" charset="0"/>
              </a:rPr>
              <a:t> Compilers </a:t>
            </a:r>
          </a:p>
          <a:p>
            <a:pPr lvl="2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cs typeface="Times" pitchFamily="18" charset="0"/>
              </a:rPr>
              <a:t> Linkers </a:t>
            </a:r>
          </a:p>
          <a:p>
            <a:pPr lvl="2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cs typeface="Times" pitchFamily="18" charset="0"/>
              </a:rPr>
              <a:t> Loaders</a:t>
            </a:r>
          </a:p>
          <a:p>
            <a:pPr lvl="2" eaLnBrk="1" hangingPunct="1"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cs typeface="Times" pitchFamily="18" charset="0"/>
              </a:rPr>
              <a:t> Execute</a:t>
            </a:r>
          </a:p>
          <a:p>
            <a:pPr eaLnBrk="1" hangingPunct="1">
              <a:defRPr/>
            </a:pPr>
            <a:endParaRPr lang="en-US" sz="21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603"/>
          <p:cNvGrpSpPr>
            <a:grpSpLocks/>
          </p:cNvGrpSpPr>
          <p:nvPr/>
        </p:nvGrpSpPr>
        <p:grpSpPr bwMode="auto">
          <a:xfrm>
            <a:off x="3275012" y="685800"/>
            <a:ext cx="6703851" cy="5572125"/>
            <a:chOff x="1344" y="624"/>
            <a:chExt cx="3168" cy="3510"/>
          </a:xfrm>
        </p:grpSpPr>
        <p:sp>
          <p:nvSpPr>
            <p:cNvPr id="14339" name="Rectangle 452"/>
            <p:cNvSpPr>
              <a:spLocks noChangeArrowheads="1"/>
            </p:cNvSpPr>
            <p:nvPr/>
          </p:nvSpPr>
          <p:spPr bwMode="auto">
            <a:xfrm>
              <a:off x="3120" y="966"/>
              <a:ext cx="1248" cy="28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Preprocessor program</a:t>
              </a:r>
            </a:p>
            <a:p>
              <a:pPr algn="just" eaLnBrk="0" hangingPunct="0"/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processes the code.</a:t>
              </a: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4340" name="Rectangle 453"/>
            <p:cNvSpPr>
              <a:spLocks noChangeArrowheads="1"/>
            </p:cNvSpPr>
            <p:nvPr/>
          </p:nvSpPr>
          <p:spPr bwMode="auto">
            <a:xfrm>
              <a:off x="3168" y="2502"/>
              <a:ext cx="1152" cy="48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Loader puts program in memory.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4341" name="Rectangle 454"/>
            <p:cNvSpPr>
              <a:spLocks noChangeArrowheads="1"/>
            </p:cNvSpPr>
            <p:nvPr/>
          </p:nvSpPr>
          <p:spPr bwMode="auto">
            <a:xfrm>
              <a:off x="3168" y="3174"/>
              <a:ext cx="1152" cy="57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CPU takes each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instruction and executes it, possibly storing new data values as the program executes.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4342" name="Rectangle 455"/>
            <p:cNvSpPr>
              <a:spLocks noChangeArrowheads="1"/>
            </p:cNvSpPr>
            <p:nvPr/>
          </p:nvSpPr>
          <p:spPr bwMode="auto">
            <a:xfrm>
              <a:off x="3120" y="1350"/>
              <a:ext cx="1200" cy="33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Compiler creates object code and stores it on disk.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14343" name="Rectangle 456"/>
            <p:cNvSpPr>
              <a:spLocks noChangeArrowheads="1"/>
            </p:cNvSpPr>
            <p:nvPr/>
          </p:nvSpPr>
          <p:spPr bwMode="auto">
            <a:xfrm>
              <a:off x="3120" y="1833"/>
              <a:ext cx="1200" cy="33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Linker links the object</a:t>
              </a:r>
            </a:p>
            <a:p>
              <a:pPr algn="just" eaLnBrk="0" hangingPunct="0"/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code with the libraries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4344" name="Freeform 457"/>
            <p:cNvSpPr>
              <a:spLocks/>
            </p:cNvSpPr>
            <p:nvPr/>
          </p:nvSpPr>
          <p:spPr bwMode="auto">
            <a:xfrm>
              <a:off x="1344" y="2243"/>
              <a:ext cx="756" cy="2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Freeform 458"/>
            <p:cNvSpPr>
              <a:spLocks/>
            </p:cNvSpPr>
            <p:nvPr/>
          </p:nvSpPr>
          <p:spPr bwMode="auto">
            <a:xfrm>
              <a:off x="1344" y="1407"/>
              <a:ext cx="756" cy="2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Freeform 459"/>
            <p:cNvSpPr>
              <a:spLocks/>
            </p:cNvSpPr>
            <p:nvPr/>
          </p:nvSpPr>
          <p:spPr bwMode="auto">
            <a:xfrm>
              <a:off x="1344" y="2243"/>
              <a:ext cx="756" cy="2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Rectangle 460"/>
            <p:cNvSpPr>
              <a:spLocks noChangeArrowheads="1"/>
            </p:cNvSpPr>
            <p:nvPr/>
          </p:nvSpPr>
          <p:spPr bwMode="auto">
            <a:xfrm>
              <a:off x="1550" y="2334"/>
              <a:ext cx="466" cy="1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>
                  <a:latin typeface="Times New Roman" pitchFamily="18" charset="0"/>
                  <a:ea typeface="Mincho" charset="-128"/>
                </a:rPr>
                <a:t>Loader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4348" name="Freeform 461"/>
            <p:cNvSpPr>
              <a:spLocks/>
            </p:cNvSpPr>
            <p:nvPr/>
          </p:nvSpPr>
          <p:spPr bwMode="auto">
            <a:xfrm>
              <a:off x="2102" y="774"/>
              <a:ext cx="32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chemeClr val="tx1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Freeform 462"/>
            <p:cNvSpPr>
              <a:spLocks/>
            </p:cNvSpPr>
            <p:nvPr/>
          </p:nvSpPr>
          <p:spPr bwMode="auto">
            <a:xfrm>
              <a:off x="2102" y="1167"/>
              <a:ext cx="32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chemeClr val="tx1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Freeform 463"/>
            <p:cNvSpPr>
              <a:spLocks/>
            </p:cNvSpPr>
            <p:nvPr/>
          </p:nvSpPr>
          <p:spPr bwMode="auto">
            <a:xfrm>
              <a:off x="2102" y="2387"/>
              <a:ext cx="32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chemeClr val="tx1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Rectangle 464"/>
            <p:cNvSpPr>
              <a:spLocks noChangeArrowheads="1"/>
            </p:cNvSpPr>
            <p:nvPr/>
          </p:nvSpPr>
          <p:spPr bwMode="auto">
            <a:xfrm>
              <a:off x="2160" y="2151"/>
              <a:ext cx="1008" cy="144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indent="228600"/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Primary Memory</a:t>
              </a:r>
            </a:p>
            <a:p>
              <a:pPr indent="228600" eaLnBrk="0" hangingPunct="0"/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4352" name="Freeform 465"/>
            <p:cNvSpPr>
              <a:spLocks/>
            </p:cNvSpPr>
            <p:nvPr/>
          </p:nvSpPr>
          <p:spPr bwMode="auto">
            <a:xfrm>
              <a:off x="2102" y="3395"/>
              <a:ext cx="32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53" name="Group 466"/>
            <p:cNvGrpSpPr>
              <a:grpSpLocks/>
            </p:cNvGrpSpPr>
            <p:nvPr/>
          </p:nvGrpSpPr>
          <p:grpSpPr bwMode="auto">
            <a:xfrm>
              <a:off x="2966" y="2352"/>
              <a:ext cx="106" cy="774"/>
              <a:chOff x="0" y="0"/>
              <a:chExt cx="19999" cy="19999"/>
            </a:xfrm>
          </p:grpSpPr>
          <p:sp>
            <p:nvSpPr>
              <p:cNvPr id="14480" name="Arc 467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1" name="Arc 468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2" name="Arc 469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3" name="Arc 470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54" name="Group 471"/>
            <p:cNvGrpSpPr>
              <a:grpSpLocks/>
            </p:cNvGrpSpPr>
            <p:nvPr/>
          </p:nvGrpSpPr>
          <p:grpSpPr bwMode="auto">
            <a:xfrm>
              <a:off x="2966" y="3174"/>
              <a:ext cx="108" cy="960"/>
              <a:chOff x="0" y="0"/>
              <a:chExt cx="19999" cy="19999"/>
            </a:xfrm>
          </p:grpSpPr>
          <p:sp>
            <p:nvSpPr>
              <p:cNvPr id="14476" name="Arc 472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7" name="Arc 473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8" name="Arc 474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9" name="Arc 475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55" name="Group 476"/>
            <p:cNvGrpSpPr>
              <a:grpSpLocks/>
            </p:cNvGrpSpPr>
            <p:nvPr/>
          </p:nvGrpSpPr>
          <p:grpSpPr bwMode="auto">
            <a:xfrm>
              <a:off x="2966" y="630"/>
              <a:ext cx="108" cy="288"/>
              <a:chOff x="0" y="0"/>
              <a:chExt cx="19999" cy="20001"/>
            </a:xfrm>
          </p:grpSpPr>
          <p:sp>
            <p:nvSpPr>
              <p:cNvPr id="14472" name="Arc 477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3" name="Arc 478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4" name="Arc 479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5" name="Arc 480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56" name="Arc 481"/>
            <p:cNvSpPr>
              <a:spLocks/>
            </p:cNvSpPr>
            <p:nvPr/>
          </p:nvSpPr>
          <p:spPr bwMode="auto">
            <a:xfrm>
              <a:off x="2966" y="1017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Arc 482"/>
            <p:cNvSpPr>
              <a:spLocks/>
            </p:cNvSpPr>
            <p:nvPr/>
          </p:nvSpPr>
          <p:spPr bwMode="auto">
            <a:xfrm flipV="1">
              <a:off x="2966" y="1233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Arc 483"/>
            <p:cNvSpPr>
              <a:spLocks/>
            </p:cNvSpPr>
            <p:nvPr/>
          </p:nvSpPr>
          <p:spPr bwMode="auto">
            <a:xfrm flipH="1">
              <a:off x="3020" y="1161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Arc 484"/>
            <p:cNvSpPr>
              <a:spLocks/>
            </p:cNvSpPr>
            <p:nvPr/>
          </p:nvSpPr>
          <p:spPr bwMode="auto">
            <a:xfrm flipH="1" flipV="1">
              <a:off x="3020" y="1089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Freeform 485"/>
            <p:cNvSpPr>
              <a:spLocks/>
            </p:cNvSpPr>
            <p:nvPr/>
          </p:nvSpPr>
          <p:spPr bwMode="auto">
            <a:xfrm>
              <a:off x="1344" y="1407"/>
              <a:ext cx="756" cy="2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Rectangle 486"/>
            <p:cNvSpPr>
              <a:spLocks noChangeArrowheads="1"/>
            </p:cNvSpPr>
            <p:nvPr/>
          </p:nvSpPr>
          <p:spPr bwMode="auto">
            <a:xfrm>
              <a:off x="1448" y="1497"/>
              <a:ext cx="616" cy="9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>
                  <a:latin typeface="Times New Roman" pitchFamily="18" charset="0"/>
                  <a:ea typeface="Mincho" charset="-128"/>
                </a:rPr>
                <a:t>Compiler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4362" name="Freeform 487"/>
            <p:cNvSpPr>
              <a:spLocks/>
            </p:cNvSpPr>
            <p:nvPr/>
          </p:nvSpPr>
          <p:spPr bwMode="auto">
            <a:xfrm>
              <a:off x="2102" y="1551"/>
              <a:ext cx="32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63" name="Group 488"/>
            <p:cNvGrpSpPr>
              <a:grpSpLocks/>
            </p:cNvGrpSpPr>
            <p:nvPr/>
          </p:nvGrpSpPr>
          <p:grpSpPr bwMode="auto">
            <a:xfrm>
              <a:off x="2966" y="1400"/>
              <a:ext cx="108" cy="288"/>
              <a:chOff x="0" y="0"/>
              <a:chExt cx="19999" cy="20001"/>
            </a:xfrm>
          </p:grpSpPr>
          <p:sp>
            <p:nvSpPr>
              <p:cNvPr id="14468" name="Arc 489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9" name="Arc 490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0" name="Arc 491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1" name="Arc 492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64" name="Freeform 493"/>
            <p:cNvSpPr>
              <a:spLocks/>
            </p:cNvSpPr>
            <p:nvPr/>
          </p:nvSpPr>
          <p:spPr bwMode="auto">
            <a:xfrm>
              <a:off x="2102" y="1934"/>
              <a:ext cx="32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Arc 494"/>
            <p:cNvSpPr>
              <a:spLocks/>
            </p:cNvSpPr>
            <p:nvPr/>
          </p:nvSpPr>
          <p:spPr bwMode="auto">
            <a:xfrm>
              <a:off x="2966" y="1783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Arc 495"/>
            <p:cNvSpPr>
              <a:spLocks/>
            </p:cNvSpPr>
            <p:nvPr/>
          </p:nvSpPr>
          <p:spPr bwMode="auto">
            <a:xfrm flipV="1">
              <a:off x="2966" y="1999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Arc 496"/>
            <p:cNvSpPr>
              <a:spLocks/>
            </p:cNvSpPr>
            <p:nvPr/>
          </p:nvSpPr>
          <p:spPr bwMode="auto">
            <a:xfrm flipH="1">
              <a:off x="3020" y="1927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Arc 497"/>
            <p:cNvSpPr>
              <a:spLocks/>
            </p:cNvSpPr>
            <p:nvPr/>
          </p:nvSpPr>
          <p:spPr bwMode="auto">
            <a:xfrm flipH="1" flipV="1">
              <a:off x="3020" y="1855"/>
              <a:ext cx="54" cy="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69" name="Group 498"/>
            <p:cNvGrpSpPr>
              <a:grpSpLocks/>
            </p:cNvGrpSpPr>
            <p:nvPr/>
          </p:nvGrpSpPr>
          <p:grpSpPr bwMode="auto">
            <a:xfrm>
              <a:off x="1344" y="624"/>
              <a:ext cx="756" cy="288"/>
              <a:chOff x="0" y="0"/>
              <a:chExt cx="20000" cy="20000"/>
            </a:xfrm>
          </p:grpSpPr>
          <p:sp>
            <p:nvSpPr>
              <p:cNvPr id="14465" name="Freeform 49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6" name="Freeform 500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7" name="Rectangle 501"/>
              <p:cNvSpPr>
                <a:spLocks noChangeArrowheads="1"/>
              </p:cNvSpPr>
              <p:nvPr/>
            </p:nvSpPr>
            <p:spPr bwMode="auto">
              <a:xfrm>
                <a:off x="5464" y="6306"/>
                <a:ext cx="9060" cy="780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600">
                    <a:latin typeface="Times New Roman" pitchFamily="18" charset="0"/>
                    <a:ea typeface="Mincho" charset="-128"/>
                  </a:rPr>
                  <a:t>Editor</a:t>
                </a: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  <a:p>
                <a:pPr eaLnBrk="0" hangingPunct="0"/>
                <a:endParaRPr lang="en-US" sz="1600">
                  <a:latin typeface="Times New Roman" pitchFamily="18" charset="0"/>
                </a:endParaRPr>
              </a:p>
            </p:txBody>
          </p:sp>
        </p:grpSp>
        <p:grpSp>
          <p:nvGrpSpPr>
            <p:cNvPr id="14370" name="Group 502"/>
            <p:cNvGrpSpPr>
              <a:grpSpLocks/>
            </p:cNvGrpSpPr>
            <p:nvPr/>
          </p:nvGrpSpPr>
          <p:grpSpPr bwMode="auto">
            <a:xfrm>
              <a:off x="1344" y="1023"/>
              <a:ext cx="756" cy="288"/>
              <a:chOff x="0" y="0"/>
              <a:chExt cx="20000" cy="20000"/>
            </a:xfrm>
          </p:grpSpPr>
          <p:sp>
            <p:nvSpPr>
              <p:cNvPr id="14461" name="Freeform 503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462" name="Group 504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4463" name="Freeform 505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64" name="Rectangle 506"/>
                <p:cNvSpPr>
                  <a:spLocks noChangeArrowheads="1"/>
                </p:cNvSpPr>
                <p:nvPr/>
              </p:nvSpPr>
              <p:spPr bwMode="auto">
                <a:xfrm>
                  <a:off x="1179" y="5861"/>
                  <a:ext cx="17631" cy="780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sz="1600">
                      <a:latin typeface="Times New Roman" pitchFamily="18" charset="0"/>
                      <a:ea typeface="Mincho" charset="-128"/>
                    </a:rPr>
                    <a:t>Preprocessor</a:t>
                  </a:r>
                  <a:endParaRPr lang="en-US" sz="1600">
                    <a:latin typeface="Times New Roman" pitchFamily="18" charset="0"/>
                    <a:cs typeface="Times New Roman" pitchFamily="18" charset="0"/>
                  </a:endParaRPr>
                </a:p>
                <a:p>
                  <a:pPr eaLnBrk="0" hangingPunct="0"/>
                  <a:endParaRPr lang="en-US" sz="16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4371" name="Group 507"/>
            <p:cNvGrpSpPr>
              <a:grpSpLocks/>
            </p:cNvGrpSpPr>
            <p:nvPr/>
          </p:nvGrpSpPr>
          <p:grpSpPr bwMode="auto">
            <a:xfrm>
              <a:off x="1344" y="1790"/>
              <a:ext cx="756" cy="288"/>
              <a:chOff x="0" y="0"/>
              <a:chExt cx="20000" cy="20000"/>
            </a:xfrm>
          </p:grpSpPr>
          <p:sp>
            <p:nvSpPr>
              <p:cNvPr id="14457" name="Freeform 50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458" name="Group 509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4459" name="Freeform 51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60" name="Rectangle 511"/>
                <p:cNvSpPr>
                  <a:spLocks noChangeArrowheads="1"/>
                </p:cNvSpPr>
                <p:nvPr/>
              </p:nvSpPr>
              <p:spPr bwMode="auto">
                <a:xfrm>
                  <a:off x="5464" y="5889"/>
                  <a:ext cx="9060" cy="780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sz="1600">
                      <a:latin typeface="Times New Roman" pitchFamily="18" charset="0"/>
                      <a:ea typeface="Mincho" charset="-128"/>
                    </a:rPr>
                    <a:t>Linker</a:t>
                  </a:r>
                  <a:endParaRPr lang="en-US" sz="1600">
                    <a:latin typeface="Times New Roman" pitchFamily="18" charset="0"/>
                    <a:cs typeface="Times New Roman" pitchFamily="18" charset="0"/>
                  </a:endParaRPr>
                </a:p>
                <a:p>
                  <a:pPr eaLnBrk="0" hangingPunct="0"/>
                  <a:endParaRPr lang="en-US" sz="16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4372" name="Group 512"/>
            <p:cNvGrpSpPr>
              <a:grpSpLocks/>
            </p:cNvGrpSpPr>
            <p:nvPr/>
          </p:nvGrpSpPr>
          <p:grpSpPr bwMode="auto">
            <a:xfrm>
              <a:off x="1344" y="3251"/>
              <a:ext cx="756" cy="288"/>
              <a:chOff x="0" y="0"/>
              <a:chExt cx="20000" cy="20000"/>
            </a:xfrm>
          </p:grpSpPr>
          <p:grpSp>
            <p:nvGrpSpPr>
              <p:cNvPr id="14451" name="Group 513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4455" name="Freeform 51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56" name="Rectangle 515"/>
                <p:cNvSpPr>
                  <a:spLocks noChangeArrowheads="1"/>
                </p:cNvSpPr>
                <p:nvPr/>
              </p:nvSpPr>
              <p:spPr bwMode="auto">
                <a:xfrm>
                  <a:off x="9750" y="12222"/>
                  <a:ext cx="488" cy="22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 sz="1200">
                      <a:latin typeface="Times New Roman" pitchFamily="18" charset="0"/>
                      <a:cs typeface="Times New Roman" pitchFamily="18" charset="0"/>
                    </a:rPr>
                    <a:t> </a:t>
                  </a:r>
                </a:p>
                <a:p>
                  <a:pPr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4452" name="Group 516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14453" name="Freeform 51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54" name="Rectangle 518"/>
                <p:cNvSpPr>
                  <a:spLocks noChangeArrowheads="1"/>
                </p:cNvSpPr>
                <p:nvPr/>
              </p:nvSpPr>
              <p:spPr bwMode="auto">
                <a:xfrm>
                  <a:off x="7607" y="6667"/>
                  <a:ext cx="4774" cy="7805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4373" name="Rectangle 519"/>
            <p:cNvSpPr>
              <a:spLocks noChangeArrowheads="1"/>
            </p:cNvSpPr>
            <p:nvPr/>
          </p:nvSpPr>
          <p:spPr bwMode="auto">
            <a:xfrm>
              <a:off x="1824" y="3126"/>
              <a:ext cx="1296" cy="19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indent="228600" algn="ctr"/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Primary Memory</a:t>
              </a:r>
              <a:endParaRPr lang="en-US" sz="1400">
                <a:latin typeface="Times New Roman" pitchFamily="18" charset="0"/>
              </a:endParaRPr>
            </a:p>
          </p:txBody>
        </p:sp>
        <p:grpSp>
          <p:nvGrpSpPr>
            <p:cNvPr id="14374" name="Group 520"/>
            <p:cNvGrpSpPr>
              <a:grpSpLocks/>
            </p:cNvGrpSpPr>
            <p:nvPr/>
          </p:nvGrpSpPr>
          <p:grpSpPr bwMode="auto">
            <a:xfrm>
              <a:off x="2426" y="3339"/>
              <a:ext cx="487" cy="764"/>
              <a:chOff x="-2" y="1"/>
              <a:chExt cx="20003" cy="19999"/>
            </a:xfrm>
          </p:grpSpPr>
          <p:sp>
            <p:nvSpPr>
              <p:cNvPr id="14441" name="Rectangle 521"/>
              <p:cNvSpPr>
                <a:spLocks noChangeArrowheads="1"/>
              </p:cNvSpPr>
              <p:nvPr/>
            </p:nvSpPr>
            <p:spPr bwMode="auto">
              <a:xfrm>
                <a:off x="8336" y="12593"/>
                <a:ext cx="2237" cy="545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indent="228600" algn="ctr"/>
                <a:r>
                  <a:rPr lang="en-US" sz="700" b="1">
                    <a:solidFill>
                      <a:srgbClr val="000000"/>
                    </a:solidFill>
                    <a:latin typeface="Courier" charset="0"/>
                    <a:cs typeface="Times New Roman" pitchFamily="18" charset="0"/>
                  </a:rPr>
                  <a:t>.</a:t>
                </a:r>
                <a:endParaRPr lang="en-US" sz="100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 indent="228600" algn="ctr" eaLnBrk="0" hangingPunct="0"/>
                <a:r>
                  <a:rPr lang="en-US" sz="700" b="1">
                    <a:solidFill>
                      <a:srgbClr val="000000"/>
                    </a:solidFill>
                    <a:latin typeface="Courier" charset="0"/>
                    <a:cs typeface="Times New Roman" pitchFamily="18" charset="0"/>
                  </a:rPr>
                  <a:t>.</a:t>
                </a:r>
                <a:endParaRPr lang="en-US" sz="100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 indent="228600" algn="ctr" eaLnBrk="0" hangingPunct="0"/>
                <a:r>
                  <a:rPr lang="en-US" sz="700" b="1">
                    <a:solidFill>
                      <a:srgbClr val="000000"/>
                    </a:solidFill>
                    <a:latin typeface="Courier" charset="0"/>
                    <a:cs typeface="Times New Roman" pitchFamily="18" charset="0"/>
                  </a:rPr>
                  <a:t>.</a:t>
                </a:r>
                <a:endParaRPr lang="en-US" sz="100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 indent="228600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442" name="Freeform 522"/>
              <p:cNvSpPr>
                <a:spLocks/>
              </p:cNvSpPr>
              <p:nvPr/>
            </p:nvSpPr>
            <p:spPr bwMode="auto">
              <a:xfrm>
                <a:off x="-2" y="1"/>
                <a:ext cx="19837" cy="19999"/>
              </a:xfrm>
              <a:custGeom>
                <a:avLst/>
                <a:gdLst>
                  <a:gd name="T0" fmla="*/ 17817 w 20000"/>
                  <a:gd name="T1" fmla="*/ 0 h 20000"/>
                  <a:gd name="T2" fmla="*/ 17817 w 20000"/>
                  <a:gd name="T3" fmla="*/ 19976 h 20000"/>
                  <a:gd name="T4" fmla="*/ 0 w 20000"/>
                  <a:gd name="T5" fmla="*/ 19976 h 20000"/>
                  <a:gd name="T6" fmla="*/ 0 w 20000"/>
                  <a:gd name="T7" fmla="*/ 0 h 20000"/>
                  <a:gd name="T8" fmla="*/ 1781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3" name="Freeform 523"/>
              <p:cNvSpPr>
                <a:spLocks/>
              </p:cNvSpPr>
              <p:nvPr/>
            </p:nvSpPr>
            <p:spPr bwMode="auto">
              <a:xfrm>
                <a:off x="35" y="22"/>
                <a:ext cx="19966" cy="2493"/>
              </a:xfrm>
              <a:custGeom>
                <a:avLst/>
                <a:gdLst>
                  <a:gd name="T0" fmla="*/ 19510 w 20000"/>
                  <a:gd name="T1" fmla="*/ 0 h 20000"/>
                  <a:gd name="T2" fmla="*/ 1951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51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4" name="Freeform 524"/>
              <p:cNvSpPr>
                <a:spLocks/>
              </p:cNvSpPr>
              <p:nvPr/>
            </p:nvSpPr>
            <p:spPr bwMode="auto">
              <a:xfrm>
                <a:off x="35" y="2536"/>
                <a:ext cx="19966" cy="2515"/>
              </a:xfrm>
              <a:custGeom>
                <a:avLst/>
                <a:gdLst>
                  <a:gd name="T0" fmla="*/ 19510 w 20000"/>
                  <a:gd name="T1" fmla="*/ 0 h 20000"/>
                  <a:gd name="T2" fmla="*/ 1951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51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5" name="Freeform 525"/>
              <p:cNvSpPr>
                <a:spLocks/>
              </p:cNvSpPr>
              <p:nvPr/>
            </p:nvSpPr>
            <p:spPr bwMode="auto">
              <a:xfrm>
                <a:off x="35" y="5009"/>
                <a:ext cx="19966" cy="2493"/>
              </a:xfrm>
              <a:custGeom>
                <a:avLst/>
                <a:gdLst>
                  <a:gd name="T0" fmla="*/ 19510 w 20000"/>
                  <a:gd name="T1" fmla="*/ 0 h 20000"/>
                  <a:gd name="T2" fmla="*/ 1951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51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6" name="Freeform 526"/>
              <p:cNvSpPr>
                <a:spLocks/>
              </p:cNvSpPr>
              <p:nvPr/>
            </p:nvSpPr>
            <p:spPr bwMode="auto">
              <a:xfrm>
                <a:off x="35" y="7512"/>
                <a:ext cx="19966" cy="2494"/>
              </a:xfrm>
              <a:custGeom>
                <a:avLst/>
                <a:gdLst>
                  <a:gd name="T0" fmla="*/ 19510 w 20000"/>
                  <a:gd name="T1" fmla="*/ 0 h 20000"/>
                  <a:gd name="T2" fmla="*/ 1951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51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7" name="Freeform 527"/>
              <p:cNvSpPr>
                <a:spLocks/>
              </p:cNvSpPr>
              <p:nvPr/>
            </p:nvSpPr>
            <p:spPr bwMode="auto">
              <a:xfrm>
                <a:off x="35" y="10006"/>
                <a:ext cx="19966" cy="2493"/>
              </a:xfrm>
              <a:custGeom>
                <a:avLst/>
                <a:gdLst>
                  <a:gd name="T0" fmla="*/ 19510 w 20000"/>
                  <a:gd name="T1" fmla="*/ 0 h 20000"/>
                  <a:gd name="T2" fmla="*/ 1951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51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8" name="Freeform 528"/>
              <p:cNvSpPr>
                <a:spLocks/>
              </p:cNvSpPr>
              <p:nvPr/>
            </p:nvSpPr>
            <p:spPr bwMode="auto">
              <a:xfrm>
                <a:off x="35" y="12510"/>
                <a:ext cx="19966" cy="4997"/>
              </a:xfrm>
              <a:custGeom>
                <a:avLst/>
                <a:gdLst>
                  <a:gd name="T0" fmla="*/ 19510 w 20000"/>
                  <a:gd name="T1" fmla="*/ 0 h 20000"/>
                  <a:gd name="T2" fmla="*/ 1951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51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58"/>
                    </a:lnTo>
                    <a:lnTo>
                      <a:pt x="0" y="19958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9" name="Freeform 529"/>
              <p:cNvSpPr>
                <a:spLocks/>
              </p:cNvSpPr>
              <p:nvPr/>
            </p:nvSpPr>
            <p:spPr bwMode="auto">
              <a:xfrm>
                <a:off x="35" y="17507"/>
                <a:ext cx="19966" cy="2493"/>
              </a:xfrm>
              <a:custGeom>
                <a:avLst/>
                <a:gdLst>
                  <a:gd name="T0" fmla="*/ 19510 w 20000"/>
                  <a:gd name="T1" fmla="*/ 0 h 20000"/>
                  <a:gd name="T2" fmla="*/ 1951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51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0" name="Rectangle 530"/>
              <p:cNvSpPr>
                <a:spLocks noChangeArrowheads="1"/>
              </p:cNvSpPr>
              <p:nvPr/>
            </p:nvSpPr>
            <p:spPr bwMode="auto">
              <a:xfrm>
                <a:off x="8890" y="12510"/>
                <a:ext cx="2237" cy="542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indent="228600" algn="ctr"/>
                <a:r>
                  <a:rPr lang="en-US" sz="700" b="1">
                    <a:solidFill>
                      <a:srgbClr val="000000"/>
                    </a:solidFill>
                    <a:latin typeface="Courier" charset="0"/>
                    <a:cs typeface="Times New Roman" pitchFamily="18" charset="0"/>
                  </a:rPr>
                  <a:t>.</a:t>
                </a:r>
                <a:endParaRPr lang="en-US" sz="100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 indent="228600" algn="ctr" eaLnBrk="0" hangingPunct="0"/>
                <a:r>
                  <a:rPr lang="en-US" sz="700" b="1">
                    <a:solidFill>
                      <a:srgbClr val="000000"/>
                    </a:solidFill>
                    <a:latin typeface="Courier" charset="0"/>
                    <a:cs typeface="Times New Roman" pitchFamily="18" charset="0"/>
                  </a:rPr>
                  <a:t>.</a:t>
                </a:r>
                <a:endParaRPr lang="en-US" sz="100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 indent="228600" algn="ctr" eaLnBrk="0" hangingPunct="0"/>
                <a:r>
                  <a:rPr lang="en-US" sz="700" b="1">
                    <a:solidFill>
                      <a:srgbClr val="000000"/>
                    </a:solidFill>
                    <a:latin typeface="Courier" charset="0"/>
                    <a:cs typeface="Times New Roman" pitchFamily="18" charset="0"/>
                  </a:rPr>
                  <a:t>.</a:t>
                </a:r>
                <a:endParaRPr lang="en-US" sz="100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 indent="228600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4375" name="Group 531"/>
            <p:cNvGrpSpPr>
              <a:grpSpLocks/>
            </p:cNvGrpSpPr>
            <p:nvPr/>
          </p:nvGrpSpPr>
          <p:grpSpPr bwMode="auto">
            <a:xfrm>
              <a:off x="2426" y="2339"/>
              <a:ext cx="487" cy="765"/>
              <a:chOff x="0" y="0"/>
              <a:chExt cx="20000" cy="20000"/>
            </a:xfrm>
          </p:grpSpPr>
          <p:sp>
            <p:nvSpPr>
              <p:cNvPr id="14430" name="Freeform 532"/>
              <p:cNvSpPr>
                <a:spLocks/>
              </p:cNvSpPr>
              <p:nvPr/>
            </p:nvSpPr>
            <p:spPr bwMode="auto">
              <a:xfrm>
                <a:off x="0" y="0"/>
                <a:ext cx="19834" cy="19969"/>
              </a:xfrm>
              <a:custGeom>
                <a:avLst/>
                <a:gdLst>
                  <a:gd name="T0" fmla="*/ 17781 w 20000"/>
                  <a:gd name="T1" fmla="*/ 0 h 20000"/>
                  <a:gd name="T2" fmla="*/ 17781 w 20000"/>
                  <a:gd name="T3" fmla="*/ 19559 h 20000"/>
                  <a:gd name="T4" fmla="*/ 0 w 20000"/>
                  <a:gd name="T5" fmla="*/ 19559 h 20000"/>
                  <a:gd name="T6" fmla="*/ 0 w 20000"/>
                  <a:gd name="T7" fmla="*/ 0 h 20000"/>
                  <a:gd name="T8" fmla="*/ 17781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1" name="Freeform 533"/>
              <p:cNvSpPr>
                <a:spLocks/>
              </p:cNvSpPr>
              <p:nvPr/>
            </p:nvSpPr>
            <p:spPr bwMode="auto">
              <a:xfrm>
                <a:off x="37" y="21"/>
                <a:ext cx="19963" cy="2490"/>
              </a:xfrm>
              <a:custGeom>
                <a:avLst/>
                <a:gdLst>
                  <a:gd name="T0" fmla="*/ 19470 w 20000"/>
                  <a:gd name="T1" fmla="*/ 0 h 20000"/>
                  <a:gd name="T2" fmla="*/ 1947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47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2" name="Freeform 534"/>
              <p:cNvSpPr>
                <a:spLocks/>
              </p:cNvSpPr>
              <p:nvPr/>
            </p:nvSpPr>
            <p:spPr bwMode="auto">
              <a:xfrm>
                <a:off x="37" y="2531"/>
                <a:ext cx="19963" cy="2511"/>
              </a:xfrm>
              <a:custGeom>
                <a:avLst/>
                <a:gdLst>
                  <a:gd name="T0" fmla="*/ 19470 w 20000"/>
                  <a:gd name="T1" fmla="*/ 0 h 20000"/>
                  <a:gd name="T2" fmla="*/ 1947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1947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433" name="Group 535"/>
              <p:cNvGrpSpPr>
                <a:grpSpLocks/>
              </p:cNvGrpSpPr>
              <p:nvPr/>
            </p:nvGrpSpPr>
            <p:grpSpPr bwMode="auto">
              <a:xfrm>
                <a:off x="37" y="5042"/>
                <a:ext cx="19963" cy="14958"/>
                <a:chOff x="-4" y="-1"/>
                <a:chExt cx="20008" cy="20001"/>
              </a:xfrm>
            </p:grpSpPr>
            <p:sp>
              <p:nvSpPr>
                <p:cNvPr id="14434" name="Rectangle 536"/>
                <p:cNvSpPr>
                  <a:spLocks noChangeArrowheads="1"/>
                </p:cNvSpPr>
                <p:nvPr/>
              </p:nvSpPr>
              <p:spPr bwMode="auto">
                <a:xfrm>
                  <a:off x="8314" y="10112"/>
                  <a:ext cx="2242" cy="728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indent="228600" algn="ctr"/>
                  <a:r>
                    <a:rPr lang="en-US" sz="700" b="1">
                      <a:solidFill>
                        <a:srgbClr val="000000"/>
                      </a:solidFill>
                      <a:latin typeface="Courier" charset="0"/>
                      <a:cs typeface="Times New Roman" pitchFamily="18" charset="0"/>
                    </a:rPr>
                    <a:t>.</a:t>
                  </a:r>
                  <a:endParaRPr lang="en-US" sz="1000">
                    <a:solidFill>
                      <a:srgbClr val="000000"/>
                    </a:solidFill>
                    <a:cs typeface="Times New Roman" pitchFamily="18" charset="0"/>
                  </a:endParaRPr>
                </a:p>
                <a:p>
                  <a:pPr indent="228600" algn="ctr" eaLnBrk="0" hangingPunct="0"/>
                  <a:r>
                    <a:rPr lang="en-US" sz="700" b="1">
                      <a:solidFill>
                        <a:srgbClr val="000000"/>
                      </a:solidFill>
                      <a:latin typeface="Courier" charset="0"/>
                      <a:cs typeface="Times New Roman" pitchFamily="18" charset="0"/>
                    </a:rPr>
                    <a:t>.</a:t>
                  </a:r>
                  <a:endParaRPr lang="en-US" sz="1000">
                    <a:solidFill>
                      <a:srgbClr val="000000"/>
                    </a:solidFill>
                    <a:cs typeface="Times New Roman" pitchFamily="18" charset="0"/>
                  </a:endParaRPr>
                </a:p>
                <a:p>
                  <a:pPr indent="228600" algn="ctr" eaLnBrk="0" hangingPunct="0"/>
                  <a:r>
                    <a:rPr lang="en-US" sz="700" b="1">
                      <a:solidFill>
                        <a:srgbClr val="000000"/>
                      </a:solidFill>
                      <a:latin typeface="Courier" charset="0"/>
                      <a:cs typeface="Times New Roman" pitchFamily="18" charset="0"/>
                    </a:rPr>
                    <a:t>.</a:t>
                  </a:r>
                  <a:endParaRPr lang="en-US" sz="1000">
                    <a:solidFill>
                      <a:srgbClr val="000000"/>
                    </a:solidFill>
                    <a:cs typeface="Times New Roman" pitchFamily="18" charset="0"/>
                  </a:endParaRPr>
                </a:p>
                <a:p>
                  <a:pPr indent="228600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4435" name="Freeform 537"/>
                <p:cNvSpPr>
                  <a:spLocks/>
                </p:cNvSpPr>
                <p:nvPr/>
              </p:nvSpPr>
              <p:spPr bwMode="auto">
                <a:xfrm>
                  <a:off x="-4" y="-1"/>
                  <a:ext cx="20008" cy="3330"/>
                </a:xfrm>
                <a:custGeom>
                  <a:avLst/>
                  <a:gdLst>
                    <a:gd name="T0" fmla="*/ 20093 w 20000"/>
                    <a:gd name="T1" fmla="*/ 0 h 20000"/>
                    <a:gd name="T2" fmla="*/ 20093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2009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36" name="Freeform 538"/>
                <p:cNvSpPr>
                  <a:spLocks/>
                </p:cNvSpPr>
                <p:nvPr/>
              </p:nvSpPr>
              <p:spPr bwMode="auto">
                <a:xfrm>
                  <a:off x="-4" y="3329"/>
                  <a:ext cx="20008" cy="3328"/>
                </a:xfrm>
                <a:custGeom>
                  <a:avLst/>
                  <a:gdLst>
                    <a:gd name="T0" fmla="*/ 20093 w 20000"/>
                    <a:gd name="T1" fmla="*/ 0 h 20000"/>
                    <a:gd name="T2" fmla="*/ 20093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2009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37" name="Freeform 539"/>
                <p:cNvSpPr>
                  <a:spLocks/>
                </p:cNvSpPr>
                <p:nvPr/>
              </p:nvSpPr>
              <p:spPr bwMode="auto">
                <a:xfrm>
                  <a:off x="-4" y="6657"/>
                  <a:ext cx="20008" cy="3329"/>
                </a:xfrm>
                <a:custGeom>
                  <a:avLst/>
                  <a:gdLst>
                    <a:gd name="T0" fmla="*/ 20093 w 20000"/>
                    <a:gd name="T1" fmla="*/ 0 h 20000"/>
                    <a:gd name="T2" fmla="*/ 20093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2009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38" name="Freeform 540"/>
                <p:cNvSpPr>
                  <a:spLocks/>
                </p:cNvSpPr>
                <p:nvPr/>
              </p:nvSpPr>
              <p:spPr bwMode="auto">
                <a:xfrm>
                  <a:off x="-4" y="10000"/>
                  <a:ext cx="20008" cy="6672"/>
                </a:xfrm>
                <a:custGeom>
                  <a:avLst/>
                  <a:gdLst>
                    <a:gd name="T0" fmla="*/ 20093 w 20000"/>
                    <a:gd name="T1" fmla="*/ 0 h 20000"/>
                    <a:gd name="T2" fmla="*/ 20093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2009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58"/>
                      </a:lnTo>
                      <a:lnTo>
                        <a:pt x="0" y="19958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39" name="Freeform 541"/>
                <p:cNvSpPr>
                  <a:spLocks/>
                </p:cNvSpPr>
                <p:nvPr/>
              </p:nvSpPr>
              <p:spPr bwMode="auto">
                <a:xfrm>
                  <a:off x="-4" y="16672"/>
                  <a:ext cx="20008" cy="3328"/>
                </a:xfrm>
                <a:custGeom>
                  <a:avLst/>
                  <a:gdLst>
                    <a:gd name="T0" fmla="*/ 20093 w 20000"/>
                    <a:gd name="T1" fmla="*/ 0 h 20000"/>
                    <a:gd name="T2" fmla="*/ 20093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2009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40" name="Rectangle 542"/>
                <p:cNvSpPr>
                  <a:spLocks noChangeArrowheads="1"/>
                </p:cNvSpPr>
                <p:nvPr/>
              </p:nvSpPr>
              <p:spPr bwMode="auto">
                <a:xfrm>
                  <a:off x="8870" y="10000"/>
                  <a:ext cx="2242" cy="724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indent="228600" algn="ctr"/>
                  <a:r>
                    <a:rPr lang="en-US" sz="700" b="1">
                      <a:solidFill>
                        <a:srgbClr val="000000"/>
                      </a:solidFill>
                      <a:latin typeface="Courier" charset="0"/>
                      <a:cs typeface="Times New Roman" pitchFamily="18" charset="0"/>
                    </a:rPr>
                    <a:t>.</a:t>
                  </a:r>
                  <a:endParaRPr lang="en-US" sz="1000">
                    <a:solidFill>
                      <a:srgbClr val="000000"/>
                    </a:solidFill>
                    <a:cs typeface="Times New Roman" pitchFamily="18" charset="0"/>
                  </a:endParaRPr>
                </a:p>
                <a:p>
                  <a:pPr indent="228600" algn="ctr" eaLnBrk="0" hangingPunct="0"/>
                  <a:r>
                    <a:rPr lang="en-US" sz="700" b="1">
                      <a:solidFill>
                        <a:srgbClr val="000000"/>
                      </a:solidFill>
                      <a:latin typeface="Courier" charset="0"/>
                      <a:cs typeface="Times New Roman" pitchFamily="18" charset="0"/>
                    </a:rPr>
                    <a:t>.</a:t>
                  </a:r>
                  <a:endParaRPr lang="en-US" sz="1000">
                    <a:solidFill>
                      <a:srgbClr val="000000"/>
                    </a:solidFill>
                    <a:cs typeface="Times New Roman" pitchFamily="18" charset="0"/>
                  </a:endParaRPr>
                </a:p>
                <a:p>
                  <a:pPr indent="228600" algn="ctr" eaLnBrk="0" hangingPunct="0"/>
                  <a:r>
                    <a:rPr lang="en-US" sz="700" b="1">
                      <a:solidFill>
                        <a:srgbClr val="000000"/>
                      </a:solidFill>
                      <a:latin typeface="Courier" charset="0"/>
                      <a:cs typeface="Times New Roman" pitchFamily="18" charset="0"/>
                    </a:rPr>
                    <a:t>.</a:t>
                  </a:r>
                  <a:endParaRPr lang="en-US" sz="1000">
                    <a:solidFill>
                      <a:srgbClr val="000000"/>
                    </a:solidFill>
                    <a:cs typeface="Times New Roman" pitchFamily="18" charset="0"/>
                  </a:endParaRPr>
                </a:p>
                <a:p>
                  <a:pPr indent="228600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4376" name="Group 544"/>
            <p:cNvGrpSpPr>
              <a:grpSpLocks/>
            </p:cNvGrpSpPr>
            <p:nvPr/>
          </p:nvGrpSpPr>
          <p:grpSpPr bwMode="auto">
            <a:xfrm>
              <a:off x="2426" y="1458"/>
              <a:ext cx="502" cy="194"/>
              <a:chOff x="0" y="3"/>
              <a:chExt cx="20000" cy="19997"/>
            </a:xfrm>
          </p:grpSpPr>
          <p:sp>
            <p:nvSpPr>
              <p:cNvPr id="14427" name="Oval 545"/>
              <p:cNvSpPr>
                <a:spLocks noChangeArrowheads="1"/>
              </p:cNvSpPr>
              <p:nvPr/>
            </p:nvSpPr>
            <p:spPr bwMode="auto">
              <a:xfrm>
                <a:off x="0" y="15011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400">
                  <a:latin typeface="Times New Roman" pitchFamily="18" charset="0"/>
                </a:endParaRPr>
              </a:p>
            </p:txBody>
          </p:sp>
          <p:sp>
            <p:nvSpPr>
              <p:cNvPr id="14428" name="Freeform 546"/>
              <p:cNvSpPr>
                <a:spLocks/>
              </p:cNvSpPr>
              <p:nvPr/>
            </p:nvSpPr>
            <p:spPr bwMode="auto">
              <a:xfrm>
                <a:off x="19" y="2559"/>
                <a:ext cx="19981" cy="14844"/>
              </a:xfrm>
              <a:custGeom>
                <a:avLst/>
                <a:gdLst>
                  <a:gd name="T0" fmla="*/ 19715 w 20000"/>
                  <a:gd name="T1" fmla="*/ 0 h 20000"/>
                  <a:gd name="T2" fmla="*/ 19715 w 20000"/>
                  <a:gd name="T3" fmla="*/ 307 h 20000"/>
                  <a:gd name="T4" fmla="*/ 0 w 20000"/>
                  <a:gd name="T5" fmla="*/ 307 h 20000"/>
                  <a:gd name="T6" fmla="*/ 0 w 20000"/>
                  <a:gd name="T7" fmla="*/ 0 h 20000"/>
                  <a:gd name="T8" fmla="*/ 1971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9" name="Oval 547"/>
              <p:cNvSpPr>
                <a:spLocks noChangeArrowheads="1"/>
              </p:cNvSpPr>
              <p:nvPr/>
            </p:nvSpPr>
            <p:spPr bwMode="auto">
              <a:xfrm>
                <a:off x="0" y="3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400">
                  <a:latin typeface="Times New Roman" pitchFamily="18" charset="0"/>
                </a:endParaRPr>
              </a:p>
            </p:txBody>
          </p:sp>
        </p:grpSp>
        <p:sp>
          <p:nvSpPr>
            <p:cNvPr id="14377" name="Oval 548"/>
            <p:cNvSpPr>
              <a:spLocks noChangeArrowheads="1"/>
            </p:cNvSpPr>
            <p:nvPr/>
          </p:nvSpPr>
          <p:spPr bwMode="auto">
            <a:xfrm>
              <a:off x="2426" y="1603"/>
              <a:ext cx="502" cy="49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4378" name="Freeform 549"/>
            <p:cNvSpPr>
              <a:spLocks/>
            </p:cNvSpPr>
            <p:nvPr/>
          </p:nvSpPr>
          <p:spPr bwMode="auto">
            <a:xfrm>
              <a:off x="2426" y="1482"/>
              <a:ext cx="502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Freeform 550"/>
            <p:cNvSpPr>
              <a:spLocks/>
            </p:cNvSpPr>
            <p:nvPr/>
          </p:nvSpPr>
          <p:spPr bwMode="auto">
            <a:xfrm>
              <a:off x="2431" y="1603"/>
              <a:ext cx="492" cy="2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692"/>
                  </a:lnTo>
                  <a:lnTo>
                    <a:pt x="0" y="19692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Rectangle 551"/>
            <p:cNvSpPr>
              <a:spLocks noChangeArrowheads="1"/>
            </p:cNvSpPr>
            <p:nvPr/>
          </p:nvSpPr>
          <p:spPr bwMode="auto">
            <a:xfrm>
              <a:off x="2556" y="1494"/>
              <a:ext cx="242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>
                  <a:latin typeface="Times New Roman" pitchFamily="18" charset="0"/>
                  <a:ea typeface="Mincho" charset="-128"/>
                </a:rPr>
                <a:t>Disk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4381" name="Freeform 552"/>
            <p:cNvSpPr>
              <a:spLocks/>
            </p:cNvSpPr>
            <p:nvPr/>
          </p:nvSpPr>
          <p:spPr bwMode="auto">
            <a:xfrm>
              <a:off x="2430" y="1478"/>
              <a:ext cx="496" cy="2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701"/>
                  </a:lnTo>
                  <a:lnTo>
                    <a:pt x="0" y="19701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2" name="Oval 553"/>
            <p:cNvSpPr>
              <a:spLocks noChangeArrowheads="1"/>
            </p:cNvSpPr>
            <p:nvPr/>
          </p:nvSpPr>
          <p:spPr bwMode="auto">
            <a:xfrm>
              <a:off x="2426" y="1457"/>
              <a:ext cx="502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400">
                <a:latin typeface="Times New Roman" pitchFamily="18" charset="0"/>
              </a:endParaRPr>
            </a:p>
          </p:txBody>
        </p:sp>
        <p:grpSp>
          <p:nvGrpSpPr>
            <p:cNvPr id="14383" name="Group 555"/>
            <p:cNvGrpSpPr>
              <a:grpSpLocks/>
            </p:cNvGrpSpPr>
            <p:nvPr/>
          </p:nvGrpSpPr>
          <p:grpSpPr bwMode="auto">
            <a:xfrm>
              <a:off x="2426" y="1838"/>
              <a:ext cx="502" cy="194"/>
              <a:chOff x="0" y="3"/>
              <a:chExt cx="20000" cy="19997"/>
            </a:xfrm>
          </p:grpSpPr>
          <p:sp>
            <p:nvSpPr>
              <p:cNvPr id="14424" name="Oval 556"/>
              <p:cNvSpPr>
                <a:spLocks noChangeArrowheads="1"/>
              </p:cNvSpPr>
              <p:nvPr/>
            </p:nvSpPr>
            <p:spPr bwMode="auto">
              <a:xfrm>
                <a:off x="0" y="15011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400">
                  <a:latin typeface="Times New Roman" pitchFamily="18" charset="0"/>
                </a:endParaRPr>
              </a:p>
            </p:txBody>
          </p:sp>
          <p:sp>
            <p:nvSpPr>
              <p:cNvPr id="14425" name="Freeform 557"/>
              <p:cNvSpPr>
                <a:spLocks/>
              </p:cNvSpPr>
              <p:nvPr/>
            </p:nvSpPr>
            <p:spPr bwMode="auto">
              <a:xfrm>
                <a:off x="19" y="2559"/>
                <a:ext cx="19981" cy="14844"/>
              </a:xfrm>
              <a:custGeom>
                <a:avLst/>
                <a:gdLst>
                  <a:gd name="T0" fmla="*/ 19715 w 20000"/>
                  <a:gd name="T1" fmla="*/ 0 h 20000"/>
                  <a:gd name="T2" fmla="*/ 19715 w 20000"/>
                  <a:gd name="T3" fmla="*/ 307 h 20000"/>
                  <a:gd name="T4" fmla="*/ 0 w 20000"/>
                  <a:gd name="T5" fmla="*/ 307 h 20000"/>
                  <a:gd name="T6" fmla="*/ 0 w 20000"/>
                  <a:gd name="T7" fmla="*/ 0 h 20000"/>
                  <a:gd name="T8" fmla="*/ 1971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6" name="Oval 558"/>
              <p:cNvSpPr>
                <a:spLocks noChangeArrowheads="1"/>
              </p:cNvSpPr>
              <p:nvPr/>
            </p:nvSpPr>
            <p:spPr bwMode="auto">
              <a:xfrm>
                <a:off x="0" y="3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400">
                  <a:latin typeface="Times New Roman" pitchFamily="18" charset="0"/>
                </a:endParaRPr>
              </a:p>
            </p:txBody>
          </p:sp>
        </p:grpSp>
        <p:sp>
          <p:nvSpPr>
            <p:cNvPr id="14384" name="Oval 559"/>
            <p:cNvSpPr>
              <a:spLocks noChangeArrowheads="1"/>
            </p:cNvSpPr>
            <p:nvPr/>
          </p:nvSpPr>
          <p:spPr bwMode="auto">
            <a:xfrm>
              <a:off x="2426" y="1983"/>
              <a:ext cx="502" cy="49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4385" name="Freeform 560"/>
            <p:cNvSpPr>
              <a:spLocks/>
            </p:cNvSpPr>
            <p:nvPr/>
          </p:nvSpPr>
          <p:spPr bwMode="auto">
            <a:xfrm>
              <a:off x="2426" y="1862"/>
              <a:ext cx="502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Freeform 561"/>
            <p:cNvSpPr>
              <a:spLocks/>
            </p:cNvSpPr>
            <p:nvPr/>
          </p:nvSpPr>
          <p:spPr bwMode="auto">
            <a:xfrm>
              <a:off x="2431" y="1983"/>
              <a:ext cx="492" cy="2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692"/>
                  </a:lnTo>
                  <a:lnTo>
                    <a:pt x="0" y="19692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7" name="Rectangle 562"/>
            <p:cNvSpPr>
              <a:spLocks noChangeArrowheads="1"/>
            </p:cNvSpPr>
            <p:nvPr/>
          </p:nvSpPr>
          <p:spPr bwMode="auto">
            <a:xfrm>
              <a:off x="2556" y="1874"/>
              <a:ext cx="242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>
                  <a:latin typeface="Times New Roman" pitchFamily="18" charset="0"/>
                  <a:ea typeface="Mincho" charset="-128"/>
                </a:rPr>
                <a:t>Disk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4388" name="Freeform 563"/>
            <p:cNvSpPr>
              <a:spLocks/>
            </p:cNvSpPr>
            <p:nvPr/>
          </p:nvSpPr>
          <p:spPr bwMode="auto">
            <a:xfrm>
              <a:off x="2430" y="1858"/>
              <a:ext cx="496" cy="2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701"/>
                  </a:lnTo>
                  <a:lnTo>
                    <a:pt x="0" y="19701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Oval 564"/>
            <p:cNvSpPr>
              <a:spLocks noChangeArrowheads="1"/>
            </p:cNvSpPr>
            <p:nvPr/>
          </p:nvSpPr>
          <p:spPr bwMode="auto">
            <a:xfrm>
              <a:off x="2426" y="1837"/>
              <a:ext cx="502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400">
                <a:latin typeface="Times New Roman" pitchFamily="18" charset="0"/>
              </a:endParaRPr>
            </a:p>
          </p:txBody>
        </p:sp>
        <p:grpSp>
          <p:nvGrpSpPr>
            <p:cNvPr id="14390" name="Group 602"/>
            <p:cNvGrpSpPr>
              <a:grpSpLocks/>
            </p:cNvGrpSpPr>
            <p:nvPr/>
          </p:nvGrpSpPr>
          <p:grpSpPr bwMode="auto">
            <a:xfrm>
              <a:off x="1481" y="2703"/>
              <a:ext cx="535" cy="195"/>
              <a:chOff x="1481" y="2703"/>
              <a:chExt cx="535" cy="195"/>
            </a:xfrm>
          </p:grpSpPr>
          <p:grpSp>
            <p:nvGrpSpPr>
              <p:cNvPr id="14414" name="Group 566"/>
              <p:cNvGrpSpPr>
                <a:grpSpLocks/>
              </p:cNvGrpSpPr>
              <p:nvPr/>
            </p:nvGrpSpPr>
            <p:grpSpPr bwMode="auto">
              <a:xfrm>
                <a:off x="1481" y="2703"/>
                <a:ext cx="535" cy="195"/>
                <a:chOff x="0" y="2"/>
                <a:chExt cx="20000" cy="19998"/>
              </a:xfrm>
            </p:grpSpPr>
            <p:sp>
              <p:nvSpPr>
                <p:cNvPr id="14421" name="Oval 567"/>
                <p:cNvSpPr>
                  <a:spLocks noChangeArrowheads="1"/>
                </p:cNvSpPr>
                <p:nvPr/>
              </p:nvSpPr>
              <p:spPr bwMode="auto">
                <a:xfrm>
                  <a:off x="0" y="15021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sz="1400">
                    <a:latin typeface="Times New Roman" pitchFamily="18" charset="0"/>
                  </a:endParaRPr>
                </a:p>
              </p:txBody>
            </p:sp>
            <p:sp>
              <p:nvSpPr>
                <p:cNvPr id="14422" name="Freeform 568"/>
                <p:cNvSpPr>
                  <a:spLocks/>
                </p:cNvSpPr>
                <p:nvPr/>
              </p:nvSpPr>
              <p:spPr bwMode="auto">
                <a:xfrm>
                  <a:off x="18" y="2553"/>
                  <a:ext cx="19982" cy="14814"/>
                </a:xfrm>
                <a:custGeom>
                  <a:avLst/>
                  <a:gdLst>
                    <a:gd name="T0" fmla="*/ 19729 w 20000"/>
                    <a:gd name="T1" fmla="*/ 0 h 20000"/>
                    <a:gd name="T2" fmla="*/ 19729 w 20000"/>
                    <a:gd name="T3" fmla="*/ 299 h 20000"/>
                    <a:gd name="T4" fmla="*/ 0 w 20000"/>
                    <a:gd name="T5" fmla="*/ 299 h 20000"/>
                    <a:gd name="T6" fmla="*/ 0 w 20000"/>
                    <a:gd name="T7" fmla="*/ 0 h 20000"/>
                    <a:gd name="T8" fmla="*/ 19729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23" name="Oval 569"/>
                <p:cNvSpPr>
                  <a:spLocks noChangeArrowheads="1"/>
                </p:cNvSpPr>
                <p:nvPr/>
              </p:nvSpPr>
              <p:spPr bwMode="auto">
                <a:xfrm>
                  <a:off x="0" y="2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sz="14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4415" name="Oval 570"/>
              <p:cNvSpPr>
                <a:spLocks noChangeArrowheads="1"/>
              </p:cNvSpPr>
              <p:nvPr/>
            </p:nvSpPr>
            <p:spPr bwMode="auto">
              <a:xfrm>
                <a:off x="1481" y="2849"/>
                <a:ext cx="535" cy="48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400">
                  <a:latin typeface="Times New Roman" pitchFamily="18" charset="0"/>
                </a:endParaRPr>
              </a:p>
            </p:txBody>
          </p:sp>
          <p:sp>
            <p:nvSpPr>
              <p:cNvPr id="14416" name="Freeform 571"/>
              <p:cNvSpPr>
                <a:spLocks/>
              </p:cNvSpPr>
              <p:nvPr/>
            </p:nvSpPr>
            <p:spPr bwMode="auto">
              <a:xfrm>
                <a:off x="1481" y="2728"/>
                <a:ext cx="535" cy="144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7" name="Freeform 572"/>
              <p:cNvSpPr>
                <a:spLocks/>
              </p:cNvSpPr>
              <p:nvPr/>
            </p:nvSpPr>
            <p:spPr bwMode="auto">
              <a:xfrm>
                <a:off x="1486" y="2849"/>
                <a:ext cx="525" cy="2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8" name="Rectangle 573"/>
              <p:cNvSpPr>
                <a:spLocks noChangeArrowheads="1"/>
              </p:cNvSpPr>
              <p:nvPr/>
            </p:nvSpPr>
            <p:spPr bwMode="auto">
              <a:xfrm>
                <a:off x="1619" y="2739"/>
                <a:ext cx="25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600">
                    <a:latin typeface="Times New Roman" pitchFamily="18" charset="0"/>
                    <a:ea typeface="Mincho" charset="-128"/>
                  </a:rPr>
                  <a:t>Disk</a:t>
                </a:r>
                <a:endParaRPr lang="en-US" sz="1600">
                  <a:latin typeface="Times New Roman" pitchFamily="18" charset="0"/>
                  <a:cs typeface="Times New Roman" pitchFamily="18" charset="0"/>
                </a:endParaRPr>
              </a:p>
              <a:p>
                <a:pPr eaLnBrk="0" hangingPunct="0"/>
                <a:endParaRPr lang="en-US" sz="1600">
                  <a:latin typeface="Times New Roman" pitchFamily="18" charset="0"/>
                </a:endParaRPr>
              </a:p>
            </p:txBody>
          </p:sp>
          <p:sp>
            <p:nvSpPr>
              <p:cNvPr id="14419" name="Freeform 574"/>
              <p:cNvSpPr>
                <a:spLocks/>
              </p:cNvSpPr>
              <p:nvPr/>
            </p:nvSpPr>
            <p:spPr bwMode="auto">
              <a:xfrm>
                <a:off x="1485" y="2723"/>
                <a:ext cx="529" cy="27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0" name="Oval 575"/>
              <p:cNvSpPr>
                <a:spLocks noChangeArrowheads="1"/>
              </p:cNvSpPr>
              <p:nvPr/>
            </p:nvSpPr>
            <p:spPr bwMode="auto">
              <a:xfrm>
                <a:off x="1481" y="2703"/>
                <a:ext cx="535" cy="48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400">
                  <a:latin typeface="Times New Roman" pitchFamily="18" charset="0"/>
                </a:endParaRPr>
              </a:p>
            </p:txBody>
          </p:sp>
        </p:grpSp>
        <p:sp>
          <p:nvSpPr>
            <p:cNvPr id="14391" name="Freeform 576"/>
            <p:cNvSpPr>
              <a:spLocks/>
            </p:cNvSpPr>
            <p:nvPr/>
          </p:nvSpPr>
          <p:spPr bwMode="auto">
            <a:xfrm>
              <a:off x="1724" y="2531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Rectangle 577"/>
            <p:cNvSpPr>
              <a:spLocks noChangeArrowheads="1"/>
            </p:cNvSpPr>
            <p:nvPr/>
          </p:nvSpPr>
          <p:spPr bwMode="auto">
            <a:xfrm>
              <a:off x="1536" y="3291"/>
              <a:ext cx="27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  <a:ea typeface="Mincho" charset="-128"/>
                </a:rPr>
                <a:t>CPU</a:t>
              </a:r>
            </a:p>
          </p:txBody>
        </p:sp>
        <p:grpSp>
          <p:nvGrpSpPr>
            <p:cNvPr id="14393" name="Group 579"/>
            <p:cNvGrpSpPr>
              <a:grpSpLocks/>
            </p:cNvGrpSpPr>
            <p:nvPr/>
          </p:nvGrpSpPr>
          <p:grpSpPr bwMode="auto">
            <a:xfrm>
              <a:off x="2448" y="1063"/>
              <a:ext cx="502" cy="194"/>
              <a:chOff x="0" y="3"/>
              <a:chExt cx="20000" cy="19997"/>
            </a:xfrm>
          </p:grpSpPr>
          <p:sp>
            <p:nvSpPr>
              <p:cNvPr id="14411" name="Oval 580"/>
              <p:cNvSpPr>
                <a:spLocks noChangeArrowheads="1"/>
              </p:cNvSpPr>
              <p:nvPr/>
            </p:nvSpPr>
            <p:spPr bwMode="auto">
              <a:xfrm>
                <a:off x="0" y="15011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400">
                  <a:latin typeface="Times New Roman" pitchFamily="18" charset="0"/>
                </a:endParaRPr>
              </a:p>
            </p:txBody>
          </p:sp>
          <p:sp>
            <p:nvSpPr>
              <p:cNvPr id="14412" name="Freeform 581"/>
              <p:cNvSpPr>
                <a:spLocks/>
              </p:cNvSpPr>
              <p:nvPr/>
            </p:nvSpPr>
            <p:spPr bwMode="auto">
              <a:xfrm>
                <a:off x="19" y="2559"/>
                <a:ext cx="19981" cy="14844"/>
              </a:xfrm>
              <a:custGeom>
                <a:avLst/>
                <a:gdLst>
                  <a:gd name="T0" fmla="*/ 19715 w 20000"/>
                  <a:gd name="T1" fmla="*/ 0 h 20000"/>
                  <a:gd name="T2" fmla="*/ 19715 w 20000"/>
                  <a:gd name="T3" fmla="*/ 307 h 20000"/>
                  <a:gd name="T4" fmla="*/ 0 w 20000"/>
                  <a:gd name="T5" fmla="*/ 307 h 20000"/>
                  <a:gd name="T6" fmla="*/ 0 w 20000"/>
                  <a:gd name="T7" fmla="*/ 0 h 20000"/>
                  <a:gd name="T8" fmla="*/ 1971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3" name="Oval 582"/>
              <p:cNvSpPr>
                <a:spLocks noChangeArrowheads="1"/>
              </p:cNvSpPr>
              <p:nvPr/>
            </p:nvSpPr>
            <p:spPr bwMode="auto">
              <a:xfrm>
                <a:off x="0" y="3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400">
                  <a:latin typeface="Times New Roman" pitchFamily="18" charset="0"/>
                </a:endParaRPr>
              </a:p>
            </p:txBody>
          </p:sp>
        </p:grpSp>
        <p:sp>
          <p:nvSpPr>
            <p:cNvPr id="14394" name="Oval 583"/>
            <p:cNvSpPr>
              <a:spLocks noChangeArrowheads="1"/>
            </p:cNvSpPr>
            <p:nvPr/>
          </p:nvSpPr>
          <p:spPr bwMode="auto">
            <a:xfrm>
              <a:off x="2448" y="1208"/>
              <a:ext cx="502" cy="49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4395" name="Freeform 584"/>
            <p:cNvSpPr>
              <a:spLocks/>
            </p:cNvSpPr>
            <p:nvPr/>
          </p:nvSpPr>
          <p:spPr bwMode="auto">
            <a:xfrm>
              <a:off x="2448" y="1087"/>
              <a:ext cx="502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Freeform 585"/>
            <p:cNvSpPr>
              <a:spLocks/>
            </p:cNvSpPr>
            <p:nvPr/>
          </p:nvSpPr>
          <p:spPr bwMode="auto">
            <a:xfrm>
              <a:off x="2453" y="1208"/>
              <a:ext cx="492" cy="2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692"/>
                  </a:lnTo>
                  <a:lnTo>
                    <a:pt x="0" y="19692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Rectangle 586"/>
            <p:cNvSpPr>
              <a:spLocks noChangeArrowheads="1"/>
            </p:cNvSpPr>
            <p:nvPr/>
          </p:nvSpPr>
          <p:spPr bwMode="auto">
            <a:xfrm>
              <a:off x="2578" y="1099"/>
              <a:ext cx="242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>
                  <a:latin typeface="Times New Roman" pitchFamily="18" charset="0"/>
                  <a:ea typeface="Mincho" charset="-128"/>
                </a:rPr>
                <a:t>Disk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4398" name="Freeform 587"/>
            <p:cNvSpPr>
              <a:spLocks/>
            </p:cNvSpPr>
            <p:nvPr/>
          </p:nvSpPr>
          <p:spPr bwMode="auto">
            <a:xfrm>
              <a:off x="2452" y="1083"/>
              <a:ext cx="496" cy="2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701"/>
                  </a:lnTo>
                  <a:lnTo>
                    <a:pt x="0" y="19701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Oval 588"/>
            <p:cNvSpPr>
              <a:spLocks noChangeArrowheads="1"/>
            </p:cNvSpPr>
            <p:nvPr/>
          </p:nvSpPr>
          <p:spPr bwMode="auto">
            <a:xfrm>
              <a:off x="2448" y="1062"/>
              <a:ext cx="502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400">
                <a:latin typeface="Times New Roman" pitchFamily="18" charset="0"/>
              </a:endParaRPr>
            </a:p>
          </p:txBody>
        </p:sp>
        <p:grpSp>
          <p:nvGrpSpPr>
            <p:cNvPr id="14400" name="Group 590"/>
            <p:cNvGrpSpPr>
              <a:grpSpLocks/>
            </p:cNvGrpSpPr>
            <p:nvPr/>
          </p:nvGrpSpPr>
          <p:grpSpPr bwMode="auto">
            <a:xfrm>
              <a:off x="2448" y="679"/>
              <a:ext cx="502" cy="194"/>
              <a:chOff x="0" y="3"/>
              <a:chExt cx="20000" cy="19997"/>
            </a:xfrm>
          </p:grpSpPr>
          <p:sp>
            <p:nvSpPr>
              <p:cNvPr id="14408" name="Oval 591"/>
              <p:cNvSpPr>
                <a:spLocks noChangeArrowheads="1"/>
              </p:cNvSpPr>
              <p:nvPr/>
            </p:nvSpPr>
            <p:spPr bwMode="auto">
              <a:xfrm>
                <a:off x="0" y="15011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400">
                  <a:latin typeface="Times New Roman" pitchFamily="18" charset="0"/>
                </a:endParaRPr>
              </a:p>
            </p:txBody>
          </p:sp>
          <p:sp>
            <p:nvSpPr>
              <p:cNvPr id="14409" name="Freeform 592"/>
              <p:cNvSpPr>
                <a:spLocks/>
              </p:cNvSpPr>
              <p:nvPr/>
            </p:nvSpPr>
            <p:spPr bwMode="auto">
              <a:xfrm>
                <a:off x="19" y="2559"/>
                <a:ext cx="19981" cy="14844"/>
              </a:xfrm>
              <a:custGeom>
                <a:avLst/>
                <a:gdLst>
                  <a:gd name="T0" fmla="*/ 19715 w 20000"/>
                  <a:gd name="T1" fmla="*/ 0 h 20000"/>
                  <a:gd name="T2" fmla="*/ 19715 w 20000"/>
                  <a:gd name="T3" fmla="*/ 307 h 20000"/>
                  <a:gd name="T4" fmla="*/ 0 w 20000"/>
                  <a:gd name="T5" fmla="*/ 307 h 20000"/>
                  <a:gd name="T6" fmla="*/ 0 w 20000"/>
                  <a:gd name="T7" fmla="*/ 0 h 20000"/>
                  <a:gd name="T8" fmla="*/ 1971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0" name="Oval 593"/>
              <p:cNvSpPr>
                <a:spLocks noChangeArrowheads="1"/>
              </p:cNvSpPr>
              <p:nvPr/>
            </p:nvSpPr>
            <p:spPr bwMode="auto">
              <a:xfrm>
                <a:off x="0" y="3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400">
                  <a:latin typeface="Times New Roman" pitchFamily="18" charset="0"/>
                </a:endParaRPr>
              </a:p>
            </p:txBody>
          </p:sp>
        </p:grpSp>
        <p:sp>
          <p:nvSpPr>
            <p:cNvPr id="14401" name="Oval 594"/>
            <p:cNvSpPr>
              <a:spLocks noChangeArrowheads="1"/>
            </p:cNvSpPr>
            <p:nvPr/>
          </p:nvSpPr>
          <p:spPr bwMode="auto">
            <a:xfrm>
              <a:off x="2448" y="824"/>
              <a:ext cx="502" cy="49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4402" name="Freeform 595"/>
            <p:cNvSpPr>
              <a:spLocks/>
            </p:cNvSpPr>
            <p:nvPr/>
          </p:nvSpPr>
          <p:spPr bwMode="auto">
            <a:xfrm>
              <a:off x="2448" y="703"/>
              <a:ext cx="502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Freeform 596"/>
            <p:cNvSpPr>
              <a:spLocks/>
            </p:cNvSpPr>
            <p:nvPr/>
          </p:nvSpPr>
          <p:spPr bwMode="auto">
            <a:xfrm>
              <a:off x="2453" y="824"/>
              <a:ext cx="492" cy="2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692"/>
                  </a:lnTo>
                  <a:lnTo>
                    <a:pt x="0" y="19692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Rectangle 597"/>
            <p:cNvSpPr>
              <a:spLocks noChangeArrowheads="1"/>
            </p:cNvSpPr>
            <p:nvPr/>
          </p:nvSpPr>
          <p:spPr bwMode="auto">
            <a:xfrm>
              <a:off x="2578" y="715"/>
              <a:ext cx="242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>
                  <a:latin typeface="Times New Roman" pitchFamily="18" charset="0"/>
                  <a:ea typeface="Mincho" charset="-128"/>
                </a:rPr>
                <a:t>Disk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4405" name="Freeform 598"/>
            <p:cNvSpPr>
              <a:spLocks/>
            </p:cNvSpPr>
            <p:nvPr/>
          </p:nvSpPr>
          <p:spPr bwMode="auto">
            <a:xfrm>
              <a:off x="2452" y="699"/>
              <a:ext cx="496" cy="2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1" y="0"/>
                  </a:moveTo>
                  <a:lnTo>
                    <a:pt x="19981" y="19701"/>
                  </a:lnTo>
                  <a:lnTo>
                    <a:pt x="0" y="19701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Oval 599"/>
            <p:cNvSpPr>
              <a:spLocks noChangeArrowheads="1"/>
            </p:cNvSpPr>
            <p:nvPr/>
          </p:nvSpPr>
          <p:spPr bwMode="auto">
            <a:xfrm>
              <a:off x="2448" y="678"/>
              <a:ext cx="502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4407" name="Rectangle 600"/>
            <p:cNvSpPr>
              <a:spLocks noChangeArrowheads="1"/>
            </p:cNvSpPr>
            <p:nvPr/>
          </p:nvSpPr>
          <p:spPr bwMode="auto">
            <a:xfrm>
              <a:off x="3072" y="624"/>
              <a:ext cx="1440" cy="33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Program is created in the editor and stored on disk.</a:t>
              </a:r>
            </a:p>
            <a:p>
              <a:pPr eaLnBrk="0" hangingPunct="0"/>
              <a:endParaRPr lang="en-US" sz="1600">
                <a:latin typeface="Times New Roman" pitchFamily="18" charset="0"/>
              </a:endParaRPr>
            </a:p>
          </p:txBody>
        </p:sp>
      </p:grpSp>
      <p:sp>
        <p:nvSpPr>
          <p:cNvPr id="148" name="Slide Number Placeholder 1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imes New Roman" pitchFamily="18" charset="0"/>
              </a:rPr>
              <a:t>Edit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015" y="1676402"/>
            <a:ext cx="10360501" cy="44116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The first phase consist of editing a file.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The programmer types a C++ program with editor.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The program source file is then stored on secondary storage device such as disk.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C++ program file names often end with .cpp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imes New Roman" pitchFamily="18" charset="0"/>
              </a:rPr>
              <a:t>Compile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676402"/>
            <a:ext cx="10969943" cy="4411663"/>
          </a:xfrm>
        </p:spPr>
        <p:txBody>
          <a:bodyPr/>
          <a:lstStyle/>
          <a:p>
            <a:pPr eaLnBrk="1" hangingPunct="1"/>
            <a:r>
              <a:rPr lang="en-US" sz="2600">
                <a:latin typeface="Times New Roman" pitchFamily="18" charset="0"/>
              </a:rPr>
              <a:t>Next, the programmer gives the command to compile the program.</a:t>
            </a:r>
          </a:p>
          <a:p>
            <a:pPr eaLnBrk="1" hangingPunct="1"/>
            <a:r>
              <a:rPr lang="en-US" sz="2600">
                <a:latin typeface="Times New Roman" pitchFamily="18" charset="0"/>
              </a:rPr>
              <a:t>The compiler translates the C++ program into machine language code.</a:t>
            </a:r>
          </a:p>
          <a:p>
            <a:pPr eaLnBrk="1" hangingPunct="1"/>
            <a:r>
              <a:rPr lang="en-US" sz="2600">
                <a:latin typeface="Times New Roman" pitchFamily="18" charset="0"/>
              </a:rPr>
              <a:t>In C++ system</a:t>
            </a:r>
          </a:p>
          <a:p>
            <a:pPr lvl="1" eaLnBrk="1" hangingPunct="1"/>
            <a:r>
              <a:rPr lang="en-US" sz="2200">
                <a:latin typeface="Times New Roman" pitchFamily="18" charset="0"/>
              </a:rPr>
              <a:t>A preprocessor program executes automatically before the compiler’s translation phase begins.</a:t>
            </a:r>
          </a:p>
          <a:p>
            <a:pPr lvl="1" eaLnBrk="1" hangingPunct="1"/>
            <a:r>
              <a:rPr lang="en-US" sz="2200">
                <a:latin typeface="Times New Roman" pitchFamily="18" charset="0"/>
              </a:rPr>
              <a:t>Preprocessor obeys commands called </a:t>
            </a:r>
            <a:r>
              <a:rPr lang="en-US" sz="2200">
                <a:solidFill>
                  <a:srgbClr val="FF0066"/>
                </a:solidFill>
                <a:latin typeface="Times New Roman" pitchFamily="18" charset="0"/>
              </a:rPr>
              <a:t>preprocessor directives.</a:t>
            </a:r>
          </a:p>
          <a:p>
            <a:pPr lvl="3" eaLnBrk="1" hangingPunct="1"/>
            <a:r>
              <a:rPr lang="en-US" sz="1800">
                <a:latin typeface="Times New Roman" pitchFamily="18" charset="0"/>
              </a:rPr>
              <a:t>Indicates that certain manipulations are to be performed on the program before compilation.</a:t>
            </a:r>
          </a:p>
          <a:p>
            <a:pPr eaLnBrk="1" hangingPunct="1"/>
            <a:endParaRPr lang="en-US" sz="260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Linker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9547913" cy="4411662"/>
          </a:xfrm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The preprocessor is invoked by the compiler before the program is converted to machine language.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The next phase is called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linking</a:t>
            </a:r>
            <a:r>
              <a:rPr lang="en-US">
                <a:latin typeface="Times New Roman" pitchFamily="18" charset="0"/>
              </a:rPr>
              <a:t>.</a:t>
            </a:r>
          </a:p>
          <a:p>
            <a:pPr lvl="1" eaLnBrk="1" hangingPunct="1"/>
            <a:r>
              <a:rPr lang="en-US">
                <a:latin typeface="Times New Roman" pitchFamily="18" charset="0"/>
              </a:rPr>
              <a:t>A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linker</a:t>
            </a:r>
            <a:r>
              <a:rPr lang="en-US">
                <a:latin typeface="Times New Roman" pitchFamily="18" charset="0"/>
              </a:rPr>
              <a:t> links the object code with the code for the missing functions to produce an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executable image</a:t>
            </a:r>
            <a:r>
              <a:rPr lang="en-US"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If the program compiles and links correctly, an executable image is produced.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8928" y="2590800"/>
            <a:ext cx="17267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Loader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735" y="1719263"/>
            <a:ext cx="10258928" cy="4411662"/>
          </a:xfrm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The next phase is called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loading</a:t>
            </a:r>
            <a:r>
              <a:rPr lang="en-US">
                <a:latin typeface="Times New Roman" pitchFamily="18" charset="0"/>
              </a:rPr>
              <a:t>. </a:t>
            </a:r>
          </a:p>
          <a:p>
            <a:pPr lvl="1" eaLnBrk="1" hangingPunct="1"/>
            <a:r>
              <a:rPr lang="en-US">
                <a:latin typeface="Times New Roman" pitchFamily="18" charset="0"/>
              </a:rPr>
              <a:t>Before a program can be executed, the program must first be placed in memory. This is done by the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 loader</a:t>
            </a:r>
            <a:r>
              <a:rPr lang="en-US">
                <a:latin typeface="Times New Roman" pitchFamily="18" charset="0"/>
              </a:rPr>
              <a:t>, which takes the executable image from disk and transfers it to memory.</a:t>
            </a:r>
          </a:p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Execute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Finally, the computer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executes</a:t>
            </a:r>
            <a:r>
              <a:rPr lang="en-US">
                <a:latin typeface="Times New Roman" pitchFamily="18" charset="0"/>
              </a:rPr>
              <a:t> the program one instruction at a time.</a:t>
            </a:r>
          </a:p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imes New Roman" pitchFamily="18" charset="0"/>
              </a:rPr>
              <a:t>Basic Program Construction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10563648" cy="4411662"/>
          </a:xfrm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Compilers take source code and transform it into executable files, which your computer can run as it does other programs.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Source files are text files (extension .CPP)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Executable files have the .EXE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imes New Roman" pitchFamily="18" charset="0"/>
              </a:rPr>
              <a:t>Your First Program</a:t>
            </a:r>
          </a:p>
        </p:txBody>
      </p:sp>
      <p:pic>
        <p:nvPicPr>
          <p:cNvPr id="2150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4968" y="2057400"/>
            <a:ext cx="9702393" cy="3352800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imes New Roman" pitchFamily="18" charset="0"/>
              </a:rPr>
              <a:t>Today’s Lecture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62" y="1905000"/>
            <a:ext cx="9141619" cy="4225925"/>
          </a:xfrm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Why do we need Object Oriented Language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C++ and C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Basics of a typical C++ Environment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Basic Program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imes New Roman" pitchFamily="18" charset="0"/>
              </a:rPr>
              <a:t>Preprocessor Directives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The first two lines that begin the program are </a:t>
            </a:r>
            <a:r>
              <a:rPr lang="en-US" i="1">
                <a:latin typeface="Times New Roman" pitchFamily="18" charset="0"/>
              </a:rPr>
              <a:t>preprocessor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</a:rPr>
              <a:t>directives</a:t>
            </a:r>
            <a:r>
              <a:rPr lang="en-US">
                <a:latin typeface="Times New Roman" pitchFamily="18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 e.g., #include &lt;iostream.h&gt;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          #include&lt;conio.h&gt;</a:t>
            </a:r>
          </a:p>
          <a:p>
            <a:pPr eaLnBrk="1" hangingPunct="1">
              <a:buSzPct val="165000"/>
              <a:buFontTx/>
              <a:buChar char="•"/>
            </a:pPr>
            <a:r>
              <a:rPr lang="en-US">
                <a:latin typeface="Times New Roman" pitchFamily="18" charset="0"/>
              </a:rPr>
              <a:t>It isn’t a program statement</a:t>
            </a:r>
          </a:p>
          <a:p>
            <a:pPr eaLnBrk="1" hangingPunct="1">
              <a:buSzPct val="165000"/>
              <a:buFontTx/>
              <a:buChar char="•"/>
            </a:pPr>
            <a:r>
              <a:rPr lang="en-US">
                <a:latin typeface="Times New Roman" pitchFamily="18" charset="0"/>
              </a:rPr>
              <a:t>It isn’t a part of a function body</a:t>
            </a:r>
          </a:p>
          <a:p>
            <a:pPr eaLnBrk="1" hangingPunct="1">
              <a:buSzPct val="165000"/>
              <a:buFontTx/>
              <a:buChar char="•"/>
            </a:pPr>
            <a:r>
              <a:rPr lang="en-US">
                <a:latin typeface="Times New Roman" pitchFamily="18" charset="0"/>
              </a:rPr>
              <a:t>It does not end with a semicolon</a:t>
            </a:r>
          </a:p>
          <a:p>
            <a:pPr eaLnBrk="1" hangingPunct="1">
              <a:buSzPct val="165000"/>
              <a:buFontTx/>
              <a:buChar char="•"/>
            </a:pPr>
            <a:endParaRPr lang="en-US">
              <a:latin typeface="Times New Roman" pitchFamily="18" charset="0"/>
            </a:endParaRPr>
          </a:p>
          <a:p>
            <a:pPr eaLnBrk="1" hangingPunct="1">
              <a:buSzPct val="165000"/>
              <a:buFontTx/>
              <a:buChar char="•"/>
            </a:pPr>
            <a:endParaRPr lang="en-US"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imes New Roman" pitchFamily="18" charset="0"/>
              </a:rPr>
              <a:t>Program statement vs preprocessor directive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Program statements are instructions to the </a:t>
            </a:r>
            <a:r>
              <a:rPr lang="en-US" i="1">
                <a:latin typeface="Times New Roman" pitchFamily="18" charset="0"/>
              </a:rPr>
              <a:t>computer </a:t>
            </a:r>
            <a:r>
              <a:rPr lang="en-US">
                <a:latin typeface="Times New Roman" pitchFamily="18" charset="0"/>
              </a:rPr>
              <a:t>to do something, such as adding two numbers or printing a sentence.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A preprocessor directive, on the other hand, is an instruction to the </a:t>
            </a:r>
            <a:r>
              <a:rPr lang="en-US" i="1">
                <a:latin typeface="Times New Roman" pitchFamily="18" charset="0"/>
              </a:rPr>
              <a:t>compiler</a:t>
            </a:r>
            <a:r>
              <a:rPr lang="en-US"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A part of the compiler called the </a:t>
            </a:r>
            <a:r>
              <a:rPr lang="en-US" i="1">
                <a:latin typeface="Times New Roman" pitchFamily="18" charset="0"/>
              </a:rPr>
              <a:t>preprocessor </a:t>
            </a:r>
            <a:r>
              <a:rPr lang="en-US">
                <a:latin typeface="Times New Roman" pitchFamily="18" charset="0"/>
              </a:rPr>
              <a:t>deals with these directives before it begins the real compilation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imes New Roman" pitchFamily="18" charset="0"/>
              </a:rPr>
              <a:t>Program statement vs Preprocessor directive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10563648" cy="4411662"/>
          </a:xfrm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The preprocessor directive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#include</a:t>
            </a:r>
            <a:r>
              <a:rPr lang="en-US">
                <a:latin typeface="Times New Roman" pitchFamily="18" charset="0"/>
              </a:rPr>
              <a:t> tells the compiler to insert another file into your source file.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The type file usually included by #include is called a </a:t>
            </a:r>
            <a:r>
              <a:rPr lang="en-US" i="1">
                <a:solidFill>
                  <a:srgbClr val="FF0066"/>
                </a:solidFill>
                <a:latin typeface="Times New Roman" pitchFamily="18" charset="0"/>
              </a:rPr>
              <a:t>header file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Header Files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10462075" cy="4411662"/>
          </a:xfrm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The preprocessor directive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#include</a:t>
            </a:r>
            <a:r>
              <a:rPr lang="en-US">
                <a:latin typeface="Times New Roman" pitchFamily="18" charset="0"/>
              </a:rPr>
              <a:t> tells the compiler to add the file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iostream </a:t>
            </a:r>
            <a:r>
              <a:rPr lang="en-US">
                <a:latin typeface="Times New Roman" pitchFamily="18" charset="0"/>
              </a:rPr>
              <a:t>to the source file before compiling.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                          </a:t>
            </a:r>
            <a:r>
              <a:rPr lang="en-US" sz="4000">
                <a:solidFill>
                  <a:srgbClr val="FF0066"/>
                </a:solidFill>
                <a:latin typeface="Times New Roman" pitchFamily="18" charset="0"/>
              </a:rPr>
              <a:t>Why do this?</a:t>
            </a:r>
          </a:p>
          <a:p>
            <a:pPr eaLnBrk="1" hangingPunct="1"/>
            <a:endParaRPr lang="en-US" sz="400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imes New Roman" pitchFamily="18" charset="0"/>
              </a:rPr>
              <a:t>Header Files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10462075" cy="4411662"/>
          </a:xfrm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iostream is an example of a </a:t>
            </a:r>
            <a:r>
              <a:rPr lang="en-US" i="1">
                <a:latin typeface="Times New Roman" pitchFamily="18" charset="0"/>
              </a:rPr>
              <a:t>header file.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It’s concerned with basic input/output operations, and contains declarations that are needed by the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cout</a:t>
            </a:r>
            <a:r>
              <a:rPr lang="en-US">
                <a:latin typeface="Times New Roman" pitchFamily="18" charset="0"/>
              </a:rPr>
              <a:t> identifier and the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&lt;&lt;</a:t>
            </a:r>
            <a:r>
              <a:rPr lang="en-US">
                <a:latin typeface="Times New Roman" pitchFamily="18" charset="0"/>
              </a:rPr>
              <a:t> operator.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Without these declarations, the compiler won’t recognize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cout </a:t>
            </a:r>
            <a:r>
              <a:rPr lang="en-US">
                <a:latin typeface="Times New Roman" pitchFamily="18" charset="0"/>
              </a:rPr>
              <a:t>and will think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&lt;&lt;</a:t>
            </a:r>
            <a:r>
              <a:rPr lang="en-US">
                <a:latin typeface="Times New Roman" pitchFamily="18" charset="0"/>
              </a:rPr>
              <a:t> is being used incorrectly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imes New Roman" pitchFamily="18" charset="0"/>
              </a:rPr>
              <a:t>Always Start with main()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10462075" cy="4411662"/>
          </a:xfrm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When you run a C++ program, the first statement executed will be at the beginning of a function called main().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The program may consist of many functions, but on startup, control always goes to main().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If there is no function called main() in your program, an error will be reported when you run the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imes" charset="0"/>
                <a:ea typeface="Times" charset="0"/>
                <a:cs typeface="Times" charset="0"/>
              </a:rPr>
              <a:t>Functions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015" y="1752601"/>
            <a:ext cx="10563648" cy="4411663"/>
          </a:xfrm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The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parentheses</a:t>
            </a:r>
            <a:r>
              <a:rPr lang="en-US">
                <a:latin typeface="Times New Roman" pitchFamily="18" charset="0"/>
              </a:rPr>
              <a:t> following the word main are the distinguishing feature of a function.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Without parentheses compiler would think that main refers to some other program element.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The word </a:t>
            </a:r>
            <a:r>
              <a:rPr lang="en-US" i="1">
                <a:solidFill>
                  <a:srgbClr val="FF0066"/>
                </a:solidFill>
                <a:latin typeface="Times New Roman" pitchFamily="18" charset="0"/>
              </a:rPr>
              <a:t>int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</a:rPr>
              <a:t>preceding the function name indicates that this particular function has a return value of type 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Braces and the Function Body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10868369" cy="4411662"/>
          </a:xfrm>
        </p:spPr>
        <p:txBody>
          <a:bodyPr/>
          <a:lstStyle/>
          <a:p>
            <a:pPr eaLnBrk="1" hangingPunct="1"/>
            <a:r>
              <a:rPr lang="en-US" sz="2600">
                <a:latin typeface="Times New Roman" pitchFamily="18" charset="0"/>
              </a:rPr>
              <a:t>The </a:t>
            </a:r>
            <a:r>
              <a:rPr lang="en-US" sz="2600" i="1">
                <a:solidFill>
                  <a:srgbClr val="FF0066"/>
                </a:solidFill>
                <a:latin typeface="Times New Roman" pitchFamily="18" charset="0"/>
              </a:rPr>
              <a:t>body </a:t>
            </a:r>
            <a:r>
              <a:rPr lang="en-US" sz="2600">
                <a:latin typeface="Times New Roman" pitchFamily="18" charset="0"/>
              </a:rPr>
              <a:t>of a function is surrounded by </a:t>
            </a:r>
            <a:r>
              <a:rPr lang="en-US" sz="2600" i="1">
                <a:latin typeface="Times New Roman" pitchFamily="18" charset="0"/>
              </a:rPr>
              <a:t>braces </a:t>
            </a:r>
            <a:r>
              <a:rPr lang="en-US" sz="2600">
                <a:latin typeface="Times New Roman" pitchFamily="18" charset="0"/>
              </a:rPr>
              <a:t>(sometimes called </a:t>
            </a:r>
            <a:r>
              <a:rPr lang="en-US" sz="2600" i="1">
                <a:latin typeface="Times New Roman" pitchFamily="18" charset="0"/>
              </a:rPr>
              <a:t>curly brackets</a:t>
            </a:r>
            <a:r>
              <a:rPr lang="en-US" sz="2600">
                <a:latin typeface="Times New Roman" pitchFamily="18" charset="0"/>
              </a:rPr>
              <a:t>).</a:t>
            </a:r>
          </a:p>
          <a:p>
            <a:pPr eaLnBrk="1" hangingPunct="1"/>
            <a:r>
              <a:rPr lang="en-US" sz="2600">
                <a:latin typeface="Times New Roman" pitchFamily="18" charset="0"/>
              </a:rPr>
              <a:t>Every function must use this </a:t>
            </a:r>
            <a:r>
              <a:rPr lang="en-US" sz="2600">
                <a:solidFill>
                  <a:srgbClr val="FF0066"/>
                </a:solidFill>
                <a:latin typeface="Times New Roman" pitchFamily="18" charset="0"/>
              </a:rPr>
              <a:t>pair of braces</a:t>
            </a:r>
            <a:r>
              <a:rPr lang="en-US" sz="2600">
                <a:latin typeface="Times New Roman" pitchFamily="18" charset="0"/>
              </a:rPr>
              <a:t> around the function body. </a:t>
            </a:r>
          </a:p>
          <a:p>
            <a:pPr eaLnBrk="1" hangingPunct="1"/>
            <a:r>
              <a:rPr lang="en-US" sz="2600">
                <a:latin typeface="Times New Roman" pitchFamily="18" charset="0"/>
              </a:rPr>
              <a:t>In this example there are only three statements in the function body:</a:t>
            </a:r>
          </a:p>
          <a:p>
            <a:pPr lvl="1" eaLnBrk="1" hangingPunct="1"/>
            <a:r>
              <a:rPr lang="en-US" sz="2200">
                <a:latin typeface="Times New Roman" pitchFamily="18" charset="0"/>
              </a:rPr>
              <a:t>the line starting with</a:t>
            </a:r>
            <a:r>
              <a:rPr lang="en-US" sz="2200">
                <a:solidFill>
                  <a:srgbClr val="FF0066"/>
                </a:solidFill>
                <a:latin typeface="Times New Roman" pitchFamily="18" charset="0"/>
              </a:rPr>
              <a:t> cout</a:t>
            </a:r>
            <a:r>
              <a:rPr lang="en-US" sz="2200">
                <a:latin typeface="Times New Roman" pitchFamily="18" charset="0"/>
              </a:rPr>
              <a:t>, the line starting with </a:t>
            </a:r>
            <a:r>
              <a:rPr lang="en-US" sz="2200">
                <a:solidFill>
                  <a:srgbClr val="FF0066"/>
                </a:solidFill>
                <a:latin typeface="Times New Roman" pitchFamily="18" charset="0"/>
              </a:rPr>
              <a:t>getch</a:t>
            </a:r>
            <a:r>
              <a:rPr lang="en-US" sz="2200">
                <a:latin typeface="Times New Roman" pitchFamily="18" charset="0"/>
              </a:rPr>
              <a:t> and the line starting with </a:t>
            </a:r>
            <a:r>
              <a:rPr lang="en-US" sz="2200">
                <a:solidFill>
                  <a:srgbClr val="FF0066"/>
                </a:solidFill>
                <a:latin typeface="Times New Roman" pitchFamily="18" charset="0"/>
              </a:rPr>
              <a:t>return</a:t>
            </a:r>
            <a:r>
              <a:rPr lang="en-US" sz="2200">
                <a:latin typeface="Times New Roman" pitchFamily="18" charset="0"/>
              </a:rPr>
              <a:t>. </a:t>
            </a:r>
          </a:p>
          <a:p>
            <a:pPr eaLnBrk="1" hangingPunct="1"/>
            <a:r>
              <a:rPr lang="en-US" sz="2600">
                <a:latin typeface="Times New Roman" pitchFamily="18" charset="0"/>
              </a:rPr>
              <a:t>However, a function body can consist of many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 Statements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There are three statements in the FIRST program: the line</a:t>
            </a:r>
          </a:p>
          <a:p>
            <a:pPr lvl="1" eaLnBrk="1" hangingPunct="1"/>
            <a:r>
              <a:rPr lang="en-US">
                <a:solidFill>
                  <a:srgbClr val="FF0066"/>
                </a:solidFill>
              </a:rPr>
              <a:t>cout &lt;&lt; “Hello World: My first C++ program”;</a:t>
            </a:r>
          </a:p>
          <a:p>
            <a:pPr lvl="1" eaLnBrk="1" hangingPunct="1"/>
            <a:r>
              <a:rPr lang="en-US">
                <a:solidFill>
                  <a:srgbClr val="FF0066"/>
                </a:solidFill>
              </a:rPr>
              <a:t>getch();</a:t>
            </a:r>
          </a:p>
          <a:p>
            <a:pPr lvl="1" eaLnBrk="1" hangingPunct="1"/>
            <a:r>
              <a:rPr lang="en-US"/>
              <a:t>and the return statement </a:t>
            </a:r>
            <a:r>
              <a:rPr lang="en-US">
                <a:solidFill>
                  <a:srgbClr val="FF0066"/>
                </a:solidFill>
              </a:rPr>
              <a:t>return 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Output Using cout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/>
              <a:t>The identifier </a:t>
            </a:r>
            <a:r>
              <a:rPr lang="en-US" sz="2600">
                <a:solidFill>
                  <a:srgbClr val="FF0066"/>
                </a:solidFill>
              </a:rPr>
              <a:t>cout </a:t>
            </a:r>
            <a:r>
              <a:rPr lang="en-US" sz="2600"/>
              <a:t>(pronounced “C out”) is actually an </a:t>
            </a:r>
            <a:r>
              <a:rPr lang="en-US" sz="2600" i="1"/>
              <a:t>object</a:t>
            </a:r>
            <a:r>
              <a:rPr lang="en-US" sz="2600"/>
              <a:t>. It is predefined in C++ to correspond to the </a:t>
            </a:r>
            <a:r>
              <a:rPr lang="en-US" sz="2600" i="1">
                <a:solidFill>
                  <a:srgbClr val="FF0066"/>
                </a:solidFill>
              </a:rPr>
              <a:t>standard output stream</a:t>
            </a:r>
            <a:r>
              <a:rPr lang="en-US" sz="2600"/>
              <a:t>.</a:t>
            </a:r>
          </a:p>
          <a:p>
            <a:pPr eaLnBrk="1" hangingPunct="1"/>
            <a:r>
              <a:rPr lang="en-US" sz="2600"/>
              <a:t>The operator &lt;&lt; is called the </a:t>
            </a:r>
            <a:r>
              <a:rPr lang="en-US" sz="2600" i="1">
                <a:solidFill>
                  <a:srgbClr val="FF0066"/>
                </a:solidFill>
              </a:rPr>
              <a:t>insertion</a:t>
            </a:r>
            <a:r>
              <a:rPr lang="en-US" sz="2600" i="1"/>
              <a:t> </a:t>
            </a:r>
            <a:r>
              <a:rPr lang="en-US" sz="2600"/>
              <a:t>or </a:t>
            </a:r>
            <a:r>
              <a:rPr lang="en-US" sz="2600" i="1">
                <a:solidFill>
                  <a:srgbClr val="FF0066"/>
                </a:solidFill>
              </a:rPr>
              <a:t>put to</a:t>
            </a:r>
            <a:r>
              <a:rPr lang="en-US" sz="2600" i="1"/>
              <a:t> </a:t>
            </a:r>
            <a:r>
              <a:rPr lang="en-US" sz="2600"/>
              <a:t>operator.</a:t>
            </a:r>
          </a:p>
          <a:p>
            <a:pPr eaLnBrk="1" hangingPunct="1"/>
            <a:r>
              <a:rPr lang="en-US" sz="2600"/>
              <a:t>It directs the contents on its right to the object on its left.</a:t>
            </a:r>
          </a:p>
          <a:p>
            <a:pPr eaLnBrk="1" hangingPunct="1"/>
            <a:r>
              <a:rPr lang="en-US" sz="2600"/>
              <a:t>In our example it directs the string constant “</a:t>
            </a:r>
            <a:r>
              <a:rPr lang="en-US" sz="2600">
                <a:solidFill>
                  <a:srgbClr val="FF0066"/>
                </a:solidFill>
              </a:rPr>
              <a:t>Hello World: My first C++ program</a:t>
            </a:r>
            <a:r>
              <a:rPr lang="en-US" sz="2600"/>
              <a:t>” to </a:t>
            </a:r>
            <a:r>
              <a:rPr lang="en-US" sz="2600">
                <a:solidFill>
                  <a:srgbClr val="FF0066"/>
                </a:solidFill>
              </a:rPr>
              <a:t>cout</a:t>
            </a:r>
            <a:r>
              <a:rPr lang="en-US" sz="2600"/>
              <a:t>, which sends it to the display.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1015" y="914400"/>
            <a:ext cx="9852634" cy="1143000"/>
          </a:xfrm>
        </p:spPr>
        <p:txBody>
          <a:bodyPr/>
          <a:lstStyle/>
          <a:p>
            <a:pPr eaLnBrk="1" hangingPunct="1"/>
            <a:br>
              <a:rPr lang="en-US" sz="3500"/>
            </a:br>
            <a:br>
              <a:rPr lang="en-US" sz="3500"/>
            </a:br>
            <a:br>
              <a:rPr lang="en-US" sz="3500"/>
            </a:br>
            <a:r>
              <a:rPr lang="en-US" sz="3400" b="0">
                <a:latin typeface="Times New Roman" pitchFamily="18" charset="0"/>
              </a:rPr>
              <a:t>C++, a computer language that supports </a:t>
            </a:r>
            <a:r>
              <a:rPr lang="en-US" sz="3400" b="0" i="1">
                <a:latin typeface="Times New Roman" pitchFamily="18" charset="0"/>
              </a:rPr>
              <a:t>object oriented programming</a:t>
            </a:r>
            <a:endParaRPr lang="en-US" sz="3400" b="0">
              <a:latin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2133602"/>
            <a:ext cx="10055781" cy="3997325"/>
          </a:xfrm>
        </p:spPr>
        <p:txBody>
          <a:bodyPr/>
          <a:lstStyle/>
          <a:p>
            <a:pPr lvl="1" eaLnBrk="1" hangingPunct="1"/>
            <a:r>
              <a:rPr lang="en-US" sz="30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Why do we need OOP? </a:t>
            </a:r>
          </a:p>
          <a:p>
            <a:pPr lvl="1" eaLnBrk="1" hangingPunct="1"/>
            <a:r>
              <a:rPr lang="en-US" sz="3000">
                <a:latin typeface="Times" charset="0"/>
                <a:ea typeface="Times" charset="0"/>
                <a:cs typeface="Times" charset="0"/>
              </a:rPr>
              <a:t>What does it do that traditional languages such as C, Pascal, and BASIC don’t?</a:t>
            </a:r>
          </a:p>
          <a:p>
            <a:pPr lvl="1" eaLnBrk="1" hangingPunct="1"/>
            <a:r>
              <a:rPr lang="en-US" sz="3000">
                <a:latin typeface="Times" charset="0"/>
                <a:ea typeface="Times" charset="0"/>
                <a:cs typeface="Times" charset="0"/>
              </a:rPr>
              <a:t>What is the relationship between C++ and the older C language?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277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3610" y="2057400"/>
            <a:ext cx="8923662" cy="2997200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String Constants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10665222" cy="4411662"/>
          </a:xfrm>
        </p:spPr>
        <p:txBody>
          <a:bodyPr/>
          <a:lstStyle/>
          <a:p>
            <a:pPr eaLnBrk="1" hangingPunct="1"/>
            <a:r>
              <a:rPr lang="en-US"/>
              <a:t>The phrase in quotation marks, </a:t>
            </a:r>
            <a:r>
              <a:rPr lang="en-US">
                <a:solidFill>
                  <a:srgbClr val="FF0066"/>
                </a:solidFill>
              </a:rPr>
              <a:t>“Hello World: My first C++ program”,</a:t>
            </a:r>
            <a:r>
              <a:rPr lang="en-US"/>
              <a:t> is an example of a </a:t>
            </a:r>
            <a:r>
              <a:rPr lang="en-US" i="1"/>
              <a:t>string constant</a:t>
            </a:r>
            <a:r>
              <a:rPr lang="en-US"/>
              <a:t>.</a:t>
            </a:r>
          </a:p>
          <a:p>
            <a:pPr eaLnBrk="1" hangingPunct="1"/>
            <a:r>
              <a:rPr lang="en-US"/>
              <a:t>Its value is set when the program is written, and it retains this value throughout the program’s existence.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441" y="457200"/>
            <a:ext cx="10055781" cy="838200"/>
          </a:xfrm>
        </p:spPr>
        <p:txBody>
          <a:bodyPr/>
          <a:lstStyle/>
          <a:p>
            <a:pPr eaLnBrk="1" hangingPunct="1"/>
            <a:r>
              <a:rPr lang="en-US" sz="4000">
                <a:latin typeface="Times New Roman" pitchFamily="18" charset="0"/>
              </a:rPr>
              <a:t>Program Statements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015" y="1752600"/>
            <a:ext cx="10360501" cy="4605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The first statement tells the computer to display the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quoted phrase</a:t>
            </a:r>
            <a:r>
              <a:rPr lang="en-US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A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semicolon </a:t>
            </a:r>
            <a:r>
              <a:rPr lang="en-US">
                <a:latin typeface="Times New Roman" pitchFamily="18" charset="0"/>
              </a:rPr>
              <a:t>signals the end of the statement.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If you leave out the semicolon, the compiler will signal an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error</a:t>
            </a:r>
            <a:r>
              <a:rPr lang="en-US">
                <a:latin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imes New Roman" pitchFamily="18" charset="0"/>
              </a:rPr>
              <a:t>Program Statements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getch() holds the screen and waits for a character to be entered by user to exit the output screen. 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The last statement in the function body is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return 0</a:t>
            </a:r>
            <a:r>
              <a:rPr lang="en-US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This tells main() to return the value 0 to whoever called it, in this case the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operating system. </a:t>
            </a:r>
            <a:r>
              <a:rPr lang="en-US">
                <a:latin typeface="Times New Roman" pitchFamily="18" charset="0"/>
              </a:rPr>
              <a:t>The value 0 indicates that the program had terminated successfully.</a:t>
            </a:r>
          </a:p>
          <a:p>
            <a:pPr eaLnBrk="1" hangingPunct="1"/>
            <a:endParaRPr lang="en-US" sz="2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Participation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the correct value to return to the operating system upon the successful completion of a program?</a:t>
            </a:r>
            <a:br>
              <a:rPr lang="en-US"/>
            </a:br>
            <a:r>
              <a:rPr lang="en-US"/>
              <a:t>A. -1 </a:t>
            </a:r>
            <a:br>
              <a:rPr lang="en-US"/>
            </a:br>
            <a:r>
              <a:rPr lang="en-US"/>
              <a:t>B. 1 </a:t>
            </a:r>
            <a:br>
              <a:rPr lang="en-US"/>
            </a:br>
            <a:r>
              <a:rPr lang="en-US"/>
              <a:t>C. 0 </a:t>
            </a:r>
            <a:br>
              <a:rPr lang="en-US"/>
            </a:br>
            <a:r>
              <a:rPr lang="en-US"/>
              <a:t>D. Programs do not return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Participation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the only function all C++ programs must contain?</a:t>
            </a:r>
            <a:br>
              <a:rPr lang="en-US"/>
            </a:br>
            <a:r>
              <a:rPr lang="en-US"/>
              <a:t>A. start()</a:t>
            </a:r>
            <a:br>
              <a:rPr lang="en-US"/>
            </a:br>
            <a:r>
              <a:rPr lang="en-US"/>
              <a:t>B. system() </a:t>
            </a:r>
            <a:br>
              <a:rPr lang="en-US"/>
            </a:br>
            <a:r>
              <a:rPr lang="en-US"/>
              <a:t>C. main() </a:t>
            </a:r>
            <a:br>
              <a:rPr lang="en-US"/>
            </a:br>
            <a:r>
              <a:rPr lang="en-US"/>
              <a:t>D. program()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Participation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punctuation ends most lines of C++ code?</a:t>
            </a:r>
            <a:br>
              <a:rPr lang="en-US"/>
            </a:br>
            <a:r>
              <a:rPr lang="en-US"/>
              <a:t>A. . </a:t>
            </a:r>
            <a:br>
              <a:rPr lang="en-US"/>
            </a:br>
            <a:r>
              <a:rPr lang="en-US"/>
              <a:t>B. ; </a:t>
            </a:r>
            <a:br>
              <a:rPr lang="en-US"/>
            </a:br>
            <a:r>
              <a:rPr lang="en-US"/>
              <a:t>C. : </a:t>
            </a:r>
            <a:br>
              <a:rPr lang="en-US"/>
            </a:br>
            <a:r>
              <a:rPr lang="en-US"/>
              <a:t>D. '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400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4000">
              <a:latin typeface="Times New Roman" pitchFamily="18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z="4000">
                <a:latin typeface="Times New Roman" pitchFamily="18" charset="0"/>
              </a:rPr>
              <a:t>QUESTIONS ??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imes New Roman" pitchFamily="18" charset="0"/>
              </a:rPr>
              <a:t>Why do we need OOP?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10563648" cy="4411662"/>
          </a:xfrm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Limitations in earlier approaches to programming.</a:t>
            </a:r>
          </a:p>
          <a:p>
            <a:pPr eaLnBrk="1" hangingPunct="1"/>
            <a:endParaRPr lang="en-US">
              <a:latin typeface="Times New Roman" pitchFamily="18" charset="0"/>
            </a:endParaRPr>
          </a:p>
          <a:p>
            <a:pPr eaLnBrk="1" hangingPunct="1"/>
            <a:r>
              <a:rPr lang="en-US">
                <a:latin typeface="Times New Roman" pitchFamily="18" charset="0"/>
              </a:rPr>
              <a:t>To appreciate what OOP does, we need to understand what these limitations are and how they arose from traditional programming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12588" y="228600"/>
            <a:ext cx="10055781" cy="1295400"/>
          </a:xfrm>
        </p:spPr>
        <p:txBody>
          <a:bodyPr/>
          <a:lstStyle/>
          <a:p>
            <a:pPr eaLnBrk="1" hangingPunct="1"/>
            <a:r>
              <a:rPr lang="en-US" sz="4000">
                <a:latin typeface="Times New Roman" pitchFamily="18" charset="0"/>
              </a:rPr>
              <a:t>Procedural Languages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676400"/>
            <a:ext cx="10563648" cy="48006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C, Pascal, FORTRAN, and similar languages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Each statement in the language tells the computer to do something</a:t>
            </a:r>
          </a:p>
          <a:p>
            <a:pPr lvl="1" eaLnBrk="1" hangingPunct="1"/>
            <a:r>
              <a:rPr lang="en-US" sz="3000">
                <a:latin typeface="Times New Roman" pitchFamily="18" charset="0"/>
              </a:rPr>
              <a:t>Get some input, </a:t>
            </a:r>
          </a:p>
          <a:p>
            <a:pPr lvl="1" eaLnBrk="1" hangingPunct="1"/>
            <a:r>
              <a:rPr lang="en-US" sz="3000">
                <a:latin typeface="Times New Roman" pitchFamily="18" charset="0"/>
              </a:rPr>
              <a:t>Add these numbers, </a:t>
            </a:r>
          </a:p>
          <a:p>
            <a:pPr lvl="1" eaLnBrk="1" hangingPunct="1"/>
            <a:r>
              <a:rPr lang="en-US" sz="3000">
                <a:latin typeface="Times New Roman" pitchFamily="18" charset="0"/>
              </a:rPr>
              <a:t>Divide by six, </a:t>
            </a:r>
          </a:p>
          <a:p>
            <a:pPr lvl="1" eaLnBrk="1" hangingPunct="1"/>
            <a:r>
              <a:rPr lang="en-US" sz="3000">
                <a:latin typeface="Times New Roman" pitchFamily="18" charset="0"/>
              </a:rPr>
              <a:t>Display that output.</a:t>
            </a:r>
          </a:p>
          <a:p>
            <a:pPr eaLnBrk="1" hangingPunct="1">
              <a:buSzPct val="165000"/>
              <a:buFontTx/>
              <a:buChar char="•"/>
            </a:pPr>
            <a:r>
              <a:rPr lang="en-US">
                <a:latin typeface="Times New Roman" pitchFamily="18" charset="0"/>
              </a:rPr>
              <a:t>A program in a procedural language is a list of instructions.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imes New Roman" pitchFamily="18" charset="0"/>
              </a:rPr>
              <a:t>Division into Functions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10462075" cy="4411662"/>
          </a:xfrm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When programs become larger, a single list of instructions becomes unwieldy.</a:t>
            </a:r>
          </a:p>
          <a:p>
            <a:pPr lvl="1" eaLnBrk="1" hangingPunct="1"/>
            <a:r>
              <a:rPr lang="en-US" sz="3000" i="1">
                <a:latin typeface="Times New Roman" pitchFamily="18" charset="0"/>
              </a:rPr>
              <a:t>function </a:t>
            </a:r>
            <a:r>
              <a:rPr lang="en-US" sz="3000">
                <a:latin typeface="Times New Roman" pitchFamily="18" charset="0"/>
              </a:rPr>
              <a:t>was adopted as a way to make programs more comprehensible to their human creators.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A procedural program is divided into functions, and each function has a clearly defined 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imes New Roman" pitchFamily="18" charset="0"/>
              </a:rPr>
              <a:t>Division into Functions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The idea of breaking a program into functions can be further extended by grouping a number of functions together into a larger entity called a </a:t>
            </a:r>
            <a:r>
              <a:rPr lang="en-US" i="1">
                <a:solidFill>
                  <a:srgbClr val="FF0066"/>
                </a:solidFill>
                <a:latin typeface="Times New Roman" pitchFamily="18" charset="0"/>
              </a:rPr>
              <a:t>module.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Dividing a program into functions and modules is one of the cornerstones of </a:t>
            </a:r>
            <a:r>
              <a:rPr lang="en-US" i="1">
                <a:solidFill>
                  <a:srgbClr val="FF0066"/>
                </a:solidFill>
                <a:latin typeface="Times New Roman" pitchFamily="18" charset="0"/>
              </a:rPr>
              <a:t>structured programming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This influenced programming organization for several decades before the advent of object-oriented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imes New Roman" pitchFamily="18" charset="0"/>
              </a:rPr>
              <a:t>Problems with Structured Programming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441" y="1719263"/>
            <a:ext cx="10563648" cy="4411662"/>
          </a:xfrm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As programs grow ever larger and more complex, even the structured programming approach begins to show signs of strain.</a:t>
            </a:r>
          </a:p>
          <a:p>
            <a:pPr eaLnBrk="1" hangingPunct="1"/>
            <a:endParaRPr lang="en-US">
              <a:latin typeface="Times New Roman" pitchFamily="18" charset="0"/>
            </a:endParaRPr>
          </a:p>
          <a:p>
            <a:pPr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441" y="0"/>
            <a:ext cx="10055781" cy="1295400"/>
          </a:xfrm>
        </p:spPr>
        <p:txBody>
          <a:bodyPr/>
          <a:lstStyle/>
          <a:p>
            <a:pPr eaLnBrk="1" hangingPunct="1"/>
            <a:r>
              <a:rPr lang="en-US" sz="4000">
                <a:latin typeface="Times New Roman" pitchFamily="18" charset="0"/>
              </a:rPr>
              <a:t>C++ and 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C++ is derived from the C language.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It is a superset of C</a:t>
            </a:r>
          </a:p>
          <a:p>
            <a:pPr lvl="1" eaLnBrk="1" hangingPunct="1"/>
            <a:r>
              <a:rPr lang="en-US" sz="3000">
                <a:latin typeface="Times New Roman" pitchFamily="18" charset="0"/>
              </a:rPr>
              <a:t>Almost every correct statement in C is also a correct statement in C++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The most important elements added to C to create C++ concern classes, objects, and object-oriented programming.</a:t>
            </a:r>
          </a:p>
          <a:p>
            <a:pPr lvl="1" eaLnBrk="1" hangingPunct="1"/>
            <a:r>
              <a:rPr lang="en-US" sz="3000">
                <a:latin typeface="Times New Roman" pitchFamily="18" charset="0"/>
              </a:rPr>
              <a:t>C++ was originally called “C with classes.”</a:t>
            </a:r>
          </a:p>
          <a:p>
            <a:pPr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CDB73-DC02-4000-8055-E338747754D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Lec-01</Template>
  <TotalTime>1326</TotalTime>
  <Words>1604</Words>
  <Application>Microsoft Office PowerPoint</Application>
  <PresentationFormat>Custom</PresentationFormat>
  <Paragraphs>217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Network</vt:lpstr>
      <vt:lpstr>   Programming     Fundamentals</vt:lpstr>
      <vt:lpstr>Today’s Lecture</vt:lpstr>
      <vt:lpstr>   C++, a computer language that supports object oriented programming</vt:lpstr>
      <vt:lpstr>Why do we need OOP?</vt:lpstr>
      <vt:lpstr>Procedural Languages</vt:lpstr>
      <vt:lpstr>Division into Functions</vt:lpstr>
      <vt:lpstr>Division into Functions</vt:lpstr>
      <vt:lpstr>Problems with Structured Programming</vt:lpstr>
      <vt:lpstr>C++ and C</vt:lpstr>
      <vt:lpstr>C++ and C</vt:lpstr>
      <vt:lpstr>Basics of a typical C++ Environment</vt:lpstr>
      <vt:lpstr>PowerPoint Presentation</vt:lpstr>
      <vt:lpstr>Edit</vt:lpstr>
      <vt:lpstr>Compile</vt:lpstr>
      <vt:lpstr>Linker</vt:lpstr>
      <vt:lpstr>Loader</vt:lpstr>
      <vt:lpstr>Execute</vt:lpstr>
      <vt:lpstr>Basic Program Construction</vt:lpstr>
      <vt:lpstr>Your First Program</vt:lpstr>
      <vt:lpstr>Preprocessor Directives</vt:lpstr>
      <vt:lpstr>Program statement vs preprocessor directive</vt:lpstr>
      <vt:lpstr>Program statement vs Preprocessor directive</vt:lpstr>
      <vt:lpstr>Header Files</vt:lpstr>
      <vt:lpstr>Header Files</vt:lpstr>
      <vt:lpstr>Always Start with main()</vt:lpstr>
      <vt:lpstr>Functions</vt:lpstr>
      <vt:lpstr>Braces and the Function Body</vt:lpstr>
      <vt:lpstr>Program Statements</vt:lpstr>
      <vt:lpstr>Output Using cout</vt:lpstr>
      <vt:lpstr>PowerPoint Presentation</vt:lpstr>
      <vt:lpstr>String Constants</vt:lpstr>
      <vt:lpstr>Program Statements</vt:lpstr>
      <vt:lpstr>Program Statements</vt:lpstr>
      <vt:lpstr>Class Participation</vt:lpstr>
      <vt:lpstr>Class Participation</vt:lpstr>
      <vt:lpstr>Class Participation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    Fundamentals</dc:title>
  <dc:creator>user</dc:creator>
  <cp:lastModifiedBy>Usama Khan</cp:lastModifiedBy>
  <cp:revision>54</cp:revision>
  <dcterms:created xsi:type="dcterms:W3CDTF">2009-10-11T13:29:26Z</dcterms:created>
  <dcterms:modified xsi:type="dcterms:W3CDTF">2023-10-16T08:18:46Z</dcterms:modified>
</cp:coreProperties>
</file>