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5"/>
  </p:notesMasterIdLst>
  <p:sldIdLst>
    <p:sldId id="256" r:id="rId2"/>
    <p:sldId id="257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08" r:id="rId16"/>
    <p:sldId id="307" r:id="rId17"/>
    <p:sldId id="309" r:id="rId18"/>
    <p:sldId id="310" r:id="rId19"/>
    <p:sldId id="315" r:id="rId20"/>
    <p:sldId id="316" r:id="rId21"/>
    <p:sldId id="317" r:id="rId22"/>
    <p:sldId id="318" r:id="rId23"/>
    <p:sldId id="319" r:id="rId24"/>
    <p:sldId id="311" r:id="rId25"/>
    <p:sldId id="335" r:id="rId26"/>
    <p:sldId id="336" r:id="rId27"/>
    <p:sldId id="337" r:id="rId28"/>
    <p:sldId id="338" r:id="rId29"/>
    <p:sldId id="339" r:id="rId30"/>
    <p:sldId id="340" r:id="rId31"/>
    <p:sldId id="260" r:id="rId32"/>
    <p:sldId id="287" r:id="rId33"/>
    <p:sldId id="286" r:id="rId34"/>
    <p:sldId id="305" r:id="rId35"/>
    <p:sldId id="306" r:id="rId36"/>
    <p:sldId id="261" r:id="rId37"/>
    <p:sldId id="263" r:id="rId38"/>
    <p:sldId id="264" r:id="rId39"/>
    <p:sldId id="265" r:id="rId40"/>
    <p:sldId id="266" r:id="rId41"/>
    <p:sldId id="267" r:id="rId42"/>
    <p:sldId id="268" r:id="rId43"/>
    <p:sldId id="269" r:id="rId44"/>
    <p:sldId id="312" r:id="rId45"/>
    <p:sldId id="270" r:id="rId46"/>
    <p:sldId id="271" r:id="rId47"/>
    <p:sldId id="272" r:id="rId48"/>
    <p:sldId id="273" r:id="rId49"/>
    <p:sldId id="274" r:id="rId50"/>
    <p:sldId id="275" r:id="rId51"/>
    <p:sldId id="333" r:id="rId52"/>
    <p:sldId id="334" r:id="rId53"/>
    <p:sldId id="332" r:id="rId54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6" y="-96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notesMaster" Target="notesMasters/notesMaster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presProps" Target="presProps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3" Type="http://schemas.openxmlformats.org/officeDocument/2006/relationships/slide" Target="slides/slide2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5D96BE8-FC19-4CFF-884A-E0704164BB96}" type="datetimeFigureOut">
              <a:rPr lang="en-US"/>
              <a:pPr>
                <a:defRPr/>
              </a:pPr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352836C-8C10-4CB8-8F91-10BB8BB76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/>
              <a:t>http://www.cs.uwm.edu/classes/cs315/Bacon/Lecture/HTML/ch10s04.html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5B5FA6F-E4D3-4E27-8653-C09A0CB39102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975106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9988066" y="2992438"/>
            <a:ext cx="1783886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406294" y="2819400"/>
            <a:ext cx="1096994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108" y="466725"/>
            <a:ext cx="9040045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123" y="3049588"/>
            <a:ext cx="832903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F54C0-EC61-4542-AFB9-5E61D97907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73FF3-6C6E-425F-A126-3B08222AA8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122239"/>
            <a:ext cx="2742486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122239"/>
            <a:ext cx="802431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7ECEF-B576-4FE3-AD58-7ECDAAAEDD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9EE91-5369-4C97-B1B5-5915F5DE6D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E1502-4E18-4681-97D2-0FE4E99238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719263"/>
            <a:ext cx="5383398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719263"/>
            <a:ext cx="5383398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684BD-72D7-4B07-9CCB-42AE37A6F4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FB2EE-A05E-4339-A7EB-D89911225D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E0417-4E5D-49A1-A6C4-B0DB435BCB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CA0BF-6A2B-4E0E-B6F2-04CEADC577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D5F93-4A16-4772-85DF-5C88442DBD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70129-F9FE-4123-ADF8-B798B9B836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10614435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122238"/>
            <a:ext cx="10055781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441" y="1719263"/>
            <a:ext cx="10969943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1" y="6248400"/>
            <a:ext cx="28440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515" y="6248400"/>
            <a:ext cx="385979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5325" y="6248400"/>
            <a:ext cx="28440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pPr>
              <a:defRPr/>
            </a:pPr>
            <a:fld id="{E17E92CD-1CFB-47CC-B7A6-C1D20CF7E3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10868370" y="152400"/>
            <a:ext cx="1055942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Programming</a:t>
            </a:r>
            <a:br>
              <a:rPr lang="en-US"/>
            </a:br>
            <a:r>
              <a:rPr lang="en-US"/>
              <a:t>Fundamentals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F54C0-EC61-4542-AFB9-5E61D979076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Comments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441" y="2971801"/>
            <a:ext cx="10563648" cy="3159125"/>
          </a:xfrm>
        </p:spPr>
        <p:txBody>
          <a:bodyPr/>
          <a:lstStyle/>
          <a:p>
            <a:pPr eaLnBrk="1" hangingPunct="1"/>
            <a:r>
              <a:rPr lang="en-US"/>
              <a:t>If you attempt to use the // style comment in this case, the closing brace won’t be visible to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   the compiler-- since a // style comment runs to the end of the line—and the code won’t compile correctly.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7765" y="1676400"/>
            <a:ext cx="660228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Outputs ??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5177" y="2133600"/>
            <a:ext cx="893847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6750" y="1676400"/>
            <a:ext cx="802431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Outputs 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Outputs ??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015" y="1828800"/>
            <a:ext cx="700857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Outputs ??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2588" y="1828800"/>
            <a:ext cx="670385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CPU and Memory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 computer acts on data according to the instructions specified in a program (like our previous C++ program) and produces the output. 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This computation is done by </a:t>
            </a:r>
            <a:r>
              <a:rPr lang="en-US">
                <a:solidFill>
                  <a:srgbClr val="FF3399"/>
                </a:solidFill>
              </a:rPr>
              <a:t>Central Processing Unit(CPU)</a:t>
            </a:r>
            <a:r>
              <a:rPr lang="en-US"/>
              <a:t> of the computer. 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A </a:t>
            </a:r>
            <a:r>
              <a:rPr lang="en-US">
                <a:solidFill>
                  <a:srgbClr val="FF3399"/>
                </a:solidFill>
              </a:rPr>
              <a:t>CPU</a:t>
            </a:r>
            <a:r>
              <a:rPr lang="en-US"/>
              <a:t> of computer performs arithmetic operations such as addition, subtraction, multiplication and division and also performs logical operation on the data such as comparing two numbers.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CPU and Memory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441" y="1719263"/>
            <a:ext cx="10766795" cy="4411662"/>
          </a:xfrm>
        </p:spPr>
        <p:txBody>
          <a:bodyPr/>
          <a:lstStyle/>
          <a:p>
            <a:pPr eaLnBrk="1" hangingPunct="1"/>
            <a:r>
              <a:rPr lang="en-US"/>
              <a:t>Memory of a computer is the area where data and programs are stored. </a:t>
            </a:r>
          </a:p>
          <a:p>
            <a:pPr eaLnBrk="1" hangingPunct="1"/>
            <a:r>
              <a:rPr lang="en-US"/>
              <a:t>A computer memory is made up of cells that is capable of holding information in the form of binary digits 0 and 1 (bits). </a:t>
            </a:r>
          </a:p>
          <a:p>
            <a:pPr eaLnBrk="1" hangingPunct="1"/>
            <a:r>
              <a:rPr lang="en-US"/>
              <a:t>This is the way information is stored in a memory just like we memorize numbers using 0 to 9.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CPU and Memory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Collection of 8 bits is called a byte. </a:t>
            </a:r>
          </a:p>
          <a:p>
            <a:pPr eaLnBrk="1" hangingPunct="1"/>
            <a:r>
              <a:rPr lang="en-US"/>
              <a:t>Normally the CPU does not accessed memory by individual bits. </a:t>
            </a:r>
          </a:p>
          <a:p>
            <a:pPr eaLnBrk="1" hangingPunct="1"/>
            <a:r>
              <a:rPr lang="en-US"/>
              <a:t>Instead, it accesses data in a collection of bits, typically 8 bits, 16 bit, 32 bit or 64 bit. </a:t>
            </a:r>
          </a:p>
          <a:p>
            <a:pPr eaLnBrk="1" hangingPunct="1"/>
            <a:r>
              <a:rPr lang="en-US"/>
              <a:t>The amount if bits on which it can operate simultaneously is known as the </a:t>
            </a:r>
            <a:r>
              <a:rPr lang="en-US">
                <a:solidFill>
                  <a:srgbClr val="FF3399"/>
                </a:solidFill>
              </a:rPr>
              <a:t>word</a:t>
            </a:r>
            <a:r>
              <a:rPr lang="en-US"/>
              <a:t> length of the computer.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CPU and Memory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589" y="1752601"/>
            <a:ext cx="10766795" cy="4411663"/>
          </a:xfrm>
        </p:spPr>
        <p:txBody>
          <a:bodyPr/>
          <a:lstStyle/>
          <a:p>
            <a:pPr eaLnBrk="1" hangingPunct="1"/>
            <a:r>
              <a:rPr lang="en-US"/>
              <a:t>When we say that Pentium 4 is a 32 bit machine, it means that it simultaneously operates on 32 bit of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711015" y="152400"/>
            <a:ext cx="9954207" cy="1219200"/>
          </a:xfrm>
        </p:spPr>
        <p:txBody>
          <a:bodyPr/>
          <a:lstStyle/>
          <a:p>
            <a:pPr eaLnBrk="1" hangingPunct="1"/>
            <a:r>
              <a:rPr lang="en-US" sz="4000"/>
              <a:t>Program memory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711015" y="1719263"/>
            <a:ext cx="10868369" cy="4411662"/>
          </a:xfrm>
        </p:spPr>
        <p:txBody>
          <a:bodyPr/>
          <a:lstStyle/>
          <a:p>
            <a:pPr eaLnBrk="1" hangingPunct="1"/>
            <a:r>
              <a:rPr lang="en-US"/>
              <a:t>When the program is compiled and linked, different parts of the program is organized in separate segments. </a:t>
            </a:r>
          </a:p>
          <a:p>
            <a:pPr eaLnBrk="1" hangingPunct="1"/>
            <a:r>
              <a:rPr lang="en-US"/>
              <a:t>Our code will be in one segment.</a:t>
            </a:r>
          </a:p>
          <a:p>
            <a:pPr eaLnBrk="1" hangingPunct="1"/>
            <a:r>
              <a:rPr lang="en-US"/>
              <a:t>Code means the instructions to be executed</a:t>
            </a:r>
          </a:p>
          <a:p>
            <a:pPr eaLnBrk="1" hangingPunct="1"/>
            <a:r>
              <a:rPr lang="en-US"/>
              <a:t>That segment is called as code segment or program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Today’s Lecture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441" y="1719264"/>
            <a:ext cx="10969943" cy="3843337"/>
          </a:xfrm>
        </p:spPr>
        <p:txBody>
          <a:bodyPr/>
          <a:lstStyle/>
          <a:p>
            <a:pPr eaLnBrk="1" hangingPunct="1"/>
            <a:r>
              <a:rPr lang="en-US" dirty="0"/>
              <a:t>Whitespaces</a:t>
            </a:r>
          </a:p>
          <a:p>
            <a:pPr eaLnBrk="1" hangingPunct="1"/>
            <a:r>
              <a:rPr lang="en-US" dirty="0"/>
              <a:t>Comments</a:t>
            </a:r>
          </a:p>
          <a:p>
            <a:pPr eaLnBrk="1" hangingPunct="1"/>
            <a:r>
              <a:rPr lang="en-US" dirty="0"/>
              <a:t>CPU and Memory</a:t>
            </a:r>
          </a:p>
          <a:p>
            <a:pPr eaLnBrk="1" hangingPunct="1"/>
            <a:r>
              <a:rPr lang="en-US" dirty="0"/>
              <a:t>Variable Types</a:t>
            </a:r>
          </a:p>
          <a:p>
            <a:pPr eaLnBrk="1" hangingPunct="1"/>
            <a:r>
              <a:rPr lang="en-US" dirty="0"/>
              <a:t>Integer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09441" y="122238"/>
            <a:ext cx="9852634" cy="1295400"/>
          </a:xfrm>
        </p:spPr>
        <p:txBody>
          <a:bodyPr/>
          <a:lstStyle/>
          <a:p>
            <a:pPr eaLnBrk="1" hangingPunct="1"/>
            <a:r>
              <a:rPr lang="en-US" sz="4000"/>
              <a:t>Data segment and Stack memory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914162" y="1752600"/>
            <a:ext cx="9852634" cy="4224338"/>
          </a:xfrm>
        </p:spPr>
        <p:txBody>
          <a:bodyPr/>
          <a:lstStyle/>
          <a:p>
            <a:pPr eaLnBrk="1" hangingPunct="1"/>
            <a:r>
              <a:rPr lang="en-US"/>
              <a:t>Then there is data on which the code operates, this data get stored in a segment called </a:t>
            </a:r>
            <a:r>
              <a:rPr lang="en-US" i="1">
                <a:solidFill>
                  <a:srgbClr val="FF3399"/>
                </a:solidFill>
              </a:rPr>
              <a:t>Data segment</a:t>
            </a:r>
            <a:r>
              <a:rPr lang="en-US"/>
              <a:t>.</a:t>
            </a:r>
          </a:p>
          <a:p>
            <a:pPr eaLnBrk="1" hangingPunct="1"/>
            <a:r>
              <a:rPr lang="en-US" i="1">
                <a:solidFill>
                  <a:srgbClr val="FF3399"/>
                </a:solidFill>
              </a:rPr>
              <a:t>Stack memory </a:t>
            </a:r>
            <a:r>
              <a:rPr lang="en-US"/>
              <a:t>is a part of programs memory which will be used in case of 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Program Memory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09441" y="1719263"/>
            <a:ext cx="10360501" cy="4411662"/>
          </a:xfrm>
        </p:spPr>
        <p:txBody>
          <a:bodyPr/>
          <a:lstStyle/>
          <a:p>
            <a:pPr eaLnBrk="1" hangingPunct="1"/>
            <a:r>
              <a:rPr lang="en-US"/>
              <a:t>The three types of memory specified above are owned by the corresponding process or program.</a:t>
            </a:r>
          </a:p>
          <a:p>
            <a:pPr eaLnBrk="1" hangingPunct="1"/>
            <a:r>
              <a:rPr lang="en-US"/>
              <a:t>The linker will give information about where to store which data to the loader </a:t>
            </a:r>
          </a:p>
          <a:p>
            <a:pPr eaLnBrk="1" hangingPunct="1"/>
            <a:r>
              <a:rPr lang="en-US"/>
              <a:t>Based on these information loader will load the corresponding </a:t>
            </a:r>
            <a:r>
              <a:rPr lang="en-US">
                <a:solidFill>
                  <a:srgbClr val="FF3399"/>
                </a:solidFill>
              </a:rPr>
              <a:t>executable(.exe in our case)</a:t>
            </a:r>
            <a:r>
              <a:rPr lang="en-US"/>
              <a:t>in the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Heap memory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09441" y="1719263"/>
            <a:ext cx="10462075" cy="4411662"/>
          </a:xfrm>
        </p:spPr>
        <p:txBody>
          <a:bodyPr/>
          <a:lstStyle/>
          <a:p>
            <a:pPr eaLnBrk="1" hangingPunct="1"/>
            <a:r>
              <a:rPr lang="en-US"/>
              <a:t>Heap memory is the memory which is owned by the process when a process requests for extra memory.</a:t>
            </a:r>
          </a:p>
          <a:p>
            <a:pPr eaLnBrk="1" hangingPunct="1"/>
            <a:r>
              <a:rPr lang="en-US"/>
              <a:t>These requests are done by the </a:t>
            </a:r>
            <a:r>
              <a:rPr lang="en-US">
                <a:solidFill>
                  <a:srgbClr val="FF3399"/>
                </a:solidFill>
              </a:rPr>
              <a:t>malloc</a:t>
            </a:r>
            <a:r>
              <a:rPr lang="en-US"/>
              <a:t> and </a:t>
            </a:r>
            <a:r>
              <a:rPr lang="en-US">
                <a:solidFill>
                  <a:srgbClr val="FF3399"/>
                </a:solidFill>
              </a:rPr>
              <a:t>calloc</a:t>
            </a:r>
            <a:r>
              <a:rPr lang="en-US"/>
              <a:t> function calls. </a:t>
            </a:r>
          </a:p>
          <a:p>
            <a:pPr eaLnBrk="1" hangingPunct="1">
              <a:buFont typeface="Wingdings" pitchFamily="2" charset="2"/>
              <a:buNone/>
            </a:pP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Program vs Process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09441" y="1719263"/>
            <a:ext cx="10360501" cy="4411662"/>
          </a:xfrm>
        </p:spPr>
        <p:txBody>
          <a:bodyPr/>
          <a:lstStyle/>
          <a:p>
            <a:pPr eaLnBrk="1" hangingPunct="1"/>
            <a:r>
              <a:rPr lang="en-US"/>
              <a:t>A program needs memory when it gets executed and a program under execution is a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CPU and Memory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441" y="1719263"/>
            <a:ext cx="10055781" cy="4411662"/>
          </a:xfrm>
        </p:spPr>
        <p:txBody>
          <a:bodyPr/>
          <a:lstStyle/>
          <a:p>
            <a:pPr eaLnBrk="1" hangingPunct="1"/>
            <a:r>
              <a:rPr lang="en-US"/>
              <a:t>Data is stored in the memory at physical memory locations. </a:t>
            </a:r>
          </a:p>
          <a:p>
            <a:pPr eaLnBrk="1" hangingPunct="1"/>
            <a:r>
              <a:rPr lang="en-US"/>
              <a:t>These locations are known as the </a:t>
            </a:r>
            <a:r>
              <a:rPr lang="en-US">
                <a:solidFill>
                  <a:srgbClr val="FF3399"/>
                </a:solidFill>
              </a:rPr>
              <a:t>memory address.  </a:t>
            </a:r>
          </a:p>
          <a:p>
            <a:pPr eaLnBrk="1" hangingPunct="1"/>
            <a:r>
              <a:rPr lang="en-US"/>
              <a:t>It is very difficult for humans to remember the memory addresses in numbers like 46735, so instead we name a memory address by a variable.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3603" y="2057400"/>
            <a:ext cx="8329030" cy="3652838"/>
          </a:xfrm>
          <a:noFill/>
        </p:spPr>
      </p:pic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Simplistic View of a Computer</a:t>
            </a:r>
          </a:p>
        </p:txBody>
      </p:sp>
      <p:sp>
        <p:nvSpPr>
          <p:cNvPr id="27652" name="Text Box 20"/>
          <p:cNvSpPr txBox="1">
            <a:spLocks noChangeArrowheads="1"/>
          </p:cNvSpPr>
          <p:nvPr/>
        </p:nvSpPr>
        <p:spPr bwMode="auto">
          <a:xfrm>
            <a:off x="9243192" y="2743200"/>
            <a:ext cx="274248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/>
              <a:t>Each location is </a:t>
            </a:r>
          </a:p>
          <a:p>
            <a:r>
              <a:rPr lang="en-US" sz="1400" b="1"/>
              <a:t>1 byte of memory</a:t>
            </a:r>
          </a:p>
          <a:p>
            <a:endParaRPr lang="en-US" sz="1400" b="1"/>
          </a:p>
          <a:p>
            <a:r>
              <a:rPr lang="en-US" sz="1400" b="1"/>
              <a:t>1 byte = 8 bits</a:t>
            </a:r>
          </a:p>
          <a:p>
            <a:endParaRPr lang="en-US" sz="1400" b="1"/>
          </a:p>
          <a:p>
            <a:r>
              <a:rPr lang="en-US" sz="1400" b="1"/>
              <a:t>Each bit is carrying 1 or 0.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To store a value inside a computer a ‘variable’ is used. </a:t>
            </a:r>
          </a:p>
          <a:p>
            <a:pPr eaLnBrk="1" hangingPunct="1"/>
            <a:r>
              <a:rPr lang="en-US"/>
              <a:t>A variable is a space in the memory to store a value.</a:t>
            </a:r>
          </a:p>
          <a:p>
            <a:pPr eaLnBrk="1" hangingPunct="1"/>
            <a:r>
              <a:rPr lang="en-US"/>
              <a:t>This space is reserved until the variable is required. 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Variable has three important characteristics: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Type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How much memory do a variable need. 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/>
              <a:t>This information is determined by a type.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Name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How to differentiate a variable with another variable of the same type. 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/>
              <a:t>Name refers to the memory location assigned to this variable.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Value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What is the value?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/>
              <a:t>The actual value contained by a variable. 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Makes a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3351927" y="3657600"/>
            <a:ext cx="4773956" cy="68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008000"/>
                </a:solidFill>
              </a:rPr>
              <a:t>                            =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 Example of a Variable</a:t>
            </a:r>
          </a:p>
        </p:txBody>
      </p:sp>
      <p:sp>
        <p:nvSpPr>
          <p:cNvPr id="30724" name="Oval 11"/>
          <p:cNvSpPr>
            <a:spLocks noChangeArrowheads="1"/>
          </p:cNvSpPr>
          <p:nvPr/>
        </p:nvSpPr>
        <p:spPr bwMode="auto">
          <a:xfrm>
            <a:off x="7008575" y="3581400"/>
            <a:ext cx="812588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35</a:t>
            </a:r>
          </a:p>
        </p:txBody>
      </p:sp>
      <p:sp>
        <p:nvSpPr>
          <p:cNvPr id="30725" name="Oval 6"/>
          <p:cNvSpPr>
            <a:spLocks noChangeArrowheads="1"/>
          </p:cNvSpPr>
          <p:nvPr/>
        </p:nvSpPr>
        <p:spPr bwMode="auto">
          <a:xfrm>
            <a:off x="4164515" y="3581400"/>
            <a:ext cx="2539339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temperature</a:t>
            </a:r>
          </a:p>
        </p:txBody>
      </p:sp>
      <p:sp>
        <p:nvSpPr>
          <p:cNvPr id="30726" name="Oval 4"/>
          <p:cNvSpPr>
            <a:spLocks noChangeArrowheads="1"/>
          </p:cNvSpPr>
          <p:nvPr/>
        </p:nvSpPr>
        <p:spPr bwMode="auto">
          <a:xfrm>
            <a:off x="3250354" y="3581400"/>
            <a:ext cx="812588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int</a:t>
            </a:r>
          </a:p>
        </p:txBody>
      </p:sp>
      <p:sp>
        <p:nvSpPr>
          <p:cNvPr id="30727" name="Text Box 5"/>
          <p:cNvSpPr txBox="1">
            <a:spLocks noChangeArrowheads="1"/>
          </p:cNvSpPr>
          <p:nvPr/>
        </p:nvSpPr>
        <p:spPr bwMode="auto">
          <a:xfrm>
            <a:off x="406295" y="2667000"/>
            <a:ext cx="52757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00"/>
                </a:solidFill>
              </a:rPr>
              <a:t>Type of the variable is integer (written as “int” in C++)</a:t>
            </a:r>
          </a:p>
        </p:txBody>
      </p:sp>
      <p:sp>
        <p:nvSpPr>
          <p:cNvPr id="30728" name="Line 7"/>
          <p:cNvSpPr>
            <a:spLocks noChangeShapeType="1"/>
          </p:cNvSpPr>
          <p:nvPr/>
        </p:nvSpPr>
        <p:spPr bwMode="auto">
          <a:xfrm>
            <a:off x="3250353" y="3124200"/>
            <a:ext cx="304721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29" name="Text Box 8"/>
          <p:cNvSpPr txBox="1">
            <a:spLocks noChangeArrowheads="1"/>
          </p:cNvSpPr>
          <p:nvPr/>
        </p:nvSpPr>
        <p:spPr bwMode="auto">
          <a:xfrm>
            <a:off x="588280" y="4384675"/>
            <a:ext cx="22878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 name of the variable</a:t>
            </a:r>
          </a:p>
        </p:txBody>
      </p:sp>
      <p:sp>
        <p:nvSpPr>
          <p:cNvPr id="30730" name="Line 9"/>
          <p:cNvSpPr>
            <a:spLocks noChangeShapeType="1"/>
          </p:cNvSpPr>
          <p:nvPr/>
        </p:nvSpPr>
        <p:spPr bwMode="auto">
          <a:xfrm flipV="1">
            <a:off x="4062942" y="4038600"/>
            <a:ext cx="406294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1" name="Line 12"/>
          <p:cNvSpPr>
            <a:spLocks noChangeShapeType="1"/>
          </p:cNvSpPr>
          <p:nvPr/>
        </p:nvSpPr>
        <p:spPr bwMode="auto">
          <a:xfrm flipH="1" flipV="1">
            <a:off x="7313295" y="4114800"/>
            <a:ext cx="203147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2" name="Text Box 13"/>
          <p:cNvSpPr txBox="1">
            <a:spLocks noChangeArrowheads="1"/>
          </p:cNvSpPr>
          <p:nvPr/>
        </p:nvSpPr>
        <p:spPr bwMode="auto">
          <a:xfrm>
            <a:off x="6377973" y="4918075"/>
            <a:ext cx="3012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An initial value of the variable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9"/>
          <p:cNvSpPr>
            <a:spLocks noGrp="1" noChangeArrowheads="1"/>
          </p:cNvSpPr>
          <p:nvPr>
            <p:ph idx="1"/>
          </p:nvPr>
        </p:nvSpPr>
        <p:spPr>
          <a:xfrm>
            <a:off x="304721" y="2057400"/>
            <a:ext cx="4773956" cy="68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/>
              <a:t>int temperature =35</a:t>
            </a: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Example of a Variable </a:t>
            </a:r>
            <a:br>
              <a:rPr lang="en-US" sz="4000" dirty="0"/>
            </a:br>
            <a:r>
              <a:rPr lang="en-US" sz="4000" dirty="0"/>
              <a:t>(Memory View)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6195986" y="2514600"/>
            <a:ext cx="1117309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00000000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7414869" y="2514600"/>
            <a:ext cx="8499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Location 0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6195986" y="2743200"/>
            <a:ext cx="1117309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00000000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7414869" y="2743200"/>
            <a:ext cx="8499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Location 1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6195986" y="2971800"/>
            <a:ext cx="1117309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00000000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7414869" y="2971800"/>
            <a:ext cx="8499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Location 2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6195986" y="3200400"/>
            <a:ext cx="1117309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00100011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7414869" y="3200400"/>
            <a:ext cx="8499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Location 3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6195986" y="3429000"/>
            <a:ext cx="1117309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7414869" y="3429000"/>
            <a:ext cx="8499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Location 4</a:t>
            </a:r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6195986" y="3657600"/>
            <a:ext cx="1117309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7414869" y="3657600"/>
            <a:ext cx="8499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Location 5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>
            <a:off x="7313295" y="38862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6195986" y="38862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AutoShape 18"/>
          <p:cNvSpPr>
            <a:spLocks/>
          </p:cNvSpPr>
          <p:nvPr/>
        </p:nvSpPr>
        <p:spPr bwMode="auto">
          <a:xfrm>
            <a:off x="5484971" y="2590800"/>
            <a:ext cx="406294" cy="838200"/>
          </a:xfrm>
          <a:prstGeom prst="leftBracket">
            <a:avLst>
              <a:gd name="adj" fmla="val 2291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Text Box 24"/>
          <p:cNvSpPr txBox="1">
            <a:spLocks noChangeArrowheads="1"/>
          </p:cNvSpPr>
          <p:nvPr/>
        </p:nvSpPr>
        <p:spPr bwMode="auto">
          <a:xfrm>
            <a:off x="1625177" y="2667001"/>
            <a:ext cx="28248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Locations 0 – 3 are collectively </a:t>
            </a:r>
          </a:p>
          <a:p>
            <a:r>
              <a:rPr lang="en-US" sz="1600"/>
              <a:t>called as ‘temperature’</a:t>
            </a:r>
          </a:p>
        </p:txBody>
      </p:sp>
      <p:sp>
        <p:nvSpPr>
          <p:cNvPr id="31764" name="Text Box 25"/>
          <p:cNvSpPr txBox="1">
            <a:spLocks noChangeArrowheads="1"/>
          </p:cNvSpPr>
          <p:nvPr/>
        </p:nvSpPr>
        <p:spPr bwMode="auto">
          <a:xfrm>
            <a:off x="1422030" y="3581400"/>
            <a:ext cx="32499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100011 is the binary equivalent of 35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Whitespace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015" y="1752600"/>
            <a:ext cx="11071516" cy="4419600"/>
          </a:xfrm>
        </p:spPr>
        <p:txBody>
          <a:bodyPr/>
          <a:lstStyle/>
          <a:p>
            <a:pPr eaLnBrk="1" hangingPunct="1"/>
            <a:r>
              <a:rPr lang="en-US" dirty="0"/>
              <a:t>Compiler ignores whitespace almost completely. </a:t>
            </a:r>
          </a:p>
          <a:p>
            <a:pPr eaLnBrk="1" hangingPunct="1"/>
            <a:r>
              <a:rPr lang="en-US" i="1" dirty="0">
                <a:solidFill>
                  <a:srgbClr val="FF0066"/>
                </a:solidFill>
              </a:rPr>
              <a:t>Whitespace</a:t>
            </a:r>
            <a:r>
              <a:rPr lang="en-US" i="1" dirty="0"/>
              <a:t> </a:t>
            </a:r>
            <a:r>
              <a:rPr lang="en-US" dirty="0"/>
              <a:t>is defined as spaces, tabs and newlines. </a:t>
            </a:r>
          </a:p>
          <a:p>
            <a:pPr eaLnBrk="1" hangingPunct="1"/>
            <a:r>
              <a:rPr lang="en-US" dirty="0"/>
              <a:t>These characters are </a:t>
            </a:r>
            <a:r>
              <a:rPr lang="en-US" dirty="0">
                <a:solidFill>
                  <a:srgbClr val="FF0066"/>
                </a:solidFill>
              </a:rPr>
              <a:t>invisible</a:t>
            </a:r>
            <a:r>
              <a:rPr lang="en-US" dirty="0"/>
              <a:t> to the compiler.</a:t>
            </a:r>
          </a:p>
          <a:p>
            <a:pPr eaLnBrk="1" hangingPunct="1"/>
            <a:r>
              <a:rPr lang="en-US" dirty="0"/>
              <a:t>You can put several statements on one line, separated by any number of spaces or tabs, or you can run a statement over two or more lines. </a:t>
            </a:r>
          </a:p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914162" y="1981200"/>
            <a:ext cx="10360501" cy="685800"/>
          </a:xfrm>
        </p:spPr>
        <p:txBody>
          <a:bodyPr/>
          <a:lstStyle/>
          <a:p>
            <a:pPr eaLnBrk="1" hangingPunct="1"/>
            <a:r>
              <a:rPr lang="en-US"/>
              <a:t>Lets change the value of ‘temperature’.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Changing the Value of Variable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06295" y="2819400"/>
            <a:ext cx="2398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temperature   =    45902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8836898" y="3733800"/>
            <a:ext cx="1117309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00000000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0055781" y="3733800"/>
            <a:ext cx="8499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Location 0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8836898" y="3962400"/>
            <a:ext cx="1117309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00000000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10055781" y="3962400"/>
            <a:ext cx="8499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Location 1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8836898" y="4191000"/>
            <a:ext cx="1117309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10110011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10055781" y="4191000"/>
            <a:ext cx="8499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Location 2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8836898" y="4419600"/>
            <a:ext cx="1117309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01001110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10055781" y="4419600"/>
            <a:ext cx="8499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Location 3</a:t>
            </a:r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8836898" y="4648200"/>
            <a:ext cx="1117309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10055781" y="4648200"/>
            <a:ext cx="8499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Location 4</a:t>
            </a:r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8836898" y="4876800"/>
            <a:ext cx="1117309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10055781" y="4876800"/>
            <a:ext cx="8499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Location 5</a:t>
            </a:r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>
            <a:off x="9954207" y="51054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8836898" y="51054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7" name="AutoShape 19"/>
          <p:cNvSpPr>
            <a:spLocks/>
          </p:cNvSpPr>
          <p:nvPr/>
        </p:nvSpPr>
        <p:spPr bwMode="auto">
          <a:xfrm>
            <a:off x="8125883" y="3810000"/>
            <a:ext cx="406294" cy="838200"/>
          </a:xfrm>
          <a:prstGeom prst="leftBracket">
            <a:avLst>
              <a:gd name="adj" fmla="val 2291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4266090" y="3886201"/>
            <a:ext cx="28248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Locations 0 – 3 are collectively </a:t>
            </a:r>
          </a:p>
          <a:p>
            <a:r>
              <a:rPr lang="en-US" sz="1600"/>
              <a:t>called as ‘temperature’</a:t>
            </a:r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2437765" y="4953000"/>
            <a:ext cx="6195986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10110011</a:t>
            </a:r>
            <a:r>
              <a:rPr lang="en-US" sz="1600" dirty="0"/>
              <a:t>01001110  is the binary equivalent of 45902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2286953" y="4370521"/>
            <a:ext cx="301625" cy="1015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07868" y="4038600"/>
            <a:ext cx="1625177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/>
              <a:t>Location  </a:t>
            </a:r>
            <a:r>
              <a:rPr lang="en-US" sz="1100" dirty="0"/>
              <a:t>2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Variable types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441" y="1719263"/>
            <a:ext cx="9751060" cy="4411662"/>
          </a:xfrm>
        </p:spPr>
        <p:txBody>
          <a:bodyPr/>
          <a:lstStyle/>
          <a:p>
            <a:pPr eaLnBrk="1" hangingPunct="1"/>
            <a:r>
              <a:rPr lang="en-US"/>
              <a:t>Most popular languages use the same general variable types, such as integers, floating-point numbers, and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Integer variables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Integer variables represent integer numbers like 1, 30,000, and –27. </a:t>
            </a:r>
          </a:p>
          <a:p>
            <a:pPr eaLnBrk="1" hangingPunct="1"/>
            <a:r>
              <a:rPr lang="en-US"/>
              <a:t>Such numbers are used for counting </a:t>
            </a:r>
            <a:r>
              <a:rPr lang="en-US">
                <a:solidFill>
                  <a:srgbClr val="FF3399"/>
                </a:solidFill>
              </a:rPr>
              <a:t>discrete</a:t>
            </a:r>
            <a:r>
              <a:rPr lang="en-US"/>
              <a:t> numbers of objects, like 11 pencils or 99 bottles of beer. </a:t>
            </a:r>
          </a:p>
          <a:p>
            <a:pPr eaLnBrk="1" hangingPunct="1"/>
            <a:r>
              <a:rPr lang="en-US"/>
              <a:t>Unlike floating point numbers, integers have no fractional part; you can express the idea of </a:t>
            </a:r>
            <a:r>
              <a:rPr lang="en-US" i="1">
                <a:solidFill>
                  <a:srgbClr val="FF3399"/>
                </a:solidFill>
              </a:rPr>
              <a:t>four</a:t>
            </a:r>
            <a:r>
              <a:rPr lang="en-US" i="1"/>
              <a:t> </a:t>
            </a:r>
            <a:r>
              <a:rPr lang="en-US"/>
              <a:t>using integers, but not </a:t>
            </a:r>
            <a:r>
              <a:rPr lang="en-US" i="1">
                <a:solidFill>
                  <a:srgbClr val="FF3399"/>
                </a:solidFill>
              </a:rPr>
              <a:t>four and one-half</a:t>
            </a:r>
            <a:r>
              <a:rPr lang="en-US">
                <a:solidFill>
                  <a:srgbClr val="FF3399"/>
                </a:solidFill>
              </a:rPr>
              <a:t>.</a:t>
            </a:r>
          </a:p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Contdd . . . .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amount of memory occupied by the integer types is system dependent. </a:t>
            </a:r>
          </a:p>
          <a:p>
            <a:pPr eaLnBrk="1" hangingPunct="1"/>
            <a:r>
              <a:rPr lang="en-US"/>
              <a:t>On a 32-bit system such as </a:t>
            </a:r>
            <a:r>
              <a:rPr lang="en-US">
                <a:solidFill>
                  <a:srgbClr val="FF3399"/>
                </a:solidFill>
              </a:rPr>
              <a:t>Windows</a:t>
            </a:r>
            <a:r>
              <a:rPr lang="en-US"/>
              <a:t>, an int occupies 4 bytes (which is 32 bits) of memory.</a:t>
            </a:r>
          </a:p>
          <a:p>
            <a:pPr eaLnBrk="1" hangingPunct="1"/>
            <a:r>
              <a:rPr lang="en-US"/>
              <a:t>This allows an </a:t>
            </a:r>
            <a:r>
              <a:rPr lang="en-US">
                <a:solidFill>
                  <a:srgbClr val="FF3399"/>
                </a:solidFill>
              </a:rPr>
              <a:t>int</a:t>
            </a:r>
            <a:r>
              <a:rPr lang="en-US"/>
              <a:t> to hold numbers in the range from </a:t>
            </a:r>
            <a:r>
              <a:rPr lang="en-US">
                <a:solidFill>
                  <a:srgbClr val="FF3399"/>
                </a:solidFill>
              </a:rPr>
              <a:t>–2,147,483,648</a:t>
            </a:r>
            <a:r>
              <a:rPr lang="en-US"/>
              <a:t> to </a:t>
            </a:r>
            <a:r>
              <a:rPr lang="en-US">
                <a:solidFill>
                  <a:srgbClr val="FF3399"/>
                </a:solidFill>
              </a:rPr>
              <a:t>2,147,483,647</a:t>
            </a:r>
            <a:r>
              <a:rPr lang="en-US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6648" y="1447800"/>
            <a:ext cx="396136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22030" y="3352800"/>
            <a:ext cx="8836898" cy="1981200"/>
          </a:xfrm>
          <a:noFill/>
        </p:spPr>
      </p:pic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3859795" y="2743200"/>
            <a:ext cx="21082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/>
              <a:t>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pic>
        <p:nvPicPr>
          <p:cNvPr id="3789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6647" y="2057400"/>
            <a:ext cx="335192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Text Box 6"/>
          <p:cNvSpPr txBox="1">
            <a:spLocks noChangeArrowheads="1"/>
          </p:cNvSpPr>
          <p:nvPr/>
        </p:nvSpPr>
        <p:spPr bwMode="auto">
          <a:xfrm>
            <a:off x="2031471" y="3048000"/>
            <a:ext cx="7211721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/>
              <a:t>    Compile time error</a:t>
            </a:r>
          </a:p>
          <a:p>
            <a:endParaRPr lang="en-US"/>
          </a:p>
        </p:txBody>
      </p:sp>
      <p:pic>
        <p:nvPicPr>
          <p:cNvPr id="37893" name="Picture 7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34619" y="3733801"/>
            <a:ext cx="7021271" cy="1095375"/>
          </a:xfr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Defining Integer Variables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324" y="1828800"/>
            <a:ext cx="853217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441" y="457200"/>
            <a:ext cx="10055781" cy="762000"/>
          </a:xfrm>
        </p:spPr>
        <p:txBody>
          <a:bodyPr/>
          <a:lstStyle/>
          <a:p>
            <a:pPr eaLnBrk="1" hangingPunct="1"/>
            <a:r>
              <a:rPr lang="en-US" sz="2400"/>
              <a:t>Here’s a program that defines and uses several variables of type int:</a:t>
            </a:r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9897" y="3581400"/>
            <a:ext cx="7008574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22029" y="1295400"/>
            <a:ext cx="7414869" cy="2305050"/>
          </a:xfr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Explanation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statements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       int var1;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       int var2;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    declare two integer variables, var1 and var2</a:t>
            </a:r>
          </a:p>
          <a:p>
            <a:pPr eaLnBrk="1" hangingPunct="1">
              <a:buSzPct val="145000"/>
              <a:buFontTx/>
              <a:buChar char="•"/>
            </a:pPr>
            <a:r>
              <a:rPr lang="en-US"/>
              <a:t>The keyword </a:t>
            </a:r>
            <a:r>
              <a:rPr lang="en-US">
                <a:solidFill>
                  <a:srgbClr val="FF3399"/>
                </a:solidFill>
              </a:rPr>
              <a:t>int </a:t>
            </a:r>
            <a:r>
              <a:rPr lang="en-US"/>
              <a:t>signals the type of variable.</a:t>
            </a:r>
          </a:p>
          <a:p>
            <a:pPr eaLnBrk="1" hangingPunct="1"/>
            <a:r>
              <a:rPr lang="en-US"/>
              <a:t>These statements, which are called </a:t>
            </a:r>
            <a:r>
              <a:rPr lang="en-US" i="1">
                <a:solidFill>
                  <a:srgbClr val="FF3399"/>
                </a:solidFill>
              </a:rPr>
              <a:t>declarations</a:t>
            </a:r>
            <a:r>
              <a:rPr lang="en-US"/>
              <a:t>, must terminate with a semicolon, like other program statements.</a:t>
            </a:r>
          </a:p>
          <a:p>
            <a:pPr eaLnBrk="1" hangingPunct="1">
              <a:buSzPct val="145000"/>
              <a:buFontTx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Contdd . . . .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441" y="1719263"/>
            <a:ext cx="9954207" cy="4411662"/>
          </a:xfrm>
        </p:spPr>
        <p:txBody>
          <a:bodyPr/>
          <a:lstStyle/>
          <a:p>
            <a:pPr eaLnBrk="1" hangingPunct="1"/>
            <a:r>
              <a:rPr lang="en-US"/>
              <a:t>You must declare a variable before using it.</a:t>
            </a:r>
          </a:p>
          <a:p>
            <a:pPr eaLnBrk="1" hangingPunct="1"/>
            <a:r>
              <a:rPr lang="en-US"/>
              <a:t>However, you can place variable declarations anywhere in a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1368" y="3352800"/>
            <a:ext cx="822745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5"/>
          <p:cNvPicPr>
            <a:picLocks noGrp="1" noChangeAspect="1" noChangeArrowheads="1"/>
          </p:cNvPicPr>
          <p:nvPr>
            <p:ph type="title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4721" y="0"/>
            <a:ext cx="8430604" cy="2971800"/>
          </a:xfrm>
          <a:noFill/>
        </p:spPr>
      </p:pic>
      <p:sp>
        <p:nvSpPr>
          <p:cNvPr id="6149" name="Line 7"/>
          <p:cNvSpPr>
            <a:spLocks noChangeShapeType="1"/>
          </p:cNvSpPr>
          <p:nvPr/>
        </p:nvSpPr>
        <p:spPr bwMode="auto">
          <a:xfrm>
            <a:off x="7211721" y="4953000"/>
            <a:ext cx="1422030" cy="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Line 8"/>
          <p:cNvSpPr>
            <a:spLocks noChangeShapeType="1"/>
          </p:cNvSpPr>
          <p:nvPr/>
        </p:nvSpPr>
        <p:spPr bwMode="auto">
          <a:xfrm>
            <a:off x="4164515" y="5257800"/>
            <a:ext cx="1015735" cy="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Line 9"/>
          <p:cNvSpPr>
            <a:spLocks noChangeShapeType="1"/>
          </p:cNvSpPr>
          <p:nvPr/>
        </p:nvSpPr>
        <p:spPr bwMode="auto">
          <a:xfrm>
            <a:off x="4266089" y="5562600"/>
            <a:ext cx="7618016" cy="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Line 10"/>
          <p:cNvSpPr>
            <a:spLocks noChangeShapeType="1"/>
          </p:cNvSpPr>
          <p:nvPr/>
        </p:nvSpPr>
        <p:spPr bwMode="auto">
          <a:xfrm>
            <a:off x="4164515" y="5867400"/>
            <a:ext cx="203147" cy="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Line 11"/>
          <p:cNvSpPr>
            <a:spLocks noChangeShapeType="1"/>
          </p:cNvSpPr>
          <p:nvPr/>
        </p:nvSpPr>
        <p:spPr bwMode="auto">
          <a:xfrm>
            <a:off x="4164515" y="6172200"/>
            <a:ext cx="304721" cy="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Line 12"/>
          <p:cNvSpPr>
            <a:spLocks noChangeShapeType="1"/>
          </p:cNvSpPr>
          <p:nvPr/>
        </p:nvSpPr>
        <p:spPr bwMode="auto">
          <a:xfrm>
            <a:off x="4164515" y="6477000"/>
            <a:ext cx="203147" cy="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Line 15"/>
          <p:cNvSpPr>
            <a:spLocks noChangeShapeType="1"/>
          </p:cNvSpPr>
          <p:nvPr/>
        </p:nvSpPr>
        <p:spPr bwMode="auto">
          <a:xfrm flipV="1">
            <a:off x="3148780" y="4267200"/>
            <a:ext cx="101573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6" name="Text Box 16"/>
          <p:cNvSpPr txBox="1">
            <a:spLocks noChangeArrowheads="1"/>
          </p:cNvSpPr>
          <p:nvPr/>
        </p:nvSpPr>
        <p:spPr bwMode="auto">
          <a:xfrm>
            <a:off x="1117310" y="4267200"/>
            <a:ext cx="1565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99"/>
                </a:solidFill>
              </a:rPr>
              <a:t>Two new lines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Declarations and Definitions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441" y="1719263"/>
            <a:ext cx="10360501" cy="4411662"/>
          </a:xfrm>
        </p:spPr>
        <p:txBody>
          <a:bodyPr/>
          <a:lstStyle/>
          <a:p>
            <a:pPr eaLnBrk="1" hangingPunct="1"/>
            <a:r>
              <a:rPr lang="en-US"/>
              <a:t>A </a:t>
            </a:r>
            <a:r>
              <a:rPr lang="en-US" i="1"/>
              <a:t>declaration </a:t>
            </a:r>
            <a:r>
              <a:rPr lang="en-US"/>
              <a:t>introduces a variable’s name (such as var1) into a program and specifies its type (such as int). </a:t>
            </a:r>
          </a:p>
          <a:p>
            <a:pPr eaLnBrk="1" hangingPunct="1"/>
            <a:r>
              <a:rPr lang="en-US"/>
              <a:t>However, if a declaration also sets aside memory for the variable, it is also called a </a:t>
            </a:r>
            <a:r>
              <a:rPr lang="en-US" i="1"/>
              <a:t>definition</a:t>
            </a:r>
            <a:r>
              <a:rPr lang="en-US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Variable Names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441" y="1719263"/>
            <a:ext cx="10766795" cy="4411662"/>
          </a:xfrm>
        </p:spPr>
        <p:txBody>
          <a:bodyPr/>
          <a:lstStyle/>
          <a:p>
            <a:pPr eaLnBrk="1" hangingPunct="1"/>
            <a:r>
              <a:rPr lang="en-US"/>
              <a:t>The names given to variables (and other program features) are called </a:t>
            </a:r>
            <a:r>
              <a:rPr lang="en-US" i="1"/>
              <a:t>identifiers</a:t>
            </a:r>
            <a:r>
              <a:rPr lang="en-US"/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>
                <a:solidFill>
                  <a:srgbClr val="FF3399"/>
                </a:solidFill>
              </a:rPr>
              <a:t>What are the rules for writing identifiers?</a:t>
            </a:r>
          </a:p>
          <a:p>
            <a:pPr eaLnBrk="1" hangingPunct="1"/>
            <a:r>
              <a:rPr lang="en-US"/>
              <a:t>You can use upper- and lowercase letters, and the digits from 1 to 9.</a:t>
            </a:r>
          </a:p>
          <a:p>
            <a:pPr eaLnBrk="1" hangingPunct="1"/>
            <a:r>
              <a:rPr lang="en-US"/>
              <a:t>You can also use the underscore (_).</a:t>
            </a:r>
          </a:p>
          <a:p>
            <a:pPr eaLnBrk="1" hangingPunct="1"/>
            <a:r>
              <a:rPr lang="en-US"/>
              <a:t>The first character must be a letter or underscore.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Contdd . . . .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441" y="1719263"/>
            <a:ext cx="10563648" cy="4411662"/>
          </a:xfrm>
        </p:spPr>
        <p:txBody>
          <a:bodyPr/>
          <a:lstStyle/>
          <a:p>
            <a:pPr eaLnBrk="1" hangingPunct="1"/>
            <a:r>
              <a:rPr lang="en-US"/>
              <a:t>Identifiers can be as long as you like, but most compilers will only recognize the first few hundred characters.</a:t>
            </a:r>
          </a:p>
          <a:p>
            <a:pPr eaLnBrk="1" hangingPunct="1"/>
            <a:r>
              <a:rPr lang="en-US"/>
              <a:t>The compiler distinguishes between upper- and lowercase letters, so Var is not the same as var or VAR.</a:t>
            </a:r>
          </a:p>
          <a:p>
            <a:pPr eaLnBrk="1" hangingPunct="1"/>
            <a:r>
              <a:rPr lang="en-US"/>
              <a:t>You can’t use a </a:t>
            </a:r>
            <a:r>
              <a:rPr lang="en-US">
                <a:solidFill>
                  <a:srgbClr val="FF3399"/>
                </a:solidFill>
              </a:rPr>
              <a:t>C++</a:t>
            </a:r>
            <a:r>
              <a:rPr lang="en-US"/>
              <a:t> keyword as a variable name.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5074" y="5562600"/>
            <a:ext cx="467238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Keyword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441" y="1719263"/>
            <a:ext cx="10563648" cy="4411662"/>
          </a:xfrm>
        </p:spPr>
        <p:txBody>
          <a:bodyPr/>
          <a:lstStyle/>
          <a:p>
            <a:pPr eaLnBrk="1" hangingPunct="1"/>
            <a:r>
              <a:rPr lang="en-US"/>
              <a:t>A </a:t>
            </a:r>
            <a:r>
              <a:rPr lang="en-US" i="1">
                <a:solidFill>
                  <a:srgbClr val="FF3399"/>
                </a:solidFill>
              </a:rPr>
              <a:t>keyword</a:t>
            </a:r>
            <a:r>
              <a:rPr lang="en-US" i="1"/>
              <a:t> </a:t>
            </a:r>
            <a:r>
              <a:rPr lang="en-US"/>
              <a:t>is a predefined word with a special   meaning. </a:t>
            </a:r>
          </a:p>
          <a:p>
            <a:pPr eaLnBrk="1" hangingPunct="1"/>
            <a:r>
              <a:rPr lang="en-US"/>
              <a:t>int, class, if, and while are examples of keywords.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441" y="457200"/>
            <a:ext cx="10055781" cy="762000"/>
          </a:xfrm>
        </p:spPr>
        <p:txBody>
          <a:bodyPr/>
          <a:lstStyle/>
          <a:p>
            <a:pPr eaLnBrk="1" hangingPunct="1"/>
            <a:r>
              <a:rPr lang="en-US" sz="3500"/>
              <a:t>Example program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9897" y="3581400"/>
            <a:ext cx="7008574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22029" y="1295400"/>
            <a:ext cx="7414869" cy="2305050"/>
          </a:xfr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0"/>
              <a:t>Assignment Statements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441" y="1719263"/>
            <a:ext cx="10563648" cy="4411662"/>
          </a:xfrm>
        </p:spPr>
        <p:txBody>
          <a:bodyPr/>
          <a:lstStyle/>
          <a:p>
            <a:pPr eaLnBrk="1" hangingPunct="1"/>
            <a:r>
              <a:rPr lang="en-US"/>
              <a:t>The statements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    </a:t>
            </a:r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>
              <a:buFont typeface="Wingdings" pitchFamily="2" charset="2"/>
              <a:buNone/>
            </a:pPr>
            <a:r>
              <a:rPr lang="en-US"/>
              <a:t>    assign values to the two variables.</a:t>
            </a:r>
          </a:p>
          <a:p>
            <a:pPr eaLnBrk="1" hangingPunct="1"/>
            <a:r>
              <a:rPr lang="en-US"/>
              <a:t>The equal sign (=) causes the value on the right to be assigned to the variable on the left.</a:t>
            </a:r>
          </a:p>
          <a:p>
            <a:pPr eaLnBrk="1" hangingPunct="1"/>
            <a:endParaRPr lang="en-US"/>
          </a:p>
        </p:txBody>
      </p:sp>
      <p:pic>
        <p:nvPicPr>
          <p:cNvPr id="4813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1471" y="2438400"/>
            <a:ext cx="375822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Integer Constants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number 20 is an </a:t>
            </a:r>
            <a:r>
              <a:rPr lang="en-US" i="1"/>
              <a:t>integer constant</a:t>
            </a:r>
            <a:r>
              <a:rPr lang="en-US"/>
              <a:t>.</a:t>
            </a:r>
          </a:p>
          <a:p>
            <a:pPr eaLnBrk="1" hangingPunct="1"/>
            <a:r>
              <a:rPr lang="en-US"/>
              <a:t>Constants don’t change during the course of the program.</a:t>
            </a:r>
          </a:p>
          <a:p>
            <a:pPr eaLnBrk="1" hangingPunct="1"/>
            <a:r>
              <a:rPr lang="en-US"/>
              <a:t>An integer constant consists of numerical digits.</a:t>
            </a:r>
          </a:p>
          <a:p>
            <a:pPr eaLnBrk="1" hangingPunct="1"/>
            <a:r>
              <a:rPr lang="en-US"/>
              <a:t>There must be no decimal point in an integer constant, and it must lie within the range of integers.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441" y="122238"/>
            <a:ext cx="10055781" cy="868362"/>
          </a:xfrm>
        </p:spPr>
        <p:txBody>
          <a:bodyPr/>
          <a:lstStyle/>
          <a:p>
            <a:pPr eaLnBrk="1" hangingPunct="1"/>
            <a:r>
              <a:rPr lang="en-US"/>
              <a:t>Example program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1471" y="3810000"/>
            <a:ext cx="7008574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2029" y="1600200"/>
            <a:ext cx="7414869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Output Variations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441" y="1719263"/>
            <a:ext cx="11173090" cy="4411662"/>
          </a:xfrm>
        </p:spPr>
        <p:txBody>
          <a:bodyPr/>
          <a:lstStyle/>
          <a:p>
            <a:pPr eaLnBrk="1" hangingPunct="1"/>
            <a:r>
              <a:rPr lang="en-US"/>
              <a:t>The statement</a:t>
            </a:r>
          </a:p>
          <a:p>
            <a:pPr eaLnBrk="1" hangingPunct="1"/>
            <a:endParaRPr lang="en-US"/>
          </a:p>
          <a:p>
            <a:pPr eaLnBrk="1" hangingPunct="1">
              <a:buFont typeface="Wingdings" pitchFamily="2" charset="2"/>
              <a:buNone/>
            </a:pPr>
            <a:r>
              <a:rPr lang="en-US"/>
              <a:t>   displays a string constant. The next statement</a:t>
            </a:r>
          </a:p>
          <a:p>
            <a:pPr eaLnBrk="1" hangingPunct="1"/>
            <a:endParaRPr lang="en-US"/>
          </a:p>
          <a:p>
            <a:pPr eaLnBrk="1" hangingPunct="1">
              <a:buFont typeface="Wingdings" pitchFamily="2" charset="2"/>
              <a:buNone/>
            </a:pPr>
            <a:r>
              <a:rPr lang="en-US"/>
              <a:t>   displays the value of the variable var2.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             </a:t>
            </a:r>
            <a:r>
              <a:rPr lang="en-US" b="1">
                <a:solidFill>
                  <a:srgbClr val="FF3399"/>
                </a:solidFill>
              </a:rPr>
              <a:t>OUTPUT???</a:t>
            </a:r>
          </a:p>
          <a:p>
            <a:pPr eaLnBrk="1" hangingPunct="1"/>
            <a:endParaRPr lang="en-US" b="1">
              <a:solidFill>
                <a:srgbClr val="FF3399"/>
              </a:solidFill>
            </a:endParaRP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9897" y="2286000"/>
            <a:ext cx="375822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1471" y="3429000"/>
            <a:ext cx="325035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The endl Manipulator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441" y="1719263"/>
            <a:ext cx="10665222" cy="4411662"/>
          </a:xfrm>
        </p:spPr>
        <p:txBody>
          <a:bodyPr/>
          <a:lstStyle/>
          <a:p>
            <a:pPr eaLnBrk="1" hangingPunct="1"/>
            <a:r>
              <a:rPr lang="en-US"/>
              <a:t>This causes a linefeed to be inserted into the stream, so that subsequent text is displayed on the next line.</a:t>
            </a:r>
          </a:p>
          <a:p>
            <a:pPr eaLnBrk="1" hangingPunct="1"/>
            <a:r>
              <a:rPr lang="en-US"/>
              <a:t>It has the same effect as sending the ‘\n’ character.</a:t>
            </a:r>
          </a:p>
          <a:p>
            <a:pPr eaLnBrk="1" hangingPunct="1"/>
            <a:r>
              <a:rPr lang="en-US"/>
              <a:t>Its an example of a </a:t>
            </a:r>
            <a:r>
              <a:rPr lang="en-US" i="1"/>
              <a:t>manipulator</a:t>
            </a:r>
            <a:r>
              <a:rPr lang="en-US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Exceptions to the rule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The first line of the program, starting with </a:t>
            </a:r>
            <a:r>
              <a:rPr lang="en-US">
                <a:solidFill>
                  <a:srgbClr val="FF0066"/>
                </a:solidFill>
              </a:rPr>
              <a:t>#include</a:t>
            </a:r>
            <a:r>
              <a:rPr lang="en-US"/>
              <a:t>, is a preprocessor directive, which </a:t>
            </a:r>
            <a:r>
              <a:rPr lang="en-US">
                <a:solidFill>
                  <a:srgbClr val="FF0066"/>
                </a:solidFill>
              </a:rPr>
              <a:t>must</a:t>
            </a:r>
            <a:r>
              <a:rPr lang="en-US"/>
              <a:t> be written on one line.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Also, string constants, such as </a:t>
            </a:r>
            <a:r>
              <a:rPr lang="en-US">
                <a:solidFill>
                  <a:srgbClr val="FF0066"/>
                </a:solidFill>
              </a:rPr>
              <a:t>“Every age has a language of its own”</a:t>
            </a:r>
            <a:r>
              <a:rPr lang="en-US"/>
              <a:t>, cannot be broken into separate lines.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If you need a long string constant, you can insert a backslash(\) at the line break or divide the string into two separate strings, each surrounded by quotes.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Manipulators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441" y="1719263"/>
            <a:ext cx="10665222" cy="4411662"/>
          </a:xfrm>
        </p:spPr>
        <p:txBody>
          <a:bodyPr/>
          <a:lstStyle/>
          <a:p>
            <a:pPr eaLnBrk="1" hangingPunct="1"/>
            <a:r>
              <a:rPr lang="en-US"/>
              <a:t>Manipulators are instructions to the output stream that modify the output in various ways; we’ll see more of them as we go along.</a:t>
            </a:r>
          </a:p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Participation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Which of the following is a correct comment?</a:t>
            </a:r>
            <a:br>
              <a:rPr lang="en-US"/>
            </a:br>
            <a:r>
              <a:rPr lang="en-US"/>
              <a:t>A. */ Comments */</a:t>
            </a:r>
            <a:br>
              <a:rPr lang="en-US"/>
            </a:br>
            <a:r>
              <a:rPr lang="en-US"/>
              <a:t>B. ** Comment **</a:t>
            </a:r>
            <a:br>
              <a:rPr lang="en-US"/>
            </a:br>
            <a:r>
              <a:rPr lang="en-US"/>
              <a:t>C. /* Comment */</a:t>
            </a:r>
            <a:br>
              <a:rPr lang="en-US"/>
            </a:br>
            <a:r>
              <a:rPr lang="en-US"/>
              <a:t>D. { Comment }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Participation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Which of the following is the correct assignment operator ?</a:t>
            </a:r>
          </a:p>
          <a:p>
            <a:pPr>
              <a:buFont typeface="Wingdings" pitchFamily="2" charset="2"/>
              <a:buNone/>
            </a:pPr>
            <a:r>
              <a:rPr lang="en-US"/>
              <a:t>    A. :=</a:t>
            </a:r>
            <a:br>
              <a:rPr lang="en-US"/>
            </a:br>
            <a:r>
              <a:rPr lang="en-US"/>
              <a:t>B. =</a:t>
            </a:r>
            <a:br>
              <a:rPr lang="en-US"/>
            </a:br>
            <a:r>
              <a:rPr lang="en-US"/>
              <a:t>C. equal</a:t>
            </a:r>
            <a:br>
              <a:rPr lang="en-US"/>
            </a:br>
            <a:r>
              <a:rPr lang="en-US"/>
              <a:t>D. ==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endParaRPr lang="en-US"/>
          </a:p>
          <a:p>
            <a:pPr algn="ctr">
              <a:buFont typeface="Wingdings" pitchFamily="2" charset="2"/>
              <a:buNone/>
            </a:pPr>
            <a:endParaRPr lang="en-US"/>
          </a:p>
          <a:p>
            <a:pPr algn="ctr">
              <a:buFont typeface="Wingdings" pitchFamily="2" charset="2"/>
              <a:buNone/>
            </a:pPr>
            <a:r>
              <a:rPr lang="en-US" sz="4800" b="1"/>
              <a:t>Questions???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6191" y="2133600"/>
            <a:ext cx="6907001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Line 9"/>
          <p:cNvSpPr>
            <a:spLocks noChangeShapeType="1"/>
          </p:cNvSpPr>
          <p:nvPr/>
        </p:nvSpPr>
        <p:spPr bwMode="auto">
          <a:xfrm flipH="1">
            <a:off x="8633751" y="3505200"/>
            <a:ext cx="304721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8" name="Text Box 10"/>
          <p:cNvSpPr txBox="1">
            <a:spLocks noChangeArrowheads="1"/>
          </p:cNvSpPr>
          <p:nvPr/>
        </p:nvSpPr>
        <p:spPr bwMode="auto">
          <a:xfrm>
            <a:off x="9018884" y="3160713"/>
            <a:ext cx="11721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Backslash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Comments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441" y="1719263"/>
            <a:ext cx="10462075" cy="4411662"/>
          </a:xfrm>
        </p:spPr>
        <p:txBody>
          <a:bodyPr/>
          <a:lstStyle/>
          <a:p>
            <a:pPr eaLnBrk="1" hangingPunct="1"/>
            <a:r>
              <a:rPr lang="en-US"/>
              <a:t>They help the person writing a program, and anyone else who must read the source file, understand what’s going on.</a:t>
            </a:r>
          </a:p>
          <a:p>
            <a:pPr eaLnBrk="1" hangingPunct="1"/>
            <a:r>
              <a:rPr lang="en-US"/>
              <a:t>The compiler ignores 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Comment Syntax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Comments start with a double slash symbol (//) and terminate at the end of the line.</a:t>
            </a:r>
          </a:p>
          <a:p>
            <a:pPr eaLnBrk="1" hangingPunct="1"/>
            <a:endParaRPr lang="en-US"/>
          </a:p>
        </p:txBody>
      </p:sp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162" y="3048000"/>
            <a:ext cx="104620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7309" y="3962400"/>
            <a:ext cx="1025892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Alternative Comment Syntax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206" y="2286000"/>
            <a:ext cx="3047206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9EE91-5369-4C97-B1B5-5915F5DE6DFA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Lec-01</Template>
  <TotalTime>864</TotalTime>
  <Words>1617</Words>
  <Application>Microsoft Office PowerPoint</Application>
  <PresentationFormat>Custom</PresentationFormat>
  <Paragraphs>263</Paragraphs>
  <Slides>53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Network</vt:lpstr>
      <vt:lpstr>Programming Fundamentals</vt:lpstr>
      <vt:lpstr>Today’s Lecture</vt:lpstr>
      <vt:lpstr>Whitespace</vt:lpstr>
      <vt:lpstr>PowerPoint Presentation</vt:lpstr>
      <vt:lpstr>Exceptions to the rule</vt:lpstr>
      <vt:lpstr>Example</vt:lpstr>
      <vt:lpstr>Comments</vt:lpstr>
      <vt:lpstr>Comment Syntax</vt:lpstr>
      <vt:lpstr>Alternative Comment Syntax</vt:lpstr>
      <vt:lpstr>Comments</vt:lpstr>
      <vt:lpstr>Outputs ??</vt:lpstr>
      <vt:lpstr>Outputs ??</vt:lpstr>
      <vt:lpstr>Outputs ??</vt:lpstr>
      <vt:lpstr>Outputs ??</vt:lpstr>
      <vt:lpstr>CPU and Memory</vt:lpstr>
      <vt:lpstr>CPU and Memory</vt:lpstr>
      <vt:lpstr>CPU and Memory</vt:lpstr>
      <vt:lpstr>CPU and Memory</vt:lpstr>
      <vt:lpstr>Program memory</vt:lpstr>
      <vt:lpstr>Data segment and Stack memory</vt:lpstr>
      <vt:lpstr>Program Memory</vt:lpstr>
      <vt:lpstr>Heap memory</vt:lpstr>
      <vt:lpstr>Program vs Process</vt:lpstr>
      <vt:lpstr>CPU and Memory</vt:lpstr>
      <vt:lpstr>Simplistic View of a Computer</vt:lpstr>
      <vt:lpstr>Variable</vt:lpstr>
      <vt:lpstr>What Makes a Variable</vt:lpstr>
      <vt:lpstr>An Example of a Variable</vt:lpstr>
      <vt:lpstr>Example of a Variable  (Memory View)</vt:lpstr>
      <vt:lpstr>Changing the Value of Variable</vt:lpstr>
      <vt:lpstr>Variable types</vt:lpstr>
      <vt:lpstr>Integer variables</vt:lpstr>
      <vt:lpstr>Contdd . . . .</vt:lpstr>
      <vt:lpstr>Example</vt:lpstr>
      <vt:lpstr>Example</vt:lpstr>
      <vt:lpstr>Defining Integer Variables</vt:lpstr>
      <vt:lpstr>Here’s a program that defines and uses several variables of type int:</vt:lpstr>
      <vt:lpstr>Explanation</vt:lpstr>
      <vt:lpstr>Contdd . . . .</vt:lpstr>
      <vt:lpstr>Declarations and Definitions</vt:lpstr>
      <vt:lpstr>Variable Names</vt:lpstr>
      <vt:lpstr>Contdd . . . .</vt:lpstr>
      <vt:lpstr>Keyword</vt:lpstr>
      <vt:lpstr>Example program</vt:lpstr>
      <vt:lpstr>Assignment Statements</vt:lpstr>
      <vt:lpstr>Integer Constants</vt:lpstr>
      <vt:lpstr>Example program</vt:lpstr>
      <vt:lpstr>Output Variations</vt:lpstr>
      <vt:lpstr>The endl Manipulator</vt:lpstr>
      <vt:lpstr>Manipulators</vt:lpstr>
      <vt:lpstr>Class Participation</vt:lpstr>
      <vt:lpstr>Class Participation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user</dc:creator>
  <cp:lastModifiedBy>Usama Khan</cp:lastModifiedBy>
  <cp:revision>55</cp:revision>
  <dcterms:created xsi:type="dcterms:W3CDTF">2009-10-17T12:37:25Z</dcterms:created>
  <dcterms:modified xsi:type="dcterms:W3CDTF">2023-10-16T08:19:05Z</dcterms:modified>
</cp:coreProperties>
</file>