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92" r:id="rId2"/>
    <p:sldId id="278" r:id="rId3"/>
    <p:sldId id="280" r:id="rId4"/>
    <p:sldId id="296" r:id="rId5"/>
    <p:sldId id="297" r:id="rId6"/>
    <p:sldId id="281" r:id="rId7"/>
    <p:sldId id="286" r:id="rId8"/>
    <p:sldId id="287" r:id="rId9"/>
    <p:sldId id="282" r:id="rId10"/>
    <p:sldId id="283" r:id="rId11"/>
    <p:sldId id="284" r:id="rId12"/>
    <p:sldId id="285" r:id="rId13"/>
    <p:sldId id="393" r:id="rId14"/>
    <p:sldId id="397" r:id="rId15"/>
    <p:sldId id="395" r:id="rId16"/>
    <p:sldId id="396" r:id="rId17"/>
    <p:sldId id="290" r:id="rId18"/>
    <p:sldId id="288" r:id="rId19"/>
    <p:sldId id="291" r:id="rId20"/>
    <p:sldId id="292" r:id="rId21"/>
    <p:sldId id="293" r:id="rId22"/>
    <p:sldId id="294" r:id="rId23"/>
    <p:sldId id="295" r:id="rId24"/>
    <p:sldId id="298" r:id="rId25"/>
    <p:sldId id="327" r:id="rId26"/>
    <p:sldId id="328" r:id="rId27"/>
    <p:sldId id="317" r:id="rId28"/>
    <p:sldId id="318" r:id="rId29"/>
    <p:sldId id="324" r:id="rId30"/>
    <p:sldId id="390" r:id="rId31"/>
    <p:sldId id="391" r:id="rId32"/>
    <p:sldId id="385" r:id="rId33"/>
    <p:sldId id="331" r:id="rId34"/>
    <p:sldId id="386" r:id="rId35"/>
    <p:sldId id="387" r:id="rId36"/>
    <p:sldId id="330" r:id="rId37"/>
    <p:sldId id="3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BC7"/>
    <a:srgbClr val="008000"/>
    <a:srgbClr val="B80000"/>
    <a:srgbClr val="160C5C"/>
    <a:srgbClr val="2C14DE"/>
    <a:srgbClr val="39DFE7"/>
    <a:srgbClr val="27558D"/>
    <a:srgbClr val="D20000"/>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576" autoAdjust="0"/>
  </p:normalViewPr>
  <p:slideViewPr>
    <p:cSldViewPr>
      <p:cViewPr varScale="1">
        <p:scale>
          <a:sx n="70" d="100"/>
          <a:sy n="70" d="100"/>
        </p:scale>
        <p:origin x="1392" y="72"/>
      </p:cViewPr>
      <p:guideLst>
        <p:guide orient="horz" pos="2160"/>
        <p:guide pos="2880"/>
      </p:guideLst>
    </p:cSldViewPr>
  </p:slideViewPr>
  <p:outlineViewPr>
    <p:cViewPr>
      <p:scale>
        <a:sx n="33" d="100"/>
        <a:sy n="33" d="100"/>
      </p:scale>
      <p:origin x="72" y="175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2AC187-C0AA-4A6A-BF8E-10F3D85C1A15}" type="datetimeFigureOut">
              <a:rPr lang="en-US" smtClean="0"/>
              <a:pPr/>
              <a:t>11/25/2022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8B042-BBAA-416E-A5FB-5C41925677BE}" type="slidenum">
              <a:rPr lang="en-US" smtClean="0"/>
              <a:pPr/>
              <a:t>‹#›</a:t>
            </a:fld>
            <a:endParaRPr lang="en-US"/>
          </a:p>
        </p:txBody>
      </p:sp>
    </p:spTree>
    <p:extLst>
      <p:ext uri="{BB962C8B-B14F-4D97-AF65-F5344CB8AC3E}">
        <p14:creationId xmlns:p14="http://schemas.microsoft.com/office/powerpoint/2010/main" val="330420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722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4</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289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609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1150938" y="692150"/>
            <a:ext cx="4556125"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281180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1150938" y="692150"/>
            <a:ext cx="4556125"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113133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1150938" y="692150"/>
            <a:ext cx="4556125"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232613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D474410-A3CD-4930-835E-FFCA3D92A82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11/25/2022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727" y="2269332"/>
            <a:ext cx="6743700" cy="1216819"/>
          </a:xfrm>
        </p:spPr>
        <p:txBody>
          <a:bodyPr>
            <a:normAutofit/>
          </a:bodyPr>
          <a:lstStyle/>
          <a:p>
            <a:r>
              <a:rPr lang="en-US" sz="3600" dirty="0">
                <a:solidFill>
                  <a:srgbClr val="160C5C"/>
                </a:solidFill>
              </a:rPr>
              <a:t>Fundamental of Programming</a:t>
            </a:r>
            <a:r>
              <a:rPr lang="en-US" dirty="0" smtClean="0"/>
              <a:t/>
            </a:r>
            <a:br>
              <a:rPr lang="en-US" dirty="0" smtClean="0"/>
            </a:br>
            <a:r>
              <a:rPr lang="en-US" sz="1950" dirty="0"/>
              <a:t>(ACS-102)</a:t>
            </a:r>
          </a:p>
        </p:txBody>
      </p:sp>
      <p:sp>
        <p:nvSpPr>
          <p:cNvPr id="3" name="Subtitle 2"/>
          <p:cNvSpPr>
            <a:spLocks noGrp="1"/>
          </p:cNvSpPr>
          <p:nvPr>
            <p:ph type="subTitle" idx="1"/>
          </p:nvPr>
        </p:nvSpPr>
        <p:spPr>
          <a:xfrm>
            <a:off x="1314450" y="3829050"/>
            <a:ext cx="6515100" cy="2057400"/>
          </a:xfrm>
        </p:spPr>
        <p:txBody>
          <a:bodyPr>
            <a:normAutofit/>
          </a:bodyPr>
          <a:lstStyle/>
          <a:p>
            <a:endParaRPr lang="en-US" sz="1950" dirty="0"/>
          </a:p>
        </p:txBody>
      </p:sp>
    </p:spTree>
    <p:extLst>
      <p:ext uri="{BB962C8B-B14F-4D97-AF65-F5344CB8AC3E}">
        <p14:creationId xmlns:p14="http://schemas.microsoft.com/office/powerpoint/2010/main" val="126395102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228600"/>
            <a:ext cx="6264275" cy="474663"/>
          </a:xfrm>
        </p:spPr>
        <p:txBody>
          <a:bodyPr lIns="92075" tIns="46038" rIns="92075" bIns="46038" rtlCol="0">
            <a:noAutofit/>
          </a:bodyPr>
          <a:lstStyle/>
          <a:p>
            <a:pPr fontAlgn="auto">
              <a:spcAft>
                <a:spcPts val="0"/>
              </a:spcAft>
              <a:defRPr/>
            </a:pPr>
            <a:r>
              <a:rPr lang="en-US" sz="3400" dirty="0" err="1" smtClean="0">
                <a:solidFill>
                  <a:srgbClr val="B80000"/>
                </a:solidFill>
                <a:ea typeface="宋体" pitchFamily="2" charset="-122"/>
              </a:rPr>
              <a:t>Input/Output</a:t>
            </a:r>
            <a:r>
              <a:rPr lang="en-US" sz="3400" dirty="0" smtClean="0">
                <a:solidFill>
                  <a:srgbClr val="B80000"/>
                </a:solidFill>
                <a:ea typeface="宋体" pitchFamily="2" charset="-122"/>
              </a:rPr>
              <a:t> of Array elements</a:t>
            </a:r>
          </a:p>
        </p:txBody>
      </p:sp>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8" name="Rectangle 3"/>
          <p:cNvSpPr txBox="1">
            <a:spLocks noChangeArrowheads="1"/>
          </p:cNvSpPr>
          <p:nvPr/>
        </p:nvSpPr>
        <p:spPr>
          <a:xfrm>
            <a:off x="76200" y="990600"/>
            <a:ext cx="8534400" cy="5562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2600" b="1" i="0" u="none" strike="noStrike" kern="1200" cap="none" spc="0" normalizeH="0" baseline="0" noProof="0" dirty="0" smtClean="0">
                <a:ln>
                  <a:noFill/>
                </a:ln>
                <a:solidFill>
                  <a:srgbClr val="2F1BC7"/>
                </a:solidFill>
                <a:effectLst/>
                <a:uLnTx/>
                <a:uFillTx/>
                <a:latin typeface="Courier New" pitchFamily="49" charset="0"/>
                <a:cs typeface="Courier New" pitchFamily="49" charset="0"/>
              </a:rPr>
              <a:t>  </a:t>
            </a:r>
          </a:p>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int</a:t>
            </a:r>
            <a:r>
              <a:rPr lang="en-US" sz="2600" b="1" dirty="0" smtClean="0">
                <a:latin typeface="Courier New" pitchFamily="49" charset="0"/>
                <a:cs typeface="Courier New" pitchFamily="49" charset="0"/>
              </a:rPr>
              <a:t> </a:t>
            </a:r>
            <a:r>
              <a:rPr lang="en-US" sz="2600" b="1" dirty="0" smtClean="0">
                <a:solidFill>
                  <a:srgbClr val="2F1BC7"/>
                </a:solidFill>
                <a:latin typeface="Courier New" pitchFamily="49" charset="0"/>
                <a:cs typeface="Courier New" pitchFamily="49" charset="0"/>
              </a:rPr>
              <a:t>marks[3]</a:t>
            </a:r>
            <a:r>
              <a:rPr lang="en-US" sz="2600" b="1" dirty="0" smtClean="0">
                <a:latin typeface="Courier New" pitchFamily="49" charset="0"/>
                <a:cs typeface="Courier New" pitchFamily="49" charset="0"/>
              </a:rPr>
              <a:t>;</a:t>
            </a:r>
          </a:p>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2600" b="1" i="0" u="none" strike="noStrike" kern="1200" cap="none" spc="0" normalizeH="0" noProof="0" dirty="0" smtClean="0">
                <a:ln>
                  <a:noFill/>
                </a:ln>
                <a:solidFill>
                  <a:srgbClr val="2F1BC7"/>
                </a:solidFill>
                <a:effectLst/>
                <a:uLnTx/>
                <a:uFillTx/>
                <a:latin typeface="Courier New" pitchFamily="49" charset="0"/>
                <a:cs typeface="Courier New" pitchFamily="49" charset="0"/>
              </a:rPr>
              <a:t>  marks[0] </a:t>
            </a:r>
            <a:r>
              <a:rPr kumimoji="0" lang="en-US" sz="2600" b="1" i="0" u="none" strike="noStrike" kern="1200" cap="none" spc="0" normalizeH="0" noProof="0" dirty="0" smtClean="0">
                <a:ln>
                  <a:noFill/>
                </a:ln>
                <a:effectLst/>
                <a:uLnTx/>
                <a:uFillTx/>
                <a:latin typeface="Courier New" pitchFamily="49" charset="0"/>
                <a:cs typeface="Courier New" pitchFamily="49" charset="0"/>
              </a:rPr>
              <a:t>= 76;</a:t>
            </a:r>
          </a:p>
          <a:p>
            <a:pPr lvl="0">
              <a:spcBef>
                <a:spcPts val="600"/>
              </a:spcBef>
            </a:pPr>
            <a:r>
              <a:rPr lang="en-US" sz="2600" b="1" dirty="0" smtClean="0">
                <a:latin typeface="Courier New" pitchFamily="49" charset="0"/>
                <a:cs typeface="Courier New" pitchFamily="49" charset="0"/>
              </a:rPr>
              <a:t>  </a:t>
            </a:r>
            <a:r>
              <a:rPr lang="en-US" sz="2600" b="1" dirty="0" smtClean="0">
                <a:solidFill>
                  <a:srgbClr val="2F1BC7"/>
                </a:solidFill>
                <a:latin typeface="Courier New" pitchFamily="49" charset="0"/>
                <a:cs typeface="Courier New" pitchFamily="49" charset="0"/>
              </a:rPr>
              <a:t>marks[1]</a:t>
            </a:r>
            <a:r>
              <a:rPr lang="en-US" sz="2600" b="1" dirty="0" smtClean="0">
                <a:latin typeface="Courier New" pitchFamily="49" charset="0"/>
                <a:cs typeface="Courier New" pitchFamily="49" charset="0"/>
              </a:rPr>
              <a:t> = 65;</a:t>
            </a:r>
          </a:p>
          <a:p>
            <a:pPr lvl="0">
              <a:spcBef>
                <a:spcPts val="600"/>
              </a:spcBef>
            </a:pPr>
            <a:r>
              <a:rPr lang="en-US" sz="2600" b="1" dirty="0" smtClean="0">
                <a:solidFill>
                  <a:srgbClr val="2F1BC7"/>
                </a:solidFill>
                <a:latin typeface="Courier New" pitchFamily="49" charset="0"/>
                <a:cs typeface="Courier New" pitchFamily="49" charset="0"/>
              </a:rPr>
              <a:t>  marks[2] </a:t>
            </a:r>
            <a:r>
              <a:rPr lang="en-US" sz="2600" b="1" dirty="0" smtClean="0">
                <a:latin typeface="Courier New" pitchFamily="49" charset="0"/>
                <a:cs typeface="Courier New" pitchFamily="49" charset="0"/>
              </a:rPr>
              <a:t>= 27;</a:t>
            </a:r>
          </a:p>
          <a:p>
            <a:pPr lvl="0">
              <a:spcBef>
                <a:spcPts val="600"/>
              </a:spcBef>
            </a:pPr>
            <a:endParaRPr lang="en-US" sz="2600" b="1" dirty="0" smtClean="0">
              <a:latin typeface="Courier New" pitchFamily="49" charset="0"/>
              <a:cs typeface="Courier New" pitchFamily="49" charset="0"/>
            </a:endParaRPr>
          </a:p>
          <a:p>
            <a:pPr lvl="0">
              <a:spcBef>
                <a:spcPts val="600"/>
              </a:spcBef>
            </a:pP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cout</a:t>
            </a:r>
            <a:r>
              <a:rPr lang="en-US" sz="2600" b="1" dirty="0" smtClean="0">
                <a:latin typeface="Courier New" pitchFamily="49" charset="0"/>
                <a:cs typeface="Courier New" pitchFamily="49" charset="0"/>
              </a:rPr>
              <a:t>&lt;&lt;marks[2]&lt;&lt;marks[0]&lt;&lt;marks[1];</a:t>
            </a:r>
          </a:p>
          <a:p>
            <a:pPr lvl="0">
              <a:spcBef>
                <a:spcPts val="600"/>
              </a:spcBef>
            </a:pPr>
            <a:r>
              <a:rPr lang="en-US" sz="2600" b="1" dirty="0" smtClean="0">
                <a:solidFill>
                  <a:srgbClr val="2F1BC7"/>
                </a:solidFill>
                <a:latin typeface="Courier New" pitchFamily="49" charset="0"/>
                <a:cs typeface="Courier New" pitchFamily="49" charset="0"/>
              </a:rPr>
              <a:t> </a:t>
            </a:r>
            <a:endParaRPr kumimoji="0" lang="en-US" sz="2600" b="1" i="0" u="none" strike="noStrike" kern="1200" cap="none" spc="0" normalizeH="0" baseline="0" noProof="0" dirty="0" smtClean="0">
              <a:ln>
                <a:noFill/>
              </a:ln>
              <a:solidFill>
                <a:srgbClr val="2C14DE"/>
              </a:solidFill>
              <a:effectLst/>
              <a:uLnTx/>
              <a:uFillTx/>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228600"/>
            <a:ext cx="6264275" cy="474663"/>
          </a:xfrm>
        </p:spPr>
        <p:txBody>
          <a:bodyPr lIns="92075" tIns="46038" rIns="92075" bIns="46038" rtlCol="0">
            <a:noAutofit/>
          </a:bodyPr>
          <a:lstStyle/>
          <a:p>
            <a:pPr fontAlgn="auto">
              <a:spcAft>
                <a:spcPts val="0"/>
              </a:spcAft>
              <a:defRPr/>
            </a:pPr>
            <a:r>
              <a:rPr lang="en-US" sz="3400" dirty="0" err="1" smtClean="0">
                <a:solidFill>
                  <a:srgbClr val="B80000"/>
                </a:solidFill>
                <a:ea typeface="宋体" pitchFamily="2" charset="-122"/>
              </a:rPr>
              <a:t>Input/Output</a:t>
            </a:r>
            <a:r>
              <a:rPr lang="en-US" sz="3400" dirty="0" smtClean="0">
                <a:solidFill>
                  <a:srgbClr val="B80000"/>
                </a:solidFill>
                <a:ea typeface="宋体" pitchFamily="2" charset="-122"/>
              </a:rPr>
              <a:t> of Array elements – Using Loops</a:t>
            </a:r>
          </a:p>
        </p:txBody>
      </p:sp>
      <p:sp>
        <p:nvSpPr>
          <p:cNvPr id="5" name="Rectangle 4"/>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8" name="Rectangle 3"/>
          <p:cNvSpPr txBox="1">
            <a:spLocks noChangeArrowheads="1"/>
          </p:cNvSpPr>
          <p:nvPr/>
        </p:nvSpPr>
        <p:spPr>
          <a:xfrm>
            <a:off x="76200" y="990600"/>
            <a:ext cx="8534400" cy="55626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2600" b="1" i="0" u="none" strike="noStrike" kern="1200" cap="none" spc="0" normalizeH="0" baseline="0" noProof="0" dirty="0" smtClean="0">
                <a:ln>
                  <a:noFill/>
                </a:ln>
                <a:solidFill>
                  <a:srgbClr val="2F1BC7"/>
                </a:solidFill>
                <a:effectLst/>
                <a:uLnTx/>
                <a:uFillTx/>
                <a:latin typeface="Courier New" pitchFamily="49" charset="0"/>
                <a:cs typeface="Courier New" pitchFamily="49" charset="0"/>
              </a:rPr>
              <a:t>  </a:t>
            </a:r>
          </a:p>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int</a:t>
            </a:r>
            <a:r>
              <a:rPr lang="en-US" sz="2600" b="1" dirty="0" smtClean="0">
                <a:latin typeface="Courier New" pitchFamily="49" charset="0"/>
                <a:cs typeface="Courier New" pitchFamily="49" charset="0"/>
              </a:rPr>
              <a:t> marks[5];</a:t>
            </a:r>
          </a:p>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2600" b="1" i="0" u="none" strike="noStrike" kern="1200" cap="none" spc="0" normalizeH="0" noProof="0" dirty="0" smtClean="0">
                <a:ln>
                  <a:noFill/>
                </a:ln>
                <a:solidFill>
                  <a:srgbClr val="2F1BC7"/>
                </a:solidFill>
                <a:effectLst/>
                <a:uLnTx/>
                <a:uFillTx/>
                <a:latin typeface="Courier New" pitchFamily="49" charset="0"/>
                <a:cs typeface="Courier New" pitchFamily="49" charset="0"/>
              </a:rPr>
              <a:t>  </a:t>
            </a:r>
          </a:p>
          <a:p>
            <a:pPr lvl="0">
              <a:spcBef>
                <a:spcPts val="600"/>
              </a:spcBef>
            </a:pPr>
            <a:r>
              <a:rPr lang="en-US" sz="2600" b="1" dirty="0" smtClean="0">
                <a:latin typeface="Courier New" pitchFamily="49" charset="0"/>
                <a:cs typeface="Courier New" pitchFamily="49" charset="0"/>
              </a:rPr>
              <a:t>  for(</a:t>
            </a:r>
            <a:r>
              <a:rPr lang="en-US" sz="2600" b="1" dirty="0" err="1" smtClean="0">
                <a:latin typeface="Courier New" pitchFamily="49" charset="0"/>
                <a:cs typeface="Courier New" pitchFamily="49" charset="0"/>
              </a:rPr>
              <a:t>int</a:t>
            </a:r>
            <a:r>
              <a:rPr lang="en-US" sz="2600" b="1"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i</a:t>
            </a:r>
            <a:r>
              <a:rPr lang="en-US" sz="2600" b="1" dirty="0" smtClean="0">
                <a:latin typeface="Courier New" pitchFamily="49" charset="0"/>
                <a:cs typeface="Courier New" pitchFamily="49" charset="0"/>
              </a:rPr>
              <a:t>=0;i&lt;5;i++)</a:t>
            </a:r>
          </a:p>
          <a:p>
            <a:pPr lvl="0">
              <a:spcBef>
                <a:spcPts val="600"/>
              </a:spcBef>
            </a:pPr>
            <a:r>
              <a:rPr lang="en-US" sz="2600" b="1" dirty="0" smtClean="0">
                <a:solidFill>
                  <a:srgbClr val="2F1BC7"/>
                </a:solidFill>
                <a:latin typeface="Courier New" pitchFamily="49" charset="0"/>
                <a:cs typeface="Courier New" pitchFamily="49" charset="0"/>
              </a:rPr>
              <a:t>	</a:t>
            </a:r>
            <a:r>
              <a:rPr lang="en-US" sz="2600" b="1" dirty="0" err="1" smtClean="0">
                <a:solidFill>
                  <a:srgbClr val="2F1BC7"/>
                </a:solidFill>
                <a:latin typeface="Courier New" pitchFamily="49" charset="0"/>
                <a:cs typeface="Courier New" pitchFamily="49" charset="0"/>
              </a:rPr>
              <a:t>cin</a:t>
            </a:r>
            <a:r>
              <a:rPr lang="en-US" sz="2600" b="1" dirty="0" smtClean="0">
                <a:solidFill>
                  <a:srgbClr val="2F1BC7"/>
                </a:solidFill>
                <a:latin typeface="Courier New" pitchFamily="49" charset="0"/>
                <a:cs typeface="Courier New" pitchFamily="49" charset="0"/>
              </a:rPr>
              <a:t>&gt;&gt;marks[</a:t>
            </a:r>
            <a:r>
              <a:rPr lang="en-US" sz="2600" b="1" dirty="0" err="1" smtClean="0">
                <a:solidFill>
                  <a:srgbClr val="2F1BC7"/>
                </a:solidFill>
                <a:latin typeface="Courier New" pitchFamily="49" charset="0"/>
                <a:cs typeface="Courier New" pitchFamily="49" charset="0"/>
              </a:rPr>
              <a:t>i</a:t>
            </a:r>
            <a:r>
              <a:rPr lang="en-US" sz="2600" b="1" dirty="0" smtClean="0">
                <a:solidFill>
                  <a:srgbClr val="2F1BC7"/>
                </a:solidFill>
                <a:latin typeface="Courier New" pitchFamily="49" charset="0"/>
                <a:cs typeface="Courier New" pitchFamily="49" charset="0"/>
              </a:rPr>
              <a:t>];</a:t>
            </a:r>
          </a:p>
          <a:p>
            <a:pPr lvl="0">
              <a:spcBef>
                <a:spcPts val="600"/>
              </a:spcBef>
            </a:pPr>
            <a:endParaRPr lang="en-US" sz="2600" b="1" dirty="0" smtClean="0">
              <a:solidFill>
                <a:srgbClr val="2F1BC7"/>
              </a:solidFill>
              <a:latin typeface="Courier New" pitchFamily="49" charset="0"/>
              <a:cs typeface="Courier New" pitchFamily="49" charset="0"/>
            </a:endParaRPr>
          </a:p>
          <a:p>
            <a:pPr lvl="0">
              <a:spcBef>
                <a:spcPts val="600"/>
              </a:spcBef>
            </a:pPr>
            <a:endParaRPr lang="en-US" sz="2600" b="1" dirty="0" smtClean="0">
              <a:solidFill>
                <a:srgbClr val="2F1BC7"/>
              </a:solidFill>
              <a:latin typeface="Courier New" pitchFamily="49" charset="0"/>
              <a:cs typeface="Courier New" pitchFamily="49" charset="0"/>
            </a:endParaRPr>
          </a:p>
          <a:p>
            <a:pPr lvl="0">
              <a:spcBef>
                <a:spcPts val="600"/>
              </a:spcBef>
            </a:pPr>
            <a:r>
              <a:rPr lang="en-US" sz="2600" b="1" dirty="0" smtClean="0">
                <a:latin typeface="Courier New" pitchFamily="49" charset="0"/>
                <a:cs typeface="Courier New" pitchFamily="49" charset="0"/>
              </a:rPr>
              <a:t>  for(</a:t>
            </a:r>
            <a:r>
              <a:rPr lang="en-US" sz="2600" b="1" dirty="0" err="1" smtClean="0">
                <a:latin typeface="Courier New" pitchFamily="49" charset="0"/>
                <a:cs typeface="Courier New" pitchFamily="49" charset="0"/>
              </a:rPr>
              <a:t>int</a:t>
            </a:r>
            <a:r>
              <a:rPr lang="en-US" sz="2600" b="1" dirty="0" smtClean="0">
                <a:latin typeface="Courier New" pitchFamily="49" charset="0"/>
                <a:cs typeface="Courier New" pitchFamily="49" charset="0"/>
              </a:rPr>
              <a:t> j=0;j&lt;5;j++)</a:t>
            </a:r>
          </a:p>
          <a:p>
            <a:pPr lvl="0">
              <a:spcBef>
                <a:spcPts val="600"/>
              </a:spcBef>
            </a:pPr>
            <a:r>
              <a:rPr lang="en-US" sz="2600" b="1" dirty="0" smtClean="0">
                <a:solidFill>
                  <a:srgbClr val="2F1BC7"/>
                </a:solidFill>
                <a:latin typeface="Courier New" pitchFamily="49" charset="0"/>
                <a:cs typeface="Courier New" pitchFamily="49" charset="0"/>
              </a:rPr>
              <a:t>	</a:t>
            </a:r>
            <a:r>
              <a:rPr lang="en-US" sz="2600" b="1" dirty="0" err="1" smtClean="0">
                <a:solidFill>
                  <a:srgbClr val="2F1BC7"/>
                </a:solidFill>
                <a:latin typeface="Courier New" pitchFamily="49" charset="0"/>
                <a:cs typeface="Courier New" pitchFamily="49" charset="0"/>
              </a:rPr>
              <a:t>cout</a:t>
            </a:r>
            <a:r>
              <a:rPr lang="en-US" sz="2600" b="1" dirty="0" smtClean="0">
                <a:solidFill>
                  <a:srgbClr val="2F1BC7"/>
                </a:solidFill>
                <a:latin typeface="Courier New" pitchFamily="49" charset="0"/>
                <a:cs typeface="Courier New" pitchFamily="49" charset="0"/>
              </a:rPr>
              <a:t>&lt;&lt;marks[j];</a:t>
            </a:r>
          </a:p>
          <a:p>
            <a:pPr lvl="0">
              <a:spcBef>
                <a:spcPts val="600"/>
              </a:spcBef>
            </a:pPr>
            <a:endParaRPr lang="en-US" sz="2600" b="1" dirty="0" smtClean="0">
              <a:solidFill>
                <a:srgbClr val="2F1BC7"/>
              </a:solidFill>
              <a:latin typeface="Courier New" pitchFamily="49" charset="0"/>
              <a:cs typeface="Courier New" pitchFamily="49" charset="0"/>
            </a:endParaRPr>
          </a:p>
          <a:p>
            <a:pPr lvl="0">
              <a:spcBef>
                <a:spcPts val="600"/>
              </a:spcBef>
            </a:pPr>
            <a:r>
              <a:rPr lang="en-US" sz="2600" b="1" dirty="0" smtClean="0">
                <a:solidFill>
                  <a:srgbClr val="2F1BC7"/>
                </a:solidFill>
                <a:latin typeface="Courier New" pitchFamily="49" charset="0"/>
                <a:cs typeface="Courier New" pitchFamily="49" charset="0"/>
              </a:rPr>
              <a:t>  </a:t>
            </a:r>
          </a:p>
          <a:p>
            <a:pPr lvl="0">
              <a:spcBef>
                <a:spcPts val="600"/>
              </a:spcBef>
            </a:pPr>
            <a:r>
              <a:rPr lang="en-US" sz="2600" b="1" dirty="0" smtClean="0">
                <a:solidFill>
                  <a:srgbClr val="2F1BC7"/>
                </a:solidFill>
                <a:latin typeface="Courier New" pitchFamily="49" charset="0"/>
                <a:cs typeface="Courier New" pitchFamily="49" charset="0"/>
              </a:rPr>
              <a:t> </a:t>
            </a:r>
            <a:endParaRPr kumimoji="0" lang="en-US" sz="2600" b="1" i="0" u="none" strike="noStrike" kern="1200" cap="none" spc="0" normalizeH="0" baseline="0" noProof="0" dirty="0" smtClean="0">
              <a:ln>
                <a:noFill/>
              </a:ln>
              <a:solidFill>
                <a:srgbClr val="2C14DE"/>
              </a:solidFill>
              <a:effectLst/>
              <a:uLnTx/>
              <a:uFillTx/>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304800" y="228600"/>
            <a:ext cx="7772400" cy="639762"/>
          </a:xfrm>
          <a:noFill/>
        </p:spPr>
        <p:txBody>
          <a:bodyPr lIns="92075" tIns="46038" rIns="92075" bIns="46038">
            <a:normAutofit fontScale="90000"/>
          </a:bodyPr>
          <a:lstStyle/>
          <a:p>
            <a:r>
              <a:rPr lang="en-US" dirty="0" smtClean="0">
                <a:solidFill>
                  <a:srgbClr val="C00000"/>
                </a:solidFill>
                <a:ea typeface="宋体" pitchFamily="2" charset="-122"/>
              </a:rPr>
              <a:t>Arbitrary Initial Values</a:t>
            </a:r>
          </a:p>
        </p:txBody>
      </p:sp>
      <p:sp>
        <p:nvSpPr>
          <p:cNvPr id="7171" name="Rectangle 3"/>
          <p:cNvSpPr>
            <a:spLocks noGrp="1" noChangeArrowheads="1"/>
          </p:cNvSpPr>
          <p:nvPr>
            <p:ph type="subTitle" idx="1"/>
          </p:nvPr>
        </p:nvSpPr>
        <p:spPr>
          <a:xfrm>
            <a:off x="152400" y="1219200"/>
            <a:ext cx="8839200" cy="5257800"/>
          </a:xfrm>
        </p:spPr>
        <p:txBody>
          <a:bodyPr lIns="92075" tIns="46038" rIns="92075" bIns="46038" rtlCol="0">
            <a:normAutofit/>
          </a:bodyPr>
          <a:lstStyle/>
          <a:p>
            <a:pPr algn="l" fontAlgn="auto">
              <a:spcAft>
                <a:spcPts val="0"/>
              </a:spcAft>
              <a:buFont typeface="Arial" pitchFamily="34" charset="0"/>
              <a:buChar char="•"/>
              <a:defRPr/>
            </a:pPr>
            <a:r>
              <a:rPr lang="en-US" dirty="0" smtClean="0">
                <a:solidFill>
                  <a:schemeClr val="tx1"/>
                </a:solidFill>
                <a:latin typeface="+mj-lt"/>
                <a:ea typeface="宋体" pitchFamily="2" charset="-122"/>
              </a:rPr>
              <a:t>  When an array is created, its </a:t>
            </a:r>
            <a:r>
              <a:rPr lang="en-US" dirty="0" smtClean="0">
                <a:solidFill>
                  <a:srgbClr val="2F1BC7"/>
                </a:solidFill>
                <a:latin typeface="+mj-lt"/>
                <a:ea typeface="宋体" pitchFamily="2" charset="-122"/>
              </a:rPr>
              <a:t>elements</a:t>
            </a:r>
            <a:r>
              <a:rPr lang="en-US" dirty="0" smtClean="0">
                <a:solidFill>
                  <a:schemeClr val="tx1"/>
                </a:solidFill>
                <a:latin typeface="+mj-lt"/>
                <a:ea typeface="宋体" pitchFamily="2" charset="-122"/>
              </a:rPr>
              <a:t> are </a:t>
            </a:r>
            <a:r>
              <a:rPr lang="en-US" dirty="0" smtClean="0">
                <a:solidFill>
                  <a:srgbClr val="2F1BC7"/>
                </a:solidFill>
                <a:latin typeface="+mj-lt"/>
                <a:ea typeface="宋体" pitchFamily="2" charset="-122"/>
              </a:rPr>
              <a:t>assigned</a:t>
            </a:r>
            <a:r>
              <a:rPr lang="en-US" dirty="0" smtClean="0">
                <a:solidFill>
                  <a:schemeClr val="tx1"/>
                </a:solidFill>
                <a:latin typeface="+mj-lt"/>
                <a:ea typeface="宋体" pitchFamily="2" charset="-122"/>
              </a:rPr>
              <a:t> with </a:t>
            </a:r>
            <a:r>
              <a:rPr lang="en-US" dirty="0" smtClean="0">
                <a:solidFill>
                  <a:srgbClr val="2F1BC7"/>
                </a:solidFill>
                <a:latin typeface="+mj-lt"/>
                <a:ea typeface="宋体" pitchFamily="2" charset="-122"/>
              </a:rPr>
              <a:t>arbitrary values. </a:t>
            </a:r>
          </a:p>
          <a:p>
            <a:pPr algn="l" fontAlgn="auto">
              <a:spcAft>
                <a:spcPts val="0"/>
              </a:spcAft>
              <a:buFont typeface="Arial" pitchFamily="34" charset="0"/>
              <a:buChar char="•"/>
              <a:defRPr/>
            </a:pPr>
            <a:endParaRPr lang="en-US" dirty="0" smtClean="0">
              <a:solidFill>
                <a:schemeClr val="tx1"/>
              </a:solidFill>
              <a:latin typeface="+mj-lt"/>
              <a:ea typeface="宋体" pitchFamily="2" charset="-122"/>
            </a:endParaRPr>
          </a:p>
          <a:p>
            <a:pPr lvl="1" algn="l">
              <a:defRPr/>
            </a:pPr>
            <a:r>
              <a:rPr lang="en-US" dirty="0" smtClean="0">
                <a:solidFill>
                  <a:schemeClr val="tx1"/>
                </a:solidFill>
                <a:latin typeface="+mj-lt"/>
                <a:ea typeface="宋体" pitchFamily="2" charset="-122"/>
              </a:rPr>
              <a:t>      </a:t>
            </a:r>
            <a:r>
              <a:rPr lang="en-US" dirty="0" err="1" smtClean="0">
                <a:solidFill>
                  <a:schemeClr val="tx1"/>
                </a:solidFill>
                <a:latin typeface="+mj-lt"/>
                <a:ea typeface="宋体" pitchFamily="2" charset="-122"/>
              </a:rPr>
              <a:t>int</a:t>
            </a:r>
            <a:r>
              <a:rPr lang="en-US" dirty="0" smtClean="0">
                <a:solidFill>
                  <a:schemeClr val="tx1"/>
                </a:solidFill>
                <a:latin typeface="+mj-lt"/>
                <a:ea typeface="宋体" pitchFamily="2" charset="-122"/>
              </a:rPr>
              <a:t> marks[5];  </a:t>
            </a:r>
          </a:p>
          <a:p>
            <a:pPr algn="l" fontAlgn="auto">
              <a:spcAft>
                <a:spcPts val="0"/>
              </a:spcAft>
              <a:defRPr/>
            </a:pPr>
            <a:r>
              <a:rPr lang="en-US" dirty="0" smtClean="0">
                <a:solidFill>
                  <a:schemeClr val="tx1"/>
                </a:solidFill>
                <a:latin typeface="+mj-lt"/>
                <a:ea typeface="宋体" pitchFamily="2" charset="-122"/>
              </a:rPr>
              <a:t>	for(</a:t>
            </a:r>
            <a:r>
              <a:rPr lang="en-US" dirty="0" err="1" smtClean="0">
                <a:solidFill>
                  <a:schemeClr val="tx1"/>
                </a:solidFill>
                <a:latin typeface="+mj-lt"/>
                <a:ea typeface="宋体" pitchFamily="2" charset="-122"/>
              </a:rPr>
              <a:t>int</a:t>
            </a:r>
            <a:r>
              <a:rPr lang="en-US" dirty="0" smtClean="0">
                <a:solidFill>
                  <a:schemeClr val="tx1"/>
                </a:solidFill>
                <a:latin typeface="+mj-lt"/>
                <a:ea typeface="宋体" pitchFamily="2" charset="-122"/>
              </a:rPr>
              <a:t> </a:t>
            </a:r>
            <a:r>
              <a:rPr lang="en-US" dirty="0" err="1" smtClean="0">
                <a:solidFill>
                  <a:schemeClr val="tx1"/>
                </a:solidFill>
                <a:latin typeface="+mj-lt"/>
                <a:ea typeface="宋体" pitchFamily="2" charset="-122"/>
              </a:rPr>
              <a:t>i</a:t>
            </a:r>
            <a:r>
              <a:rPr lang="en-US" dirty="0" smtClean="0">
                <a:solidFill>
                  <a:schemeClr val="tx1"/>
                </a:solidFill>
                <a:latin typeface="+mj-lt"/>
                <a:ea typeface="宋体" pitchFamily="2" charset="-122"/>
              </a:rPr>
              <a:t>=0;i&lt;5;i++)</a:t>
            </a:r>
          </a:p>
          <a:p>
            <a:pPr algn="l" fontAlgn="auto">
              <a:spcAft>
                <a:spcPts val="0"/>
              </a:spcAft>
              <a:defRPr/>
            </a:pPr>
            <a:r>
              <a:rPr lang="en-US" dirty="0" smtClean="0">
                <a:solidFill>
                  <a:schemeClr val="tx1"/>
                </a:solidFill>
                <a:latin typeface="+mj-lt"/>
                <a:ea typeface="宋体" pitchFamily="2" charset="-122"/>
              </a:rPr>
              <a:t>		</a:t>
            </a:r>
            <a:r>
              <a:rPr lang="en-US" dirty="0" err="1" smtClean="0">
                <a:solidFill>
                  <a:schemeClr val="tx1"/>
                </a:solidFill>
                <a:latin typeface="+mj-lt"/>
                <a:ea typeface="宋体" pitchFamily="2" charset="-122"/>
              </a:rPr>
              <a:t>cout</a:t>
            </a:r>
            <a:r>
              <a:rPr lang="en-US" dirty="0" smtClean="0">
                <a:solidFill>
                  <a:schemeClr val="tx1"/>
                </a:solidFill>
                <a:latin typeface="+mj-lt"/>
                <a:ea typeface="宋体" pitchFamily="2" charset="-122"/>
              </a:rPr>
              <a:t>&lt;&lt;marks[</a:t>
            </a:r>
            <a:r>
              <a:rPr lang="en-US" dirty="0" err="1" smtClean="0">
                <a:solidFill>
                  <a:schemeClr val="tx1"/>
                </a:solidFill>
                <a:latin typeface="+mj-lt"/>
                <a:ea typeface="宋体" pitchFamily="2" charset="-122"/>
              </a:rPr>
              <a:t>i</a:t>
            </a:r>
            <a:r>
              <a:rPr lang="en-US" dirty="0" smtClean="0">
                <a:solidFill>
                  <a:schemeClr val="tx1"/>
                </a:solidFill>
                <a:latin typeface="+mj-lt"/>
                <a:ea typeface="宋体" pitchFamily="2" charset="-122"/>
              </a:rPr>
              <a:t>];</a:t>
            </a: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228600" y="76200"/>
            <a:ext cx="7772400" cy="715962"/>
          </a:xfrm>
          <a:noFill/>
        </p:spPr>
        <p:txBody>
          <a:bodyPr lIns="92075" tIns="46038" rIns="92075" bIns="46038">
            <a:normAutofit fontScale="90000"/>
          </a:bodyPr>
          <a:lstStyle/>
          <a:p>
            <a:r>
              <a:rPr lang="en-US" dirty="0" smtClean="0">
                <a:solidFill>
                  <a:srgbClr val="C00000"/>
                </a:solidFill>
                <a:ea typeface="宋体" pitchFamily="2" charset="-122"/>
              </a:rPr>
              <a:t>Example-1: Summing All Elements </a:t>
            </a:r>
          </a:p>
        </p:txBody>
      </p:sp>
      <p:sp>
        <p:nvSpPr>
          <p:cNvPr id="19459" name="Rectangle 3"/>
          <p:cNvSpPr>
            <a:spLocks noGrp="1" noChangeArrowheads="1"/>
          </p:cNvSpPr>
          <p:nvPr>
            <p:ph type="subTitle" idx="1"/>
          </p:nvPr>
        </p:nvSpPr>
        <p:spPr>
          <a:xfrm>
            <a:off x="228600" y="1066800"/>
            <a:ext cx="8686800" cy="5486400"/>
          </a:xfrm>
        </p:spPr>
        <p:txBody>
          <a:bodyPr lIns="92075" tIns="46038" rIns="92075" bIns="46038" rtlCol="0">
            <a:normAutofit/>
          </a:bodyPr>
          <a:lstStyle/>
          <a:p>
            <a:pPr algn="just" fontAlgn="auto">
              <a:lnSpc>
                <a:spcPct val="90000"/>
              </a:lnSpc>
              <a:spcAft>
                <a:spcPts val="0"/>
              </a:spcAft>
              <a:buFont typeface="Arial" pitchFamily="34" charset="0"/>
              <a:buNone/>
              <a:defRPr/>
            </a:pPr>
            <a:r>
              <a:rPr lang="en-US" sz="3000" dirty="0" smtClean="0">
                <a:solidFill>
                  <a:schemeClr val="tx1"/>
                </a:solidFill>
                <a:latin typeface="+mj-lt"/>
                <a:ea typeface="宋体" pitchFamily="2" charset="-122"/>
              </a:rPr>
              <a:t>- Write a program to create an array of 100 elements, initialize each element with the same value (its index uses). Sum all the array values and print the Sum.</a:t>
            </a:r>
          </a:p>
          <a:p>
            <a:pPr fontAlgn="auto">
              <a:lnSpc>
                <a:spcPct val="90000"/>
              </a:lnSpc>
              <a:spcAft>
                <a:spcPts val="0"/>
              </a:spcAft>
              <a:buFont typeface="Wingdings" pitchFamily="2" charset="2"/>
              <a:buNone/>
              <a:defRPr/>
            </a:pPr>
            <a:endParaRPr lang="en-US" sz="2800" b="1" u="sng" dirty="0" smtClean="0">
              <a:latin typeface="+mj-lt"/>
              <a:ea typeface="宋体" pitchFamily="2" charset="-122"/>
            </a:endParaRPr>
          </a:p>
        </p:txBody>
      </p:sp>
      <p:sp>
        <p:nvSpPr>
          <p:cNvPr id="35844"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17107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err="1" smtClean="0"/>
              <a:t>int</a:t>
            </a:r>
            <a:r>
              <a:rPr lang="en-US" dirty="0" smtClean="0"/>
              <a:t> </a:t>
            </a:r>
            <a:r>
              <a:rPr lang="en-US" dirty="0"/>
              <a:t>array[100]; </a:t>
            </a:r>
            <a:endParaRPr lang="en-US" dirty="0" smtClean="0"/>
          </a:p>
          <a:p>
            <a:pPr marL="0" indent="0">
              <a:buNone/>
            </a:pPr>
            <a:r>
              <a:rPr lang="en-US" dirty="0" err="1" smtClean="0"/>
              <a:t>int</a:t>
            </a:r>
            <a:r>
              <a:rPr lang="en-US" dirty="0" smtClean="0"/>
              <a:t> </a:t>
            </a:r>
            <a:r>
              <a:rPr lang="en-US" dirty="0"/>
              <a:t>sum=0; </a:t>
            </a:r>
            <a:endParaRPr lang="en-US" dirty="0" smtClean="0"/>
          </a:p>
          <a:p>
            <a:pPr marL="0" indent="0">
              <a:buNone/>
            </a:pPr>
            <a:r>
              <a:rPr lang="en-US" dirty="0" smtClean="0"/>
              <a:t>for(</a:t>
            </a:r>
            <a:r>
              <a:rPr lang="en-US" dirty="0" err="1" smtClean="0"/>
              <a:t>int</a:t>
            </a:r>
            <a:r>
              <a:rPr lang="en-US" dirty="0" smtClean="0"/>
              <a:t> </a:t>
            </a:r>
            <a:r>
              <a:rPr lang="en-US" dirty="0" err="1"/>
              <a:t>i</a:t>
            </a:r>
            <a:r>
              <a:rPr lang="en-US" dirty="0"/>
              <a:t>=0; </a:t>
            </a:r>
            <a:r>
              <a:rPr lang="en-US" dirty="0" err="1"/>
              <a:t>i</a:t>
            </a:r>
            <a:r>
              <a:rPr lang="en-US" dirty="0"/>
              <a:t>&lt;=99; </a:t>
            </a:r>
            <a:r>
              <a:rPr lang="en-US" dirty="0" err="1"/>
              <a:t>i</a:t>
            </a:r>
            <a:r>
              <a:rPr lang="en-US" dirty="0"/>
              <a:t>++) </a:t>
            </a:r>
            <a:endParaRPr lang="en-US" dirty="0" smtClean="0"/>
          </a:p>
          <a:p>
            <a:pPr marL="0" indent="0">
              <a:buNone/>
            </a:pPr>
            <a:r>
              <a:rPr lang="en-US" dirty="0" smtClean="0"/>
              <a:t>{ </a:t>
            </a:r>
          </a:p>
          <a:p>
            <a:pPr marL="0" indent="0">
              <a:buNone/>
            </a:pPr>
            <a:r>
              <a:rPr lang="en-GB" dirty="0" smtClean="0"/>
              <a:t>Array[</a:t>
            </a:r>
            <a:r>
              <a:rPr lang="en-GB" dirty="0" err="1" smtClean="0"/>
              <a:t>i</a:t>
            </a:r>
            <a:r>
              <a:rPr lang="en-GB" dirty="0" smtClean="0"/>
              <a:t>]=I;</a:t>
            </a:r>
            <a:endParaRPr lang="en-US" dirty="0" smtClean="0"/>
          </a:p>
          <a:p>
            <a:pPr marL="0" indent="0">
              <a:buNone/>
            </a:pPr>
            <a:r>
              <a:rPr lang="en-US" dirty="0" smtClean="0"/>
              <a:t>Sum=</a:t>
            </a:r>
            <a:r>
              <a:rPr lang="en-US" dirty="0" err="1" smtClean="0"/>
              <a:t>sum+array</a:t>
            </a:r>
            <a:r>
              <a:rPr lang="en-US" dirty="0" smtClean="0"/>
              <a:t>[</a:t>
            </a:r>
            <a:r>
              <a:rPr lang="en-US" dirty="0" err="1" smtClean="0"/>
              <a:t>i</a:t>
            </a:r>
            <a:r>
              <a:rPr lang="en-US" dirty="0" smtClean="0"/>
              <a:t>]; </a:t>
            </a:r>
          </a:p>
          <a:p>
            <a:pPr marL="0" indent="0">
              <a:buNone/>
            </a:pPr>
            <a:r>
              <a:rPr lang="en-US" dirty="0" smtClean="0"/>
              <a:t>} </a:t>
            </a:r>
          </a:p>
          <a:p>
            <a:pPr marL="0" indent="0">
              <a:buNone/>
            </a:pPr>
            <a:r>
              <a:rPr lang="en-US" dirty="0" err="1" smtClean="0"/>
              <a:t>Cout</a:t>
            </a:r>
            <a:r>
              <a:rPr lang="en-US" dirty="0"/>
              <a:t>&lt;&lt;sum;</a:t>
            </a:r>
            <a:endParaRPr lang="en-US" dirty="0"/>
          </a:p>
        </p:txBody>
      </p:sp>
    </p:spTree>
    <p:extLst>
      <p:ext uri="{BB962C8B-B14F-4D97-AF65-F5344CB8AC3E}">
        <p14:creationId xmlns:p14="http://schemas.microsoft.com/office/powerpoint/2010/main" val="41763252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output of the following:</a:t>
            </a:r>
            <a:endParaRPr lang="en-US" dirty="0"/>
          </a:p>
        </p:txBody>
      </p:sp>
      <p:pic>
        <p:nvPicPr>
          <p:cNvPr id="6" name="Content Placeholder 5"/>
          <p:cNvPicPr>
            <a:picLocks noGrp="1" noChangeAspect="1"/>
          </p:cNvPicPr>
          <p:nvPr>
            <p:ph idx="1"/>
          </p:nvPr>
        </p:nvPicPr>
        <p:blipFill>
          <a:blip r:embed="rId2"/>
          <a:stretch>
            <a:fillRect/>
          </a:stretch>
        </p:blipFill>
        <p:spPr>
          <a:xfrm>
            <a:off x="1295400" y="1752599"/>
            <a:ext cx="5638800" cy="4441521"/>
          </a:xfrm>
          <a:prstGeom prst="rect">
            <a:avLst/>
          </a:prstGeom>
        </p:spPr>
      </p:pic>
    </p:spTree>
    <p:extLst>
      <p:ext uri="{BB962C8B-B14F-4D97-AF65-F5344CB8AC3E}">
        <p14:creationId xmlns:p14="http://schemas.microsoft.com/office/powerpoint/2010/main" val="176205533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a:t>
            </a:r>
            <a:endParaRPr lang="en-US" dirty="0"/>
          </a:p>
        </p:txBody>
      </p:sp>
      <p:sp>
        <p:nvSpPr>
          <p:cNvPr id="3" name="Content Placeholder 2"/>
          <p:cNvSpPr>
            <a:spLocks noGrp="1"/>
          </p:cNvSpPr>
          <p:nvPr>
            <p:ph idx="1"/>
          </p:nvPr>
        </p:nvSpPr>
        <p:spPr/>
        <p:txBody>
          <a:bodyPr/>
          <a:lstStyle/>
          <a:p>
            <a:r>
              <a:rPr lang="en-GB" dirty="0"/>
              <a:t>Take 10 integer inputs from user and store them in an array. Again ask user to give a number. Now, tell user whether that number is present in array or not.</a:t>
            </a:r>
            <a:endParaRPr lang="en-US" dirty="0"/>
          </a:p>
        </p:txBody>
      </p:sp>
    </p:spTree>
    <p:extLst>
      <p:ext uri="{BB962C8B-B14F-4D97-AF65-F5344CB8AC3E}">
        <p14:creationId xmlns:p14="http://schemas.microsoft.com/office/powerpoint/2010/main" val="10814032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762000" y="76200"/>
            <a:ext cx="6781800" cy="914400"/>
          </a:xfrm>
        </p:spPr>
        <p:txBody>
          <a:bodyPr lIns="92075" tIns="46038" rIns="92075" bIns="46038" rtlCol="0">
            <a:normAutofit/>
          </a:bodyPr>
          <a:lstStyle/>
          <a:p>
            <a:pPr fontAlgn="auto">
              <a:spcAft>
                <a:spcPts val="0"/>
              </a:spcAft>
              <a:defRPr/>
            </a:pPr>
            <a:r>
              <a:rPr lang="en-US" dirty="0" smtClean="0">
                <a:solidFill>
                  <a:srgbClr val="B80000"/>
                </a:solidFill>
                <a:ea typeface="宋体" pitchFamily="2" charset="-122"/>
              </a:rPr>
              <a:t>Initializing an Array</a:t>
            </a:r>
          </a:p>
        </p:txBody>
      </p:sp>
      <p:sp>
        <p:nvSpPr>
          <p:cNvPr id="11267" name="Rectangle 3"/>
          <p:cNvSpPr>
            <a:spLocks noGrp="1" noChangeArrowheads="1"/>
          </p:cNvSpPr>
          <p:nvPr>
            <p:ph type="subTitle" idx="1"/>
          </p:nvPr>
        </p:nvSpPr>
        <p:spPr>
          <a:xfrm>
            <a:off x="80240" y="1191490"/>
            <a:ext cx="8915400" cy="5410200"/>
          </a:xfrm>
        </p:spPr>
        <p:txBody>
          <a:bodyPr lIns="92075" tIns="46038" rIns="92075" bIns="46038" rtlCol="0">
            <a:normAutofit/>
          </a:bodyPr>
          <a:lstStyle/>
          <a:p>
            <a:pPr algn="l" fontAlgn="auto">
              <a:spcBef>
                <a:spcPct val="100000"/>
              </a:spcBef>
              <a:spcAft>
                <a:spcPts val="0"/>
              </a:spcAft>
              <a:buFont typeface="Arial" pitchFamily="34" charset="0"/>
              <a:buChar char="•"/>
              <a:defRPr/>
            </a:pPr>
            <a:r>
              <a:rPr lang="en-US" sz="3400" dirty="0" smtClean="0">
                <a:solidFill>
                  <a:srgbClr val="2F1BC7"/>
                </a:solidFill>
                <a:latin typeface="+mj-lt"/>
                <a:ea typeface="宋体" pitchFamily="2" charset="-122"/>
              </a:rPr>
              <a:t> Declaring, creating, initializing in one step:</a:t>
            </a:r>
            <a:endParaRPr lang="en-US" sz="3600" dirty="0" smtClean="0">
              <a:solidFill>
                <a:srgbClr val="2F1BC7"/>
              </a:solidFill>
              <a:latin typeface="+mj-lt"/>
              <a:ea typeface="宋体" pitchFamily="2" charset="-122"/>
            </a:endParaRPr>
          </a:p>
          <a:p>
            <a:pPr algn="l" fontAlgn="auto">
              <a:spcBef>
                <a:spcPct val="50000"/>
              </a:spcBef>
              <a:spcAft>
                <a:spcPts val="0"/>
              </a:spcAft>
              <a:defRPr/>
            </a:pPr>
            <a:r>
              <a:rPr lang="en-US" sz="2800" dirty="0" smtClean="0">
                <a:solidFill>
                  <a:schemeClr val="tx1"/>
                </a:solidFill>
                <a:latin typeface="+mj-lt"/>
                <a:ea typeface="宋体" pitchFamily="2" charset="-122"/>
              </a:rPr>
              <a:t>	</a:t>
            </a:r>
          </a:p>
          <a:p>
            <a:pPr algn="l" fontAlgn="auto">
              <a:spcBef>
                <a:spcPct val="50000"/>
              </a:spcBef>
              <a:spcAft>
                <a:spcPts val="0"/>
              </a:spcAft>
              <a:defRPr/>
            </a:pPr>
            <a:r>
              <a:rPr lang="en-US" sz="2000" b="1" dirty="0" err="1" smtClean="0">
                <a:solidFill>
                  <a:srgbClr val="C00000"/>
                </a:solidFill>
                <a:latin typeface="Courier New" pitchFamily="49" charset="0"/>
                <a:ea typeface="宋体" pitchFamily="2" charset="-122"/>
                <a:cs typeface="Courier New" pitchFamily="49" charset="0"/>
              </a:rPr>
              <a:t>dataType</a:t>
            </a:r>
            <a:r>
              <a:rPr lang="en-US" sz="2000" b="1" dirty="0" smtClean="0">
                <a:solidFill>
                  <a:srgbClr val="C00000"/>
                </a:solidFill>
                <a:latin typeface="Courier New" pitchFamily="49" charset="0"/>
                <a:ea typeface="宋体" pitchFamily="2" charset="-122"/>
                <a:cs typeface="Courier New" pitchFamily="49" charset="0"/>
              </a:rPr>
              <a:t> </a:t>
            </a:r>
            <a:r>
              <a:rPr lang="en-US" sz="2000" b="1" dirty="0" err="1" smtClean="0">
                <a:solidFill>
                  <a:srgbClr val="C00000"/>
                </a:solidFill>
                <a:latin typeface="Courier New" pitchFamily="49" charset="0"/>
                <a:ea typeface="宋体" pitchFamily="2" charset="-122"/>
                <a:cs typeface="Courier New" pitchFamily="49" charset="0"/>
              </a:rPr>
              <a:t>arrayName</a:t>
            </a:r>
            <a:r>
              <a:rPr lang="en-US" sz="2000" b="1" dirty="0" smtClean="0">
                <a:solidFill>
                  <a:srgbClr val="C00000"/>
                </a:solidFill>
                <a:latin typeface="Courier New" pitchFamily="49" charset="0"/>
                <a:ea typeface="宋体" pitchFamily="2" charset="-122"/>
                <a:cs typeface="Courier New" pitchFamily="49" charset="0"/>
              </a:rPr>
              <a:t>[Size] = {value0, value1, ..., </a:t>
            </a:r>
            <a:r>
              <a:rPr lang="en-US" sz="2000" b="1" dirty="0" err="1" smtClean="0">
                <a:solidFill>
                  <a:srgbClr val="C00000"/>
                </a:solidFill>
                <a:latin typeface="Courier New" pitchFamily="49" charset="0"/>
                <a:ea typeface="宋体" pitchFamily="2" charset="-122"/>
                <a:cs typeface="Courier New" pitchFamily="49" charset="0"/>
              </a:rPr>
              <a:t>value</a:t>
            </a:r>
            <a:r>
              <a:rPr lang="en-US" sz="2000" b="1" i="1" dirty="0" err="1" smtClean="0">
                <a:solidFill>
                  <a:srgbClr val="C00000"/>
                </a:solidFill>
                <a:latin typeface="Courier New" pitchFamily="49" charset="0"/>
                <a:ea typeface="宋体" pitchFamily="2" charset="-122"/>
                <a:cs typeface="Courier New" pitchFamily="49" charset="0"/>
              </a:rPr>
              <a:t>k</a:t>
            </a:r>
            <a:r>
              <a:rPr lang="en-US" sz="2000" b="1" dirty="0" smtClean="0">
                <a:solidFill>
                  <a:srgbClr val="C00000"/>
                </a:solidFill>
                <a:latin typeface="Courier New" pitchFamily="49" charset="0"/>
                <a:ea typeface="宋体" pitchFamily="2" charset="-122"/>
                <a:cs typeface="Courier New" pitchFamily="49" charset="0"/>
              </a:rPr>
              <a:t>};</a:t>
            </a:r>
          </a:p>
          <a:p>
            <a:pPr algn="l" fontAlgn="auto">
              <a:spcBef>
                <a:spcPct val="50000"/>
              </a:spcBef>
              <a:spcAft>
                <a:spcPts val="0"/>
              </a:spcAft>
              <a:buFont typeface="Arial" pitchFamily="34" charset="0"/>
              <a:buChar char="•"/>
              <a:defRPr/>
            </a:pPr>
            <a:endParaRPr lang="en-US" sz="2400" dirty="0" smtClean="0">
              <a:solidFill>
                <a:schemeClr val="tx1"/>
              </a:solidFill>
              <a:latin typeface="+mj-lt"/>
              <a:ea typeface="宋体" pitchFamily="2" charset="-122"/>
            </a:endParaRPr>
          </a:p>
          <a:p>
            <a:pPr algn="l" fontAlgn="auto">
              <a:spcBef>
                <a:spcPct val="50000"/>
              </a:spcBef>
              <a:spcAft>
                <a:spcPts val="0"/>
              </a:spcAft>
              <a:buFont typeface="Arial" pitchFamily="34" charset="0"/>
              <a:buChar char="•"/>
              <a:defRPr/>
            </a:pPr>
            <a:r>
              <a:rPr lang="en-US" dirty="0" smtClean="0">
                <a:solidFill>
                  <a:schemeClr val="tx1"/>
                </a:solidFill>
                <a:latin typeface="+mj-lt"/>
                <a:ea typeface="宋体" pitchFamily="2" charset="-122"/>
              </a:rPr>
              <a:t>  Example: </a:t>
            </a:r>
          </a:p>
          <a:p>
            <a:pPr algn="l" fontAlgn="auto">
              <a:spcBef>
                <a:spcPct val="50000"/>
              </a:spcBef>
              <a:spcAft>
                <a:spcPts val="0"/>
              </a:spcAft>
              <a:defRPr/>
            </a:pPr>
            <a:r>
              <a:rPr lang="en-US" b="1" dirty="0" smtClean="0">
                <a:solidFill>
                  <a:schemeClr val="tx1"/>
                </a:solidFill>
                <a:latin typeface="+mj-lt"/>
                <a:ea typeface="宋体" pitchFamily="2" charset="-122"/>
              </a:rPr>
              <a:t>            </a:t>
            </a:r>
            <a:r>
              <a:rPr lang="en-US" b="1" dirty="0" err="1" smtClean="0">
                <a:solidFill>
                  <a:schemeClr val="tx1"/>
                </a:solidFill>
                <a:latin typeface="+mj-lt"/>
                <a:ea typeface="宋体" pitchFamily="2" charset="-122"/>
              </a:rPr>
              <a:t>int</a:t>
            </a:r>
            <a:r>
              <a:rPr lang="en-US" b="1" dirty="0" smtClean="0">
                <a:solidFill>
                  <a:schemeClr val="tx1"/>
                </a:solidFill>
                <a:latin typeface="+mj-lt"/>
                <a:ea typeface="宋体" pitchFamily="2" charset="-122"/>
              </a:rPr>
              <a:t> </a:t>
            </a:r>
            <a:r>
              <a:rPr lang="en-US" dirty="0" err="1" smtClean="0">
                <a:solidFill>
                  <a:schemeClr val="tx1"/>
                </a:solidFill>
                <a:latin typeface="+mj-lt"/>
                <a:ea typeface="宋体" pitchFamily="2" charset="-122"/>
              </a:rPr>
              <a:t>myList</a:t>
            </a:r>
            <a:r>
              <a:rPr lang="en-US" dirty="0" smtClean="0">
                <a:solidFill>
                  <a:schemeClr val="tx1"/>
                </a:solidFill>
                <a:latin typeface="+mj-lt"/>
                <a:ea typeface="宋体" pitchFamily="2" charset="-122"/>
              </a:rPr>
              <a:t>[4] = {</a:t>
            </a:r>
            <a:r>
              <a:rPr lang="en-US" dirty="0" smtClean="0">
                <a:solidFill>
                  <a:srgbClr val="2F1BC7"/>
                </a:solidFill>
                <a:latin typeface="+mj-lt"/>
                <a:ea typeface="宋体" pitchFamily="2" charset="-122"/>
              </a:rPr>
              <a:t>32</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11</a:t>
            </a:r>
            <a:r>
              <a:rPr lang="en-US" dirty="0" smtClean="0">
                <a:solidFill>
                  <a:schemeClr val="tx1"/>
                </a:solidFill>
                <a:latin typeface="+mj-lt"/>
                <a:ea typeface="宋体" pitchFamily="2" charset="-122"/>
              </a:rPr>
              <a:t>,</a:t>
            </a:r>
            <a:r>
              <a:rPr lang="en-US" dirty="0" smtClean="0">
                <a:solidFill>
                  <a:srgbClr val="2F1BC7"/>
                </a:solidFill>
                <a:latin typeface="+mj-lt"/>
                <a:ea typeface="宋体" pitchFamily="2" charset="-122"/>
              </a:rPr>
              <a:t> -6</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65</a:t>
            </a:r>
            <a:r>
              <a:rPr lang="en-US" dirty="0" smtClean="0">
                <a:solidFill>
                  <a:schemeClr val="tx1"/>
                </a:solidFill>
                <a:latin typeface="+mj-lt"/>
                <a:ea typeface="宋体" pitchFamily="2" charset="-122"/>
              </a:rPr>
              <a:t>};</a:t>
            </a: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9600" y="228600"/>
            <a:ext cx="7312025" cy="776288"/>
          </a:xfrm>
        </p:spPr>
        <p:txBody>
          <a:bodyPr lIns="92075" tIns="46038" rIns="92075" bIns="46038" rtlCol="0">
            <a:normAutofit/>
          </a:bodyPr>
          <a:lstStyle/>
          <a:p>
            <a:pPr fontAlgn="auto">
              <a:spcAft>
                <a:spcPts val="0"/>
              </a:spcAft>
              <a:defRPr/>
            </a:pPr>
            <a:r>
              <a:rPr lang="en-US" dirty="0" smtClean="0">
                <a:solidFill>
                  <a:srgbClr val="B80000"/>
                </a:solidFill>
                <a:ea typeface="宋体" pitchFamily="2" charset="-122"/>
              </a:rPr>
              <a:t>No Bound Checking</a:t>
            </a:r>
          </a:p>
        </p:txBody>
      </p:sp>
      <p:sp>
        <p:nvSpPr>
          <p:cNvPr id="10243" name="Rectangle 3"/>
          <p:cNvSpPr>
            <a:spLocks noGrp="1" noChangeArrowheads="1"/>
          </p:cNvSpPr>
          <p:nvPr>
            <p:ph type="subTitle" idx="1"/>
          </p:nvPr>
        </p:nvSpPr>
        <p:spPr>
          <a:xfrm>
            <a:off x="103910" y="1281544"/>
            <a:ext cx="8915400" cy="5271655"/>
          </a:xfrm>
        </p:spPr>
        <p:txBody>
          <a:bodyPr lIns="92075" tIns="46038" rIns="92075" bIns="46038" rtlCol="0">
            <a:normAutofit/>
          </a:bodyPr>
          <a:lstStyle/>
          <a:p>
            <a:pPr algn="l" fontAlgn="auto">
              <a:spcBef>
                <a:spcPct val="100000"/>
              </a:spcBef>
              <a:spcAft>
                <a:spcPts val="0"/>
              </a:spcAft>
              <a:buFont typeface="Arial" pitchFamily="34" charset="0"/>
              <a:buChar char="•"/>
              <a:defRPr/>
            </a:pPr>
            <a:r>
              <a:rPr lang="en-US" dirty="0" smtClean="0">
                <a:solidFill>
                  <a:srgbClr val="2F1BC7"/>
                </a:solidFill>
                <a:latin typeface="+mj-lt"/>
                <a:ea typeface="宋体" pitchFamily="2" charset="-122"/>
              </a:rPr>
              <a:t>  C++ does not check array’s boundary</a:t>
            </a:r>
            <a:r>
              <a:rPr lang="en-US" dirty="0" smtClean="0">
                <a:solidFill>
                  <a:schemeClr val="tx1"/>
                </a:solidFill>
                <a:latin typeface="+mj-lt"/>
                <a:ea typeface="宋体" pitchFamily="2" charset="-122"/>
              </a:rPr>
              <a:t>. </a:t>
            </a:r>
          </a:p>
          <a:p>
            <a:pPr algn="l" fontAlgn="auto">
              <a:spcBef>
                <a:spcPct val="100000"/>
              </a:spcBef>
              <a:spcAft>
                <a:spcPts val="0"/>
              </a:spcAft>
              <a:buFont typeface="Arial" pitchFamily="34" charset="0"/>
              <a:buChar char="•"/>
              <a:defRPr/>
            </a:pPr>
            <a:r>
              <a:rPr lang="en-US" dirty="0" smtClean="0">
                <a:solidFill>
                  <a:schemeClr val="tx1"/>
                </a:solidFill>
                <a:latin typeface="+mj-lt"/>
                <a:ea typeface="宋体" pitchFamily="2" charset="-122"/>
              </a:rPr>
              <a:t> So, accessing array elements using </a:t>
            </a:r>
            <a:r>
              <a:rPr lang="en-US" dirty="0" smtClean="0">
                <a:solidFill>
                  <a:srgbClr val="2F1BC7"/>
                </a:solidFill>
                <a:latin typeface="+mj-lt"/>
                <a:ea typeface="宋体" pitchFamily="2" charset="-122"/>
              </a:rPr>
              <a:t>subscripts</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(index variable) </a:t>
            </a:r>
            <a:r>
              <a:rPr lang="en-US" dirty="0" smtClean="0">
                <a:solidFill>
                  <a:schemeClr val="tx1"/>
                </a:solidFill>
                <a:latin typeface="+mj-lt"/>
                <a:ea typeface="宋体" pitchFamily="2" charset="-122"/>
              </a:rPr>
              <a:t>beyond the boundary does not </a:t>
            </a:r>
            <a:r>
              <a:rPr lang="en-US" dirty="0" smtClean="0">
                <a:solidFill>
                  <a:schemeClr val="tx1"/>
                </a:solidFill>
                <a:latin typeface="+mj-lt"/>
                <a:ea typeface="宋体" pitchFamily="2" charset="-122"/>
              </a:rPr>
              <a:t>cause </a:t>
            </a:r>
            <a:r>
              <a:rPr lang="en-US" dirty="0" smtClean="0">
                <a:solidFill>
                  <a:schemeClr val="tx1"/>
                </a:solidFill>
                <a:latin typeface="+mj-lt"/>
                <a:ea typeface="宋体" pitchFamily="2" charset="-122"/>
              </a:rPr>
              <a:t>syntax errors, </a:t>
            </a:r>
          </a:p>
          <a:p>
            <a:pPr algn="l" fontAlgn="auto">
              <a:spcBef>
                <a:spcPct val="100000"/>
              </a:spcBef>
              <a:spcAft>
                <a:spcPts val="0"/>
              </a:spcAft>
              <a:buFont typeface="Arial" pitchFamily="34" charset="0"/>
              <a:buChar char="•"/>
              <a:defRPr/>
            </a:pPr>
            <a:r>
              <a:rPr lang="en-US" dirty="0" smtClean="0">
                <a:solidFill>
                  <a:schemeClr val="tx1"/>
                </a:solidFill>
                <a:latin typeface="+mj-lt"/>
                <a:ea typeface="宋体" pitchFamily="2" charset="-122"/>
              </a:rPr>
              <a:t> But the operating system might report a </a:t>
            </a:r>
            <a:r>
              <a:rPr lang="en-US" dirty="0" smtClean="0">
                <a:solidFill>
                  <a:srgbClr val="2F1BC7"/>
                </a:solidFill>
                <a:latin typeface="+mj-lt"/>
                <a:ea typeface="宋体" pitchFamily="2" charset="-122"/>
              </a:rPr>
              <a:t>memory access violation</a:t>
            </a:r>
            <a:r>
              <a:rPr lang="en-US" dirty="0" smtClean="0">
                <a:solidFill>
                  <a:schemeClr val="tx1"/>
                </a:solidFill>
                <a:latin typeface="+mj-lt"/>
                <a:ea typeface="宋体" pitchFamily="2" charset="-122"/>
              </a:rPr>
              <a:t> (</a:t>
            </a:r>
            <a:r>
              <a:rPr lang="en-US" i="1" dirty="0" smtClean="0">
                <a:solidFill>
                  <a:srgbClr val="2F1BC7"/>
                </a:solidFill>
                <a:latin typeface="+mj-lt"/>
                <a:ea typeface="宋体" pitchFamily="2" charset="-122"/>
              </a:rPr>
              <a:t>Compiler or System may crash!</a:t>
            </a:r>
            <a:r>
              <a:rPr lang="en-US" dirty="0" smtClean="0">
                <a:solidFill>
                  <a:schemeClr val="tx1"/>
                </a:solidFill>
                <a:latin typeface="+mj-lt"/>
                <a:ea typeface="宋体" pitchFamily="2" charset="-122"/>
              </a:rPr>
              <a:t>)</a:t>
            </a:r>
          </a:p>
          <a:p>
            <a:pPr algn="l" fontAlgn="auto">
              <a:spcBef>
                <a:spcPct val="100000"/>
              </a:spcBef>
              <a:spcAft>
                <a:spcPts val="0"/>
              </a:spcAft>
              <a:buFont typeface="Arial" pitchFamily="34" charset="0"/>
              <a:buChar char="•"/>
              <a:defRPr/>
            </a:pPr>
            <a:r>
              <a:rPr lang="en-US" dirty="0" smtClean="0">
                <a:solidFill>
                  <a:schemeClr val="tx1"/>
                </a:solidFill>
                <a:latin typeface="+mj-lt"/>
                <a:ea typeface="宋体" pitchFamily="2" charset="-122"/>
              </a:rPr>
              <a:t> Example: …</a:t>
            </a: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76200" y="76200"/>
            <a:ext cx="8740775" cy="873125"/>
          </a:xfrm>
          <a:noFill/>
        </p:spPr>
        <p:txBody>
          <a:bodyPr lIns="92075" tIns="46038" rIns="92075" bIns="46038">
            <a:noAutofit/>
          </a:bodyPr>
          <a:lstStyle/>
          <a:p>
            <a:r>
              <a:rPr lang="en-US" sz="3600" dirty="0" smtClean="0">
                <a:solidFill>
                  <a:srgbClr val="B80000"/>
                </a:solidFill>
                <a:ea typeface="宋体" pitchFamily="2" charset="-122"/>
              </a:rPr>
              <a:t>Declaring, creating, initializing Using the Shorthand Notation</a:t>
            </a:r>
          </a:p>
        </p:txBody>
      </p:sp>
      <p:sp>
        <p:nvSpPr>
          <p:cNvPr id="12291" name="Rectangle 3"/>
          <p:cNvSpPr>
            <a:spLocks noGrp="1" noChangeArrowheads="1"/>
          </p:cNvSpPr>
          <p:nvPr>
            <p:ph type="subTitle" idx="1"/>
          </p:nvPr>
        </p:nvSpPr>
        <p:spPr>
          <a:xfrm>
            <a:off x="169863" y="1143000"/>
            <a:ext cx="8866187" cy="5562600"/>
          </a:xfrm>
        </p:spPr>
        <p:txBody>
          <a:bodyPr lIns="92075" tIns="46038" rIns="92075" bIns="46038" rtlCol="0">
            <a:normAutofit/>
          </a:bodyPr>
          <a:lstStyle/>
          <a:p>
            <a:pPr algn="l">
              <a:lnSpc>
                <a:spcPct val="80000"/>
              </a:lnSpc>
              <a:spcBef>
                <a:spcPct val="50000"/>
              </a:spcBef>
              <a:defRPr/>
            </a:pPr>
            <a:r>
              <a:rPr lang="en-US" sz="2600" b="1" dirty="0" smtClean="0">
                <a:solidFill>
                  <a:schemeClr val="tx1"/>
                </a:solidFill>
                <a:latin typeface="+mj-lt"/>
                <a:ea typeface="宋体" pitchFamily="2" charset="-122"/>
              </a:rPr>
              <a:t>	</a:t>
            </a:r>
          </a:p>
          <a:p>
            <a:pPr algn="l">
              <a:lnSpc>
                <a:spcPct val="80000"/>
              </a:lnSpc>
              <a:spcBef>
                <a:spcPct val="50000"/>
              </a:spcBef>
              <a:defRPr/>
            </a:pPr>
            <a:r>
              <a:rPr lang="en-US" sz="3000" b="1" dirty="0" smtClean="0">
                <a:solidFill>
                  <a:schemeClr val="tx1"/>
                </a:solidFill>
                <a:latin typeface="+mj-lt"/>
                <a:ea typeface="宋体" pitchFamily="2" charset="-122"/>
              </a:rPr>
              <a:t>	</a:t>
            </a:r>
            <a:r>
              <a:rPr lang="en-US" sz="3000" b="1" dirty="0" err="1" smtClean="0">
                <a:solidFill>
                  <a:schemeClr val="tx1"/>
                </a:solidFill>
                <a:latin typeface="+mj-lt"/>
                <a:ea typeface="宋体" pitchFamily="2" charset="-122"/>
              </a:rPr>
              <a:t>int</a:t>
            </a:r>
            <a:r>
              <a:rPr lang="en-US" sz="3000" b="1" dirty="0" smtClean="0">
                <a:solidFill>
                  <a:schemeClr val="tx1"/>
                </a:solidFill>
                <a:latin typeface="+mj-lt"/>
                <a:ea typeface="宋体" pitchFamily="2" charset="-122"/>
              </a:rPr>
              <a:t> </a:t>
            </a:r>
            <a:r>
              <a:rPr lang="en-US" sz="3000" dirty="0" err="1" smtClean="0">
                <a:solidFill>
                  <a:schemeClr val="tx1"/>
                </a:solidFill>
                <a:latin typeface="+mj-lt"/>
                <a:ea typeface="宋体" pitchFamily="2" charset="-122"/>
              </a:rPr>
              <a:t>myList</a:t>
            </a:r>
            <a:r>
              <a:rPr lang="en-US" sz="3000" dirty="0" smtClean="0">
                <a:solidFill>
                  <a:schemeClr val="tx1"/>
                </a:solidFill>
                <a:latin typeface="+mj-lt"/>
                <a:ea typeface="宋体" pitchFamily="2" charset="-122"/>
              </a:rPr>
              <a:t>[4] = {</a:t>
            </a:r>
            <a:r>
              <a:rPr lang="en-US" sz="3000" dirty="0" smtClean="0">
                <a:solidFill>
                  <a:srgbClr val="2F1BC7"/>
                </a:solidFill>
                <a:latin typeface="+mj-lt"/>
                <a:ea typeface="宋体" pitchFamily="2" charset="-122"/>
              </a:rPr>
              <a:t>32</a:t>
            </a:r>
            <a:r>
              <a:rPr lang="en-US" sz="3000" dirty="0" smtClean="0">
                <a:solidFill>
                  <a:schemeClr val="tx1"/>
                </a:solidFill>
                <a:latin typeface="+mj-lt"/>
                <a:ea typeface="宋体" pitchFamily="2" charset="-122"/>
              </a:rPr>
              <a:t>, </a:t>
            </a:r>
            <a:r>
              <a:rPr lang="en-US" sz="3000" dirty="0" smtClean="0">
                <a:solidFill>
                  <a:srgbClr val="2F1BC7"/>
                </a:solidFill>
                <a:latin typeface="+mj-lt"/>
                <a:ea typeface="宋体" pitchFamily="2" charset="-122"/>
              </a:rPr>
              <a:t>11</a:t>
            </a:r>
            <a:r>
              <a:rPr lang="en-US" sz="3000" dirty="0" smtClean="0">
                <a:solidFill>
                  <a:schemeClr val="tx1"/>
                </a:solidFill>
                <a:latin typeface="+mj-lt"/>
                <a:ea typeface="宋体" pitchFamily="2" charset="-122"/>
              </a:rPr>
              <a:t>,</a:t>
            </a:r>
            <a:r>
              <a:rPr lang="en-US" sz="3000" dirty="0" smtClean="0">
                <a:solidFill>
                  <a:srgbClr val="2F1BC7"/>
                </a:solidFill>
                <a:latin typeface="+mj-lt"/>
                <a:ea typeface="宋体" pitchFamily="2" charset="-122"/>
              </a:rPr>
              <a:t> -6</a:t>
            </a:r>
            <a:r>
              <a:rPr lang="en-US" sz="3000" dirty="0" smtClean="0">
                <a:solidFill>
                  <a:schemeClr val="tx1"/>
                </a:solidFill>
                <a:latin typeface="+mj-lt"/>
                <a:ea typeface="宋体" pitchFamily="2" charset="-122"/>
              </a:rPr>
              <a:t>, </a:t>
            </a:r>
            <a:r>
              <a:rPr lang="en-US" sz="3000" dirty="0" smtClean="0">
                <a:solidFill>
                  <a:srgbClr val="2F1BC7"/>
                </a:solidFill>
                <a:latin typeface="+mj-lt"/>
                <a:ea typeface="宋体" pitchFamily="2" charset="-122"/>
              </a:rPr>
              <a:t>65</a:t>
            </a:r>
            <a:r>
              <a:rPr lang="en-US" sz="3000" dirty="0" smtClean="0">
                <a:solidFill>
                  <a:schemeClr val="tx1"/>
                </a:solidFill>
                <a:latin typeface="+mj-lt"/>
                <a:ea typeface="宋体" pitchFamily="2" charset="-122"/>
              </a:rPr>
              <a:t>};</a:t>
            </a:r>
            <a:endParaRPr lang="en-US" sz="3000" dirty="0" smtClean="0">
              <a:latin typeface="+mj-lt"/>
              <a:ea typeface="宋体" pitchFamily="2" charset="-122"/>
            </a:endParaRPr>
          </a:p>
          <a:p>
            <a:pPr algn="l" fontAlgn="auto">
              <a:lnSpc>
                <a:spcPct val="80000"/>
              </a:lnSpc>
              <a:spcBef>
                <a:spcPct val="50000"/>
              </a:spcBef>
              <a:spcAft>
                <a:spcPts val="0"/>
              </a:spcAft>
              <a:buFont typeface="Wingdings" pitchFamily="2" charset="2"/>
              <a:buNone/>
              <a:defRPr/>
            </a:pPr>
            <a:endParaRPr lang="en-US" sz="2600" dirty="0" smtClean="0">
              <a:latin typeface="+mj-lt"/>
              <a:ea typeface="宋体" pitchFamily="2" charset="-122"/>
            </a:endParaRPr>
          </a:p>
          <a:p>
            <a:pPr algn="l" fontAlgn="auto">
              <a:lnSpc>
                <a:spcPct val="80000"/>
              </a:lnSpc>
              <a:spcBef>
                <a:spcPct val="50000"/>
              </a:spcBef>
              <a:spcAft>
                <a:spcPts val="0"/>
              </a:spcAft>
              <a:buFont typeface="Wingdings" pitchFamily="2" charset="2"/>
              <a:buNone/>
              <a:defRPr/>
            </a:pPr>
            <a:r>
              <a:rPr lang="en-US" sz="3000" dirty="0" smtClean="0">
                <a:solidFill>
                  <a:schemeClr val="tx1"/>
                </a:solidFill>
                <a:latin typeface="+mj-lt"/>
                <a:ea typeface="宋体" pitchFamily="2" charset="-122"/>
                <a:cs typeface="Times New Roman" pitchFamily="18" charset="0"/>
              </a:rPr>
              <a:t> </a:t>
            </a:r>
            <a:r>
              <a:rPr lang="en-US" sz="3000" dirty="0" smtClean="0">
                <a:solidFill>
                  <a:schemeClr val="tx1"/>
                </a:solidFill>
                <a:latin typeface="+mj-lt"/>
                <a:ea typeface="宋体" pitchFamily="2" charset="-122"/>
                <a:cs typeface="Times New Roman" pitchFamily="18" charset="0"/>
                <a:sym typeface="Wingdings" pitchFamily="2" charset="2"/>
              </a:rPr>
              <a:t> </a:t>
            </a:r>
            <a:r>
              <a:rPr lang="en-US" sz="3000" dirty="0" smtClean="0">
                <a:solidFill>
                  <a:schemeClr val="tx1"/>
                </a:solidFill>
                <a:latin typeface="+mj-lt"/>
                <a:ea typeface="宋体" pitchFamily="2" charset="-122"/>
                <a:cs typeface="Times New Roman" pitchFamily="18" charset="0"/>
              </a:rPr>
              <a:t>This shorthand notation </a:t>
            </a:r>
            <a:r>
              <a:rPr lang="en-US" sz="3000" dirty="0" smtClean="0">
                <a:solidFill>
                  <a:srgbClr val="2F1BC7"/>
                </a:solidFill>
                <a:latin typeface="+mj-lt"/>
                <a:ea typeface="宋体" pitchFamily="2" charset="-122"/>
                <a:cs typeface="Times New Roman" pitchFamily="18" charset="0"/>
              </a:rPr>
              <a:t>is equivalent to </a:t>
            </a:r>
            <a:r>
              <a:rPr lang="en-US" sz="3000" dirty="0" smtClean="0">
                <a:solidFill>
                  <a:schemeClr val="tx1"/>
                </a:solidFill>
                <a:latin typeface="+mj-lt"/>
                <a:ea typeface="宋体" pitchFamily="2" charset="-122"/>
                <a:cs typeface="Times New Roman" pitchFamily="18" charset="0"/>
              </a:rPr>
              <a:t>the following statements:</a:t>
            </a:r>
          </a:p>
          <a:p>
            <a:pPr algn="l" fontAlgn="auto">
              <a:lnSpc>
                <a:spcPct val="80000"/>
              </a:lnSpc>
              <a:spcBef>
                <a:spcPct val="50000"/>
              </a:spcBef>
              <a:spcAft>
                <a:spcPts val="0"/>
              </a:spcAft>
              <a:buFont typeface="Wingdings" pitchFamily="2" charset="2"/>
              <a:buNone/>
              <a:defRPr/>
            </a:pPr>
            <a:endParaRPr lang="en-US" sz="2600" dirty="0" smtClean="0">
              <a:latin typeface="+mj-lt"/>
              <a:ea typeface="宋体" pitchFamily="2" charset="-122"/>
              <a:cs typeface="Times New Roman" pitchFamily="18" charset="0"/>
            </a:endParaRPr>
          </a:p>
          <a:p>
            <a:pPr algn="l" fontAlgn="auto">
              <a:lnSpc>
                <a:spcPct val="80000"/>
              </a:lnSpc>
              <a:spcAft>
                <a:spcPts val="0"/>
              </a:spcAft>
              <a:buFont typeface="Wingdings" pitchFamily="2" charset="2"/>
              <a:buNone/>
              <a:defRPr/>
            </a:pPr>
            <a:r>
              <a:rPr lang="en-US" sz="2600" b="1" dirty="0" smtClean="0">
                <a:latin typeface="+mj-lt"/>
                <a:ea typeface="宋体" pitchFamily="2" charset="-122"/>
              </a:rPr>
              <a:t>	</a:t>
            </a:r>
            <a:r>
              <a:rPr lang="en-US" sz="2600" b="1" dirty="0" err="1" smtClean="0">
                <a:solidFill>
                  <a:schemeClr val="tx1"/>
                </a:solidFill>
                <a:latin typeface="+mj-lt"/>
                <a:ea typeface="宋体" pitchFamily="2" charset="-122"/>
              </a:rPr>
              <a:t>int</a:t>
            </a:r>
            <a:r>
              <a:rPr lang="en-US" sz="2600" b="1" dirty="0" smtClean="0">
                <a:solidFill>
                  <a:schemeClr val="tx1"/>
                </a:solidFill>
                <a:latin typeface="+mj-lt"/>
                <a:ea typeface="宋体" pitchFamily="2" charset="-122"/>
              </a:rPr>
              <a:t> </a:t>
            </a:r>
            <a:r>
              <a:rPr lang="en-US" sz="2600" dirty="0" err="1" smtClean="0">
                <a:solidFill>
                  <a:schemeClr val="tx1"/>
                </a:solidFill>
                <a:latin typeface="+mj-lt"/>
                <a:ea typeface="宋体" pitchFamily="2" charset="-122"/>
              </a:rPr>
              <a:t>myList</a:t>
            </a:r>
            <a:r>
              <a:rPr lang="en-US" sz="2600" dirty="0" smtClean="0">
                <a:solidFill>
                  <a:schemeClr val="tx1"/>
                </a:solidFill>
                <a:latin typeface="+mj-lt"/>
                <a:ea typeface="宋体" pitchFamily="2" charset="-122"/>
              </a:rPr>
              <a:t>[4];</a:t>
            </a:r>
          </a:p>
          <a:p>
            <a:pPr algn="l" fontAlgn="auto">
              <a:lnSpc>
                <a:spcPct val="80000"/>
              </a:lnSpc>
              <a:spcAft>
                <a:spcPts val="0"/>
              </a:spcAft>
              <a:buFont typeface="Wingdings" pitchFamily="2" charset="2"/>
              <a:buNone/>
              <a:defRPr/>
            </a:pPr>
            <a:r>
              <a:rPr lang="en-US" sz="2600" dirty="0" smtClean="0">
                <a:solidFill>
                  <a:schemeClr val="tx1"/>
                </a:solidFill>
                <a:latin typeface="+mj-lt"/>
                <a:ea typeface="宋体" pitchFamily="2" charset="-122"/>
              </a:rPr>
              <a:t>	</a:t>
            </a:r>
            <a:r>
              <a:rPr lang="en-US" sz="2600" dirty="0" err="1" smtClean="0">
                <a:solidFill>
                  <a:schemeClr val="tx1"/>
                </a:solidFill>
                <a:latin typeface="+mj-lt"/>
                <a:ea typeface="宋体" pitchFamily="2" charset="-122"/>
              </a:rPr>
              <a:t>myList</a:t>
            </a:r>
            <a:r>
              <a:rPr lang="en-US" sz="2600" dirty="0" smtClean="0">
                <a:solidFill>
                  <a:schemeClr val="tx1"/>
                </a:solidFill>
                <a:latin typeface="+mj-lt"/>
                <a:ea typeface="宋体" pitchFamily="2" charset="-122"/>
              </a:rPr>
              <a:t>[0] = 32;</a:t>
            </a:r>
          </a:p>
          <a:p>
            <a:pPr algn="l" fontAlgn="auto">
              <a:lnSpc>
                <a:spcPct val="80000"/>
              </a:lnSpc>
              <a:spcAft>
                <a:spcPts val="0"/>
              </a:spcAft>
              <a:buFont typeface="Wingdings" pitchFamily="2" charset="2"/>
              <a:buNone/>
              <a:defRPr/>
            </a:pPr>
            <a:r>
              <a:rPr lang="en-US" sz="2600" dirty="0" smtClean="0">
                <a:solidFill>
                  <a:schemeClr val="tx1"/>
                </a:solidFill>
                <a:latin typeface="+mj-lt"/>
                <a:ea typeface="宋体" pitchFamily="2" charset="-122"/>
              </a:rPr>
              <a:t>	</a:t>
            </a:r>
            <a:r>
              <a:rPr lang="en-US" sz="2600" dirty="0" err="1" smtClean="0">
                <a:solidFill>
                  <a:schemeClr val="tx1"/>
                </a:solidFill>
                <a:latin typeface="+mj-lt"/>
                <a:ea typeface="宋体" pitchFamily="2" charset="-122"/>
              </a:rPr>
              <a:t>myList</a:t>
            </a:r>
            <a:r>
              <a:rPr lang="en-US" sz="2600" dirty="0" smtClean="0">
                <a:solidFill>
                  <a:schemeClr val="tx1"/>
                </a:solidFill>
                <a:latin typeface="+mj-lt"/>
                <a:ea typeface="宋体" pitchFamily="2" charset="-122"/>
              </a:rPr>
              <a:t>[1] = 11;</a:t>
            </a:r>
          </a:p>
          <a:p>
            <a:pPr algn="l" fontAlgn="auto">
              <a:lnSpc>
                <a:spcPct val="80000"/>
              </a:lnSpc>
              <a:spcAft>
                <a:spcPts val="0"/>
              </a:spcAft>
              <a:buFont typeface="Wingdings" pitchFamily="2" charset="2"/>
              <a:buNone/>
              <a:defRPr/>
            </a:pPr>
            <a:r>
              <a:rPr lang="en-US" sz="2600" dirty="0" smtClean="0">
                <a:solidFill>
                  <a:schemeClr val="tx1"/>
                </a:solidFill>
                <a:latin typeface="+mj-lt"/>
                <a:ea typeface="宋体" pitchFamily="2" charset="-122"/>
              </a:rPr>
              <a:t>	</a:t>
            </a:r>
            <a:r>
              <a:rPr lang="en-US" sz="2600" dirty="0" err="1" smtClean="0">
                <a:solidFill>
                  <a:schemeClr val="tx1"/>
                </a:solidFill>
                <a:latin typeface="+mj-lt"/>
                <a:ea typeface="宋体" pitchFamily="2" charset="-122"/>
              </a:rPr>
              <a:t>myList</a:t>
            </a:r>
            <a:r>
              <a:rPr lang="en-US" sz="2600" dirty="0" smtClean="0">
                <a:solidFill>
                  <a:schemeClr val="tx1"/>
                </a:solidFill>
                <a:latin typeface="+mj-lt"/>
                <a:ea typeface="宋体" pitchFamily="2" charset="-122"/>
              </a:rPr>
              <a:t>[2] = -6;</a:t>
            </a:r>
          </a:p>
          <a:p>
            <a:pPr algn="l" fontAlgn="auto">
              <a:lnSpc>
                <a:spcPct val="80000"/>
              </a:lnSpc>
              <a:spcAft>
                <a:spcPts val="0"/>
              </a:spcAft>
              <a:buFont typeface="Wingdings" pitchFamily="2" charset="2"/>
              <a:buNone/>
              <a:defRPr/>
            </a:pPr>
            <a:r>
              <a:rPr lang="en-US" sz="2600" dirty="0" smtClean="0">
                <a:solidFill>
                  <a:schemeClr val="tx1"/>
                </a:solidFill>
                <a:latin typeface="+mj-lt"/>
                <a:ea typeface="宋体" pitchFamily="2" charset="-122"/>
              </a:rPr>
              <a:t>	</a:t>
            </a:r>
            <a:r>
              <a:rPr lang="en-US" sz="2600" dirty="0" err="1" smtClean="0">
                <a:solidFill>
                  <a:schemeClr val="tx1"/>
                </a:solidFill>
                <a:latin typeface="+mj-lt"/>
                <a:ea typeface="宋体" pitchFamily="2" charset="-122"/>
              </a:rPr>
              <a:t>myList</a:t>
            </a:r>
            <a:r>
              <a:rPr lang="en-US" sz="2600" dirty="0" smtClean="0">
                <a:solidFill>
                  <a:schemeClr val="tx1"/>
                </a:solidFill>
                <a:latin typeface="+mj-lt"/>
                <a:ea typeface="宋体" pitchFamily="2" charset="-122"/>
              </a:rPr>
              <a:t>[3] = 65;</a:t>
            </a:r>
          </a:p>
        </p:txBody>
      </p:sp>
      <p:sp>
        <p:nvSpPr>
          <p:cNvPr id="4" name="Rectangle 3"/>
          <p:cNvSpPr/>
          <p:nvPr/>
        </p:nvSpPr>
        <p:spPr>
          <a:xfrm>
            <a:off x="0" y="101138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82775"/>
            <a:ext cx="8246164" cy="1622425"/>
          </a:xfrm>
        </p:spPr>
        <p:txBody>
          <a:bodyPr>
            <a:normAutofit/>
          </a:bodyPr>
          <a:lstStyle/>
          <a:p>
            <a:r>
              <a:rPr lang="en-US" sz="5200" dirty="0" smtClean="0">
                <a:solidFill>
                  <a:srgbClr val="160C5C"/>
                </a:solidFill>
              </a:rPr>
              <a:t>Arrays</a:t>
            </a:r>
            <a:br>
              <a:rPr lang="en-US" sz="5200" dirty="0" smtClean="0">
                <a:solidFill>
                  <a:srgbClr val="160C5C"/>
                </a:solidFill>
              </a:rPr>
            </a:br>
            <a:endParaRPr lang="en-US" sz="2600" dirty="0"/>
          </a:p>
        </p:txBody>
      </p:sp>
      <p:sp>
        <p:nvSpPr>
          <p:cNvPr id="3" name="Subtitle 2"/>
          <p:cNvSpPr>
            <a:spLocks noGrp="1"/>
          </p:cNvSpPr>
          <p:nvPr>
            <p:ph type="subTitle" idx="1"/>
          </p:nvPr>
        </p:nvSpPr>
        <p:spPr>
          <a:xfrm>
            <a:off x="228600" y="3962400"/>
            <a:ext cx="8686800" cy="2743200"/>
          </a:xfrm>
        </p:spPr>
        <p:txBody>
          <a:bodyPr>
            <a:normAutofit/>
          </a:bodyPr>
          <a:lstStyle/>
          <a:p>
            <a:endParaRPr lang="en-US" sz="26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52400" y="152400"/>
            <a:ext cx="7772400" cy="792162"/>
          </a:xfrm>
          <a:noFill/>
        </p:spPr>
        <p:txBody>
          <a:bodyPr lIns="92075" tIns="46038" rIns="92075" bIns="46038">
            <a:normAutofit/>
          </a:bodyPr>
          <a:lstStyle/>
          <a:p>
            <a:r>
              <a:rPr lang="en-US" sz="4000" dirty="0" smtClean="0">
                <a:solidFill>
                  <a:srgbClr val="B80000"/>
                </a:solidFill>
                <a:ea typeface="宋体" pitchFamily="2" charset="-122"/>
              </a:rPr>
              <a:t>Initializing </a:t>
            </a:r>
            <a:r>
              <a:rPr lang="en-US" sz="4000" b="1" dirty="0" smtClean="0">
                <a:solidFill>
                  <a:srgbClr val="B80000"/>
                </a:solidFill>
                <a:ea typeface="宋体" pitchFamily="2" charset="-122"/>
              </a:rPr>
              <a:t>Wrong way</a:t>
            </a:r>
            <a:endParaRPr lang="en-US" sz="4000" b="1" dirty="0" smtClean="0">
              <a:solidFill>
                <a:srgbClr val="C00000"/>
              </a:solidFill>
              <a:ea typeface="宋体" pitchFamily="2" charset="-122"/>
              <a:cs typeface="Times New Roman" pitchFamily="18" charset="0"/>
            </a:endParaRPr>
          </a:p>
        </p:txBody>
      </p:sp>
      <p:sp>
        <p:nvSpPr>
          <p:cNvPr id="13315" name="Rectangle 3"/>
          <p:cNvSpPr>
            <a:spLocks noGrp="1" noChangeArrowheads="1"/>
          </p:cNvSpPr>
          <p:nvPr>
            <p:ph type="subTitle" idx="1"/>
          </p:nvPr>
        </p:nvSpPr>
        <p:spPr>
          <a:xfrm>
            <a:off x="152400" y="1295400"/>
            <a:ext cx="8763000" cy="5181600"/>
          </a:xfrm>
        </p:spPr>
        <p:txBody>
          <a:bodyPr lIns="92075" tIns="46038" rIns="92075" bIns="46038" rtlCol="0">
            <a:normAutofit/>
          </a:bodyPr>
          <a:lstStyle/>
          <a:p>
            <a:pPr algn="l" fontAlgn="auto">
              <a:spcBef>
                <a:spcPct val="50000"/>
              </a:spcBef>
              <a:spcAft>
                <a:spcPts val="0"/>
              </a:spcAft>
              <a:buFont typeface="Arial" pitchFamily="34" charset="0"/>
              <a:buNone/>
              <a:defRPr/>
            </a:pPr>
            <a:endParaRPr lang="en-US" dirty="0" smtClean="0">
              <a:latin typeface="+mj-lt"/>
              <a:ea typeface="宋体" pitchFamily="2" charset="-122"/>
              <a:cs typeface="Times New Roman" pitchFamily="18" charset="0"/>
            </a:endParaRPr>
          </a:p>
          <a:p>
            <a:pPr lvl="1" algn="l" fontAlgn="auto">
              <a:spcAft>
                <a:spcPts val="0"/>
              </a:spcAft>
              <a:buFont typeface="Wingdings" pitchFamily="2" charset="2"/>
              <a:buNone/>
              <a:defRPr/>
            </a:pPr>
            <a:r>
              <a:rPr lang="en-US" sz="3200" b="1" dirty="0" smtClean="0">
                <a:latin typeface="+mj-lt"/>
                <a:ea typeface="宋体" pitchFamily="2" charset="-122"/>
                <a:cs typeface="Times New Roman" pitchFamily="18" charset="0"/>
              </a:rPr>
              <a:t>	</a:t>
            </a:r>
            <a:r>
              <a:rPr lang="en-US" sz="3200" b="1" dirty="0" err="1" smtClean="0">
                <a:solidFill>
                  <a:schemeClr val="tx1"/>
                </a:solidFill>
                <a:latin typeface="+mj-lt"/>
                <a:ea typeface="宋体" pitchFamily="2" charset="-122"/>
                <a:cs typeface="Times New Roman" pitchFamily="18" charset="0"/>
              </a:rPr>
              <a:t>int</a:t>
            </a:r>
            <a:r>
              <a:rPr lang="en-US" sz="3200" b="1" dirty="0" smtClean="0">
                <a:solidFill>
                  <a:schemeClr val="tx1"/>
                </a:solidFill>
                <a:latin typeface="+mj-lt"/>
                <a:ea typeface="宋体" pitchFamily="2" charset="-122"/>
                <a:cs typeface="Times New Roman" pitchFamily="18" charset="0"/>
              </a:rPr>
              <a:t> </a:t>
            </a:r>
            <a:r>
              <a:rPr lang="en-US" sz="3200" dirty="0" err="1" smtClean="0">
                <a:solidFill>
                  <a:schemeClr val="tx1"/>
                </a:solidFill>
                <a:latin typeface="+mj-lt"/>
                <a:ea typeface="宋体" pitchFamily="2" charset="-122"/>
                <a:cs typeface="Times New Roman" pitchFamily="18" charset="0"/>
              </a:rPr>
              <a:t>myList</a:t>
            </a:r>
            <a:r>
              <a:rPr lang="en-US" sz="3200" dirty="0" smtClean="0">
                <a:solidFill>
                  <a:schemeClr val="tx1"/>
                </a:solidFill>
                <a:latin typeface="+mj-lt"/>
                <a:ea typeface="宋体" pitchFamily="2" charset="-122"/>
                <a:cs typeface="Times New Roman" pitchFamily="18" charset="0"/>
              </a:rPr>
              <a:t>[4];</a:t>
            </a:r>
          </a:p>
          <a:p>
            <a:pPr lvl="1" algn="l" fontAlgn="auto">
              <a:spcAft>
                <a:spcPts val="0"/>
              </a:spcAft>
              <a:buFont typeface="Wingdings" pitchFamily="2" charset="2"/>
              <a:buNone/>
              <a:defRPr/>
            </a:pPr>
            <a:r>
              <a:rPr lang="en-US" sz="3200" dirty="0" smtClean="0">
                <a:solidFill>
                  <a:schemeClr val="tx1"/>
                </a:solidFill>
                <a:latin typeface="+mj-lt"/>
                <a:ea typeface="宋体" pitchFamily="2" charset="-122"/>
                <a:cs typeface="Times New Roman" pitchFamily="18" charset="0"/>
              </a:rPr>
              <a:t>    </a:t>
            </a:r>
          </a:p>
          <a:p>
            <a:pPr lvl="1" algn="l" fontAlgn="auto">
              <a:spcAft>
                <a:spcPts val="0"/>
              </a:spcAft>
              <a:buFont typeface="Wingdings" pitchFamily="2" charset="2"/>
              <a:buNone/>
              <a:defRPr/>
            </a:pPr>
            <a:r>
              <a:rPr lang="en-US" sz="3200" dirty="0" smtClean="0">
                <a:solidFill>
                  <a:schemeClr val="tx1"/>
                </a:solidFill>
                <a:latin typeface="+mj-lt"/>
                <a:ea typeface="宋体" pitchFamily="2" charset="-122"/>
                <a:cs typeface="Times New Roman" pitchFamily="18" charset="0"/>
              </a:rPr>
              <a:t>     </a:t>
            </a:r>
            <a:r>
              <a:rPr lang="en-US" sz="3200" dirty="0" err="1" smtClean="0">
                <a:solidFill>
                  <a:schemeClr val="tx1"/>
                </a:solidFill>
                <a:latin typeface="+mj-lt"/>
                <a:ea typeface="宋体" pitchFamily="2" charset="-122"/>
                <a:cs typeface="Times New Roman" pitchFamily="18" charset="0"/>
              </a:rPr>
              <a:t>myList</a:t>
            </a:r>
            <a:r>
              <a:rPr lang="en-US" sz="3200" dirty="0" smtClean="0">
                <a:solidFill>
                  <a:schemeClr val="tx1"/>
                </a:solidFill>
                <a:latin typeface="+mj-lt"/>
                <a:ea typeface="宋体" pitchFamily="2" charset="-122"/>
                <a:cs typeface="Times New Roman" pitchFamily="18" charset="0"/>
              </a:rPr>
              <a:t> = {32, 11, -6, 65}; </a:t>
            </a: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28600" y="76200"/>
            <a:ext cx="7772400" cy="896938"/>
          </a:xfrm>
        </p:spPr>
        <p:txBody>
          <a:bodyPr lIns="92075" tIns="46038" rIns="92075" bIns="46038" rtlCol="0">
            <a:normAutofit/>
          </a:bodyPr>
          <a:lstStyle/>
          <a:p>
            <a:pPr fontAlgn="auto">
              <a:spcAft>
                <a:spcPts val="0"/>
              </a:spcAft>
              <a:defRPr/>
            </a:pPr>
            <a:r>
              <a:rPr lang="en-US" sz="4000" dirty="0" smtClean="0">
                <a:solidFill>
                  <a:srgbClr val="C00000"/>
                </a:solidFill>
                <a:ea typeface="宋体" pitchFamily="2" charset="-122"/>
                <a:cs typeface="Times New Roman" pitchFamily="18" charset="0"/>
              </a:rPr>
              <a:t>Implicit Size </a:t>
            </a:r>
          </a:p>
        </p:txBody>
      </p:sp>
      <p:sp>
        <p:nvSpPr>
          <p:cNvPr id="14339" name="Rectangle 3"/>
          <p:cNvSpPr>
            <a:spLocks noGrp="1" noChangeArrowheads="1"/>
          </p:cNvSpPr>
          <p:nvPr>
            <p:ph type="subTitle" idx="1"/>
          </p:nvPr>
        </p:nvSpPr>
        <p:spPr>
          <a:xfrm>
            <a:off x="90055" y="1219200"/>
            <a:ext cx="8915400" cy="5410200"/>
          </a:xfrm>
        </p:spPr>
        <p:txBody>
          <a:bodyPr lIns="92075" tIns="46038" rIns="92075" bIns="46038" rtlCol="0">
            <a:normAutofit/>
          </a:bodyPr>
          <a:lstStyle/>
          <a:p>
            <a:pPr algn="l" fontAlgn="auto">
              <a:spcAft>
                <a:spcPts val="0"/>
              </a:spcAft>
              <a:buFont typeface="Arial" pitchFamily="34" charset="0"/>
              <a:buChar char="•"/>
              <a:defRPr/>
            </a:pPr>
            <a:r>
              <a:rPr lang="en-US" sz="3000" dirty="0" smtClean="0">
                <a:solidFill>
                  <a:schemeClr val="tx1"/>
                </a:solidFill>
                <a:latin typeface="+mj-lt"/>
                <a:ea typeface="宋体" pitchFamily="2" charset="-122"/>
              </a:rPr>
              <a:t> C++ allows you to omit the array size</a:t>
            </a:r>
          </a:p>
          <a:p>
            <a:pPr algn="l" fontAlgn="auto">
              <a:spcAft>
                <a:spcPts val="0"/>
              </a:spcAft>
              <a:buFont typeface="Arial" pitchFamily="34" charset="0"/>
              <a:buNone/>
              <a:defRPr/>
            </a:pPr>
            <a:endParaRPr lang="en-US" sz="3000" dirty="0" smtClean="0">
              <a:solidFill>
                <a:schemeClr val="tx1"/>
              </a:solidFill>
              <a:latin typeface="+mj-lt"/>
              <a:ea typeface="宋体" pitchFamily="2" charset="-122"/>
            </a:endParaRPr>
          </a:p>
          <a:p>
            <a:pPr algn="l" fontAlgn="auto">
              <a:spcAft>
                <a:spcPts val="0"/>
              </a:spcAft>
              <a:buFont typeface="Arial" pitchFamily="34" charset="0"/>
              <a:buChar char="•"/>
              <a:defRPr/>
            </a:pPr>
            <a:r>
              <a:rPr lang="en-US" sz="3000" dirty="0" smtClean="0">
                <a:solidFill>
                  <a:schemeClr val="tx1"/>
                </a:solidFill>
                <a:latin typeface="+mj-lt"/>
                <a:ea typeface="宋体" pitchFamily="2" charset="-122"/>
              </a:rPr>
              <a:t> For example, the following declaration is fine/correct:</a:t>
            </a:r>
          </a:p>
          <a:p>
            <a:pPr algn="l" fontAlgn="auto">
              <a:spcAft>
                <a:spcPts val="0"/>
              </a:spcAft>
              <a:buFont typeface="Wingdings" pitchFamily="2" charset="2"/>
              <a:buNone/>
              <a:defRPr/>
            </a:pPr>
            <a:r>
              <a:rPr lang="en-US" sz="3000" b="1" dirty="0" smtClean="0">
                <a:solidFill>
                  <a:schemeClr val="tx1"/>
                </a:solidFill>
                <a:latin typeface="+mj-lt"/>
                <a:ea typeface="宋体" pitchFamily="2" charset="-122"/>
              </a:rPr>
              <a:t>	</a:t>
            </a:r>
            <a:r>
              <a:rPr lang="en-US" sz="3000" b="1" dirty="0" err="1" smtClean="0">
                <a:solidFill>
                  <a:schemeClr val="tx1"/>
                </a:solidFill>
                <a:latin typeface="+mj-lt"/>
                <a:ea typeface="宋体" pitchFamily="2" charset="-122"/>
              </a:rPr>
              <a:t>int</a:t>
            </a:r>
            <a:r>
              <a:rPr lang="en-US" sz="3000" b="1" dirty="0" smtClean="0">
                <a:solidFill>
                  <a:schemeClr val="tx1"/>
                </a:solidFill>
                <a:latin typeface="+mj-lt"/>
                <a:ea typeface="宋体" pitchFamily="2" charset="-122"/>
              </a:rPr>
              <a:t> </a:t>
            </a:r>
            <a:r>
              <a:rPr lang="en-US" sz="3000" dirty="0" err="1" smtClean="0">
                <a:solidFill>
                  <a:schemeClr val="tx1"/>
                </a:solidFill>
                <a:latin typeface="+mj-lt"/>
                <a:ea typeface="宋体" pitchFamily="2" charset="-122"/>
              </a:rPr>
              <a:t>myList</a:t>
            </a:r>
            <a:r>
              <a:rPr lang="en-US" sz="3000" b="1" dirty="0" smtClean="0">
                <a:solidFill>
                  <a:srgbClr val="C00000"/>
                </a:solidFill>
                <a:latin typeface="+mj-lt"/>
                <a:ea typeface="宋体" pitchFamily="2" charset="-122"/>
              </a:rPr>
              <a:t>[ ] </a:t>
            </a:r>
            <a:r>
              <a:rPr lang="en-US" sz="3000" dirty="0" smtClean="0">
                <a:solidFill>
                  <a:schemeClr val="tx1"/>
                </a:solidFill>
                <a:latin typeface="+mj-lt"/>
                <a:ea typeface="宋体" pitchFamily="2" charset="-122"/>
              </a:rPr>
              <a:t>= {</a:t>
            </a:r>
            <a:r>
              <a:rPr lang="en-US" sz="3000" dirty="0" smtClean="0">
                <a:solidFill>
                  <a:srgbClr val="2F1BC7"/>
                </a:solidFill>
                <a:latin typeface="+mj-lt"/>
                <a:ea typeface="宋体" pitchFamily="2" charset="-122"/>
              </a:rPr>
              <a:t>63</a:t>
            </a:r>
            <a:r>
              <a:rPr lang="en-US" sz="3000" dirty="0" smtClean="0">
                <a:solidFill>
                  <a:schemeClr val="tx1"/>
                </a:solidFill>
                <a:latin typeface="+mj-lt"/>
                <a:ea typeface="宋体" pitchFamily="2" charset="-122"/>
              </a:rPr>
              <a:t>,</a:t>
            </a:r>
            <a:r>
              <a:rPr lang="en-US" sz="3000" dirty="0" smtClean="0">
                <a:solidFill>
                  <a:srgbClr val="2F1BC7"/>
                </a:solidFill>
                <a:latin typeface="+mj-lt"/>
                <a:ea typeface="宋体" pitchFamily="2" charset="-122"/>
              </a:rPr>
              <a:t> 9</a:t>
            </a:r>
            <a:r>
              <a:rPr lang="en-US" sz="3000" dirty="0" smtClean="0">
                <a:solidFill>
                  <a:schemeClr val="tx1"/>
                </a:solidFill>
                <a:latin typeface="+mj-lt"/>
                <a:ea typeface="宋体" pitchFamily="2" charset="-122"/>
              </a:rPr>
              <a:t>,</a:t>
            </a:r>
            <a:r>
              <a:rPr lang="en-US" sz="3000" dirty="0" smtClean="0">
                <a:solidFill>
                  <a:srgbClr val="2F1BC7"/>
                </a:solidFill>
                <a:latin typeface="+mj-lt"/>
                <a:ea typeface="宋体" pitchFamily="2" charset="-122"/>
              </a:rPr>
              <a:t> 3</a:t>
            </a:r>
            <a:r>
              <a:rPr lang="en-US" sz="3000" dirty="0" smtClean="0">
                <a:solidFill>
                  <a:schemeClr val="tx1"/>
                </a:solidFill>
                <a:latin typeface="+mj-lt"/>
                <a:ea typeface="宋体" pitchFamily="2" charset="-122"/>
              </a:rPr>
              <a:t>,</a:t>
            </a:r>
            <a:r>
              <a:rPr lang="en-US" sz="3000" dirty="0" smtClean="0">
                <a:solidFill>
                  <a:srgbClr val="2F1BC7"/>
                </a:solidFill>
                <a:latin typeface="+mj-lt"/>
                <a:ea typeface="宋体" pitchFamily="2" charset="-122"/>
              </a:rPr>
              <a:t> 13</a:t>
            </a:r>
            <a:r>
              <a:rPr lang="en-US" sz="3000" dirty="0" smtClean="0">
                <a:solidFill>
                  <a:schemeClr val="tx1"/>
                </a:solidFill>
                <a:latin typeface="+mj-lt"/>
                <a:ea typeface="宋体" pitchFamily="2" charset="-122"/>
              </a:rPr>
              <a:t>};</a:t>
            </a:r>
          </a:p>
          <a:p>
            <a:pPr algn="l" fontAlgn="auto">
              <a:spcAft>
                <a:spcPts val="0"/>
              </a:spcAft>
              <a:buFont typeface="Wingdings" pitchFamily="2" charset="2"/>
              <a:buNone/>
              <a:defRPr/>
            </a:pPr>
            <a:endParaRPr lang="en-US" sz="3000" dirty="0" smtClean="0">
              <a:solidFill>
                <a:schemeClr val="tx1"/>
              </a:solidFill>
              <a:latin typeface="+mj-lt"/>
              <a:ea typeface="宋体" pitchFamily="2" charset="-122"/>
            </a:endParaRPr>
          </a:p>
          <a:p>
            <a:pPr algn="l" fontAlgn="auto">
              <a:spcAft>
                <a:spcPts val="0"/>
              </a:spcAft>
              <a:buFont typeface="Arial" pitchFamily="34" charset="0"/>
              <a:buNone/>
              <a:defRPr/>
            </a:pPr>
            <a:r>
              <a:rPr lang="en-US" sz="3000" dirty="0" smtClean="0">
                <a:solidFill>
                  <a:srgbClr val="2F1BC7"/>
                </a:solidFill>
                <a:latin typeface="+mj-lt"/>
                <a:ea typeface="宋体" pitchFamily="2" charset="-122"/>
              </a:rPr>
              <a:t>          C++ automatically figures out how many elements      	are in the array.</a:t>
            </a:r>
          </a:p>
          <a:p>
            <a:pPr algn="l" fontAlgn="auto">
              <a:spcAft>
                <a:spcPts val="0"/>
              </a:spcAft>
              <a:buFont typeface="Arial" pitchFamily="34" charset="0"/>
              <a:buNone/>
              <a:defRPr/>
            </a:pPr>
            <a:endParaRPr lang="en-US" sz="3000" dirty="0" smtClean="0">
              <a:solidFill>
                <a:srgbClr val="2F1BC7"/>
              </a:solidFill>
              <a:latin typeface="+mj-lt"/>
              <a:ea typeface="宋体" pitchFamily="2" charset="-122"/>
            </a:endParaRPr>
          </a:p>
          <a:p>
            <a:pPr algn="l">
              <a:defRPr/>
            </a:pPr>
            <a:r>
              <a:rPr lang="en-US" sz="3000" dirty="0" smtClean="0">
                <a:solidFill>
                  <a:schemeClr val="tx1"/>
                </a:solidFill>
                <a:ea typeface="宋体" pitchFamily="2" charset="-122"/>
              </a:rPr>
              <a:t>	</a:t>
            </a:r>
            <a:r>
              <a:rPr lang="en-US" sz="3000" b="1" dirty="0" err="1" smtClean="0">
                <a:solidFill>
                  <a:srgbClr val="B80000"/>
                </a:solidFill>
                <a:ea typeface="宋体" pitchFamily="2" charset="-122"/>
              </a:rPr>
              <a:t>int</a:t>
            </a:r>
            <a:r>
              <a:rPr lang="en-US" sz="3000" b="1" dirty="0" smtClean="0">
                <a:solidFill>
                  <a:srgbClr val="B80000"/>
                </a:solidFill>
                <a:ea typeface="宋体" pitchFamily="2" charset="-122"/>
              </a:rPr>
              <a:t>  </a:t>
            </a:r>
            <a:r>
              <a:rPr lang="en-US" sz="3000" b="1" dirty="0" err="1" smtClean="0">
                <a:solidFill>
                  <a:srgbClr val="B80000"/>
                </a:solidFill>
                <a:ea typeface="宋体" pitchFamily="2" charset="-122"/>
              </a:rPr>
              <a:t>myList</a:t>
            </a:r>
            <a:r>
              <a:rPr lang="en-US" sz="3000" b="1" dirty="0" smtClean="0">
                <a:solidFill>
                  <a:srgbClr val="B80000"/>
                </a:solidFill>
                <a:ea typeface="宋体" pitchFamily="2" charset="-122"/>
              </a:rPr>
              <a:t> [ ];  // WRONG</a:t>
            </a:r>
          </a:p>
          <a:p>
            <a:pPr algn="l" fontAlgn="auto">
              <a:spcAft>
                <a:spcPts val="0"/>
              </a:spcAft>
              <a:buFont typeface="Arial" pitchFamily="34" charset="0"/>
              <a:buNone/>
              <a:defRPr/>
            </a:pPr>
            <a:endParaRPr lang="en-US" sz="3000" dirty="0" smtClean="0">
              <a:solidFill>
                <a:srgbClr val="2F1BC7"/>
              </a:solidFill>
              <a:latin typeface="+mj-lt"/>
              <a:ea typeface="宋体" pitchFamily="2" charset="-122"/>
            </a:endParaRP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228600" y="152400"/>
            <a:ext cx="7772400" cy="792162"/>
          </a:xfrm>
          <a:noFill/>
        </p:spPr>
        <p:txBody>
          <a:bodyPr lIns="92075" tIns="46038" rIns="92075" bIns="46038"/>
          <a:lstStyle/>
          <a:p>
            <a:r>
              <a:rPr lang="en-US" dirty="0" smtClean="0">
                <a:solidFill>
                  <a:srgbClr val="B80000"/>
                </a:solidFill>
                <a:ea typeface="宋体" pitchFamily="2" charset="-122"/>
              </a:rPr>
              <a:t>Partial Initialization </a:t>
            </a:r>
          </a:p>
        </p:txBody>
      </p:sp>
      <p:sp>
        <p:nvSpPr>
          <p:cNvPr id="15363" name="Rectangle 3"/>
          <p:cNvSpPr>
            <a:spLocks noGrp="1" noChangeArrowheads="1"/>
          </p:cNvSpPr>
          <p:nvPr>
            <p:ph type="subTitle" idx="1"/>
          </p:nvPr>
        </p:nvSpPr>
        <p:spPr>
          <a:xfrm>
            <a:off x="76200" y="1219200"/>
            <a:ext cx="8839200" cy="5638800"/>
          </a:xfrm>
        </p:spPr>
        <p:txBody>
          <a:bodyPr lIns="92075" tIns="46038" rIns="92075" bIns="46038" rtlCol="0">
            <a:normAutofit lnSpcReduction="10000"/>
          </a:bodyPr>
          <a:lstStyle/>
          <a:p>
            <a:pPr algn="l" fontAlgn="auto">
              <a:spcAft>
                <a:spcPts val="0"/>
              </a:spcAft>
              <a:buFont typeface="Arial" pitchFamily="34" charset="0"/>
              <a:buChar char="•"/>
              <a:defRPr/>
            </a:pPr>
            <a:r>
              <a:rPr lang="en-US" dirty="0" smtClean="0">
                <a:solidFill>
                  <a:srgbClr val="2F1BC7"/>
                </a:solidFill>
                <a:latin typeface="+mj-lt"/>
                <a:ea typeface="宋体" pitchFamily="2" charset="-122"/>
              </a:rPr>
              <a:t> C++ allows you to initialize a part of the array. </a:t>
            </a:r>
          </a:p>
          <a:p>
            <a:pPr algn="l">
              <a:defRPr/>
            </a:pPr>
            <a:r>
              <a:rPr lang="en-US" sz="3000" b="1" dirty="0" smtClean="0">
                <a:solidFill>
                  <a:schemeClr val="tx1"/>
                </a:solidFill>
                <a:ea typeface="宋体" pitchFamily="2" charset="-122"/>
              </a:rPr>
              <a:t>	   </a:t>
            </a:r>
            <a:r>
              <a:rPr lang="en-US" sz="3000" b="1" dirty="0" smtClean="0">
                <a:solidFill>
                  <a:srgbClr val="B80000"/>
                </a:solidFill>
                <a:ea typeface="宋体" pitchFamily="2" charset="-122"/>
              </a:rPr>
              <a:t>       double</a:t>
            </a:r>
            <a:r>
              <a:rPr lang="en-US" sz="3000" dirty="0" smtClean="0">
                <a:solidFill>
                  <a:srgbClr val="B80000"/>
                </a:solidFill>
                <a:ea typeface="宋体" pitchFamily="2" charset="-122"/>
              </a:rPr>
              <a:t> </a:t>
            </a:r>
            <a:r>
              <a:rPr lang="en-US" sz="3000" dirty="0" err="1" smtClean="0">
                <a:solidFill>
                  <a:srgbClr val="B80000"/>
                </a:solidFill>
                <a:ea typeface="宋体" pitchFamily="2" charset="-122"/>
              </a:rPr>
              <a:t>myList</a:t>
            </a:r>
            <a:r>
              <a:rPr lang="en-US" sz="3000" dirty="0" smtClean="0">
                <a:solidFill>
                  <a:srgbClr val="B80000"/>
                </a:solidFill>
                <a:ea typeface="宋体" pitchFamily="2" charset="-122"/>
              </a:rPr>
              <a:t>[4] = {1.9, 4.65}; //correct</a:t>
            </a:r>
          </a:p>
          <a:p>
            <a:pPr algn="l" fontAlgn="auto">
              <a:spcAft>
                <a:spcPts val="0"/>
              </a:spcAft>
              <a:buFont typeface="Arial" pitchFamily="34" charset="0"/>
              <a:buNone/>
              <a:defRPr/>
            </a:pPr>
            <a:r>
              <a:rPr lang="en-US" sz="3000" dirty="0" smtClean="0">
                <a:solidFill>
                  <a:schemeClr val="tx1"/>
                </a:solidFill>
                <a:latin typeface="+mj-lt"/>
                <a:ea typeface="宋体" pitchFamily="2" charset="-122"/>
              </a:rPr>
              <a:t>		</a:t>
            </a:r>
          </a:p>
          <a:p>
            <a:pPr algn="l" fontAlgn="auto">
              <a:spcAft>
                <a:spcPts val="0"/>
              </a:spcAft>
              <a:buFont typeface="Arial" pitchFamily="34" charset="0"/>
              <a:buNone/>
              <a:defRPr/>
            </a:pPr>
            <a:r>
              <a:rPr lang="en-US" sz="3000" dirty="0" smtClean="0">
                <a:solidFill>
                  <a:schemeClr val="tx1"/>
                </a:solidFill>
                <a:latin typeface="+mj-lt"/>
                <a:ea typeface="宋体" pitchFamily="2" charset="-122"/>
              </a:rPr>
              <a:t>	- The above example assigns values </a:t>
            </a:r>
            <a:r>
              <a:rPr lang="en-US" sz="3000" b="1" dirty="0" smtClean="0">
                <a:solidFill>
                  <a:srgbClr val="B80000"/>
                </a:solidFill>
                <a:latin typeface="+mj-lt"/>
                <a:ea typeface="宋体" pitchFamily="2" charset="-122"/>
              </a:rPr>
              <a:t>1.9</a:t>
            </a:r>
            <a:r>
              <a:rPr lang="en-US" sz="3000" dirty="0" smtClean="0">
                <a:solidFill>
                  <a:schemeClr val="tx1"/>
                </a:solidFill>
                <a:latin typeface="+mj-lt"/>
                <a:ea typeface="宋体" pitchFamily="2" charset="-122"/>
              </a:rPr>
              <a:t>, 			</a:t>
            </a:r>
            <a:r>
              <a:rPr lang="en-US" sz="3000" b="1" dirty="0" smtClean="0">
                <a:solidFill>
                  <a:srgbClr val="B80000"/>
                </a:solidFill>
                <a:latin typeface="+mj-lt"/>
                <a:ea typeface="宋体" pitchFamily="2" charset="-122"/>
              </a:rPr>
              <a:t>4.65</a:t>
            </a:r>
            <a:r>
              <a:rPr lang="en-US" sz="3000" dirty="0" smtClean="0">
                <a:solidFill>
                  <a:schemeClr val="tx1"/>
                </a:solidFill>
                <a:latin typeface="+mj-lt"/>
                <a:ea typeface="宋体" pitchFamily="2" charset="-122"/>
              </a:rPr>
              <a:t> to the </a:t>
            </a:r>
            <a:r>
              <a:rPr lang="en-US" sz="3000" dirty="0" smtClean="0">
                <a:solidFill>
                  <a:srgbClr val="2F1BC7"/>
                </a:solidFill>
                <a:latin typeface="+mj-lt"/>
                <a:ea typeface="宋体" pitchFamily="2" charset="-122"/>
              </a:rPr>
              <a:t>first two elements </a:t>
            </a:r>
            <a:r>
              <a:rPr lang="en-US" sz="3000" dirty="0" smtClean="0">
                <a:solidFill>
                  <a:schemeClr val="tx1"/>
                </a:solidFill>
                <a:latin typeface="+mj-lt"/>
                <a:ea typeface="宋体" pitchFamily="2" charset="-122"/>
              </a:rPr>
              <a:t>of the array.</a:t>
            </a:r>
          </a:p>
          <a:p>
            <a:pPr algn="l" fontAlgn="auto">
              <a:spcAft>
                <a:spcPts val="0"/>
              </a:spcAft>
              <a:buFont typeface="Arial" pitchFamily="34" charset="0"/>
              <a:buNone/>
              <a:defRPr/>
            </a:pPr>
            <a:r>
              <a:rPr lang="en-US" sz="3000" dirty="0" smtClean="0">
                <a:solidFill>
                  <a:schemeClr val="tx1"/>
                </a:solidFill>
                <a:latin typeface="+mj-lt"/>
                <a:ea typeface="宋体" pitchFamily="2" charset="-122"/>
              </a:rPr>
              <a:t> </a:t>
            </a:r>
          </a:p>
          <a:p>
            <a:pPr algn="l" fontAlgn="auto">
              <a:spcAft>
                <a:spcPts val="0"/>
              </a:spcAft>
              <a:buFont typeface="Arial" pitchFamily="34" charset="0"/>
              <a:buNone/>
              <a:defRPr/>
            </a:pPr>
            <a:r>
              <a:rPr lang="en-US" sz="3000" dirty="0" smtClean="0">
                <a:solidFill>
                  <a:srgbClr val="2F1BC7"/>
                </a:solidFill>
                <a:latin typeface="+mj-lt"/>
                <a:ea typeface="宋体" pitchFamily="2" charset="-122"/>
              </a:rPr>
              <a:t> 	- The other two elements will be set to zero.</a:t>
            </a:r>
          </a:p>
          <a:p>
            <a:pPr algn="l" fontAlgn="auto">
              <a:spcAft>
                <a:spcPts val="0"/>
              </a:spcAft>
              <a:buFont typeface="Arial" pitchFamily="34" charset="0"/>
              <a:buNone/>
              <a:defRPr/>
            </a:pPr>
            <a:r>
              <a:rPr lang="en-US" sz="3000" dirty="0" smtClean="0">
                <a:solidFill>
                  <a:schemeClr val="tx1"/>
                </a:solidFill>
                <a:latin typeface="+mj-lt"/>
                <a:ea typeface="宋体" pitchFamily="2" charset="-122"/>
              </a:rPr>
              <a:t>	</a:t>
            </a:r>
          </a:p>
          <a:p>
            <a:pPr algn="l" fontAlgn="auto">
              <a:spcAft>
                <a:spcPts val="0"/>
              </a:spcAft>
              <a:buFont typeface="Arial" pitchFamily="34" charset="0"/>
              <a:buNone/>
              <a:defRPr/>
            </a:pPr>
            <a:r>
              <a:rPr lang="en-US" sz="3000" dirty="0" smtClean="0">
                <a:solidFill>
                  <a:schemeClr val="tx1"/>
                </a:solidFill>
                <a:latin typeface="+mj-lt"/>
                <a:ea typeface="宋体" pitchFamily="2" charset="-122"/>
              </a:rPr>
              <a:t>	- Note: </a:t>
            </a:r>
            <a:r>
              <a:rPr lang="en-US" sz="3000" dirty="0" smtClean="0">
                <a:solidFill>
                  <a:srgbClr val="2F1BC7"/>
                </a:solidFill>
                <a:latin typeface="+mj-lt"/>
                <a:ea typeface="宋体" pitchFamily="2" charset="-122"/>
              </a:rPr>
              <a:t>If an array is declared, but not initialized, 	all its elements will contain “garbage”, like all 	other local variables</a:t>
            </a:r>
            <a:r>
              <a:rPr lang="en-US" sz="3000" dirty="0" smtClean="0">
                <a:solidFill>
                  <a:schemeClr val="tx1"/>
                </a:solidFill>
                <a:latin typeface="+mj-lt"/>
                <a:ea typeface="宋体" pitchFamily="2" charset="-122"/>
              </a:rPr>
              <a:t>.</a:t>
            </a:r>
          </a:p>
          <a:p>
            <a:pPr algn="l" fontAlgn="auto">
              <a:spcAft>
                <a:spcPts val="0"/>
              </a:spcAft>
              <a:buFont typeface="Wingdings" pitchFamily="2" charset="2"/>
              <a:buNone/>
              <a:defRPr/>
            </a:pPr>
            <a:endParaRPr lang="en-US" sz="3000" b="1" u="sng" dirty="0" smtClean="0">
              <a:solidFill>
                <a:schemeClr val="tx1"/>
              </a:solidFill>
              <a:latin typeface="+mj-lt"/>
              <a:ea typeface="宋体" pitchFamily="2" charset="-122"/>
            </a:endParaRP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52400" y="228600"/>
            <a:ext cx="8229600" cy="715962"/>
          </a:xfrm>
          <a:noFill/>
        </p:spPr>
        <p:txBody>
          <a:bodyPr lIns="92075" tIns="46038" rIns="92075" bIns="46038">
            <a:noAutofit/>
          </a:bodyPr>
          <a:lstStyle/>
          <a:p>
            <a:r>
              <a:rPr lang="en-US" sz="4000" dirty="0" smtClean="0">
                <a:solidFill>
                  <a:srgbClr val="C00000"/>
                </a:solidFill>
                <a:ea typeface="宋体" pitchFamily="2" charset="-122"/>
              </a:rPr>
              <a:t>Initializing arrays with random values </a:t>
            </a:r>
          </a:p>
        </p:txBody>
      </p:sp>
      <p:sp>
        <p:nvSpPr>
          <p:cNvPr id="16387" name="Rectangle 3"/>
          <p:cNvSpPr>
            <a:spLocks noGrp="1" noChangeArrowheads="1"/>
          </p:cNvSpPr>
          <p:nvPr>
            <p:ph type="subTitle" idx="1"/>
          </p:nvPr>
        </p:nvSpPr>
        <p:spPr>
          <a:xfrm>
            <a:off x="152400" y="1219200"/>
            <a:ext cx="8839200" cy="5334000"/>
          </a:xfrm>
        </p:spPr>
        <p:txBody>
          <a:bodyPr lIns="92075" tIns="46038" rIns="92075" bIns="46038" rtlCol="0">
            <a:normAutofit/>
          </a:bodyPr>
          <a:lstStyle/>
          <a:p>
            <a:pPr algn="l" fontAlgn="auto">
              <a:lnSpc>
                <a:spcPct val="90000"/>
              </a:lnSpc>
              <a:spcAft>
                <a:spcPts val="0"/>
              </a:spcAft>
              <a:buFont typeface="Arial" pitchFamily="34" charset="0"/>
              <a:buChar char="•"/>
              <a:defRPr/>
            </a:pPr>
            <a:r>
              <a:rPr lang="en-US" sz="2800" dirty="0" smtClean="0">
                <a:solidFill>
                  <a:schemeClr val="tx1"/>
                </a:solidFill>
                <a:latin typeface="+mj-lt"/>
                <a:ea typeface="宋体" pitchFamily="2" charset="-122"/>
              </a:rPr>
              <a:t> </a:t>
            </a:r>
            <a:r>
              <a:rPr lang="en-US" dirty="0" smtClean="0">
                <a:solidFill>
                  <a:schemeClr val="tx1"/>
                </a:solidFill>
                <a:latin typeface="+mj-lt"/>
                <a:ea typeface="宋体" pitchFamily="2" charset="-122"/>
              </a:rPr>
              <a:t>Following loop initializes the array </a:t>
            </a:r>
            <a:r>
              <a:rPr lang="en-US" b="1" dirty="0" err="1" smtClean="0">
                <a:solidFill>
                  <a:srgbClr val="2F1BC7"/>
                </a:solidFill>
                <a:latin typeface="+mj-lt"/>
                <a:ea typeface="宋体" pitchFamily="2" charset="-122"/>
              </a:rPr>
              <a:t>myList</a:t>
            </a:r>
            <a:r>
              <a:rPr lang="en-US" dirty="0" smtClean="0">
                <a:solidFill>
                  <a:schemeClr val="tx1"/>
                </a:solidFill>
                <a:latin typeface="+mj-lt"/>
                <a:ea typeface="宋体" pitchFamily="2" charset="-122"/>
              </a:rPr>
              <a:t> with random values between </a:t>
            </a:r>
            <a:r>
              <a:rPr lang="en-US" b="1" dirty="0" smtClean="0">
                <a:solidFill>
                  <a:srgbClr val="2F1BC7"/>
                </a:solidFill>
                <a:latin typeface="+mj-lt"/>
                <a:ea typeface="宋体" pitchFamily="2" charset="-122"/>
              </a:rPr>
              <a:t>0</a:t>
            </a:r>
            <a:r>
              <a:rPr lang="en-US" dirty="0" smtClean="0">
                <a:solidFill>
                  <a:schemeClr val="tx1"/>
                </a:solidFill>
                <a:latin typeface="+mj-lt"/>
                <a:ea typeface="宋体" pitchFamily="2" charset="-122"/>
              </a:rPr>
              <a:t> and </a:t>
            </a:r>
            <a:r>
              <a:rPr lang="en-US" b="1" dirty="0" smtClean="0">
                <a:solidFill>
                  <a:srgbClr val="2F1BC7"/>
                </a:solidFill>
                <a:latin typeface="+mj-lt"/>
                <a:ea typeface="宋体" pitchFamily="2" charset="-122"/>
              </a:rPr>
              <a:t>99</a:t>
            </a:r>
            <a:r>
              <a:rPr lang="en-US" dirty="0" smtClean="0">
                <a:solidFill>
                  <a:schemeClr val="tx1"/>
                </a:solidFill>
                <a:latin typeface="+mj-lt"/>
                <a:ea typeface="宋体" pitchFamily="2" charset="-122"/>
              </a:rPr>
              <a:t>:</a:t>
            </a:r>
            <a:endParaRPr lang="en-US" sz="2800" b="1" u="sng" dirty="0" smtClean="0">
              <a:solidFill>
                <a:schemeClr val="tx1"/>
              </a:solidFill>
              <a:latin typeface="+mj-lt"/>
              <a:ea typeface="宋体" pitchFamily="2" charset="-122"/>
            </a:endParaRPr>
          </a:p>
          <a:p>
            <a:pPr algn="l" fontAlgn="auto">
              <a:lnSpc>
                <a:spcPct val="90000"/>
              </a:lnSpc>
              <a:spcAft>
                <a:spcPts val="0"/>
              </a:spcAft>
              <a:buFont typeface="Wingdings" pitchFamily="2" charset="2"/>
              <a:buNone/>
              <a:defRPr/>
            </a:pPr>
            <a:endParaRPr lang="en-US" sz="2600" b="1" dirty="0" smtClean="0">
              <a:solidFill>
                <a:schemeClr val="tx1"/>
              </a:solidFill>
              <a:latin typeface="+mj-lt"/>
              <a:ea typeface="宋体" pitchFamily="2" charset="-122"/>
            </a:endParaRPr>
          </a:p>
          <a:p>
            <a:pPr algn="l" fontAlgn="auto">
              <a:lnSpc>
                <a:spcPct val="90000"/>
              </a:lnSpc>
              <a:spcAft>
                <a:spcPts val="0"/>
              </a:spcAft>
              <a:buFont typeface="Wingdings" pitchFamily="2" charset="2"/>
              <a:buNone/>
              <a:defRPr/>
            </a:pPr>
            <a:r>
              <a:rPr lang="en-US" sz="2600" b="1" dirty="0" err="1" smtClean="0">
                <a:solidFill>
                  <a:schemeClr val="tx1"/>
                </a:solidFill>
                <a:latin typeface="+mj-lt"/>
                <a:ea typeface="宋体" pitchFamily="2" charset="-122"/>
              </a:rPr>
              <a:t>int</a:t>
            </a:r>
            <a:r>
              <a:rPr lang="en-US" sz="2600" b="1" dirty="0" smtClean="0">
                <a:solidFill>
                  <a:schemeClr val="tx1"/>
                </a:solidFill>
                <a:latin typeface="+mj-lt"/>
                <a:ea typeface="宋体" pitchFamily="2" charset="-122"/>
              </a:rPr>
              <a:t> </a:t>
            </a:r>
            <a:r>
              <a:rPr lang="en-US" sz="2600" b="1" dirty="0" err="1" smtClean="0">
                <a:solidFill>
                  <a:schemeClr val="tx1"/>
                </a:solidFill>
                <a:latin typeface="+mj-lt"/>
                <a:ea typeface="宋体" pitchFamily="2" charset="-122"/>
              </a:rPr>
              <a:t>myList</a:t>
            </a:r>
            <a:r>
              <a:rPr lang="en-US" sz="2600" b="1" dirty="0" smtClean="0">
                <a:solidFill>
                  <a:schemeClr val="tx1"/>
                </a:solidFill>
                <a:latin typeface="+mj-lt"/>
                <a:ea typeface="宋体" pitchFamily="2" charset="-122"/>
              </a:rPr>
              <a:t>[10];</a:t>
            </a:r>
          </a:p>
          <a:p>
            <a:pPr algn="l" fontAlgn="auto">
              <a:lnSpc>
                <a:spcPct val="90000"/>
              </a:lnSpc>
              <a:spcAft>
                <a:spcPts val="0"/>
              </a:spcAft>
              <a:buFont typeface="Wingdings" pitchFamily="2" charset="2"/>
              <a:buNone/>
              <a:defRPr/>
            </a:pPr>
            <a:endParaRPr lang="en-US" sz="2600" b="1" dirty="0" smtClean="0">
              <a:solidFill>
                <a:schemeClr val="tx1"/>
              </a:solidFill>
              <a:latin typeface="+mj-lt"/>
              <a:ea typeface="宋体" pitchFamily="2" charset="-122"/>
            </a:endParaRPr>
          </a:p>
          <a:p>
            <a:pPr algn="l" fontAlgn="auto">
              <a:lnSpc>
                <a:spcPct val="90000"/>
              </a:lnSpc>
              <a:spcAft>
                <a:spcPts val="0"/>
              </a:spcAft>
              <a:buFont typeface="Wingdings" pitchFamily="2" charset="2"/>
              <a:buNone/>
              <a:defRPr/>
            </a:pPr>
            <a:r>
              <a:rPr lang="en-US" sz="2600" b="1" dirty="0" smtClean="0">
                <a:solidFill>
                  <a:schemeClr val="tx1"/>
                </a:solidFill>
                <a:latin typeface="+mj-lt"/>
                <a:ea typeface="宋体" pitchFamily="2" charset="-122"/>
              </a:rPr>
              <a:t>for (</a:t>
            </a:r>
            <a:r>
              <a:rPr lang="en-US" sz="2600" b="1" dirty="0" err="1" smtClean="0">
                <a:solidFill>
                  <a:schemeClr val="tx1"/>
                </a:solidFill>
                <a:latin typeface="+mj-lt"/>
                <a:ea typeface="宋体" pitchFamily="2" charset="-122"/>
              </a:rPr>
              <a:t>int</a:t>
            </a:r>
            <a:r>
              <a:rPr lang="en-US" sz="2600" b="1" dirty="0" smtClean="0">
                <a:solidFill>
                  <a:schemeClr val="tx1"/>
                </a:solidFill>
                <a:latin typeface="+mj-lt"/>
                <a:ea typeface="宋体" pitchFamily="2" charset="-122"/>
              </a:rPr>
              <a:t> </a:t>
            </a:r>
            <a:r>
              <a:rPr lang="en-US" sz="2600" b="1" dirty="0" err="1" smtClean="0">
                <a:solidFill>
                  <a:schemeClr val="tx1"/>
                </a:solidFill>
                <a:latin typeface="+mj-lt"/>
                <a:ea typeface="宋体" pitchFamily="2" charset="-122"/>
              </a:rPr>
              <a:t>i</a:t>
            </a:r>
            <a:r>
              <a:rPr lang="en-US" sz="2600" b="1" dirty="0" smtClean="0">
                <a:solidFill>
                  <a:schemeClr val="tx1"/>
                </a:solidFill>
                <a:latin typeface="+mj-lt"/>
                <a:ea typeface="宋体" pitchFamily="2" charset="-122"/>
              </a:rPr>
              <a:t> = 0; </a:t>
            </a:r>
            <a:r>
              <a:rPr lang="en-US" sz="2600" b="1" dirty="0" err="1" smtClean="0">
                <a:solidFill>
                  <a:schemeClr val="tx1"/>
                </a:solidFill>
                <a:latin typeface="+mj-lt"/>
                <a:ea typeface="宋体" pitchFamily="2" charset="-122"/>
              </a:rPr>
              <a:t>i</a:t>
            </a:r>
            <a:r>
              <a:rPr lang="en-US" sz="2600" b="1" dirty="0" smtClean="0">
                <a:solidFill>
                  <a:schemeClr val="tx1"/>
                </a:solidFill>
                <a:latin typeface="+mj-lt"/>
                <a:ea typeface="宋体" pitchFamily="2" charset="-122"/>
              </a:rPr>
              <a:t> &lt; 10; </a:t>
            </a:r>
            <a:r>
              <a:rPr lang="en-US" sz="2600" b="1" dirty="0" err="1" smtClean="0">
                <a:solidFill>
                  <a:schemeClr val="tx1"/>
                </a:solidFill>
                <a:latin typeface="+mj-lt"/>
                <a:ea typeface="宋体" pitchFamily="2" charset="-122"/>
              </a:rPr>
              <a:t>i</a:t>
            </a:r>
            <a:r>
              <a:rPr lang="en-US" sz="2600" b="1" dirty="0" smtClean="0">
                <a:solidFill>
                  <a:schemeClr val="tx1"/>
                </a:solidFill>
                <a:latin typeface="+mj-lt"/>
                <a:ea typeface="宋体" pitchFamily="2" charset="-122"/>
              </a:rPr>
              <a:t>++) </a:t>
            </a:r>
          </a:p>
          <a:p>
            <a:pPr algn="l" fontAlgn="auto">
              <a:lnSpc>
                <a:spcPct val="90000"/>
              </a:lnSpc>
              <a:spcAft>
                <a:spcPts val="0"/>
              </a:spcAft>
              <a:buFont typeface="Wingdings" pitchFamily="2" charset="2"/>
              <a:buNone/>
              <a:defRPr/>
            </a:pPr>
            <a:r>
              <a:rPr lang="en-US" sz="2600" b="1" dirty="0" smtClean="0">
                <a:solidFill>
                  <a:schemeClr val="tx1"/>
                </a:solidFill>
                <a:latin typeface="+mj-lt"/>
                <a:ea typeface="宋体" pitchFamily="2" charset="-122"/>
              </a:rPr>
              <a:t>{</a:t>
            </a:r>
          </a:p>
          <a:p>
            <a:pPr algn="l" fontAlgn="auto">
              <a:lnSpc>
                <a:spcPct val="90000"/>
              </a:lnSpc>
              <a:spcAft>
                <a:spcPts val="0"/>
              </a:spcAft>
              <a:buFont typeface="Wingdings" pitchFamily="2" charset="2"/>
              <a:buNone/>
              <a:defRPr/>
            </a:pPr>
            <a:r>
              <a:rPr lang="en-US" sz="2600" b="1" dirty="0" smtClean="0">
                <a:solidFill>
                  <a:schemeClr val="tx1"/>
                </a:solidFill>
                <a:latin typeface="+mj-lt"/>
                <a:ea typeface="宋体" pitchFamily="2" charset="-122"/>
              </a:rPr>
              <a:t>	</a:t>
            </a:r>
            <a:r>
              <a:rPr lang="en-US" sz="2600" b="1" dirty="0" err="1" smtClean="0">
                <a:solidFill>
                  <a:schemeClr val="tx1"/>
                </a:solidFill>
                <a:latin typeface="+mj-lt"/>
                <a:ea typeface="宋体" pitchFamily="2" charset="-122"/>
              </a:rPr>
              <a:t>myList</a:t>
            </a:r>
            <a:r>
              <a:rPr lang="en-US" sz="2600" b="1" dirty="0" smtClean="0">
                <a:solidFill>
                  <a:schemeClr val="tx1"/>
                </a:solidFill>
                <a:latin typeface="+mj-lt"/>
                <a:ea typeface="宋体" pitchFamily="2" charset="-122"/>
              </a:rPr>
              <a:t>[</a:t>
            </a:r>
            <a:r>
              <a:rPr lang="en-US" sz="2600" b="1" dirty="0" err="1" smtClean="0">
                <a:solidFill>
                  <a:schemeClr val="tx1"/>
                </a:solidFill>
                <a:latin typeface="+mj-lt"/>
                <a:ea typeface="宋体" pitchFamily="2" charset="-122"/>
              </a:rPr>
              <a:t>i</a:t>
            </a:r>
            <a:r>
              <a:rPr lang="en-US" sz="2600" b="1" dirty="0" smtClean="0">
                <a:solidFill>
                  <a:schemeClr val="tx1"/>
                </a:solidFill>
                <a:latin typeface="+mj-lt"/>
                <a:ea typeface="宋体" pitchFamily="2" charset="-122"/>
              </a:rPr>
              <a:t>] = rand() % 100;</a:t>
            </a:r>
          </a:p>
          <a:p>
            <a:pPr algn="l" fontAlgn="auto">
              <a:lnSpc>
                <a:spcPct val="90000"/>
              </a:lnSpc>
              <a:spcAft>
                <a:spcPts val="0"/>
              </a:spcAft>
              <a:buFont typeface="Wingdings" pitchFamily="2" charset="2"/>
              <a:buNone/>
              <a:defRPr/>
            </a:pPr>
            <a:r>
              <a:rPr lang="en-US" sz="2600" b="1" dirty="0" smtClean="0">
                <a:solidFill>
                  <a:schemeClr val="tx1"/>
                </a:solidFill>
                <a:latin typeface="+mj-lt"/>
                <a:ea typeface="宋体" pitchFamily="2" charset="-122"/>
              </a:rPr>
              <a:t>	</a:t>
            </a:r>
            <a:r>
              <a:rPr lang="en-US" sz="2600" b="1" dirty="0" err="1" smtClean="0">
                <a:solidFill>
                  <a:schemeClr val="tx1"/>
                </a:solidFill>
                <a:latin typeface="+mj-lt"/>
                <a:ea typeface="宋体" pitchFamily="2" charset="-122"/>
              </a:rPr>
              <a:t>cout</a:t>
            </a:r>
            <a:r>
              <a:rPr lang="en-US" sz="2600" b="1" dirty="0" smtClean="0">
                <a:solidFill>
                  <a:schemeClr val="tx1"/>
                </a:solidFill>
                <a:latin typeface="+mj-lt"/>
                <a:ea typeface="宋体" pitchFamily="2" charset="-122"/>
              </a:rPr>
              <a:t>&lt;&lt;“\</a:t>
            </a:r>
            <a:r>
              <a:rPr lang="en-US" sz="2600" b="1" dirty="0" err="1" smtClean="0">
                <a:solidFill>
                  <a:schemeClr val="tx1"/>
                </a:solidFill>
                <a:latin typeface="+mj-lt"/>
                <a:ea typeface="宋体" pitchFamily="2" charset="-122"/>
              </a:rPr>
              <a:t>nArray</a:t>
            </a:r>
            <a:r>
              <a:rPr lang="en-US" sz="2600" b="1" dirty="0" smtClean="0">
                <a:solidFill>
                  <a:schemeClr val="tx1"/>
                </a:solidFill>
                <a:latin typeface="+mj-lt"/>
                <a:ea typeface="宋体" pitchFamily="2" charset="-122"/>
              </a:rPr>
              <a:t> Element”&lt;&lt;</a:t>
            </a:r>
            <a:r>
              <a:rPr lang="en-US" sz="2600" b="1" dirty="0" err="1" smtClean="0">
                <a:solidFill>
                  <a:schemeClr val="tx1"/>
                </a:solidFill>
                <a:latin typeface="+mj-lt"/>
                <a:ea typeface="宋体" pitchFamily="2" charset="-122"/>
              </a:rPr>
              <a:t>i</a:t>
            </a:r>
            <a:r>
              <a:rPr lang="en-US" sz="2600" b="1" dirty="0" smtClean="0">
                <a:solidFill>
                  <a:schemeClr val="tx1"/>
                </a:solidFill>
                <a:latin typeface="+mj-lt"/>
                <a:ea typeface="宋体" pitchFamily="2" charset="-122"/>
              </a:rPr>
              <a:t>&lt;&lt;“ has </a:t>
            </a:r>
            <a:r>
              <a:rPr lang="en-US" sz="2600" b="1" dirty="0" err="1" smtClean="0">
                <a:solidFill>
                  <a:schemeClr val="tx1"/>
                </a:solidFill>
                <a:latin typeface="+mj-lt"/>
                <a:ea typeface="宋体" pitchFamily="2" charset="-122"/>
              </a:rPr>
              <a:t>val</a:t>
            </a:r>
            <a:r>
              <a:rPr lang="en-US" sz="2600" b="1" dirty="0" smtClean="0">
                <a:solidFill>
                  <a:schemeClr val="tx1"/>
                </a:solidFill>
                <a:latin typeface="+mj-lt"/>
                <a:ea typeface="宋体" pitchFamily="2" charset="-122"/>
              </a:rPr>
              <a:t>:”&lt;&lt;</a:t>
            </a:r>
            <a:r>
              <a:rPr lang="en-US" sz="2600" b="1" dirty="0" err="1" smtClean="0">
                <a:solidFill>
                  <a:schemeClr val="tx1"/>
                </a:solidFill>
                <a:latin typeface="+mj-lt"/>
                <a:ea typeface="宋体" pitchFamily="2" charset="-122"/>
              </a:rPr>
              <a:t>myList</a:t>
            </a:r>
            <a:r>
              <a:rPr lang="en-US" sz="2600" b="1" dirty="0" smtClean="0">
                <a:solidFill>
                  <a:schemeClr val="tx1"/>
                </a:solidFill>
                <a:latin typeface="+mj-lt"/>
                <a:ea typeface="宋体" pitchFamily="2" charset="-122"/>
              </a:rPr>
              <a:t>[</a:t>
            </a:r>
            <a:r>
              <a:rPr lang="en-US" sz="2600" b="1" dirty="0" err="1" smtClean="0">
                <a:solidFill>
                  <a:schemeClr val="tx1"/>
                </a:solidFill>
                <a:latin typeface="+mj-lt"/>
                <a:ea typeface="宋体" pitchFamily="2" charset="-122"/>
              </a:rPr>
              <a:t>i</a:t>
            </a:r>
            <a:r>
              <a:rPr lang="en-US" sz="2600" b="1" dirty="0" smtClean="0">
                <a:solidFill>
                  <a:schemeClr val="tx1"/>
                </a:solidFill>
                <a:latin typeface="+mj-lt"/>
                <a:ea typeface="宋体" pitchFamily="2" charset="-122"/>
              </a:rPr>
              <a:t>];</a:t>
            </a:r>
          </a:p>
          <a:p>
            <a:pPr algn="l" fontAlgn="auto">
              <a:lnSpc>
                <a:spcPct val="90000"/>
              </a:lnSpc>
              <a:spcAft>
                <a:spcPts val="0"/>
              </a:spcAft>
              <a:buFont typeface="Wingdings" pitchFamily="2" charset="2"/>
              <a:buNone/>
              <a:defRPr/>
            </a:pPr>
            <a:r>
              <a:rPr lang="en-US" sz="2600" b="1" dirty="0" smtClean="0">
                <a:solidFill>
                  <a:schemeClr val="tx1"/>
                </a:solidFill>
                <a:latin typeface="+mj-lt"/>
                <a:ea typeface="宋体" pitchFamily="2" charset="-122"/>
              </a:rPr>
              <a:t>}</a:t>
            </a:r>
          </a:p>
        </p:txBody>
      </p:sp>
      <p:sp>
        <p:nvSpPr>
          <p:cNvPr id="32772" name="Rectangle 4"/>
          <p:cNvSpPr>
            <a:spLocks noChangeArrowheads="1"/>
          </p:cNvSpPr>
          <p:nvPr/>
        </p:nvSpPr>
        <p:spPr bwMode="auto">
          <a:xfrm>
            <a:off x="0" y="31623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28600" y="152400"/>
            <a:ext cx="7772400" cy="792162"/>
          </a:xfrm>
          <a:noFill/>
        </p:spPr>
        <p:txBody>
          <a:bodyPr lIns="92075" tIns="46038" rIns="92075" bIns="46038"/>
          <a:lstStyle/>
          <a:p>
            <a:r>
              <a:rPr lang="en-US" dirty="0" smtClean="0">
                <a:solidFill>
                  <a:srgbClr val="C00000"/>
                </a:solidFill>
                <a:ea typeface="宋体" pitchFamily="2" charset="-122"/>
              </a:rPr>
              <a:t>Copying Arrays </a:t>
            </a:r>
          </a:p>
        </p:txBody>
      </p:sp>
      <p:sp>
        <p:nvSpPr>
          <p:cNvPr id="18435" name="Rectangle 3"/>
          <p:cNvSpPr>
            <a:spLocks noGrp="1" noChangeArrowheads="1"/>
          </p:cNvSpPr>
          <p:nvPr>
            <p:ph type="subTitle" idx="1"/>
          </p:nvPr>
        </p:nvSpPr>
        <p:spPr>
          <a:xfrm>
            <a:off x="152400" y="1219200"/>
            <a:ext cx="8763000" cy="5410200"/>
          </a:xfrm>
        </p:spPr>
        <p:txBody>
          <a:bodyPr lIns="92075" tIns="46038" rIns="92075" bIns="46038" rtlCol="0">
            <a:normAutofit lnSpcReduction="10000"/>
          </a:bodyPr>
          <a:lstStyle/>
          <a:p>
            <a:pPr algn="l" fontAlgn="auto">
              <a:lnSpc>
                <a:spcPct val="90000"/>
              </a:lnSpc>
              <a:spcAft>
                <a:spcPts val="0"/>
              </a:spcAft>
              <a:buFont typeface="Arial" pitchFamily="34" charset="0"/>
              <a:buChar char="•"/>
              <a:defRPr/>
            </a:pPr>
            <a:r>
              <a:rPr lang="en-US" sz="3000" dirty="0" smtClean="0">
                <a:solidFill>
                  <a:srgbClr val="2F1BC7"/>
                </a:solidFill>
                <a:latin typeface="+mj-lt"/>
                <a:ea typeface="宋体" pitchFamily="2" charset="-122"/>
              </a:rPr>
              <a:t> Can you copy array using a syntax like this?</a:t>
            </a:r>
          </a:p>
          <a:p>
            <a:pPr algn="l" fontAlgn="auto">
              <a:lnSpc>
                <a:spcPct val="90000"/>
              </a:lnSpc>
              <a:spcAft>
                <a:spcPts val="0"/>
              </a:spcAft>
              <a:buFont typeface="Arial" pitchFamily="34" charset="0"/>
              <a:buNone/>
              <a:defRPr/>
            </a:pPr>
            <a:r>
              <a:rPr lang="en-US" sz="3000" dirty="0" smtClean="0">
                <a:solidFill>
                  <a:schemeClr val="tx1"/>
                </a:solidFill>
                <a:latin typeface="+mj-lt"/>
                <a:ea typeface="宋体" pitchFamily="2" charset="-122"/>
              </a:rPr>
              <a:t>			</a:t>
            </a:r>
            <a:r>
              <a:rPr lang="en-US" sz="3000" dirty="0" err="1" smtClean="0">
                <a:solidFill>
                  <a:schemeClr val="tx1"/>
                </a:solidFill>
                <a:latin typeface="+mj-lt"/>
                <a:ea typeface="宋体" pitchFamily="2" charset="-122"/>
              </a:rPr>
              <a:t>int</a:t>
            </a:r>
            <a:r>
              <a:rPr lang="en-US" sz="3000" dirty="0" smtClean="0">
                <a:solidFill>
                  <a:schemeClr val="tx1"/>
                </a:solidFill>
                <a:latin typeface="+mj-lt"/>
                <a:ea typeface="宋体" pitchFamily="2" charset="-122"/>
              </a:rPr>
              <a:t> list[3];  </a:t>
            </a:r>
            <a:r>
              <a:rPr lang="en-US" sz="3000" dirty="0" err="1" smtClean="0">
                <a:solidFill>
                  <a:schemeClr val="tx1"/>
                </a:solidFill>
                <a:latin typeface="+mj-lt"/>
                <a:ea typeface="宋体" pitchFamily="2" charset="-122"/>
              </a:rPr>
              <a:t>int</a:t>
            </a:r>
            <a:r>
              <a:rPr lang="en-US" sz="3000" dirty="0" smtClean="0">
                <a:solidFill>
                  <a:schemeClr val="tx1"/>
                </a:solidFill>
                <a:latin typeface="+mj-lt"/>
                <a:ea typeface="宋体" pitchFamily="2" charset="-122"/>
              </a:rPr>
              <a:t> </a:t>
            </a:r>
            <a:r>
              <a:rPr lang="en-US" sz="3000" dirty="0" err="1" smtClean="0">
                <a:solidFill>
                  <a:schemeClr val="tx1"/>
                </a:solidFill>
                <a:latin typeface="+mj-lt"/>
                <a:ea typeface="宋体" pitchFamily="2" charset="-122"/>
              </a:rPr>
              <a:t>myList</a:t>
            </a:r>
            <a:r>
              <a:rPr lang="en-US" sz="3000" dirty="0" smtClean="0">
                <a:solidFill>
                  <a:schemeClr val="tx1"/>
                </a:solidFill>
                <a:latin typeface="+mj-lt"/>
                <a:ea typeface="宋体" pitchFamily="2" charset="-122"/>
              </a:rPr>
              <a:t>[3];</a:t>
            </a:r>
          </a:p>
          <a:p>
            <a:pPr algn="l" fontAlgn="auto">
              <a:lnSpc>
                <a:spcPct val="90000"/>
              </a:lnSpc>
              <a:spcAft>
                <a:spcPts val="0"/>
              </a:spcAft>
              <a:buFont typeface="Wingdings" pitchFamily="2" charset="2"/>
              <a:buNone/>
              <a:defRPr/>
            </a:pPr>
            <a:r>
              <a:rPr lang="en-US" sz="3000" dirty="0" smtClean="0">
                <a:solidFill>
                  <a:schemeClr val="tx1"/>
                </a:solidFill>
                <a:latin typeface="+mj-lt"/>
                <a:ea typeface="宋体" pitchFamily="2" charset="-122"/>
              </a:rPr>
              <a:t>			list = </a:t>
            </a:r>
            <a:r>
              <a:rPr lang="en-US" sz="3000" dirty="0" err="1" smtClean="0">
                <a:solidFill>
                  <a:schemeClr val="tx1"/>
                </a:solidFill>
                <a:latin typeface="+mj-lt"/>
                <a:ea typeface="宋体" pitchFamily="2" charset="-122"/>
              </a:rPr>
              <a:t>myList</a:t>
            </a:r>
            <a:r>
              <a:rPr lang="en-US" sz="3000" dirty="0" smtClean="0">
                <a:solidFill>
                  <a:schemeClr val="tx1"/>
                </a:solidFill>
                <a:latin typeface="+mj-lt"/>
                <a:ea typeface="宋体" pitchFamily="2" charset="-122"/>
              </a:rPr>
              <a:t>; </a:t>
            </a:r>
            <a:r>
              <a:rPr lang="en-US" sz="3000" dirty="0" smtClean="0">
                <a:solidFill>
                  <a:srgbClr val="C00000"/>
                </a:solidFill>
                <a:latin typeface="+mj-lt"/>
                <a:ea typeface="宋体" pitchFamily="2" charset="-122"/>
              </a:rPr>
              <a:t> // WRONG</a:t>
            </a:r>
          </a:p>
          <a:p>
            <a:pPr algn="l" fontAlgn="auto">
              <a:lnSpc>
                <a:spcPct val="90000"/>
              </a:lnSpc>
              <a:spcAft>
                <a:spcPts val="0"/>
              </a:spcAft>
              <a:buFont typeface="Wingdings" pitchFamily="2" charset="2"/>
              <a:buNone/>
              <a:defRPr/>
            </a:pPr>
            <a:endParaRPr lang="en-US" sz="2700" dirty="0" smtClean="0">
              <a:solidFill>
                <a:schemeClr val="tx1"/>
              </a:solidFill>
              <a:latin typeface="+mj-lt"/>
              <a:ea typeface="宋体" pitchFamily="2" charset="-122"/>
            </a:endParaRPr>
          </a:p>
          <a:p>
            <a:pPr algn="l" fontAlgn="auto">
              <a:lnSpc>
                <a:spcPct val="90000"/>
              </a:lnSpc>
              <a:spcAft>
                <a:spcPts val="0"/>
              </a:spcAft>
              <a:buFont typeface="Arial" pitchFamily="34" charset="0"/>
              <a:buNone/>
              <a:defRPr/>
            </a:pPr>
            <a:endParaRPr lang="en-US" sz="2700" dirty="0" smtClean="0">
              <a:solidFill>
                <a:schemeClr val="tx1"/>
              </a:solidFill>
              <a:latin typeface="+mj-lt"/>
              <a:ea typeface="宋体" pitchFamily="2" charset="-122"/>
            </a:endParaRPr>
          </a:p>
          <a:p>
            <a:pPr algn="l" fontAlgn="auto">
              <a:lnSpc>
                <a:spcPct val="90000"/>
              </a:lnSpc>
              <a:spcAft>
                <a:spcPts val="0"/>
              </a:spcAft>
              <a:buFont typeface="Arial" pitchFamily="34" charset="0"/>
              <a:buChar char="•"/>
              <a:defRPr/>
            </a:pPr>
            <a:r>
              <a:rPr lang="en-US" sz="2700" dirty="0" smtClean="0">
                <a:solidFill>
                  <a:schemeClr val="tx1"/>
                </a:solidFill>
                <a:latin typeface="+mj-lt"/>
                <a:ea typeface="宋体" pitchFamily="2" charset="-122"/>
              </a:rPr>
              <a:t> </a:t>
            </a:r>
            <a:r>
              <a:rPr lang="en-US" sz="2700" b="1" dirty="0" smtClean="0">
                <a:solidFill>
                  <a:srgbClr val="C00000"/>
                </a:solidFill>
                <a:latin typeface="+mj-lt"/>
                <a:ea typeface="宋体" pitchFamily="2" charset="-122"/>
              </a:rPr>
              <a:t>This is not allowed in C++. </a:t>
            </a:r>
            <a:r>
              <a:rPr lang="en-US" sz="2700" dirty="0" smtClean="0">
                <a:solidFill>
                  <a:schemeClr val="tx1"/>
                </a:solidFill>
                <a:latin typeface="+mj-lt"/>
                <a:ea typeface="宋体" pitchFamily="2" charset="-122"/>
              </a:rPr>
              <a:t>You have to copy </a:t>
            </a:r>
            <a:r>
              <a:rPr lang="en-US" sz="2700" dirty="0" smtClean="0">
                <a:solidFill>
                  <a:srgbClr val="2F1BC7"/>
                </a:solidFill>
                <a:latin typeface="+mj-lt"/>
                <a:ea typeface="宋体" pitchFamily="2" charset="-122"/>
              </a:rPr>
              <a:t>individual elements</a:t>
            </a:r>
            <a:r>
              <a:rPr lang="en-US" sz="2700" dirty="0" smtClean="0">
                <a:solidFill>
                  <a:schemeClr val="tx1"/>
                </a:solidFill>
                <a:latin typeface="+mj-lt"/>
                <a:ea typeface="宋体" pitchFamily="2" charset="-122"/>
              </a:rPr>
              <a:t> from one array to the other as follows:</a:t>
            </a:r>
          </a:p>
          <a:p>
            <a:pPr algn="l" fontAlgn="auto">
              <a:lnSpc>
                <a:spcPct val="90000"/>
              </a:lnSpc>
              <a:spcAft>
                <a:spcPts val="0"/>
              </a:spcAft>
              <a:buFont typeface="Wingdings" pitchFamily="2" charset="2"/>
              <a:buNone/>
              <a:defRPr/>
            </a:pPr>
            <a:endParaRPr lang="en-US" sz="2700" b="1" u="sng" dirty="0" smtClean="0">
              <a:solidFill>
                <a:schemeClr val="tx1"/>
              </a:solidFill>
              <a:latin typeface="+mj-lt"/>
              <a:ea typeface="宋体" pitchFamily="2" charset="-122"/>
            </a:endParaRPr>
          </a:p>
          <a:p>
            <a:pPr algn="l" fontAlgn="auto">
              <a:lnSpc>
                <a:spcPct val="90000"/>
              </a:lnSpc>
              <a:spcAft>
                <a:spcPts val="0"/>
              </a:spcAft>
              <a:buFont typeface="Wingdings" pitchFamily="2" charset="2"/>
              <a:buNone/>
              <a:defRPr/>
            </a:pPr>
            <a:r>
              <a:rPr lang="en-US" sz="2700" b="1" dirty="0" smtClean="0">
                <a:solidFill>
                  <a:schemeClr val="tx1"/>
                </a:solidFill>
                <a:latin typeface="+mj-lt"/>
                <a:ea typeface="宋体" pitchFamily="2" charset="-122"/>
              </a:rPr>
              <a:t>	for</a:t>
            </a:r>
            <a:r>
              <a:rPr lang="en-US" sz="2700" dirty="0" smtClean="0">
                <a:solidFill>
                  <a:schemeClr val="tx1"/>
                </a:solidFill>
                <a:latin typeface="+mj-lt"/>
                <a:ea typeface="宋体" pitchFamily="2" charset="-122"/>
              </a:rPr>
              <a:t> (</a:t>
            </a:r>
            <a:r>
              <a:rPr lang="en-US" sz="2700" b="1" dirty="0" err="1" smtClean="0">
                <a:solidFill>
                  <a:schemeClr val="tx1"/>
                </a:solidFill>
                <a:latin typeface="+mj-lt"/>
                <a:ea typeface="宋体" pitchFamily="2" charset="-122"/>
              </a:rPr>
              <a:t>int</a:t>
            </a:r>
            <a:r>
              <a:rPr lang="en-US" sz="2700" dirty="0" smtClean="0">
                <a:solidFill>
                  <a:schemeClr val="tx1"/>
                </a:solidFill>
                <a:latin typeface="+mj-lt"/>
                <a:ea typeface="宋体" pitchFamily="2" charset="-122"/>
              </a:rPr>
              <a:t> </a:t>
            </a:r>
            <a:r>
              <a:rPr lang="en-US" sz="2700" dirty="0" err="1" smtClean="0">
                <a:solidFill>
                  <a:schemeClr val="tx1"/>
                </a:solidFill>
                <a:latin typeface="+mj-lt"/>
                <a:ea typeface="宋体" pitchFamily="2" charset="-122"/>
              </a:rPr>
              <a:t>i</a:t>
            </a:r>
            <a:r>
              <a:rPr lang="en-US" sz="2700" dirty="0" smtClean="0">
                <a:solidFill>
                  <a:schemeClr val="tx1"/>
                </a:solidFill>
                <a:latin typeface="+mj-lt"/>
                <a:ea typeface="宋体" pitchFamily="2" charset="-122"/>
              </a:rPr>
              <a:t> = 0; </a:t>
            </a:r>
            <a:r>
              <a:rPr lang="en-US" sz="2700" dirty="0" err="1" smtClean="0">
                <a:solidFill>
                  <a:schemeClr val="tx1"/>
                </a:solidFill>
                <a:latin typeface="+mj-lt"/>
                <a:ea typeface="宋体" pitchFamily="2" charset="-122"/>
              </a:rPr>
              <a:t>i</a:t>
            </a:r>
            <a:r>
              <a:rPr lang="en-US" sz="2700" dirty="0" smtClean="0">
                <a:solidFill>
                  <a:schemeClr val="tx1"/>
                </a:solidFill>
                <a:latin typeface="+mj-lt"/>
                <a:ea typeface="宋体" pitchFamily="2" charset="-122"/>
              </a:rPr>
              <a:t> &lt; 3; </a:t>
            </a:r>
            <a:r>
              <a:rPr lang="en-US" sz="2700" dirty="0" err="1" smtClean="0">
                <a:solidFill>
                  <a:schemeClr val="tx1"/>
                </a:solidFill>
                <a:latin typeface="+mj-lt"/>
                <a:ea typeface="宋体" pitchFamily="2" charset="-122"/>
              </a:rPr>
              <a:t>i</a:t>
            </a:r>
            <a:r>
              <a:rPr lang="en-US" sz="2700" dirty="0" smtClean="0">
                <a:solidFill>
                  <a:schemeClr val="tx1"/>
                </a:solidFill>
                <a:latin typeface="+mj-lt"/>
                <a:ea typeface="宋体" pitchFamily="2" charset="-122"/>
              </a:rPr>
              <a:t>++) </a:t>
            </a:r>
          </a:p>
          <a:p>
            <a:pPr algn="l" fontAlgn="auto">
              <a:lnSpc>
                <a:spcPct val="90000"/>
              </a:lnSpc>
              <a:spcAft>
                <a:spcPts val="0"/>
              </a:spcAft>
              <a:buFont typeface="Wingdings" pitchFamily="2" charset="2"/>
              <a:buNone/>
              <a:defRPr/>
            </a:pPr>
            <a:r>
              <a:rPr lang="en-US" sz="2700" dirty="0" smtClean="0">
                <a:solidFill>
                  <a:schemeClr val="tx1"/>
                </a:solidFill>
                <a:latin typeface="+mj-lt"/>
                <a:ea typeface="宋体" pitchFamily="2" charset="-122"/>
              </a:rPr>
              <a:t>	{</a:t>
            </a:r>
          </a:p>
          <a:p>
            <a:pPr algn="l" fontAlgn="auto">
              <a:lnSpc>
                <a:spcPct val="90000"/>
              </a:lnSpc>
              <a:spcAft>
                <a:spcPts val="0"/>
              </a:spcAft>
              <a:buFont typeface="Wingdings" pitchFamily="2" charset="2"/>
              <a:buNone/>
              <a:defRPr/>
            </a:pPr>
            <a:r>
              <a:rPr lang="en-US" sz="2700" dirty="0" smtClean="0">
                <a:solidFill>
                  <a:schemeClr val="tx1"/>
                </a:solidFill>
                <a:latin typeface="+mj-lt"/>
                <a:ea typeface="宋体" pitchFamily="2" charset="-122"/>
              </a:rPr>
              <a:t>    		 list[</a:t>
            </a:r>
            <a:r>
              <a:rPr lang="en-US" sz="2700" dirty="0" err="1" smtClean="0">
                <a:solidFill>
                  <a:schemeClr val="tx1"/>
                </a:solidFill>
                <a:latin typeface="+mj-lt"/>
                <a:ea typeface="宋体" pitchFamily="2" charset="-122"/>
              </a:rPr>
              <a:t>i</a:t>
            </a:r>
            <a:r>
              <a:rPr lang="en-US" sz="2700" dirty="0" smtClean="0">
                <a:solidFill>
                  <a:schemeClr val="tx1"/>
                </a:solidFill>
                <a:latin typeface="+mj-lt"/>
                <a:ea typeface="宋体" pitchFamily="2" charset="-122"/>
              </a:rPr>
              <a:t>] = </a:t>
            </a:r>
            <a:r>
              <a:rPr lang="en-US" sz="2700" dirty="0" err="1" smtClean="0">
                <a:solidFill>
                  <a:schemeClr val="tx1"/>
                </a:solidFill>
                <a:latin typeface="+mj-lt"/>
                <a:ea typeface="宋体" pitchFamily="2" charset="-122"/>
              </a:rPr>
              <a:t>myList</a:t>
            </a:r>
            <a:r>
              <a:rPr lang="en-US" sz="2700" dirty="0" smtClean="0">
                <a:solidFill>
                  <a:schemeClr val="tx1"/>
                </a:solidFill>
                <a:latin typeface="+mj-lt"/>
                <a:ea typeface="宋体" pitchFamily="2" charset="-122"/>
              </a:rPr>
              <a:t>[</a:t>
            </a:r>
            <a:r>
              <a:rPr lang="en-US" sz="2700" dirty="0" err="1" smtClean="0">
                <a:solidFill>
                  <a:schemeClr val="tx1"/>
                </a:solidFill>
                <a:latin typeface="+mj-lt"/>
                <a:ea typeface="宋体" pitchFamily="2" charset="-122"/>
              </a:rPr>
              <a:t>i</a:t>
            </a:r>
            <a:r>
              <a:rPr lang="en-US" sz="2700" dirty="0" smtClean="0">
                <a:solidFill>
                  <a:schemeClr val="tx1"/>
                </a:solidFill>
                <a:latin typeface="+mj-lt"/>
                <a:ea typeface="宋体" pitchFamily="2" charset="-122"/>
              </a:rPr>
              <a:t>]; </a:t>
            </a:r>
          </a:p>
          <a:p>
            <a:pPr algn="l" fontAlgn="auto">
              <a:lnSpc>
                <a:spcPct val="90000"/>
              </a:lnSpc>
              <a:spcAft>
                <a:spcPts val="0"/>
              </a:spcAft>
              <a:buFont typeface="Wingdings" pitchFamily="2" charset="2"/>
              <a:buNone/>
              <a:defRPr/>
            </a:pPr>
            <a:r>
              <a:rPr lang="en-US" sz="2700" dirty="0" smtClean="0">
                <a:solidFill>
                  <a:schemeClr val="tx1"/>
                </a:solidFill>
                <a:latin typeface="+mj-lt"/>
                <a:ea typeface="宋体" pitchFamily="2" charset="-122"/>
              </a:rPr>
              <a:t>	}</a:t>
            </a:r>
          </a:p>
        </p:txBody>
      </p:sp>
      <p:sp>
        <p:nvSpPr>
          <p:cNvPr id="34820" name="Rectangle 4"/>
          <p:cNvSpPr>
            <a:spLocks noChangeArrowheads="1"/>
          </p:cNvSpPr>
          <p:nvPr/>
        </p:nvSpPr>
        <p:spPr bwMode="auto">
          <a:xfrm>
            <a:off x="0" y="31623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7" dur="500"/>
                                        <p:tgtEl>
                                          <p:spTgt spid="1843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10" dur="500"/>
                                        <p:tgtEl>
                                          <p:spTgt spid="1843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13" dur="500"/>
                                        <p:tgtEl>
                                          <p:spTgt spid="18435">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16" dur="500"/>
                                        <p:tgtEl>
                                          <p:spTgt spid="18435">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19" dur="500"/>
                                        <p:tgtEl>
                                          <p:spTgt spid="18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76200"/>
            <a:ext cx="8229600" cy="792162"/>
          </a:xfrm>
        </p:spPr>
        <p:txBody>
          <a:bodyPr/>
          <a:lstStyle/>
          <a:p>
            <a:r>
              <a:rPr lang="en-US" dirty="0">
                <a:solidFill>
                  <a:srgbClr val="C00000"/>
                </a:solidFill>
              </a:rPr>
              <a:t>C-Strings or Character Arrays</a:t>
            </a:r>
          </a:p>
        </p:txBody>
      </p:sp>
      <p:sp>
        <p:nvSpPr>
          <p:cNvPr id="34819" name="Rectangle 3"/>
          <p:cNvSpPr>
            <a:spLocks noGrp="1" noChangeArrowheads="1"/>
          </p:cNvSpPr>
          <p:nvPr>
            <p:ph type="body" idx="1"/>
          </p:nvPr>
        </p:nvSpPr>
        <p:spPr>
          <a:xfrm>
            <a:off x="152400" y="990600"/>
            <a:ext cx="8763000" cy="5638800"/>
          </a:xfrm>
        </p:spPr>
        <p:txBody>
          <a:bodyPr/>
          <a:lstStyle/>
          <a:p>
            <a:pPr>
              <a:lnSpc>
                <a:spcPct val="90000"/>
              </a:lnSpc>
            </a:pPr>
            <a:r>
              <a:rPr lang="en-US" dirty="0" smtClean="0"/>
              <a:t>The </a:t>
            </a:r>
            <a:r>
              <a:rPr lang="en-US" dirty="0"/>
              <a:t>elements of an array can be just about </a:t>
            </a:r>
            <a:r>
              <a:rPr lang="en-US" dirty="0" smtClean="0">
                <a:solidFill>
                  <a:srgbClr val="2F1BC7"/>
                </a:solidFill>
              </a:rPr>
              <a:t>anything </a:t>
            </a:r>
            <a:r>
              <a:rPr lang="en-US" dirty="0" smtClean="0"/>
              <a:t>(any-</a:t>
            </a:r>
            <a:r>
              <a:rPr lang="en-US" dirty="0" err="1" smtClean="0"/>
              <a:t>datatype</a:t>
            </a:r>
            <a:r>
              <a:rPr lang="en-US" dirty="0" smtClean="0"/>
              <a:t>)</a:t>
            </a:r>
          </a:p>
          <a:p>
            <a:pPr>
              <a:lnSpc>
                <a:spcPct val="90000"/>
              </a:lnSpc>
            </a:pPr>
            <a:endParaRPr lang="en-US" dirty="0"/>
          </a:p>
          <a:p>
            <a:pPr>
              <a:lnSpc>
                <a:spcPct val="90000"/>
              </a:lnSpc>
            </a:pPr>
            <a:r>
              <a:rPr lang="en-US" dirty="0"/>
              <a:t>Consider an array whose elements are all </a:t>
            </a:r>
            <a:r>
              <a:rPr lang="en-US" dirty="0" smtClean="0">
                <a:solidFill>
                  <a:srgbClr val="2F1BC7"/>
                </a:solidFill>
              </a:rPr>
              <a:t>characters </a:t>
            </a:r>
            <a:r>
              <a:rPr lang="en-US" dirty="0" smtClean="0"/>
              <a:t>(char type)</a:t>
            </a:r>
            <a:endParaRPr lang="en-US" dirty="0"/>
          </a:p>
          <a:p>
            <a:pPr lvl="1">
              <a:lnSpc>
                <a:spcPct val="90000"/>
              </a:lnSpc>
            </a:pPr>
            <a:r>
              <a:rPr lang="en-US" sz="3200" dirty="0"/>
              <a:t>Called a</a:t>
            </a:r>
            <a:r>
              <a:rPr lang="en-US" sz="3200" b="1" dirty="0">
                <a:solidFill>
                  <a:srgbClr val="2F1BC7"/>
                </a:solidFill>
              </a:rPr>
              <a:t> C-String</a:t>
            </a:r>
          </a:p>
          <a:p>
            <a:pPr lvl="1">
              <a:lnSpc>
                <a:spcPct val="90000"/>
              </a:lnSpc>
            </a:pPr>
            <a:r>
              <a:rPr lang="en-US" sz="3200" dirty="0" smtClean="0">
                <a:solidFill>
                  <a:srgbClr val="2F1BC7"/>
                </a:solidFill>
              </a:rPr>
              <a:t>Treated </a:t>
            </a:r>
            <a:r>
              <a:rPr lang="en-US" sz="3200" dirty="0">
                <a:solidFill>
                  <a:srgbClr val="2F1BC7"/>
                </a:solidFill>
              </a:rPr>
              <a:t>differently</a:t>
            </a:r>
            <a:r>
              <a:rPr lang="en-US" sz="3200" dirty="0"/>
              <a:t> for </a:t>
            </a:r>
            <a:r>
              <a:rPr lang="en-US" sz="3200" dirty="0">
                <a:solidFill>
                  <a:srgbClr val="2F1BC7"/>
                </a:solidFill>
              </a:rPr>
              <a:t>I/O</a:t>
            </a:r>
            <a:r>
              <a:rPr lang="en-US" sz="3200" dirty="0"/>
              <a:t> than other types of arrays</a:t>
            </a: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 y="76200"/>
            <a:ext cx="8229600" cy="792162"/>
          </a:xfrm>
        </p:spPr>
        <p:txBody>
          <a:bodyPr/>
          <a:lstStyle/>
          <a:p>
            <a:r>
              <a:rPr lang="en-US" dirty="0">
                <a:solidFill>
                  <a:srgbClr val="C00000"/>
                </a:solidFill>
              </a:rPr>
              <a:t>Declaration of C-Strings</a:t>
            </a:r>
          </a:p>
        </p:txBody>
      </p:sp>
      <p:sp>
        <p:nvSpPr>
          <p:cNvPr id="35843" name="Rectangle 3"/>
          <p:cNvSpPr>
            <a:spLocks noGrp="1" noChangeArrowheads="1"/>
          </p:cNvSpPr>
          <p:nvPr>
            <p:ph type="body" idx="1"/>
          </p:nvPr>
        </p:nvSpPr>
        <p:spPr>
          <a:xfrm>
            <a:off x="152400" y="1066800"/>
            <a:ext cx="8763000" cy="4525963"/>
          </a:xfrm>
        </p:spPr>
        <p:txBody>
          <a:bodyPr>
            <a:normAutofit/>
          </a:bodyPr>
          <a:lstStyle/>
          <a:p>
            <a:r>
              <a:rPr lang="en-US" sz="2800" dirty="0"/>
              <a:t>Similar to declaration of any </a:t>
            </a:r>
            <a:r>
              <a:rPr lang="en-US" sz="2800" dirty="0" smtClean="0"/>
              <a:t>array:</a:t>
            </a:r>
          </a:p>
          <a:p>
            <a:pPr>
              <a:buNone/>
            </a:pPr>
            <a:r>
              <a:rPr lang="en-US" sz="2800" dirty="0"/>
              <a:t/>
            </a:r>
            <a:br>
              <a:rPr lang="en-US" sz="2800" dirty="0"/>
            </a:br>
            <a:r>
              <a:rPr lang="en-US" sz="2400" b="1" dirty="0">
                <a:latin typeface="Courier New" pitchFamily="49" charset="0"/>
              </a:rPr>
              <a:t>char  name[30</a:t>
            </a:r>
            <a:r>
              <a:rPr lang="en-US" sz="2400" b="1" dirty="0" smtClean="0">
                <a:latin typeface="Courier New" pitchFamily="49" charset="0"/>
              </a:rPr>
              <a:t>]; </a:t>
            </a:r>
            <a:r>
              <a:rPr lang="en-US" sz="2400" b="1" dirty="0" smtClean="0">
                <a:solidFill>
                  <a:schemeClr val="accent3">
                    <a:lumMod val="75000"/>
                  </a:schemeClr>
                </a:solidFill>
                <a:latin typeface="Courier New" pitchFamily="49" charset="0"/>
              </a:rPr>
              <a:t>// </a:t>
            </a:r>
            <a:r>
              <a:rPr lang="en-US" sz="2400" b="1" dirty="0">
                <a:solidFill>
                  <a:schemeClr val="accent3">
                    <a:lumMod val="75000"/>
                  </a:schemeClr>
                </a:solidFill>
                <a:latin typeface="Courier New" pitchFamily="49" charset="0"/>
              </a:rPr>
              <a:t>no </a:t>
            </a:r>
            <a:r>
              <a:rPr lang="en-US" sz="2400" b="1" dirty="0" smtClean="0">
                <a:solidFill>
                  <a:schemeClr val="accent3">
                    <a:lumMod val="75000"/>
                  </a:schemeClr>
                </a:solidFill>
                <a:latin typeface="Courier New" pitchFamily="49" charset="0"/>
              </a:rPr>
              <a:t>initialization</a:t>
            </a:r>
          </a:p>
          <a:p>
            <a:pPr>
              <a:buNone/>
            </a:pPr>
            <a:r>
              <a:rPr lang="en-US" sz="2400" b="1" dirty="0">
                <a:latin typeface="Courier New" pitchFamily="49" charset="0"/>
              </a:rPr>
              <a:t/>
            </a:r>
            <a:br>
              <a:rPr lang="en-US" sz="2400" b="1" dirty="0">
                <a:latin typeface="Courier New" pitchFamily="49" charset="0"/>
              </a:rPr>
            </a:br>
            <a:r>
              <a:rPr lang="en-US" sz="2400" b="1" dirty="0">
                <a:latin typeface="Courier New" pitchFamily="49" charset="0"/>
              </a:rPr>
              <a:t>char  </a:t>
            </a:r>
            <a:r>
              <a:rPr lang="en-US" sz="2400" b="1" dirty="0" smtClean="0">
                <a:latin typeface="Courier New" pitchFamily="49" charset="0"/>
              </a:rPr>
              <a:t>title[20</a:t>
            </a:r>
            <a:r>
              <a:rPr lang="en-US" sz="2400" b="1" dirty="0">
                <a:latin typeface="Courier New" pitchFamily="49" charset="0"/>
              </a:rPr>
              <a:t>] = </a:t>
            </a:r>
            <a:r>
              <a:rPr lang="en-US" sz="2400" b="1" dirty="0" smtClean="0">
                <a:latin typeface="Courier New" pitchFamily="49" charset="0"/>
              </a:rPr>
              <a:t>“Hello World"; </a:t>
            </a:r>
          </a:p>
          <a:p>
            <a:pPr>
              <a:buNone/>
            </a:pPr>
            <a:r>
              <a:rPr lang="en-US" sz="2400" b="1" dirty="0" smtClean="0">
                <a:latin typeface="Courier New" pitchFamily="49" charset="0"/>
              </a:rPr>
              <a:t>  </a:t>
            </a:r>
            <a:r>
              <a:rPr lang="en-US" sz="2400" b="1" dirty="0" smtClean="0">
                <a:solidFill>
                  <a:schemeClr val="accent3">
                    <a:lumMod val="75000"/>
                  </a:schemeClr>
                </a:solidFill>
                <a:latin typeface="Courier New" pitchFamily="49" charset="0"/>
              </a:rPr>
              <a:t>//initialized </a:t>
            </a:r>
            <a:r>
              <a:rPr lang="en-US" sz="2400" b="1" dirty="0">
                <a:solidFill>
                  <a:schemeClr val="accent3">
                    <a:lumMod val="75000"/>
                  </a:schemeClr>
                </a:solidFill>
                <a:latin typeface="Courier New" pitchFamily="49" charset="0"/>
              </a:rPr>
              <a:t>at </a:t>
            </a:r>
            <a:r>
              <a:rPr lang="en-US" sz="2400" b="1" dirty="0" smtClean="0">
                <a:solidFill>
                  <a:schemeClr val="accent3">
                    <a:lumMod val="75000"/>
                  </a:schemeClr>
                </a:solidFill>
                <a:latin typeface="Courier New" pitchFamily="49" charset="0"/>
              </a:rPr>
              <a:t>declaration with </a:t>
            </a:r>
            <a:r>
              <a:rPr lang="en-US" sz="2400" b="1" dirty="0">
                <a:solidFill>
                  <a:schemeClr val="accent3">
                    <a:lumMod val="75000"/>
                  </a:schemeClr>
                </a:solidFill>
                <a:latin typeface="Courier New" pitchFamily="49" charset="0"/>
              </a:rPr>
              <a:t>a </a:t>
            </a:r>
            <a:r>
              <a:rPr lang="en-US" sz="2400" b="1" dirty="0" smtClean="0">
                <a:solidFill>
                  <a:schemeClr val="accent3">
                    <a:lumMod val="75000"/>
                  </a:schemeClr>
                </a:solidFill>
                <a:latin typeface="Courier New" pitchFamily="49" charset="0"/>
              </a:rPr>
              <a:t>string</a:t>
            </a:r>
          </a:p>
          <a:p>
            <a:pPr>
              <a:buNone/>
            </a:pPr>
            <a:r>
              <a:rPr lang="en-US" sz="2400" b="1" dirty="0">
                <a:latin typeface="Courier New" pitchFamily="49" charset="0"/>
              </a:rPr>
              <a:t/>
            </a:r>
            <a:br>
              <a:rPr lang="en-US" sz="2400" b="1" dirty="0">
                <a:latin typeface="Courier New" pitchFamily="49" charset="0"/>
              </a:rPr>
            </a:br>
            <a:r>
              <a:rPr lang="en-US" sz="2400" b="1" dirty="0">
                <a:latin typeface="Courier New" pitchFamily="49" charset="0"/>
              </a:rPr>
              <a:t>char </a:t>
            </a:r>
            <a:r>
              <a:rPr lang="en-US" sz="2400" b="1" dirty="0" err="1" smtClean="0">
                <a:latin typeface="Courier New" pitchFamily="49" charset="0"/>
              </a:rPr>
              <a:t>chList</a:t>
            </a:r>
            <a:r>
              <a:rPr lang="en-US" sz="2400" b="1" dirty="0" smtClean="0">
                <a:latin typeface="Courier New" pitchFamily="49" charset="0"/>
              </a:rPr>
              <a:t>[6] </a:t>
            </a:r>
            <a:r>
              <a:rPr lang="en-US" sz="2400" b="1" dirty="0">
                <a:latin typeface="Courier New" pitchFamily="49" charset="0"/>
              </a:rPr>
              <a:t>= </a:t>
            </a:r>
            <a:r>
              <a:rPr lang="en-US" sz="2400" b="1" dirty="0" smtClean="0">
                <a:latin typeface="Courier New" pitchFamily="49" charset="0"/>
              </a:rPr>
              <a:t>{‘H', ‘e', ‘l', ‘l‘, ’o’};</a:t>
            </a:r>
            <a:r>
              <a:rPr lang="en-US" sz="2400" b="1" dirty="0">
                <a:latin typeface="Courier New" pitchFamily="49" charset="0"/>
              </a:rPr>
              <a:t/>
            </a:r>
            <a:br>
              <a:rPr lang="en-US" sz="2400" b="1" dirty="0">
                <a:latin typeface="Courier New" pitchFamily="49" charset="0"/>
              </a:rPr>
            </a:br>
            <a:r>
              <a:rPr lang="en-US" sz="2400" b="1" dirty="0" smtClean="0">
                <a:solidFill>
                  <a:schemeClr val="accent3">
                    <a:lumMod val="75000"/>
                  </a:schemeClr>
                </a:solidFill>
                <a:latin typeface="Courier New" pitchFamily="49" charset="0"/>
              </a:rPr>
              <a:t>//initialized </a:t>
            </a:r>
            <a:r>
              <a:rPr lang="en-US" sz="2400" b="1" dirty="0">
                <a:solidFill>
                  <a:schemeClr val="accent3">
                    <a:lumMod val="75000"/>
                  </a:schemeClr>
                </a:solidFill>
                <a:latin typeface="Courier New" pitchFamily="49" charset="0"/>
              </a:rPr>
              <a:t>with list of char </a:t>
            </a:r>
            <a:r>
              <a:rPr lang="en-US" sz="2400" b="1" dirty="0" smtClean="0">
                <a:solidFill>
                  <a:schemeClr val="accent3">
                    <a:lumMod val="75000"/>
                  </a:schemeClr>
                </a:solidFill>
                <a:latin typeface="Courier New" pitchFamily="49" charset="0"/>
              </a:rPr>
              <a:t>values</a:t>
            </a:r>
            <a:endParaRPr lang="en-US" sz="2400" b="1" dirty="0">
              <a:solidFill>
                <a:schemeClr val="accent3">
                  <a:lumMod val="75000"/>
                </a:schemeClr>
              </a:solidFill>
              <a:latin typeface="Courier New" pitchFamily="49" charset="0"/>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52400" y="152400"/>
            <a:ext cx="7772400" cy="738187"/>
          </a:xfrm>
          <a:noFill/>
        </p:spPr>
        <p:txBody>
          <a:bodyPr lIns="92075" tIns="46038" rIns="92075" bIns="46038">
            <a:normAutofit fontScale="90000"/>
          </a:bodyPr>
          <a:lstStyle/>
          <a:p>
            <a:r>
              <a:rPr lang="en-US" dirty="0" smtClean="0">
                <a:solidFill>
                  <a:srgbClr val="C00000"/>
                </a:solidFill>
                <a:ea typeface="宋体" pitchFamily="2" charset="-122"/>
              </a:rPr>
              <a:t>Initializing Character Arrays </a:t>
            </a:r>
          </a:p>
        </p:txBody>
      </p:sp>
      <p:sp>
        <p:nvSpPr>
          <p:cNvPr id="38915" name="Rectangle 3"/>
          <p:cNvSpPr>
            <a:spLocks noGrp="1" noChangeArrowheads="1"/>
          </p:cNvSpPr>
          <p:nvPr>
            <p:ph type="subTitle" idx="1"/>
          </p:nvPr>
        </p:nvSpPr>
        <p:spPr>
          <a:xfrm>
            <a:off x="76200" y="1066800"/>
            <a:ext cx="8915400" cy="4267200"/>
          </a:xfrm>
        </p:spPr>
        <p:txBody>
          <a:bodyPr lIns="92075" tIns="46038" rIns="92075" bIns="46038" rtlCol="0">
            <a:normAutofit/>
          </a:bodyPr>
          <a:lstStyle/>
          <a:p>
            <a:pPr algn="l" fontAlgn="auto">
              <a:lnSpc>
                <a:spcPct val="90000"/>
              </a:lnSpc>
              <a:spcAft>
                <a:spcPts val="0"/>
              </a:spcAft>
              <a:buFont typeface="Wingdings" pitchFamily="2" charset="2"/>
              <a:buNone/>
              <a:defRPr/>
            </a:pPr>
            <a:r>
              <a:rPr lang="en-US" sz="3000" b="1" dirty="0" smtClean="0">
                <a:solidFill>
                  <a:schemeClr val="tx1"/>
                </a:solidFill>
                <a:latin typeface="+mj-lt"/>
                <a:ea typeface="宋体" pitchFamily="2" charset="-122"/>
              </a:rPr>
              <a:t>   </a:t>
            </a:r>
            <a:r>
              <a:rPr lang="en-US" sz="3000" b="1" dirty="0" smtClean="0">
                <a:solidFill>
                  <a:srgbClr val="2F1BC7"/>
                </a:solidFill>
                <a:latin typeface="+mj-lt"/>
                <a:ea typeface="宋体" pitchFamily="2" charset="-122"/>
              </a:rPr>
              <a:t>char</a:t>
            </a:r>
            <a:r>
              <a:rPr lang="en-US" sz="3000" dirty="0" smtClean="0">
                <a:solidFill>
                  <a:schemeClr val="tx1"/>
                </a:solidFill>
                <a:latin typeface="+mj-lt"/>
                <a:ea typeface="宋体" pitchFamily="2" charset="-122"/>
              </a:rPr>
              <a:t> city[ ] =  “LAHORE";</a:t>
            </a:r>
          </a:p>
          <a:p>
            <a:pPr algn="l" fontAlgn="auto">
              <a:lnSpc>
                <a:spcPct val="90000"/>
              </a:lnSpc>
              <a:spcAft>
                <a:spcPts val="0"/>
              </a:spcAft>
              <a:buFont typeface="Wingdings" pitchFamily="2" charset="2"/>
              <a:buNone/>
              <a:defRPr/>
            </a:pPr>
            <a:endParaRPr lang="en-US" sz="2800" dirty="0" smtClean="0">
              <a:solidFill>
                <a:schemeClr val="tx1"/>
              </a:solidFill>
              <a:latin typeface="+mj-lt"/>
              <a:ea typeface="宋体" pitchFamily="2" charset="-122"/>
            </a:endParaRPr>
          </a:p>
        </p:txBody>
      </p:sp>
      <p:sp>
        <p:nvSpPr>
          <p:cNvPr id="18437" name="Rectangle 4"/>
          <p:cNvSpPr>
            <a:spLocks noChangeArrowheads="1"/>
          </p:cNvSpPr>
          <p:nvPr/>
        </p:nvSpPr>
        <p:spPr bwMode="auto">
          <a:xfrm>
            <a:off x="0" y="3162300"/>
            <a:ext cx="9144000" cy="0"/>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8434" name="Object 5"/>
          <p:cNvGraphicFramePr>
            <a:graphicFrameLocks noChangeAspect="1"/>
          </p:cNvGraphicFramePr>
          <p:nvPr/>
        </p:nvGraphicFramePr>
        <p:xfrm>
          <a:off x="533400" y="2057400"/>
          <a:ext cx="8077200" cy="1574749"/>
        </p:xfrm>
        <a:graphic>
          <a:graphicData uri="http://schemas.openxmlformats.org/presentationml/2006/ole">
            <mc:AlternateContent xmlns:mc="http://schemas.openxmlformats.org/markup-compatibility/2006">
              <mc:Choice xmlns:v="urn:schemas-microsoft-com:vml" Requires="v">
                <p:oleObj spid="_x0000_s17430" name="Picture" r:id="rId3" imgW="2743200" imgH="527538" progId="Word.Picture.8">
                  <p:embed/>
                </p:oleObj>
              </mc:Choice>
              <mc:Fallback>
                <p:oleObj name="Picture" r:id="rId3" imgW="2743200" imgH="527538"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57400"/>
                        <a:ext cx="8077200" cy="1574749"/>
                      </a:xfrm>
                      <a:prstGeom prst="rect">
                        <a:avLst/>
                      </a:prstGeom>
                      <a:solidFill>
                        <a:schemeClr val="bg1"/>
                      </a:solidFill>
                      <a:ln w="28575">
                        <a:solidFill>
                          <a:srgbClr val="FF0000"/>
                        </a:solidFill>
                        <a:miter lim="800000"/>
                        <a:headEnd/>
                        <a:tailEnd/>
                      </a:ln>
                    </p:spPr>
                  </p:pic>
                </p:oleObj>
              </mc:Fallback>
            </mc:AlternateContent>
          </a:graphicData>
        </a:graphic>
      </p:graphicFrame>
      <p:sp>
        <p:nvSpPr>
          <p:cNvPr id="6" name="Rectangle 5"/>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228600" y="152400"/>
            <a:ext cx="7772400" cy="639762"/>
          </a:xfrm>
          <a:noFill/>
        </p:spPr>
        <p:txBody>
          <a:bodyPr lIns="92075" tIns="46038" rIns="92075" bIns="46038">
            <a:normAutofit fontScale="90000"/>
          </a:bodyPr>
          <a:lstStyle/>
          <a:p>
            <a:r>
              <a:rPr lang="en-US" dirty="0" smtClean="0">
                <a:solidFill>
                  <a:srgbClr val="C00000"/>
                </a:solidFill>
                <a:ea typeface="宋体" pitchFamily="2" charset="-122"/>
              </a:rPr>
              <a:t>Printing Character Array </a:t>
            </a:r>
          </a:p>
        </p:txBody>
      </p:sp>
      <p:sp>
        <p:nvSpPr>
          <p:cNvPr id="39939" name="Rectangle 3"/>
          <p:cNvSpPr>
            <a:spLocks noGrp="1" noChangeArrowheads="1"/>
          </p:cNvSpPr>
          <p:nvPr>
            <p:ph type="subTitle" idx="1"/>
          </p:nvPr>
        </p:nvSpPr>
        <p:spPr>
          <a:xfrm>
            <a:off x="152400" y="1143000"/>
            <a:ext cx="8763000" cy="5638800"/>
          </a:xfrm>
        </p:spPr>
        <p:txBody>
          <a:bodyPr lIns="92075" tIns="46038" rIns="92075" bIns="46038" rtlCol="0">
            <a:normAutofit fontScale="92500" lnSpcReduction="10000"/>
          </a:bodyPr>
          <a:lstStyle/>
          <a:p>
            <a:pPr algn="l" fontAlgn="auto">
              <a:lnSpc>
                <a:spcPct val="90000"/>
              </a:lnSpc>
              <a:spcAft>
                <a:spcPts val="0"/>
              </a:spcAft>
              <a:buFont typeface="Arial" pitchFamily="34" charset="0"/>
              <a:buChar char="•"/>
              <a:defRPr/>
            </a:pPr>
            <a:r>
              <a:rPr lang="en-US" sz="2800" dirty="0" smtClean="0">
                <a:solidFill>
                  <a:schemeClr val="tx1"/>
                </a:solidFill>
                <a:latin typeface="+mj-lt"/>
                <a:ea typeface="宋体" pitchFamily="2" charset="-122"/>
              </a:rPr>
              <a:t> For a </a:t>
            </a:r>
            <a:r>
              <a:rPr lang="en-US" sz="2800" dirty="0" smtClean="0">
                <a:solidFill>
                  <a:srgbClr val="2F1BC7"/>
                </a:solidFill>
                <a:latin typeface="+mj-lt"/>
                <a:ea typeface="宋体" pitchFamily="2" charset="-122"/>
              </a:rPr>
              <a:t>character array</a:t>
            </a:r>
            <a:r>
              <a:rPr lang="en-US" sz="2800" dirty="0" smtClean="0">
                <a:solidFill>
                  <a:schemeClr val="tx1"/>
                </a:solidFill>
                <a:latin typeface="+mj-lt"/>
                <a:ea typeface="宋体" pitchFamily="2" charset="-122"/>
              </a:rPr>
              <a:t>, it can be printed using one print statement. </a:t>
            </a:r>
          </a:p>
          <a:p>
            <a:pPr algn="l" fontAlgn="auto">
              <a:lnSpc>
                <a:spcPct val="90000"/>
              </a:lnSpc>
              <a:spcAft>
                <a:spcPts val="0"/>
              </a:spcAft>
              <a:buFont typeface="Arial" pitchFamily="34" charset="0"/>
              <a:buChar char="•"/>
              <a:defRPr/>
            </a:pPr>
            <a:endParaRPr lang="en-US" sz="2800" dirty="0" smtClean="0">
              <a:solidFill>
                <a:schemeClr val="tx1"/>
              </a:solidFill>
              <a:latin typeface="+mj-lt"/>
              <a:ea typeface="宋体" pitchFamily="2" charset="-122"/>
            </a:endParaRPr>
          </a:p>
          <a:p>
            <a:pPr algn="l">
              <a:lnSpc>
                <a:spcPct val="90000"/>
              </a:lnSpc>
              <a:buFont typeface="Arial" pitchFamily="34" charset="0"/>
              <a:buChar char="•"/>
              <a:defRPr/>
            </a:pPr>
            <a:r>
              <a:rPr lang="en-US" sz="2800" dirty="0" smtClean="0">
                <a:solidFill>
                  <a:schemeClr val="tx1"/>
                </a:solidFill>
              </a:rPr>
              <a:t> Character arrays are handled differently than other types of arrays</a:t>
            </a:r>
          </a:p>
          <a:p>
            <a:pPr algn="l" fontAlgn="auto">
              <a:lnSpc>
                <a:spcPct val="90000"/>
              </a:lnSpc>
              <a:spcAft>
                <a:spcPts val="0"/>
              </a:spcAft>
              <a:buFont typeface="Arial" pitchFamily="34" charset="0"/>
              <a:buChar char="•"/>
              <a:defRPr/>
            </a:pPr>
            <a:endParaRPr lang="en-US" sz="2800" dirty="0" smtClean="0">
              <a:solidFill>
                <a:schemeClr val="tx1"/>
              </a:solidFill>
              <a:latin typeface="+mj-lt"/>
              <a:ea typeface="宋体" pitchFamily="2" charset="-122"/>
            </a:endParaRPr>
          </a:p>
          <a:p>
            <a:pPr algn="l" fontAlgn="auto">
              <a:lnSpc>
                <a:spcPct val="90000"/>
              </a:lnSpc>
              <a:spcAft>
                <a:spcPts val="0"/>
              </a:spcAft>
              <a:defRPr/>
            </a:pPr>
            <a:r>
              <a:rPr lang="en-US" sz="2800" dirty="0" smtClean="0">
                <a:solidFill>
                  <a:schemeClr val="tx1"/>
                </a:solidFill>
                <a:latin typeface="+mj-lt"/>
                <a:ea typeface="宋体" pitchFamily="2" charset="-122"/>
              </a:rPr>
              <a:t>	For example:</a:t>
            </a:r>
          </a:p>
          <a:p>
            <a:pPr algn="l" fontAlgn="auto">
              <a:lnSpc>
                <a:spcPct val="90000"/>
              </a:lnSpc>
              <a:spcAft>
                <a:spcPts val="0"/>
              </a:spcAft>
              <a:buFont typeface="Wingdings" pitchFamily="2" charset="2"/>
              <a:buNone/>
              <a:defRPr/>
            </a:pPr>
            <a:endParaRPr lang="en-US" sz="2800" b="1" u="sng" dirty="0" smtClean="0">
              <a:solidFill>
                <a:schemeClr val="tx1"/>
              </a:solidFill>
              <a:latin typeface="+mj-lt"/>
              <a:ea typeface="宋体" pitchFamily="2" charset="-122"/>
            </a:endParaRPr>
          </a:p>
          <a:p>
            <a:pPr algn="l" fontAlgn="auto">
              <a:lnSpc>
                <a:spcPct val="90000"/>
              </a:lnSpc>
              <a:spcAft>
                <a:spcPts val="0"/>
              </a:spcAft>
              <a:buFont typeface="Wingdings" pitchFamily="2" charset="2"/>
              <a:buNone/>
              <a:defRPr/>
            </a:pPr>
            <a:r>
              <a:rPr lang="en-US" sz="2800" b="1" dirty="0" smtClean="0">
                <a:solidFill>
                  <a:schemeClr val="tx1"/>
                </a:solidFill>
                <a:latin typeface="+mj-lt"/>
                <a:ea typeface="宋体" pitchFamily="2" charset="-122"/>
              </a:rPr>
              <a:t>		  char</a:t>
            </a:r>
            <a:r>
              <a:rPr lang="en-US" sz="2800" dirty="0" smtClean="0">
                <a:solidFill>
                  <a:schemeClr val="tx1"/>
                </a:solidFill>
                <a:latin typeface="+mj-lt"/>
                <a:ea typeface="宋体" pitchFamily="2" charset="-122"/>
              </a:rPr>
              <a:t> city[ ] = “Lahore";</a:t>
            </a:r>
          </a:p>
          <a:p>
            <a:pPr algn="l" fontAlgn="auto">
              <a:lnSpc>
                <a:spcPct val="90000"/>
              </a:lnSpc>
              <a:spcAft>
                <a:spcPts val="0"/>
              </a:spcAft>
              <a:buFont typeface="Wingdings" pitchFamily="2" charset="2"/>
              <a:buNone/>
              <a:defRPr/>
            </a:pPr>
            <a:r>
              <a:rPr lang="en-US" sz="2800" dirty="0" smtClean="0">
                <a:solidFill>
                  <a:schemeClr val="tx1"/>
                </a:solidFill>
                <a:latin typeface="+mj-lt"/>
                <a:ea typeface="宋体" pitchFamily="2" charset="-122"/>
              </a:rPr>
              <a:t>		  </a:t>
            </a:r>
            <a:r>
              <a:rPr lang="en-US" sz="2800" dirty="0" err="1" smtClean="0">
                <a:solidFill>
                  <a:schemeClr val="tx1"/>
                </a:solidFill>
                <a:latin typeface="+mj-lt"/>
                <a:ea typeface="宋体" pitchFamily="2" charset="-122"/>
              </a:rPr>
              <a:t>cout</a:t>
            </a:r>
            <a:r>
              <a:rPr lang="en-US" sz="2800" dirty="0" smtClean="0">
                <a:solidFill>
                  <a:schemeClr val="tx1"/>
                </a:solidFill>
                <a:latin typeface="+mj-lt"/>
                <a:ea typeface="宋体" pitchFamily="2" charset="-122"/>
              </a:rPr>
              <a:t> &lt;&lt; city;  </a:t>
            </a:r>
            <a:r>
              <a:rPr lang="en-US" sz="2800" b="1" dirty="0" smtClean="0">
                <a:solidFill>
                  <a:srgbClr val="008000"/>
                </a:solidFill>
                <a:latin typeface="+mj-lt"/>
                <a:ea typeface="宋体" pitchFamily="2" charset="-122"/>
              </a:rPr>
              <a:t>// Correct</a:t>
            </a:r>
          </a:p>
          <a:p>
            <a:pPr algn="l" fontAlgn="auto">
              <a:lnSpc>
                <a:spcPct val="90000"/>
              </a:lnSpc>
              <a:spcAft>
                <a:spcPts val="0"/>
              </a:spcAft>
              <a:buFont typeface="Wingdings" pitchFamily="2" charset="2"/>
              <a:buNone/>
              <a:defRPr/>
            </a:pPr>
            <a:endParaRPr lang="en-US" sz="2800" b="1" dirty="0" smtClean="0">
              <a:solidFill>
                <a:srgbClr val="008000"/>
              </a:solidFill>
              <a:latin typeface="+mj-lt"/>
              <a:ea typeface="宋体" pitchFamily="2" charset="-122"/>
            </a:endParaRPr>
          </a:p>
          <a:p>
            <a:pPr algn="l" fontAlgn="auto">
              <a:lnSpc>
                <a:spcPct val="90000"/>
              </a:lnSpc>
              <a:spcAft>
                <a:spcPts val="0"/>
              </a:spcAft>
              <a:buFont typeface="Wingdings" pitchFamily="2" charset="2"/>
              <a:buNone/>
              <a:defRPr/>
            </a:pPr>
            <a:endParaRPr lang="en-US" sz="2800" b="1" dirty="0" smtClean="0">
              <a:solidFill>
                <a:srgbClr val="008000"/>
              </a:solidFill>
              <a:latin typeface="+mj-lt"/>
              <a:ea typeface="宋体" pitchFamily="2" charset="-122"/>
            </a:endParaRPr>
          </a:p>
          <a:p>
            <a:pPr algn="l">
              <a:lnSpc>
                <a:spcPct val="90000"/>
              </a:lnSpc>
              <a:defRPr/>
            </a:pPr>
            <a:r>
              <a:rPr lang="en-US" sz="2800" b="1" dirty="0" smtClean="0">
                <a:solidFill>
                  <a:schemeClr val="tx1"/>
                </a:solidFill>
                <a:ea typeface="宋体" pitchFamily="2" charset="-122"/>
              </a:rPr>
              <a:t>		  </a:t>
            </a:r>
            <a:r>
              <a:rPr lang="en-US" sz="2800" b="1" dirty="0" err="1" smtClean="0">
                <a:solidFill>
                  <a:schemeClr val="tx1"/>
                </a:solidFill>
                <a:ea typeface="宋体" pitchFamily="2" charset="-122"/>
              </a:rPr>
              <a:t>int</a:t>
            </a:r>
            <a:r>
              <a:rPr lang="en-US" sz="2800" dirty="0" smtClean="0">
                <a:solidFill>
                  <a:schemeClr val="tx1"/>
                </a:solidFill>
                <a:ea typeface="宋体" pitchFamily="2" charset="-122"/>
              </a:rPr>
              <a:t> marks [ ] = {20,65,30};</a:t>
            </a:r>
          </a:p>
          <a:p>
            <a:pPr algn="l">
              <a:lnSpc>
                <a:spcPct val="90000"/>
              </a:lnSpc>
              <a:defRPr/>
            </a:pPr>
            <a:r>
              <a:rPr lang="en-US" sz="2800" dirty="0" smtClean="0">
                <a:solidFill>
                  <a:schemeClr val="tx1"/>
                </a:solidFill>
                <a:ea typeface="宋体" pitchFamily="2" charset="-122"/>
              </a:rPr>
              <a:t>		  </a:t>
            </a:r>
            <a:r>
              <a:rPr lang="en-US" sz="2800" dirty="0" err="1" smtClean="0">
                <a:solidFill>
                  <a:schemeClr val="tx1"/>
                </a:solidFill>
                <a:ea typeface="宋体" pitchFamily="2" charset="-122"/>
              </a:rPr>
              <a:t>cout</a:t>
            </a:r>
            <a:r>
              <a:rPr lang="en-US" sz="2800" dirty="0" smtClean="0">
                <a:solidFill>
                  <a:schemeClr val="tx1"/>
                </a:solidFill>
                <a:ea typeface="宋体" pitchFamily="2" charset="-122"/>
              </a:rPr>
              <a:t> &lt;&lt; marks;  </a:t>
            </a:r>
            <a:r>
              <a:rPr lang="en-US" sz="2800" b="1" dirty="0" smtClean="0">
                <a:solidFill>
                  <a:srgbClr val="C00000"/>
                </a:solidFill>
                <a:ea typeface="宋体" pitchFamily="2" charset="-122"/>
              </a:rPr>
              <a:t>// Wrong</a:t>
            </a:r>
            <a:endParaRPr lang="en-US" sz="2800" b="1" dirty="0" smtClean="0">
              <a:solidFill>
                <a:srgbClr val="C00000"/>
              </a:solidFill>
              <a:latin typeface="+mj-lt"/>
              <a:ea typeface="宋体" pitchFamily="2" charset="-122"/>
            </a:endParaRPr>
          </a:p>
        </p:txBody>
      </p:sp>
      <p:sp>
        <p:nvSpPr>
          <p:cNvPr id="38916" name="Rectangle 4"/>
          <p:cNvSpPr>
            <a:spLocks noChangeArrowheads="1"/>
          </p:cNvSpPr>
          <p:nvPr/>
        </p:nvSpPr>
        <p:spPr bwMode="auto">
          <a:xfrm>
            <a:off x="0" y="31623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10" end="10"/>
                                            </p:txEl>
                                          </p:spTgt>
                                        </p:tgtEl>
                                        <p:attrNameLst>
                                          <p:attrName>style.visibility</p:attrName>
                                        </p:attrNameLst>
                                      </p:cBhvr>
                                      <p:to>
                                        <p:strVal val="visible"/>
                                      </p:to>
                                    </p:set>
                                    <p:animEffect transition="in" filter="blinds(horizontal)">
                                      <p:cBhvr>
                                        <p:cTn id="7" dur="500"/>
                                        <p:tgtEl>
                                          <p:spTgt spid="39939">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11" end="11"/>
                                            </p:txEl>
                                          </p:spTgt>
                                        </p:tgtEl>
                                        <p:attrNameLst>
                                          <p:attrName>style.visibility</p:attrName>
                                        </p:attrNameLst>
                                      </p:cBhvr>
                                      <p:to>
                                        <p:strVal val="visible"/>
                                      </p:to>
                                    </p:set>
                                    <p:animEffect transition="in" filter="blinds(horizontal)">
                                      <p:cBhvr>
                                        <p:cTn id="10" dur="500"/>
                                        <p:tgtEl>
                                          <p:spTgt spid="399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76200"/>
            <a:ext cx="8229600" cy="792162"/>
          </a:xfrm>
        </p:spPr>
        <p:txBody>
          <a:bodyPr/>
          <a:lstStyle/>
          <a:p>
            <a:r>
              <a:rPr lang="en-US" dirty="0" smtClean="0">
                <a:solidFill>
                  <a:srgbClr val="C00000"/>
                </a:solidFill>
              </a:rPr>
              <a:t>Character Array (string) Input</a:t>
            </a:r>
            <a:endParaRPr lang="en-US" dirty="0">
              <a:solidFill>
                <a:srgbClr val="C00000"/>
              </a:solidFill>
            </a:endParaRPr>
          </a:p>
        </p:txBody>
      </p:sp>
      <p:sp>
        <p:nvSpPr>
          <p:cNvPr id="45059" name="Rectangle 3"/>
          <p:cNvSpPr>
            <a:spLocks noGrp="1" noChangeArrowheads="1"/>
          </p:cNvSpPr>
          <p:nvPr>
            <p:ph type="body" idx="1"/>
          </p:nvPr>
        </p:nvSpPr>
        <p:spPr>
          <a:xfrm>
            <a:off x="76200" y="1066800"/>
            <a:ext cx="8915400" cy="5638800"/>
          </a:xfrm>
        </p:spPr>
        <p:txBody>
          <a:bodyPr>
            <a:normAutofit/>
          </a:bodyPr>
          <a:lstStyle/>
          <a:p>
            <a:r>
              <a:rPr lang="en-US" sz="2800" dirty="0"/>
              <a:t>Declare strings </a:t>
            </a:r>
            <a:r>
              <a:rPr lang="en-US" sz="2800" dirty="0">
                <a:solidFill>
                  <a:srgbClr val="2F1BC7"/>
                </a:solidFill>
              </a:rPr>
              <a:t>1 </a:t>
            </a:r>
            <a:r>
              <a:rPr lang="en-US" sz="2800" dirty="0" smtClean="0">
                <a:solidFill>
                  <a:srgbClr val="2F1BC7"/>
                </a:solidFill>
              </a:rPr>
              <a:t>element </a:t>
            </a:r>
            <a:r>
              <a:rPr lang="en-US" sz="2800" dirty="0">
                <a:solidFill>
                  <a:srgbClr val="2F1BC7"/>
                </a:solidFill>
              </a:rPr>
              <a:t>bigger </a:t>
            </a:r>
            <a:r>
              <a:rPr lang="en-US" sz="2800" dirty="0"/>
              <a:t>than </a:t>
            </a:r>
            <a:r>
              <a:rPr lang="en-US" sz="2800" dirty="0" smtClean="0"/>
              <a:t>planned </a:t>
            </a:r>
            <a:r>
              <a:rPr lang="en-US" sz="2800" dirty="0"/>
              <a:t>size to </a:t>
            </a:r>
            <a:br>
              <a:rPr lang="en-US" sz="2800" dirty="0"/>
            </a:br>
            <a:r>
              <a:rPr lang="en-US" sz="2800" dirty="0"/>
              <a:t>allow for </a:t>
            </a:r>
            <a:r>
              <a:rPr lang="en-US" sz="2800" b="1" dirty="0">
                <a:solidFill>
                  <a:srgbClr val="C00000"/>
                </a:solidFill>
              </a:rPr>
              <a:t>‘\0</a:t>
            </a:r>
            <a:r>
              <a:rPr lang="en-US" sz="2800" b="1" dirty="0" smtClean="0">
                <a:solidFill>
                  <a:srgbClr val="C00000"/>
                </a:solidFill>
              </a:rPr>
              <a:t>’ </a:t>
            </a:r>
            <a:r>
              <a:rPr lang="en-US" sz="2800" b="1" dirty="0" smtClean="0"/>
              <a:t>(null character)</a:t>
            </a:r>
            <a:endParaRPr lang="en-US" sz="2800" b="1" dirty="0"/>
          </a:p>
          <a:p>
            <a:pPr lvl="1">
              <a:buNone/>
            </a:pPr>
            <a:r>
              <a:rPr lang="en-US" sz="2400" dirty="0" smtClean="0">
                <a:solidFill>
                  <a:srgbClr val="2F1BC7"/>
                </a:solidFill>
              </a:rPr>
              <a:t>	</a:t>
            </a:r>
            <a:r>
              <a:rPr lang="en-US" dirty="0" smtClean="0">
                <a:solidFill>
                  <a:srgbClr val="2F1BC7"/>
                </a:solidFill>
              </a:rPr>
              <a:t>char city[10];</a:t>
            </a:r>
          </a:p>
          <a:p>
            <a:pPr lvl="1">
              <a:buNone/>
            </a:pPr>
            <a:r>
              <a:rPr lang="en-US" dirty="0" smtClean="0">
                <a:solidFill>
                  <a:srgbClr val="2F1BC7"/>
                </a:solidFill>
              </a:rPr>
              <a:t>   </a:t>
            </a:r>
            <a:r>
              <a:rPr lang="en-US" dirty="0" err="1" smtClean="0">
                <a:solidFill>
                  <a:srgbClr val="2F1BC7"/>
                </a:solidFill>
              </a:rPr>
              <a:t>cin</a:t>
            </a:r>
            <a:r>
              <a:rPr lang="en-US" dirty="0" smtClean="0">
                <a:solidFill>
                  <a:srgbClr val="2F1BC7"/>
                </a:solidFill>
              </a:rPr>
              <a:t>&gt;&gt; city;  //User enters  </a:t>
            </a:r>
            <a:r>
              <a:rPr lang="en-US" b="1" i="1" dirty="0" smtClean="0">
                <a:solidFill>
                  <a:srgbClr val="2F1BC7"/>
                </a:solidFill>
              </a:rPr>
              <a:t>Islamabad </a:t>
            </a:r>
            <a:r>
              <a:rPr lang="en-US" dirty="0" smtClean="0">
                <a:solidFill>
                  <a:srgbClr val="2F1BC7"/>
                </a:solidFill>
              </a:rPr>
              <a:t>(9 chars)</a:t>
            </a:r>
            <a:endParaRPr lang="en-US" dirty="0">
              <a:solidFill>
                <a:srgbClr val="2F1BC7"/>
              </a:solidFill>
            </a:endParaRPr>
          </a:p>
          <a:p>
            <a:endParaRPr lang="en-US" sz="2800" dirty="0" smtClean="0"/>
          </a:p>
          <a:p>
            <a:endParaRPr lang="en-US" sz="2800" dirty="0" smtClean="0"/>
          </a:p>
          <a:p>
            <a:r>
              <a:rPr lang="en-US" sz="2800" dirty="0" smtClean="0"/>
              <a:t>When </a:t>
            </a:r>
            <a:r>
              <a:rPr lang="en-US" sz="2800" dirty="0"/>
              <a:t>input takes place</a:t>
            </a:r>
            <a:r>
              <a:rPr lang="en-US" sz="2800" dirty="0">
                <a:solidFill>
                  <a:srgbClr val="2F1BC7"/>
                </a:solidFill>
              </a:rPr>
              <a:t>, C++ automatically places the </a:t>
            </a:r>
            <a:r>
              <a:rPr lang="en-US" sz="2800" b="1" dirty="0">
                <a:solidFill>
                  <a:srgbClr val="2F1BC7"/>
                </a:solidFill>
              </a:rPr>
              <a:t>‘\0’ </a:t>
            </a:r>
            <a:r>
              <a:rPr lang="en-US" sz="2800" dirty="0"/>
              <a:t>in memory </a:t>
            </a:r>
            <a:r>
              <a:rPr lang="en-US" sz="2800" dirty="0">
                <a:solidFill>
                  <a:srgbClr val="2F1BC7"/>
                </a:solidFill>
              </a:rPr>
              <a:t>at the end of the characters typed in</a:t>
            </a:r>
          </a:p>
        </p:txBody>
      </p:sp>
      <p:sp>
        <p:nvSpPr>
          <p:cNvPr id="8" name="Rectangle 7"/>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smtClean="0">
                <a:solidFill>
                  <a:srgbClr val="B80000"/>
                </a:solidFill>
              </a:rPr>
              <a:t>Arrays</a:t>
            </a:r>
            <a:endParaRPr lang="en-US" dirty="0">
              <a:solidFill>
                <a:srgbClr val="B80000"/>
              </a:solidFill>
            </a:endParaRPr>
          </a:p>
        </p:txBody>
      </p:sp>
      <p:sp>
        <p:nvSpPr>
          <p:cNvPr id="9219" name="Rectangle 3"/>
          <p:cNvSpPr>
            <a:spLocks noGrp="1" noChangeArrowheads="1"/>
          </p:cNvSpPr>
          <p:nvPr>
            <p:ph type="body" sz="half" idx="1"/>
          </p:nvPr>
        </p:nvSpPr>
        <p:spPr>
          <a:xfrm>
            <a:off x="228600" y="914400"/>
            <a:ext cx="8534400" cy="5562600"/>
          </a:xfrm>
        </p:spPr>
        <p:txBody>
          <a:bodyPr>
            <a:normAutofit/>
          </a:bodyPr>
          <a:lstStyle/>
          <a:p>
            <a:pPr>
              <a:spcBef>
                <a:spcPts val="2400"/>
              </a:spcBef>
            </a:pPr>
            <a:r>
              <a:rPr lang="en-US" sz="3600" dirty="0" smtClean="0">
                <a:solidFill>
                  <a:srgbClr val="2F1BC7"/>
                </a:solidFill>
              </a:rPr>
              <a:t>Related data items</a:t>
            </a:r>
          </a:p>
          <a:p>
            <a:pPr>
              <a:spcBef>
                <a:spcPts val="2400"/>
              </a:spcBef>
            </a:pPr>
            <a:endParaRPr lang="en-US" sz="3600" dirty="0" smtClean="0"/>
          </a:p>
          <a:p>
            <a:pPr>
              <a:spcBef>
                <a:spcPts val="2400"/>
              </a:spcBef>
            </a:pPr>
            <a:r>
              <a:rPr lang="en-US" sz="3600" dirty="0" smtClean="0">
                <a:solidFill>
                  <a:srgbClr val="2C14DE"/>
                </a:solidFill>
              </a:rPr>
              <a:t>Collection </a:t>
            </a:r>
            <a:r>
              <a:rPr lang="en-US" sz="3600" dirty="0" smtClean="0"/>
              <a:t>of the </a:t>
            </a:r>
            <a:r>
              <a:rPr lang="en-US" sz="3600" dirty="0" smtClean="0">
                <a:solidFill>
                  <a:srgbClr val="2C14DE"/>
                </a:solidFill>
              </a:rPr>
              <a:t>same types </a:t>
            </a:r>
            <a:r>
              <a:rPr lang="en-US" sz="3600" dirty="0" smtClean="0"/>
              <a:t>of data. </a:t>
            </a:r>
          </a:p>
          <a:p>
            <a:pPr>
              <a:spcBef>
                <a:spcPts val="2400"/>
              </a:spcBef>
            </a:pPr>
            <a:endParaRPr lang="en-US" sz="3600" dirty="0" smtClean="0"/>
          </a:p>
          <a:p>
            <a:pPr>
              <a:spcBef>
                <a:spcPts val="2400"/>
              </a:spcBef>
            </a:pPr>
            <a:r>
              <a:rPr lang="en-US" sz="3600" dirty="0" smtClean="0"/>
              <a:t>Static entity – </a:t>
            </a:r>
            <a:r>
              <a:rPr lang="en-US" sz="3600" b="1" dirty="0" smtClean="0">
                <a:solidFill>
                  <a:srgbClr val="B80000"/>
                </a:solidFill>
              </a:rPr>
              <a:t>Same size </a:t>
            </a:r>
            <a:r>
              <a:rPr lang="en-US" sz="3600" dirty="0" smtClean="0"/>
              <a:t>throughout program</a:t>
            </a:r>
          </a:p>
          <a:p>
            <a:pPr>
              <a:spcBef>
                <a:spcPts val="2400"/>
              </a:spcBef>
            </a:pPr>
            <a:endParaRPr lang="en-US" sz="3600" dirty="0" smtClean="0">
              <a:solidFill>
                <a:srgbClr val="2C14DE"/>
              </a:solidFill>
            </a:endParaRP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Number to Characters conversion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endParaRPr lang="en-US" dirty="0" smtClean="0"/>
          </a:p>
          <a:p>
            <a:pPr>
              <a:buNone/>
            </a:pPr>
            <a:r>
              <a:rPr lang="en-US" dirty="0" err="1" smtClean="0"/>
              <a:t>int</a:t>
            </a:r>
            <a:r>
              <a:rPr lang="en-US" dirty="0" smtClean="0"/>
              <a:t> main() {</a:t>
            </a:r>
          </a:p>
          <a:p>
            <a:pPr>
              <a:buNone/>
            </a:pPr>
            <a:r>
              <a:rPr lang="en-US" dirty="0" smtClean="0"/>
              <a:t>	for (</a:t>
            </a:r>
            <a:r>
              <a:rPr lang="en-US" dirty="0" err="1" smtClean="0"/>
              <a:t>int</a:t>
            </a:r>
            <a:r>
              <a:rPr lang="en-US" dirty="0" smtClean="0"/>
              <a:t> </a:t>
            </a:r>
            <a:r>
              <a:rPr lang="en-US" dirty="0" err="1" smtClean="0"/>
              <a:t>i</a:t>
            </a:r>
            <a:r>
              <a:rPr lang="en-US" dirty="0" smtClean="0"/>
              <a:t>=97;i&lt;120;i++){</a:t>
            </a:r>
          </a:p>
          <a:p>
            <a:pPr>
              <a:buNone/>
            </a:pPr>
            <a:r>
              <a:rPr lang="en-US" dirty="0" smtClean="0"/>
              <a:t>		</a:t>
            </a:r>
            <a:r>
              <a:rPr lang="en-US" dirty="0" err="1" smtClean="0"/>
              <a:t>cout</a:t>
            </a:r>
            <a:r>
              <a:rPr lang="en-US" dirty="0" smtClean="0"/>
              <a:t>&lt;&lt;(char)</a:t>
            </a:r>
            <a:r>
              <a:rPr lang="en-US" dirty="0" err="1" smtClean="0"/>
              <a:t>i</a:t>
            </a:r>
            <a:r>
              <a:rPr lang="en-US" dirty="0" smtClean="0"/>
              <a:t>;</a:t>
            </a:r>
          </a:p>
          <a:p>
            <a:pPr>
              <a:buNone/>
            </a:pPr>
            <a:r>
              <a:rPr lang="en-US" dirty="0" smtClean="0"/>
              <a:t>	}</a:t>
            </a:r>
          </a:p>
          <a:p>
            <a:pPr>
              <a:buNone/>
            </a:pPr>
            <a:r>
              <a:rPr lang="en-US" dirty="0" smtClean="0"/>
              <a:t>	return 0;</a:t>
            </a:r>
          </a:p>
          <a:p>
            <a:pPr>
              <a:buNone/>
            </a:pPr>
            <a:r>
              <a:rPr lang="en-US" dirty="0" smtClean="0"/>
              <a:t>}</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buNone/>
            </a:pPr>
            <a:r>
              <a:rPr lang="en-US" sz="2200" dirty="0" smtClean="0"/>
              <a:t>#include &lt;</a:t>
            </a:r>
            <a:r>
              <a:rPr lang="en-US" sz="2200" dirty="0" err="1" smtClean="0"/>
              <a:t>iostream</a:t>
            </a:r>
            <a:r>
              <a:rPr lang="en-US" sz="2200" dirty="0" smtClean="0"/>
              <a:t>&gt; </a:t>
            </a:r>
          </a:p>
          <a:p>
            <a:pPr>
              <a:buNone/>
            </a:pPr>
            <a:r>
              <a:rPr lang="en-US" sz="2200" dirty="0" smtClean="0"/>
              <a:t>using namespace std;</a:t>
            </a:r>
          </a:p>
          <a:p>
            <a:pPr>
              <a:buNone/>
            </a:pPr>
            <a:r>
              <a:rPr lang="en-US" sz="2200" dirty="0" err="1" smtClean="0"/>
              <a:t>int</a:t>
            </a:r>
            <a:r>
              <a:rPr lang="en-US" sz="2200" dirty="0" smtClean="0"/>
              <a:t> main(){ </a:t>
            </a:r>
          </a:p>
          <a:p>
            <a:pPr>
              <a:buNone/>
            </a:pPr>
            <a:r>
              <a:rPr lang="en-US" sz="2200" dirty="0" smtClean="0"/>
              <a:t>char </a:t>
            </a:r>
            <a:r>
              <a:rPr lang="en-US" sz="2200" dirty="0" err="1" smtClean="0"/>
              <a:t>ch</a:t>
            </a:r>
            <a:r>
              <a:rPr lang="en-US" sz="2200" dirty="0" smtClean="0"/>
              <a:t>; </a:t>
            </a:r>
          </a:p>
          <a:p>
            <a:pPr>
              <a:buNone/>
            </a:pPr>
            <a:r>
              <a:rPr lang="en-US" sz="2200" dirty="0" err="1" smtClean="0"/>
              <a:t>int</a:t>
            </a:r>
            <a:r>
              <a:rPr lang="en-US" sz="2200" dirty="0" smtClean="0"/>
              <a:t> numeric; </a:t>
            </a:r>
          </a:p>
          <a:p>
            <a:pPr>
              <a:buNone/>
            </a:pPr>
            <a:r>
              <a:rPr lang="en-US" sz="2200" dirty="0" err="1" smtClean="0"/>
              <a:t>cout</a:t>
            </a:r>
            <a:r>
              <a:rPr lang="en-US" sz="2200" dirty="0" smtClean="0"/>
              <a:t> &lt;&lt; "Give character: ";</a:t>
            </a:r>
          </a:p>
          <a:p>
            <a:pPr>
              <a:buNone/>
            </a:pPr>
            <a:r>
              <a:rPr lang="en-US" sz="2200" dirty="0" smtClean="0"/>
              <a:t> </a:t>
            </a:r>
            <a:r>
              <a:rPr lang="en-US" sz="2200" dirty="0" err="1" smtClean="0"/>
              <a:t>cin</a:t>
            </a:r>
            <a:r>
              <a:rPr lang="en-US" sz="2200" dirty="0" smtClean="0"/>
              <a:t> &gt;&gt; </a:t>
            </a:r>
            <a:r>
              <a:rPr lang="en-US" sz="2200" dirty="0" err="1" smtClean="0"/>
              <a:t>ch</a:t>
            </a:r>
            <a:r>
              <a:rPr lang="en-US" sz="2200" dirty="0" smtClean="0"/>
              <a:t>; </a:t>
            </a:r>
          </a:p>
          <a:p>
            <a:pPr>
              <a:buNone/>
            </a:pPr>
            <a:r>
              <a:rPr lang="en-US" sz="2200" dirty="0" err="1" smtClean="0"/>
              <a:t>cout</a:t>
            </a:r>
            <a:r>
              <a:rPr lang="en-US" sz="2200" dirty="0" smtClean="0"/>
              <a:t> &lt;&lt; "Its </a:t>
            </a:r>
            <a:r>
              <a:rPr lang="en-US" sz="2200" dirty="0" err="1" smtClean="0"/>
              <a:t>ascii</a:t>
            </a:r>
            <a:r>
              <a:rPr lang="en-US" sz="2200" dirty="0" smtClean="0"/>
              <a:t> value is: " &lt;&lt; (</a:t>
            </a:r>
            <a:r>
              <a:rPr lang="en-US" sz="2200" dirty="0" err="1" smtClean="0"/>
              <a:t>int</a:t>
            </a:r>
            <a:r>
              <a:rPr lang="en-US" sz="2200" dirty="0" smtClean="0"/>
              <a:t>) </a:t>
            </a:r>
            <a:r>
              <a:rPr lang="en-US" sz="2200" dirty="0" err="1" smtClean="0"/>
              <a:t>ch</a:t>
            </a:r>
            <a:r>
              <a:rPr lang="en-US" sz="2200" dirty="0" smtClean="0"/>
              <a:t> &lt;&lt; </a:t>
            </a:r>
            <a:r>
              <a:rPr lang="en-US" sz="2200" dirty="0" err="1" smtClean="0"/>
              <a:t>endl</a:t>
            </a:r>
            <a:r>
              <a:rPr lang="en-US" sz="2200" dirty="0" smtClean="0"/>
              <a:t>; </a:t>
            </a:r>
          </a:p>
          <a:p>
            <a:pPr>
              <a:buNone/>
            </a:pPr>
            <a:r>
              <a:rPr lang="en-US" sz="2200" dirty="0" err="1" smtClean="0"/>
              <a:t>cout</a:t>
            </a:r>
            <a:r>
              <a:rPr lang="en-US" sz="2200" dirty="0" smtClean="0"/>
              <a:t> &lt;&lt; "Give a number to convert to </a:t>
            </a:r>
            <a:r>
              <a:rPr lang="en-US" sz="2200" dirty="0" err="1" smtClean="0"/>
              <a:t>ascii</a:t>
            </a:r>
            <a:r>
              <a:rPr lang="en-US" sz="2200" dirty="0" smtClean="0"/>
              <a:t>: "; </a:t>
            </a:r>
          </a:p>
          <a:p>
            <a:pPr>
              <a:buNone/>
            </a:pPr>
            <a:r>
              <a:rPr lang="en-US" sz="2200" dirty="0" err="1" smtClean="0"/>
              <a:t>cin</a:t>
            </a:r>
            <a:r>
              <a:rPr lang="en-US" sz="2200" dirty="0" smtClean="0"/>
              <a:t> &gt;&gt; numeric; </a:t>
            </a:r>
          </a:p>
          <a:p>
            <a:pPr>
              <a:buNone/>
            </a:pPr>
            <a:r>
              <a:rPr lang="en-US" sz="2200" dirty="0" err="1" smtClean="0"/>
              <a:t>cout</a:t>
            </a:r>
            <a:r>
              <a:rPr lang="en-US" sz="2200" dirty="0" smtClean="0"/>
              <a:t> &lt;&lt; "The </a:t>
            </a:r>
            <a:r>
              <a:rPr lang="en-US" sz="2200" dirty="0" err="1" smtClean="0"/>
              <a:t>ascii</a:t>
            </a:r>
            <a:r>
              <a:rPr lang="en-US" sz="2200" dirty="0" smtClean="0"/>
              <a:t> value of " &lt;&lt; numeric &lt;&lt; " is " &lt;&lt; (char) numeric; return 0;</a:t>
            </a:r>
          </a:p>
          <a:p>
            <a:pPr>
              <a:buNone/>
            </a:pPr>
            <a:r>
              <a:rPr lang="en-US" sz="2200" dirty="0" smtClean="0"/>
              <a:t>}</a:t>
            </a:r>
            <a:br>
              <a:rPr lang="en-US" sz="2200" dirty="0" smtClean="0"/>
            </a:br>
            <a:endParaRPr lang="en-US" sz="22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228600" y="76200"/>
            <a:ext cx="7772400" cy="715962"/>
          </a:xfrm>
          <a:noFill/>
        </p:spPr>
        <p:txBody>
          <a:bodyPr lIns="92075" tIns="46038" rIns="92075" bIns="46038">
            <a:normAutofit fontScale="90000"/>
          </a:bodyPr>
          <a:lstStyle/>
          <a:p>
            <a:r>
              <a:rPr lang="en-US" dirty="0" smtClean="0">
                <a:solidFill>
                  <a:srgbClr val="C00000"/>
                </a:solidFill>
                <a:ea typeface="宋体" pitchFamily="2" charset="-122"/>
              </a:rPr>
              <a:t>Example-1: Summing All Elements </a:t>
            </a:r>
          </a:p>
        </p:txBody>
      </p:sp>
      <p:sp>
        <p:nvSpPr>
          <p:cNvPr id="19459" name="Rectangle 3"/>
          <p:cNvSpPr>
            <a:spLocks noGrp="1" noChangeArrowheads="1"/>
          </p:cNvSpPr>
          <p:nvPr>
            <p:ph type="subTitle" idx="1"/>
          </p:nvPr>
        </p:nvSpPr>
        <p:spPr>
          <a:xfrm>
            <a:off x="228600" y="1066800"/>
            <a:ext cx="8686800" cy="5486400"/>
          </a:xfrm>
        </p:spPr>
        <p:txBody>
          <a:bodyPr lIns="92075" tIns="46038" rIns="92075" bIns="46038" rtlCol="0">
            <a:normAutofit/>
          </a:bodyPr>
          <a:lstStyle/>
          <a:p>
            <a:pPr algn="just" fontAlgn="auto">
              <a:lnSpc>
                <a:spcPct val="90000"/>
              </a:lnSpc>
              <a:spcAft>
                <a:spcPts val="0"/>
              </a:spcAft>
              <a:buFont typeface="Arial" pitchFamily="34" charset="0"/>
              <a:buNone/>
              <a:defRPr/>
            </a:pPr>
            <a:r>
              <a:rPr lang="en-US" sz="3000" dirty="0" smtClean="0">
                <a:solidFill>
                  <a:schemeClr val="tx1"/>
                </a:solidFill>
                <a:latin typeface="+mj-lt"/>
                <a:ea typeface="宋体" pitchFamily="2" charset="-122"/>
              </a:rPr>
              <a:t>- Write a program to create an array of 100 elements, initialize each element with the same value (its index uses). Sum all the array values and print the Sum.</a:t>
            </a:r>
          </a:p>
          <a:p>
            <a:pPr fontAlgn="auto">
              <a:lnSpc>
                <a:spcPct val="90000"/>
              </a:lnSpc>
              <a:spcAft>
                <a:spcPts val="0"/>
              </a:spcAft>
              <a:buFont typeface="Wingdings" pitchFamily="2" charset="2"/>
              <a:buNone/>
              <a:defRPr/>
            </a:pPr>
            <a:endParaRPr lang="en-US" sz="2800" b="1" u="sng" dirty="0" smtClean="0">
              <a:latin typeface="+mj-lt"/>
              <a:ea typeface="宋体" pitchFamily="2" charset="-122"/>
            </a:endParaRPr>
          </a:p>
        </p:txBody>
      </p:sp>
      <p:sp>
        <p:nvSpPr>
          <p:cNvPr id="35844"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28600" y="152400"/>
            <a:ext cx="7848600" cy="639762"/>
          </a:xfrm>
          <a:noFill/>
        </p:spPr>
        <p:txBody>
          <a:bodyPr lIns="92075" tIns="46038" rIns="92075" bIns="46038">
            <a:normAutofit fontScale="90000"/>
          </a:bodyPr>
          <a:lstStyle/>
          <a:p>
            <a:r>
              <a:rPr lang="en-US" dirty="0" smtClean="0">
                <a:solidFill>
                  <a:srgbClr val="C00000"/>
                </a:solidFill>
                <a:ea typeface="宋体" pitchFamily="2" charset="-122"/>
              </a:rPr>
              <a:t>Example-2: Reversing an Array</a:t>
            </a:r>
          </a:p>
        </p:txBody>
      </p:sp>
      <p:sp>
        <p:nvSpPr>
          <p:cNvPr id="20483" name="Rectangle 3"/>
          <p:cNvSpPr>
            <a:spLocks noGrp="1" noChangeArrowheads="1"/>
          </p:cNvSpPr>
          <p:nvPr>
            <p:ph type="subTitle" idx="1"/>
          </p:nvPr>
        </p:nvSpPr>
        <p:spPr>
          <a:xfrm>
            <a:off x="0" y="990600"/>
            <a:ext cx="9067800" cy="5791200"/>
          </a:xfrm>
        </p:spPr>
        <p:txBody>
          <a:bodyPr lIns="92075" tIns="46038" rIns="92075" bIns="46038" rtlCol="0">
            <a:normAutofit/>
          </a:bodyPr>
          <a:lstStyle/>
          <a:p>
            <a:pPr algn="just">
              <a:lnSpc>
                <a:spcPct val="90000"/>
              </a:lnSpc>
              <a:defRPr/>
            </a:pPr>
            <a:r>
              <a:rPr lang="en-US" sz="2800" dirty="0" smtClean="0">
                <a:solidFill>
                  <a:schemeClr val="tx1"/>
                </a:solidFill>
                <a:ea typeface="宋体" pitchFamily="2" charset="-122"/>
              </a:rPr>
              <a:t>Write a program to create an array of 10 elements, initialize each element a random value (1 to 50). Print the array values. Then, Reverse the values stored in array. Output the final array values.</a:t>
            </a:r>
          </a:p>
          <a:p>
            <a:pPr algn="l" fontAlgn="auto">
              <a:lnSpc>
                <a:spcPct val="90000"/>
              </a:lnSpc>
              <a:spcAft>
                <a:spcPts val="0"/>
              </a:spcAft>
              <a:buFont typeface="Wingdings" pitchFamily="2" charset="2"/>
              <a:buNone/>
              <a:defRPr/>
            </a:pPr>
            <a:endParaRPr lang="en-US" sz="2800" b="1" u="sng" dirty="0" smtClean="0">
              <a:solidFill>
                <a:schemeClr val="tx1"/>
              </a:solidFill>
              <a:latin typeface="+mj-lt"/>
              <a:ea typeface="宋体" pitchFamily="2" charset="-122"/>
            </a:endParaRPr>
          </a:p>
        </p:txBody>
      </p:sp>
      <p:sp>
        <p:nvSpPr>
          <p:cNvPr id="36868"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228600" y="76200"/>
            <a:ext cx="7772400" cy="715962"/>
          </a:xfrm>
          <a:noFill/>
        </p:spPr>
        <p:txBody>
          <a:bodyPr lIns="92075" tIns="46038" rIns="92075" bIns="46038">
            <a:normAutofit fontScale="90000"/>
          </a:bodyPr>
          <a:lstStyle/>
          <a:p>
            <a:r>
              <a:rPr lang="en-US" dirty="0" smtClean="0">
                <a:solidFill>
                  <a:srgbClr val="C00000"/>
                </a:solidFill>
                <a:ea typeface="宋体" pitchFamily="2" charset="-122"/>
              </a:rPr>
              <a:t>Example-3: Searching in Array</a:t>
            </a:r>
          </a:p>
        </p:txBody>
      </p:sp>
      <p:sp>
        <p:nvSpPr>
          <p:cNvPr id="19459" name="Rectangle 3"/>
          <p:cNvSpPr>
            <a:spLocks noGrp="1" noChangeArrowheads="1"/>
          </p:cNvSpPr>
          <p:nvPr>
            <p:ph type="subTitle" idx="1"/>
          </p:nvPr>
        </p:nvSpPr>
        <p:spPr>
          <a:xfrm>
            <a:off x="228600" y="1066800"/>
            <a:ext cx="8686800" cy="5486400"/>
          </a:xfrm>
        </p:spPr>
        <p:txBody>
          <a:bodyPr lIns="92075" tIns="46038" rIns="92075" bIns="46038" rtlCol="0">
            <a:normAutofit/>
          </a:bodyPr>
          <a:lstStyle/>
          <a:p>
            <a:pPr algn="just" fontAlgn="auto">
              <a:lnSpc>
                <a:spcPct val="90000"/>
              </a:lnSpc>
              <a:spcAft>
                <a:spcPts val="0"/>
              </a:spcAft>
              <a:buFont typeface="Arial" pitchFamily="34" charset="0"/>
              <a:buNone/>
              <a:defRPr/>
            </a:pPr>
            <a:r>
              <a:rPr lang="en-US" sz="3000" dirty="0" smtClean="0">
                <a:solidFill>
                  <a:schemeClr val="tx1"/>
                </a:solidFill>
                <a:latin typeface="+mj-lt"/>
                <a:ea typeface="宋体" pitchFamily="2" charset="-122"/>
              </a:rPr>
              <a:t>- Write a program that creates an integer array having 50 elements. Then, ask the user to input values in the array. After that, find the largest number, smallest number in the and calculate the average of the values in the array.</a:t>
            </a:r>
          </a:p>
          <a:p>
            <a:pPr fontAlgn="auto">
              <a:lnSpc>
                <a:spcPct val="90000"/>
              </a:lnSpc>
              <a:spcAft>
                <a:spcPts val="0"/>
              </a:spcAft>
              <a:buFont typeface="Wingdings" pitchFamily="2" charset="2"/>
              <a:buNone/>
              <a:defRPr/>
            </a:pPr>
            <a:endParaRPr lang="en-US" sz="2800" b="1" u="sng" dirty="0" smtClean="0">
              <a:latin typeface="+mj-lt"/>
              <a:ea typeface="宋体" pitchFamily="2" charset="-122"/>
            </a:endParaRPr>
          </a:p>
        </p:txBody>
      </p:sp>
      <p:sp>
        <p:nvSpPr>
          <p:cNvPr id="35844"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228600" y="76200"/>
            <a:ext cx="7772400" cy="715962"/>
          </a:xfrm>
          <a:noFill/>
        </p:spPr>
        <p:txBody>
          <a:bodyPr lIns="92075" tIns="46038" rIns="92075" bIns="46038">
            <a:normAutofit fontScale="90000"/>
          </a:bodyPr>
          <a:lstStyle/>
          <a:p>
            <a:r>
              <a:rPr lang="en-US" dirty="0" smtClean="0">
                <a:solidFill>
                  <a:srgbClr val="C00000"/>
                </a:solidFill>
                <a:ea typeface="宋体" pitchFamily="2" charset="-122"/>
              </a:rPr>
              <a:t>Example-4: Searching in Array</a:t>
            </a:r>
          </a:p>
        </p:txBody>
      </p:sp>
      <p:sp>
        <p:nvSpPr>
          <p:cNvPr id="19459" name="Rectangle 3"/>
          <p:cNvSpPr>
            <a:spLocks noGrp="1" noChangeArrowheads="1"/>
          </p:cNvSpPr>
          <p:nvPr>
            <p:ph type="subTitle" idx="1"/>
          </p:nvPr>
        </p:nvSpPr>
        <p:spPr>
          <a:xfrm>
            <a:off x="228600" y="1066800"/>
            <a:ext cx="8686800" cy="5486400"/>
          </a:xfrm>
        </p:spPr>
        <p:txBody>
          <a:bodyPr lIns="92075" tIns="46038" rIns="92075" bIns="46038" rtlCol="0">
            <a:normAutofit/>
          </a:bodyPr>
          <a:lstStyle/>
          <a:p>
            <a:pPr algn="just" fontAlgn="auto">
              <a:lnSpc>
                <a:spcPct val="90000"/>
              </a:lnSpc>
              <a:spcAft>
                <a:spcPts val="0"/>
              </a:spcAft>
              <a:buFontTx/>
              <a:buChar char="-"/>
              <a:defRPr/>
            </a:pPr>
            <a:r>
              <a:rPr lang="en-US" sz="3000" dirty="0" smtClean="0">
                <a:solidFill>
                  <a:schemeClr val="tx1"/>
                </a:solidFill>
                <a:latin typeface="+mj-lt"/>
                <a:ea typeface="宋体" pitchFamily="2" charset="-122"/>
              </a:rPr>
              <a:t>Write a program that creates an integer array having 100 elements. Then, randomly assign values (0—99) to the arrays elements. After that the program should ask the user to enter a number and print the total number of occurrences (how many time the number appeared) in the array.</a:t>
            </a:r>
          </a:p>
          <a:p>
            <a:pPr algn="just" fontAlgn="auto">
              <a:lnSpc>
                <a:spcPct val="90000"/>
              </a:lnSpc>
              <a:spcAft>
                <a:spcPts val="0"/>
              </a:spcAft>
              <a:buFontTx/>
              <a:buChar char="-"/>
              <a:defRPr/>
            </a:pPr>
            <a:r>
              <a:rPr lang="en-US" sz="3000" dirty="0" smtClean="0">
                <a:solidFill>
                  <a:srgbClr val="C00000"/>
                </a:solidFill>
                <a:latin typeface="+mj-lt"/>
                <a:ea typeface="宋体" pitchFamily="2" charset="-122"/>
              </a:rPr>
              <a:t>Example:</a:t>
            </a:r>
          </a:p>
          <a:p>
            <a:pPr algn="just" fontAlgn="auto">
              <a:lnSpc>
                <a:spcPct val="90000"/>
              </a:lnSpc>
              <a:spcAft>
                <a:spcPts val="0"/>
              </a:spcAft>
              <a:defRPr/>
            </a:pPr>
            <a:r>
              <a:rPr lang="en-US" sz="3000" dirty="0" smtClean="0">
                <a:solidFill>
                  <a:schemeClr val="tx1"/>
                </a:solidFill>
                <a:latin typeface="+mj-lt"/>
                <a:ea typeface="宋体" pitchFamily="2" charset="-122"/>
              </a:rPr>
              <a:t>  </a:t>
            </a:r>
            <a:r>
              <a:rPr lang="en-US" sz="3000" dirty="0" smtClean="0">
                <a:solidFill>
                  <a:srgbClr val="2F1BC7"/>
                </a:solidFill>
                <a:latin typeface="+mj-lt"/>
                <a:ea typeface="宋体" pitchFamily="2" charset="-122"/>
              </a:rPr>
              <a:t>Enter the number: 29</a:t>
            </a:r>
          </a:p>
          <a:p>
            <a:pPr algn="just" fontAlgn="auto">
              <a:lnSpc>
                <a:spcPct val="90000"/>
              </a:lnSpc>
              <a:spcAft>
                <a:spcPts val="0"/>
              </a:spcAft>
              <a:defRPr/>
            </a:pPr>
            <a:r>
              <a:rPr lang="en-US" sz="3000" dirty="0" smtClean="0">
                <a:solidFill>
                  <a:srgbClr val="2F1BC7"/>
                </a:solidFill>
                <a:latin typeface="+mj-lt"/>
                <a:ea typeface="宋体" pitchFamily="2" charset="-122"/>
              </a:rPr>
              <a:t>  The number 29 appeared 7 times in the array</a:t>
            </a:r>
          </a:p>
          <a:p>
            <a:pPr algn="just" fontAlgn="auto">
              <a:lnSpc>
                <a:spcPct val="90000"/>
              </a:lnSpc>
              <a:spcAft>
                <a:spcPts val="0"/>
              </a:spcAft>
              <a:defRPr/>
            </a:pPr>
            <a:endParaRPr lang="en-US" sz="3000" dirty="0" smtClean="0">
              <a:solidFill>
                <a:schemeClr val="tx1"/>
              </a:solidFill>
              <a:latin typeface="+mj-lt"/>
              <a:ea typeface="宋体" pitchFamily="2" charset="-122"/>
            </a:endParaRPr>
          </a:p>
          <a:p>
            <a:pPr algn="just" fontAlgn="auto">
              <a:lnSpc>
                <a:spcPct val="90000"/>
              </a:lnSpc>
              <a:spcAft>
                <a:spcPts val="0"/>
              </a:spcAft>
              <a:defRPr/>
            </a:pPr>
            <a:r>
              <a:rPr lang="en-US" sz="3000" dirty="0" smtClean="0">
                <a:solidFill>
                  <a:schemeClr val="tx1"/>
                </a:solidFill>
                <a:latin typeface="+mj-lt"/>
                <a:ea typeface="宋体" pitchFamily="2" charset="-122"/>
              </a:rPr>
              <a:t>  </a:t>
            </a:r>
          </a:p>
          <a:p>
            <a:pPr fontAlgn="auto">
              <a:lnSpc>
                <a:spcPct val="90000"/>
              </a:lnSpc>
              <a:spcAft>
                <a:spcPts val="0"/>
              </a:spcAft>
              <a:buFont typeface="Wingdings" pitchFamily="2" charset="2"/>
              <a:buNone/>
              <a:defRPr/>
            </a:pPr>
            <a:endParaRPr lang="en-US" sz="2800" b="1" u="sng" dirty="0" smtClean="0">
              <a:latin typeface="+mj-lt"/>
              <a:ea typeface="宋体" pitchFamily="2" charset="-122"/>
            </a:endParaRPr>
          </a:p>
        </p:txBody>
      </p:sp>
      <p:sp>
        <p:nvSpPr>
          <p:cNvPr id="35844"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28600" y="152400"/>
            <a:ext cx="7848600" cy="914400"/>
          </a:xfrm>
          <a:noFill/>
        </p:spPr>
        <p:txBody>
          <a:bodyPr lIns="92075" tIns="46038" rIns="92075" bIns="46038">
            <a:normAutofit fontScale="90000"/>
          </a:bodyPr>
          <a:lstStyle/>
          <a:p>
            <a:r>
              <a:rPr lang="en-US" dirty="0" smtClean="0">
                <a:solidFill>
                  <a:srgbClr val="C00000"/>
                </a:solidFill>
                <a:ea typeface="宋体" pitchFamily="2" charset="-122"/>
              </a:rPr>
              <a:t>Example-5: Finding Largest Element</a:t>
            </a:r>
            <a:br>
              <a:rPr lang="en-US" dirty="0" smtClean="0">
                <a:solidFill>
                  <a:srgbClr val="C00000"/>
                </a:solidFill>
                <a:ea typeface="宋体" pitchFamily="2" charset="-122"/>
              </a:rPr>
            </a:br>
            <a:r>
              <a:rPr lang="en-US" dirty="0" smtClean="0">
                <a:solidFill>
                  <a:srgbClr val="C00000"/>
                </a:solidFill>
                <a:ea typeface="宋体" pitchFamily="2" charset="-122"/>
              </a:rPr>
              <a:t>(Searching) </a:t>
            </a:r>
          </a:p>
        </p:txBody>
      </p:sp>
      <p:sp>
        <p:nvSpPr>
          <p:cNvPr id="20483" name="Rectangle 3"/>
          <p:cNvSpPr>
            <a:spLocks noGrp="1" noChangeArrowheads="1"/>
          </p:cNvSpPr>
          <p:nvPr>
            <p:ph type="subTitle" idx="1"/>
          </p:nvPr>
        </p:nvSpPr>
        <p:spPr>
          <a:xfrm>
            <a:off x="76200" y="1371600"/>
            <a:ext cx="8915400" cy="5257800"/>
          </a:xfrm>
        </p:spPr>
        <p:txBody>
          <a:bodyPr lIns="92075" tIns="46038" rIns="92075" bIns="46038" rtlCol="0">
            <a:normAutofit/>
          </a:bodyPr>
          <a:lstStyle/>
          <a:p>
            <a:pPr algn="just">
              <a:lnSpc>
                <a:spcPct val="90000"/>
              </a:lnSpc>
              <a:defRPr/>
            </a:pPr>
            <a:r>
              <a:rPr lang="en-US" sz="2800" dirty="0" smtClean="0">
                <a:solidFill>
                  <a:schemeClr val="tx1"/>
                </a:solidFill>
                <a:ea typeface="宋体" pitchFamily="2" charset="-122"/>
              </a:rPr>
              <a:t>Write a program to create an array of 50 elements, initialize each element random value (1 to 100). Find the location (index) of the largest value. In the end, print both the index and largest value.</a:t>
            </a:r>
          </a:p>
          <a:p>
            <a:pPr algn="just">
              <a:lnSpc>
                <a:spcPct val="90000"/>
              </a:lnSpc>
              <a:defRPr/>
            </a:pPr>
            <a:endParaRPr lang="en-US" sz="2800" dirty="0" smtClean="0">
              <a:solidFill>
                <a:schemeClr val="tx1"/>
              </a:solidFill>
              <a:ea typeface="宋体" pitchFamily="2" charset="-122"/>
            </a:endParaRPr>
          </a:p>
          <a:p>
            <a:pPr algn="just">
              <a:lnSpc>
                <a:spcPct val="90000"/>
              </a:lnSpc>
              <a:defRPr/>
            </a:pPr>
            <a:r>
              <a:rPr lang="en-US" sz="2800" dirty="0" smtClean="0">
                <a:solidFill>
                  <a:schemeClr val="tx2">
                    <a:lumMod val="75000"/>
                  </a:schemeClr>
                </a:solidFill>
                <a:ea typeface="宋体" pitchFamily="2" charset="-122"/>
              </a:rPr>
              <a:t>Example output:</a:t>
            </a:r>
          </a:p>
          <a:p>
            <a:pPr algn="l">
              <a:lnSpc>
                <a:spcPct val="90000"/>
              </a:lnSpc>
              <a:defRPr/>
            </a:pPr>
            <a:r>
              <a:rPr lang="en-US" sz="2800" dirty="0" smtClean="0">
                <a:solidFill>
                  <a:schemeClr val="tx2">
                    <a:lumMod val="75000"/>
                  </a:schemeClr>
                </a:solidFill>
                <a:ea typeface="宋体" pitchFamily="2" charset="-122"/>
              </a:rPr>
              <a:t>	Enter a number to search: 44</a:t>
            </a:r>
            <a:br>
              <a:rPr lang="en-US" sz="2800" dirty="0" smtClean="0">
                <a:solidFill>
                  <a:schemeClr val="tx2">
                    <a:lumMod val="75000"/>
                  </a:schemeClr>
                </a:solidFill>
                <a:ea typeface="宋体" pitchFamily="2" charset="-122"/>
              </a:rPr>
            </a:br>
            <a:r>
              <a:rPr lang="en-US" sz="2800" dirty="0" smtClean="0">
                <a:solidFill>
                  <a:schemeClr val="tx2">
                    <a:lumMod val="75000"/>
                  </a:schemeClr>
                </a:solidFill>
                <a:ea typeface="宋体" pitchFamily="2" charset="-122"/>
              </a:rPr>
              <a:t>	44 is at location 6</a:t>
            </a:r>
            <a:endParaRPr lang="en-US" sz="2800" b="1" u="sng" dirty="0" smtClean="0">
              <a:solidFill>
                <a:schemeClr val="tx1"/>
              </a:solidFill>
              <a:latin typeface="+mj-lt"/>
              <a:ea typeface="宋体" pitchFamily="2" charset="-122"/>
            </a:endParaRPr>
          </a:p>
        </p:txBody>
      </p:sp>
      <p:sp>
        <p:nvSpPr>
          <p:cNvPr id="36868"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12192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a:t>
            </a:r>
            <a:endParaRPr lang="en-US" dirty="0"/>
          </a:p>
        </p:txBody>
      </p:sp>
      <p:sp>
        <p:nvSpPr>
          <p:cNvPr id="3" name="Content Placeholder 2"/>
          <p:cNvSpPr>
            <a:spLocks noGrp="1"/>
          </p:cNvSpPr>
          <p:nvPr>
            <p:ph idx="1"/>
          </p:nvPr>
        </p:nvSpPr>
        <p:spPr/>
        <p:txBody>
          <a:bodyPr/>
          <a:lstStyle/>
          <a:p>
            <a:r>
              <a:rPr lang="en-GB" dirty="0"/>
              <a:t>Write a C++ program to find the largest element of a given array of integers.</a:t>
            </a:r>
            <a:endParaRPr lang="en-US" dirty="0"/>
          </a:p>
        </p:txBody>
      </p:sp>
      <p:pic>
        <p:nvPicPr>
          <p:cNvPr id="18434" name="Picture 2" descr="C++ Exercises: Find the largest element of a given array of integ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19400"/>
            <a:ext cx="28956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825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smtClean="0">
                <a:solidFill>
                  <a:srgbClr val="B80000"/>
                </a:solidFill>
              </a:rPr>
              <a:t>Arrays</a:t>
            </a:r>
            <a:endParaRPr lang="en-US" dirty="0">
              <a:solidFill>
                <a:srgbClr val="B80000"/>
              </a:solidFill>
            </a:endParaRP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3"/>
          <p:cNvSpPr txBox="1">
            <a:spLocks noChangeArrowheads="1"/>
          </p:cNvSpPr>
          <p:nvPr/>
        </p:nvSpPr>
        <p:spPr>
          <a:xfrm>
            <a:off x="76200" y="990600"/>
            <a:ext cx="8991600" cy="5791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Simple data type =&gt; data element contains a </a:t>
            </a:r>
            <a:r>
              <a:rPr kumimoji="0" lang="en-US" sz="3200" b="1" i="0" u="sng" strike="noStrike" kern="1200" cap="none" spc="0" normalizeH="0" baseline="0" noProof="0" dirty="0" smtClean="0">
                <a:ln>
                  <a:noFill/>
                </a:ln>
                <a:solidFill>
                  <a:srgbClr val="2F1BC7"/>
                </a:solidFill>
                <a:effectLst/>
                <a:uLnTx/>
                <a:uFillTx/>
                <a:latin typeface="+mn-lt"/>
                <a:ea typeface="+mn-ea"/>
                <a:cs typeface="+mn-cs"/>
              </a:rPr>
              <a:t>single</a:t>
            </a:r>
            <a:r>
              <a:rPr kumimoji="0" lang="en-US" sz="3200" b="1" i="0" u="none" strike="noStrike" kern="1200" cap="none" spc="0" normalizeH="0" baseline="0" noProof="0" dirty="0" smtClean="0">
                <a:ln>
                  <a:noFill/>
                </a:ln>
                <a:solidFill>
                  <a:srgbClr val="2F1BC7"/>
                </a:solidFill>
                <a:effectLst/>
                <a:uLnTx/>
                <a:uFillTx/>
                <a:latin typeface="+mn-lt"/>
                <a:ea typeface="+mn-ea"/>
                <a:cs typeface="+mn-cs"/>
              </a:rPr>
              <a:t> value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Structured data type =&gt; a data element contains a </a:t>
            </a:r>
            <a:r>
              <a:rPr kumimoji="0" lang="en-US" sz="3200" b="1" i="0" u="sng" strike="noStrike" kern="1200" cap="none" spc="0" normalizeH="0" baseline="0" noProof="0" dirty="0" smtClean="0">
                <a:ln>
                  <a:noFill/>
                </a:ln>
                <a:solidFill>
                  <a:srgbClr val="2F1BC7"/>
                </a:solidFill>
                <a:effectLst/>
                <a:uLnTx/>
                <a:uFillTx/>
                <a:latin typeface="+mn-lt"/>
                <a:ea typeface="+mn-ea"/>
                <a:cs typeface="+mn-cs"/>
              </a:rPr>
              <a:t>collection</a:t>
            </a:r>
            <a:r>
              <a:rPr kumimoji="0" lang="en-US" sz="3200" b="1" i="0" u="none" strike="noStrike" kern="1200" cap="none" spc="0" normalizeH="0" baseline="0" noProof="0" dirty="0" smtClean="0">
                <a:ln>
                  <a:noFill/>
                </a:ln>
                <a:solidFill>
                  <a:srgbClr val="2F1BC7"/>
                </a:solidFill>
                <a:effectLst/>
                <a:uLnTx/>
                <a:uFillTx/>
                <a:latin typeface="+mn-lt"/>
                <a:ea typeface="+mn-ea"/>
                <a:cs typeface="+mn-cs"/>
              </a:rPr>
              <a:t> of data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b="1" dirty="0" smtClean="0">
              <a:solidFill>
                <a:srgbClr val="2F1BC7"/>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i="0" u="none" strike="noStrike" kern="1200" cap="none" spc="0" normalizeH="0" baseline="0" noProof="0" dirty="0" smtClean="0">
                <a:ln>
                  <a:noFill/>
                </a:ln>
                <a:effectLst/>
                <a:uLnTx/>
                <a:uFillTx/>
                <a:latin typeface="+mn-lt"/>
                <a:ea typeface="+mn-ea"/>
                <a:cs typeface="+mn-cs"/>
              </a:rPr>
              <a:t>Array is a structured data-type (collection of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b="1" dirty="0" smtClean="0">
              <a:solidFill>
                <a:srgbClr val="2F1BC7"/>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0" u="none" strike="noStrike" kern="1200" cap="none" spc="0" normalizeH="0" baseline="0" noProof="0" dirty="0" smtClean="0">
              <a:ln>
                <a:noFill/>
              </a:ln>
              <a:solidFill>
                <a:srgbClr val="2F1BC7"/>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b="1" dirty="0" smtClean="0">
              <a:solidFill>
                <a:srgbClr val="2F1BC7"/>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0" u="none" strike="noStrike" kern="1200" cap="none" spc="0" normalizeH="0" baseline="0" noProof="0" dirty="0">
              <a:ln>
                <a:noFill/>
              </a:ln>
              <a:solidFill>
                <a:srgbClr val="2F1BC7"/>
              </a:solidFill>
              <a:effectLst/>
              <a:uLnTx/>
              <a:uFillTx/>
              <a:latin typeface="+mn-lt"/>
              <a:ea typeface="+mn-ea"/>
              <a:cs typeface="+mn-cs"/>
            </a:endParaRPr>
          </a:p>
        </p:txBody>
      </p:sp>
      <p:grpSp>
        <p:nvGrpSpPr>
          <p:cNvPr id="10" name="Group 23"/>
          <p:cNvGrpSpPr>
            <a:grpSpLocks/>
          </p:cNvGrpSpPr>
          <p:nvPr/>
        </p:nvGrpSpPr>
        <p:grpSpPr bwMode="auto">
          <a:xfrm>
            <a:off x="1676400" y="2286004"/>
            <a:ext cx="6096000" cy="379413"/>
            <a:chOff x="528" y="2010"/>
            <a:chExt cx="3840" cy="239"/>
          </a:xfrm>
        </p:grpSpPr>
        <p:sp>
          <p:nvSpPr>
            <p:cNvPr id="11" name="Text Box 4"/>
            <p:cNvSpPr txBox="1">
              <a:spLocks noChangeArrowheads="1"/>
            </p:cNvSpPr>
            <p:nvPr/>
          </p:nvSpPr>
          <p:spPr bwMode="auto">
            <a:xfrm>
              <a:off x="528" y="2016"/>
              <a:ext cx="768" cy="233"/>
            </a:xfrm>
            <a:prstGeom prst="rect">
              <a:avLst/>
            </a:prstGeom>
            <a:solidFill>
              <a:srgbClr val="FFFF00"/>
            </a:solidFill>
            <a:ln w="9525">
              <a:solidFill>
                <a:schemeClr val="bg2"/>
              </a:solidFill>
              <a:miter lim="800000"/>
              <a:headEnd/>
              <a:tailEnd/>
            </a:ln>
            <a:effectLst>
              <a:outerShdw dist="107763" dir="13500000" algn="ctr" rotWithShape="0">
                <a:schemeClr val="bg2"/>
              </a:outerShdw>
            </a:effectLst>
          </p:spPr>
          <p:txBody>
            <a:bodyPr>
              <a:spAutoFit/>
            </a:bodyPr>
            <a:lstStyle/>
            <a:p>
              <a:pPr algn="ctr">
                <a:spcBef>
                  <a:spcPct val="50000"/>
                </a:spcBef>
              </a:pPr>
              <a:r>
                <a:rPr lang="en-US" b="1" dirty="0" smtClean="0"/>
                <a:t>15</a:t>
              </a:r>
              <a:endParaRPr lang="en-US" b="1" dirty="0"/>
            </a:p>
          </p:txBody>
        </p:sp>
        <p:sp>
          <p:nvSpPr>
            <p:cNvPr id="12" name="Text Box 5"/>
            <p:cNvSpPr txBox="1">
              <a:spLocks noChangeArrowheads="1"/>
            </p:cNvSpPr>
            <p:nvPr/>
          </p:nvSpPr>
          <p:spPr bwMode="auto">
            <a:xfrm>
              <a:off x="1920" y="2010"/>
              <a:ext cx="1152" cy="233"/>
            </a:xfrm>
            <a:prstGeom prst="rect">
              <a:avLst/>
            </a:prstGeom>
            <a:solidFill>
              <a:srgbClr val="FFFF00"/>
            </a:solidFill>
            <a:ln w="9525">
              <a:solidFill>
                <a:schemeClr val="bg2"/>
              </a:solidFill>
              <a:miter lim="800000"/>
              <a:headEnd/>
              <a:tailEnd/>
            </a:ln>
            <a:effectLst>
              <a:outerShdw dist="107763" dir="13500000" algn="ctr" rotWithShape="0">
                <a:schemeClr val="bg2"/>
              </a:outerShdw>
            </a:effectLst>
          </p:spPr>
          <p:txBody>
            <a:bodyPr>
              <a:spAutoFit/>
            </a:bodyPr>
            <a:lstStyle/>
            <a:p>
              <a:pPr algn="ctr">
                <a:spcBef>
                  <a:spcPct val="50000"/>
                </a:spcBef>
              </a:pPr>
              <a:r>
                <a:rPr lang="en-US" b="1" dirty="0" smtClean="0"/>
                <a:t>84.35</a:t>
              </a:r>
              <a:endParaRPr lang="en-US" b="1" dirty="0"/>
            </a:p>
          </p:txBody>
        </p:sp>
        <p:sp>
          <p:nvSpPr>
            <p:cNvPr id="13" name="Text Box 6"/>
            <p:cNvSpPr txBox="1">
              <a:spLocks noChangeArrowheads="1"/>
            </p:cNvSpPr>
            <p:nvPr/>
          </p:nvSpPr>
          <p:spPr bwMode="auto">
            <a:xfrm>
              <a:off x="3648" y="2010"/>
              <a:ext cx="720" cy="233"/>
            </a:xfrm>
            <a:prstGeom prst="rect">
              <a:avLst/>
            </a:prstGeom>
            <a:solidFill>
              <a:srgbClr val="FFFF00"/>
            </a:solidFill>
            <a:ln w="9525">
              <a:solidFill>
                <a:schemeClr val="bg2"/>
              </a:solidFill>
              <a:miter lim="800000"/>
              <a:headEnd/>
              <a:tailEnd/>
            </a:ln>
            <a:effectLst>
              <a:outerShdw dist="107763" dir="13500000" algn="ctr" rotWithShape="0">
                <a:schemeClr val="bg2"/>
              </a:outerShdw>
            </a:effectLst>
          </p:spPr>
          <p:txBody>
            <a:bodyPr>
              <a:spAutoFit/>
            </a:bodyPr>
            <a:lstStyle/>
            <a:p>
              <a:pPr algn="ctr">
                <a:spcBef>
                  <a:spcPct val="50000"/>
                </a:spcBef>
              </a:pPr>
              <a:r>
                <a:rPr lang="en-US" b="1" dirty="0" smtClean="0"/>
                <a:t>‘</a:t>
              </a:r>
              <a:r>
                <a:rPr lang="en-US" b="1" dirty="0"/>
                <a:t>A’</a:t>
              </a:r>
            </a:p>
          </p:txBody>
        </p:sp>
      </p:grpSp>
      <p:sp>
        <p:nvSpPr>
          <p:cNvPr id="14" name="Text Box 7"/>
          <p:cNvSpPr txBox="1">
            <a:spLocks noChangeArrowheads="1"/>
          </p:cNvSpPr>
          <p:nvPr/>
        </p:nvSpPr>
        <p:spPr bwMode="auto">
          <a:xfrm>
            <a:off x="2362200" y="5410200"/>
            <a:ext cx="2971800" cy="381000"/>
          </a:xfrm>
          <a:prstGeom prst="rect">
            <a:avLst/>
          </a:prstGeom>
          <a:solidFill>
            <a:schemeClr val="accent5">
              <a:lumMod val="40000"/>
              <a:lumOff val="60000"/>
            </a:schemeClr>
          </a:solidFill>
          <a:ln w="9525">
            <a:solidFill>
              <a:schemeClr val="tx1"/>
            </a:solidFill>
            <a:miter lim="800000"/>
            <a:headEnd/>
            <a:tailEnd/>
          </a:ln>
          <a:effectLst>
            <a:outerShdw dist="107763" dir="13500000" algn="ctr" rotWithShape="0">
              <a:schemeClr val="bg2"/>
            </a:outerShdw>
          </a:effectLst>
        </p:spPr>
        <p:txBody>
          <a:bodyPr wrap="square">
            <a:spAutoFit/>
          </a:bodyPr>
          <a:lstStyle/>
          <a:p>
            <a:pPr algn="l">
              <a:spcBef>
                <a:spcPct val="50000"/>
              </a:spcBef>
            </a:pPr>
            <a:r>
              <a:rPr lang="en-US" b="1" dirty="0" smtClean="0"/>
              <a:t>  85      79      92    57    68    </a:t>
            </a:r>
            <a:r>
              <a:rPr lang="en-US" b="1" dirty="0"/>
              <a:t>80</a:t>
            </a:r>
          </a:p>
        </p:txBody>
      </p:sp>
      <p:cxnSp>
        <p:nvCxnSpPr>
          <p:cNvPr id="17" name="Straight Connector 16"/>
          <p:cNvCxnSpPr/>
          <p:nvPr/>
        </p:nvCxnSpPr>
        <p:spPr>
          <a:xfrm rot="5400000">
            <a:off x="2705100" y="56007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2392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7726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2298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687094" y="5599906"/>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76200"/>
            <a:ext cx="8229600" cy="715962"/>
          </a:xfrm>
        </p:spPr>
        <p:txBody>
          <a:bodyPr>
            <a:normAutofit fontScale="90000"/>
          </a:bodyPr>
          <a:lstStyle/>
          <a:p>
            <a:r>
              <a:rPr lang="en-US" dirty="0">
                <a:solidFill>
                  <a:srgbClr val="C00000"/>
                </a:solidFill>
              </a:rPr>
              <a:t>One Dimensional Array</a:t>
            </a:r>
          </a:p>
        </p:txBody>
      </p:sp>
      <p:sp>
        <p:nvSpPr>
          <p:cNvPr id="13315" name="Rectangle 3"/>
          <p:cNvSpPr>
            <a:spLocks noGrp="1" noChangeArrowheads="1"/>
          </p:cNvSpPr>
          <p:nvPr>
            <p:ph type="body" idx="1"/>
          </p:nvPr>
        </p:nvSpPr>
        <p:spPr>
          <a:xfrm>
            <a:off x="152400" y="1066800"/>
            <a:ext cx="8763000" cy="5562600"/>
          </a:xfrm>
        </p:spPr>
        <p:txBody>
          <a:bodyPr/>
          <a:lstStyle/>
          <a:p>
            <a:r>
              <a:rPr lang="en-US" dirty="0" smtClean="0"/>
              <a:t>Collection </a:t>
            </a:r>
            <a:r>
              <a:rPr lang="en-US" dirty="0"/>
              <a:t>of components</a:t>
            </a:r>
          </a:p>
          <a:p>
            <a:pPr lvl="1"/>
            <a:r>
              <a:rPr lang="en-US" dirty="0">
                <a:solidFill>
                  <a:srgbClr val="2F1BC7"/>
                </a:solidFill>
              </a:rPr>
              <a:t>All of the same </a:t>
            </a:r>
            <a:r>
              <a:rPr lang="en-US" dirty="0" smtClean="0">
                <a:solidFill>
                  <a:srgbClr val="2F1BC7"/>
                </a:solidFill>
              </a:rPr>
              <a:t>type</a:t>
            </a:r>
          </a:p>
          <a:p>
            <a:pPr lvl="1"/>
            <a:endParaRPr lang="en-US" dirty="0"/>
          </a:p>
          <a:p>
            <a:r>
              <a:rPr lang="en-US" dirty="0"/>
              <a:t>Structure given a </a:t>
            </a:r>
            <a:r>
              <a:rPr lang="en-US" dirty="0">
                <a:solidFill>
                  <a:srgbClr val="2F1BC7"/>
                </a:solidFill>
              </a:rPr>
              <a:t>single </a:t>
            </a:r>
            <a:r>
              <a:rPr lang="en-US" dirty="0" smtClean="0">
                <a:solidFill>
                  <a:srgbClr val="2F1BC7"/>
                </a:solidFill>
              </a:rPr>
              <a:t>name</a:t>
            </a:r>
          </a:p>
          <a:p>
            <a:endParaRPr lang="en-US" dirty="0">
              <a:solidFill>
                <a:srgbClr val="2F1BC7"/>
              </a:solidFill>
            </a:endParaRPr>
          </a:p>
          <a:p>
            <a:r>
              <a:rPr lang="en-US" dirty="0"/>
              <a:t>Individual </a:t>
            </a:r>
            <a:r>
              <a:rPr lang="en-US" dirty="0">
                <a:solidFill>
                  <a:srgbClr val="2F1BC7"/>
                </a:solidFill>
              </a:rPr>
              <a:t>elements accessed</a:t>
            </a:r>
            <a:r>
              <a:rPr lang="en-US" dirty="0"/>
              <a:t> by </a:t>
            </a:r>
            <a:r>
              <a:rPr lang="en-US" dirty="0">
                <a:solidFill>
                  <a:srgbClr val="C00000"/>
                </a:solidFill>
              </a:rPr>
              <a:t>index</a:t>
            </a:r>
            <a:r>
              <a:rPr lang="en-US" dirty="0"/>
              <a:t> indicating relative position in </a:t>
            </a:r>
            <a:r>
              <a:rPr lang="en-US" dirty="0" smtClean="0"/>
              <a:t>collection</a:t>
            </a:r>
          </a:p>
          <a:p>
            <a:endParaRPr lang="en-US" dirty="0"/>
          </a:p>
          <a:p>
            <a:r>
              <a:rPr lang="en-US" b="1" dirty="0" smtClean="0">
                <a:solidFill>
                  <a:srgbClr val="C00000"/>
                </a:solidFill>
              </a:rPr>
              <a:t>Index </a:t>
            </a:r>
            <a:r>
              <a:rPr lang="en-US" b="1" dirty="0">
                <a:solidFill>
                  <a:srgbClr val="C00000"/>
                </a:solidFill>
              </a:rPr>
              <a:t>of an array </a:t>
            </a:r>
            <a:r>
              <a:rPr lang="en-US" b="1" i="1" dirty="0">
                <a:solidFill>
                  <a:srgbClr val="C00000"/>
                </a:solidFill>
              </a:rPr>
              <a:t>must</a:t>
            </a:r>
            <a:r>
              <a:rPr lang="en-US" b="1" dirty="0">
                <a:solidFill>
                  <a:srgbClr val="C00000"/>
                </a:solidFill>
              </a:rPr>
              <a:t> be an integer</a:t>
            </a:r>
          </a:p>
          <a:p>
            <a:endParaRPr lang="en-US" dirty="0"/>
          </a:p>
        </p:txBody>
      </p:sp>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smtClean="0">
                <a:solidFill>
                  <a:srgbClr val="C00000"/>
                </a:solidFill>
              </a:rPr>
              <a:t>One Dimensional Array</a:t>
            </a:r>
            <a:endParaRPr lang="en-US" dirty="0">
              <a:solidFill>
                <a:srgbClr val="B80000"/>
              </a:solidFill>
            </a:endParaRP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8"/>
          <p:cNvSpPr/>
          <p:nvPr/>
        </p:nvSpPr>
        <p:spPr>
          <a:xfrm>
            <a:off x="4572000" y="1905000"/>
            <a:ext cx="9906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0" y="1953490"/>
            <a:ext cx="990600" cy="369332"/>
            <a:chOff x="4572000" y="1953490"/>
            <a:chExt cx="990600" cy="369332"/>
          </a:xfrm>
        </p:grpSpPr>
        <p:cxnSp>
          <p:nvCxnSpPr>
            <p:cNvPr id="11" name="Straight Connector 10"/>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3670" y="1953490"/>
              <a:ext cx="418704" cy="369332"/>
            </a:xfrm>
            <a:prstGeom prst="rect">
              <a:avLst/>
            </a:prstGeom>
            <a:noFill/>
          </p:spPr>
          <p:txBody>
            <a:bodyPr wrap="none" rtlCol="0">
              <a:spAutoFit/>
            </a:bodyPr>
            <a:lstStyle/>
            <a:p>
              <a:r>
                <a:rPr lang="en-US" b="1" dirty="0" smtClean="0"/>
                <a:t>31</a:t>
              </a:r>
              <a:endParaRPr lang="en-US" b="1" dirty="0"/>
            </a:p>
          </p:txBody>
        </p:sp>
      </p:grpSp>
      <p:grpSp>
        <p:nvGrpSpPr>
          <p:cNvPr id="14" name="Group 13"/>
          <p:cNvGrpSpPr/>
          <p:nvPr/>
        </p:nvGrpSpPr>
        <p:grpSpPr>
          <a:xfrm>
            <a:off x="4572000" y="2362200"/>
            <a:ext cx="990600" cy="369332"/>
            <a:chOff x="4572000" y="1953490"/>
            <a:chExt cx="990600" cy="369332"/>
          </a:xfrm>
        </p:grpSpPr>
        <p:cxnSp>
          <p:nvCxnSpPr>
            <p:cNvPr id="15" name="Straight Connector 14"/>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93670" y="1953490"/>
              <a:ext cx="418704" cy="369332"/>
            </a:xfrm>
            <a:prstGeom prst="rect">
              <a:avLst/>
            </a:prstGeom>
            <a:noFill/>
          </p:spPr>
          <p:txBody>
            <a:bodyPr wrap="none" rtlCol="0">
              <a:spAutoFit/>
            </a:bodyPr>
            <a:lstStyle/>
            <a:p>
              <a:r>
                <a:rPr lang="en-US" b="1" dirty="0" smtClean="0"/>
                <a:t>34</a:t>
              </a:r>
              <a:endParaRPr lang="en-US" b="1" dirty="0"/>
            </a:p>
          </p:txBody>
        </p:sp>
      </p:grpSp>
      <p:grpSp>
        <p:nvGrpSpPr>
          <p:cNvPr id="17" name="Group 16"/>
          <p:cNvGrpSpPr/>
          <p:nvPr/>
        </p:nvGrpSpPr>
        <p:grpSpPr>
          <a:xfrm>
            <a:off x="4572000" y="2743200"/>
            <a:ext cx="990600" cy="369332"/>
            <a:chOff x="4572000" y="1953490"/>
            <a:chExt cx="990600" cy="369332"/>
          </a:xfrm>
        </p:grpSpPr>
        <p:cxnSp>
          <p:nvCxnSpPr>
            <p:cNvPr id="18" name="Straight Connector 17"/>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93670" y="1953490"/>
              <a:ext cx="418704" cy="369332"/>
            </a:xfrm>
            <a:prstGeom prst="rect">
              <a:avLst/>
            </a:prstGeom>
            <a:noFill/>
          </p:spPr>
          <p:txBody>
            <a:bodyPr wrap="none" rtlCol="0">
              <a:spAutoFit/>
            </a:bodyPr>
            <a:lstStyle/>
            <a:p>
              <a:r>
                <a:rPr lang="en-US" b="1" dirty="0" smtClean="0"/>
                <a:t>38</a:t>
              </a:r>
              <a:endParaRPr lang="en-US" b="1" dirty="0"/>
            </a:p>
          </p:txBody>
        </p:sp>
      </p:grpSp>
      <p:grpSp>
        <p:nvGrpSpPr>
          <p:cNvPr id="20" name="Group 19"/>
          <p:cNvGrpSpPr/>
          <p:nvPr/>
        </p:nvGrpSpPr>
        <p:grpSpPr>
          <a:xfrm>
            <a:off x="4599710" y="3117270"/>
            <a:ext cx="990600" cy="369332"/>
            <a:chOff x="4572000" y="1953490"/>
            <a:chExt cx="990600" cy="369332"/>
          </a:xfrm>
        </p:grpSpPr>
        <p:cxnSp>
          <p:nvCxnSpPr>
            <p:cNvPr id="21" name="Straight Connector 20"/>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93670" y="1953490"/>
              <a:ext cx="418704" cy="369332"/>
            </a:xfrm>
            <a:prstGeom prst="rect">
              <a:avLst/>
            </a:prstGeom>
            <a:noFill/>
          </p:spPr>
          <p:txBody>
            <a:bodyPr wrap="none" rtlCol="0">
              <a:spAutoFit/>
            </a:bodyPr>
            <a:lstStyle/>
            <a:p>
              <a:r>
                <a:rPr lang="en-US" b="1" dirty="0" smtClean="0"/>
                <a:t>36</a:t>
              </a:r>
              <a:endParaRPr lang="en-US" b="1" dirty="0"/>
            </a:p>
          </p:txBody>
        </p:sp>
      </p:grpSp>
      <p:grpSp>
        <p:nvGrpSpPr>
          <p:cNvPr id="23" name="Group 22"/>
          <p:cNvGrpSpPr/>
          <p:nvPr/>
        </p:nvGrpSpPr>
        <p:grpSpPr>
          <a:xfrm>
            <a:off x="4572000" y="3505200"/>
            <a:ext cx="990600" cy="369332"/>
            <a:chOff x="4572000" y="1953490"/>
            <a:chExt cx="990600" cy="369332"/>
          </a:xfrm>
        </p:grpSpPr>
        <p:cxnSp>
          <p:nvCxnSpPr>
            <p:cNvPr id="24" name="Straight Connector 23"/>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93670" y="1953490"/>
              <a:ext cx="418704" cy="369332"/>
            </a:xfrm>
            <a:prstGeom prst="rect">
              <a:avLst/>
            </a:prstGeom>
            <a:noFill/>
          </p:spPr>
          <p:txBody>
            <a:bodyPr wrap="none" rtlCol="0">
              <a:spAutoFit/>
            </a:bodyPr>
            <a:lstStyle/>
            <a:p>
              <a:r>
                <a:rPr lang="en-US" b="1" dirty="0" smtClean="0"/>
                <a:t>30</a:t>
              </a:r>
              <a:endParaRPr lang="en-US" b="1" dirty="0"/>
            </a:p>
          </p:txBody>
        </p:sp>
      </p:grpSp>
      <p:grpSp>
        <p:nvGrpSpPr>
          <p:cNvPr id="26" name="Group 25"/>
          <p:cNvGrpSpPr/>
          <p:nvPr/>
        </p:nvGrpSpPr>
        <p:grpSpPr>
          <a:xfrm>
            <a:off x="4572000" y="3886200"/>
            <a:ext cx="990600" cy="369332"/>
            <a:chOff x="4572000" y="1953490"/>
            <a:chExt cx="990600" cy="369332"/>
          </a:xfrm>
        </p:grpSpPr>
        <p:cxnSp>
          <p:nvCxnSpPr>
            <p:cNvPr id="27" name="Straight Connector 26"/>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93670" y="1953490"/>
              <a:ext cx="418704" cy="369332"/>
            </a:xfrm>
            <a:prstGeom prst="rect">
              <a:avLst/>
            </a:prstGeom>
            <a:noFill/>
          </p:spPr>
          <p:txBody>
            <a:bodyPr wrap="none" rtlCol="0">
              <a:spAutoFit/>
            </a:bodyPr>
            <a:lstStyle/>
            <a:p>
              <a:r>
                <a:rPr lang="en-US" b="1" dirty="0" smtClean="0"/>
                <a:t>29</a:t>
              </a:r>
              <a:endParaRPr lang="en-US" b="1" dirty="0"/>
            </a:p>
          </p:txBody>
        </p:sp>
      </p:grpSp>
      <p:grpSp>
        <p:nvGrpSpPr>
          <p:cNvPr id="29" name="Group 28"/>
          <p:cNvGrpSpPr/>
          <p:nvPr/>
        </p:nvGrpSpPr>
        <p:grpSpPr>
          <a:xfrm>
            <a:off x="4572000" y="4267200"/>
            <a:ext cx="990600" cy="369332"/>
            <a:chOff x="4572000" y="1953490"/>
            <a:chExt cx="990600" cy="369332"/>
          </a:xfrm>
        </p:grpSpPr>
        <p:cxnSp>
          <p:nvCxnSpPr>
            <p:cNvPr id="30" name="Straight Connector 29"/>
            <p:cNvCxnSpPr/>
            <p:nvPr/>
          </p:nvCxnSpPr>
          <p:spPr>
            <a:xfrm>
              <a:off x="4572000" y="2286000"/>
              <a:ext cx="990600" cy="1588"/>
            </a:xfrm>
            <a:prstGeom prst="line">
              <a:avLst/>
            </a:prstGeom>
            <a:ln>
              <a:solidFill>
                <a:srgbClr val="2F1BC7"/>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93670" y="1953490"/>
              <a:ext cx="418704" cy="369332"/>
            </a:xfrm>
            <a:prstGeom prst="rect">
              <a:avLst/>
            </a:prstGeom>
            <a:noFill/>
          </p:spPr>
          <p:txBody>
            <a:bodyPr wrap="none" rtlCol="0">
              <a:spAutoFit/>
            </a:bodyPr>
            <a:lstStyle/>
            <a:p>
              <a:r>
                <a:rPr lang="en-US" b="1" dirty="0" smtClean="0"/>
                <a:t>26</a:t>
              </a:r>
              <a:endParaRPr lang="en-US" b="1" dirty="0"/>
            </a:p>
          </p:txBody>
        </p:sp>
      </p:grpSp>
      <p:sp>
        <p:nvSpPr>
          <p:cNvPr id="32" name="TextBox 31"/>
          <p:cNvSpPr txBox="1"/>
          <p:nvPr/>
        </p:nvSpPr>
        <p:spPr>
          <a:xfrm>
            <a:off x="228600" y="1143000"/>
            <a:ext cx="4114800" cy="430887"/>
          </a:xfrm>
          <a:prstGeom prst="rect">
            <a:avLst/>
          </a:prstGeom>
          <a:noFill/>
        </p:spPr>
        <p:txBody>
          <a:bodyPr wrap="square" rtlCol="0">
            <a:spAutoFit/>
          </a:bodyPr>
          <a:lstStyle/>
          <a:p>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WeeklyTemp</a:t>
            </a:r>
            <a:r>
              <a:rPr lang="en-US" sz="2200" b="1" dirty="0" smtClean="0">
                <a:latin typeface="Courier New" pitchFamily="49" charset="0"/>
                <a:cs typeface="Courier New" pitchFamily="49" charset="0"/>
              </a:rPr>
              <a:t>[7];</a:t>
            </a:r>
            <a:endParaRPr lang="en-US" sz="2200" b="1" dirty="0">
              <a:latin typeface="Courier New" pitchFamily="49" charset="0"/>
              <a:cs typeface="Courier New" pitchFamily="49" charset="0"/>
            </a:endParaRPr>
          </a:p>
        </p:txBody>
      </p:sp>
      <p:sp>
        <p:nvSpPr>
          <p:cNvPr id="33" name="TextBox 32"/>
          <p:cNvSpPr txBox="1"/>
          <p:nvPr/>
        </p:nvSpPr>
        <p:spPr>
          <a:xfrm>
            <a:off x="4267200" y="1905000"/>
            <a:ext cx="301686" cy="369332"/>
          </a:xfrm>
          <a:prstGeom prst="rect">
            <a:avLst/>
          </a:prstGeom>
          <a:noFill/>
        </p:spPr>
        <p:txBody>
          <a:bodyPr wrap="none" rtlCol="0">
            <a:spAutoFit/>
          </a:bodyPr>
          <a:lstStyle/>
          <a:p>
            <a:r>
              <a:rPr lang="en-US" dirty="0" smtClean="0"/>
              <a:t>0</a:t>
            </a:r>
            <a:endParaRPr lang="en-US" dirty="0"/>
          </a:p>
        </p:txBody>
      </p:sp>
      <p:sp>
        <p:nvSpPr>
          <p:cNvPr id="37" name="TextBox 36"/>
          <p:cNvSpPr txBox="1"/>
          <p:nvPr/>
        </p:nvSpPr>
        <p:spPr>
          <a:xfrm>
            <a:off x="4267200" y="2286000"/>
            <a:ext cx="301686" cy="369332"/>
          </a:xfrm>
          <a:prstGeom prst="rect">
            <a:avLst/>
          </a:prstGeom>
          <a:noFill/>
        </p:spPr>
        <p:txBody>
          <a:bodyPr wrap="none" rtlCol="0">
            <a:spAutoFit/>
          </a:bodyPr>
          <a:lstStyle/>
          <a:p>
            <a:r>
              <a:rPr lang="en-US" dirty="0" smtClean="0"/>
              <a:t>1</a:t>
            </a:r>
            <a:endParaRPr lang="en-US" dirty="0"/>
          </a:p>
        </p:txBody>
      </p:sp>
      <p:sp>
        <p:nvSpPr>
          <p:cNvPr id="38" name="TextBox 37"/>
          <p:cNvSpPr txBox="1"/>
          <p:nvPr/>
        </p:nvSpPr>
        <p:spPr>
          <a:xfrm>
            <a:off x="4267200" y="2694710"/>
            <a:ext cx="301686" cy="369332"/>
          </a:xfrm>
          <a:prstGeom prst="rect">
            <a:avLst/>
          </a:prstGeom>
          <a:noFill/>
        </p:spPr>
        <p:txBody>
          <a:bodyPr wrap="none" rtlCol="0">
            <a:spAutoFit/>
          </a:bodyPr>
          <a:lstStyle/>
          <a:p>
            <a:r>
              <a:rPr lang="en-US" dirty="0" smtClean="0"/>
              <a:t>2</a:t>
            </a:r>
            <a:endParaRPr lang="en-US" dirty="0"/>
          </a:p>
        </p:txBody>
      </p:sp>
      <p:sp>
        <p:nvSpPr>
          <p:cNvPr id="39" name="TextBox 38"/>
          <p:cNvSpPr txBox="1"/>
          <p:nvPr/>
        </p:nvSpPr>
        <p:spPr>
          <a:xfrm>
            <a:off x="4267200" y="3124200"/>
            <a:ext cx="301686" cy="369332"/>
          </a:xfrm>
          <a:prstGeom prst="rect">
            <a:avLst/>
          </a:prstGeom>
          <a:noFill/>
        </p:spPr>
        <p:txBody>
          <a:bodyPr wrap="none" rtlCol="0">
            <a:spAutoFit/>
          </a:bodyPr>
          <a:lstStyle/>
          <a:p>
            <a:r>
              <a:rPr lang="en-US" dirty="0" smtClean="0"/>
              <a:t>3</a:t>
            </a:r>
            <a:endParaRPr lang="en-US" dirty="0"/>
          </a:p>
        </p:txBody>
      </p:sp>
      <p:sp>
        <p:nvSpPr>
          <p:cNvPr id="40" name="TextBox 39"/>
          <p:cNvSpPr txBox="1"/>
          <p:nvPr/>
        </p:nvSpPr>
        <p:spPr>
          <a:xfrm>
            <a:off x="4260275" y="3491345"/>
            <a:ext cx="301686" cy="369332"/>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4267200" y="3810000"/>
            <a:ext cx="301686" cy="369332"/>
          </a:xfrm>
          <a:prstGeom prst="rect">
            <a:avLst/>
          </a:prstGeom>
          <a:noFill/>
        </p:spPr>
        <p:txBody>
          <a:bodyPr wrap="none" rtlCol="0">
            <a:spAutoFit/>
          </a:bodyPr>
          <a:lstStyle/>
          <a:p>
            <a:r>
              <a:rPr lang="en-US" dirty="0" smtClean="0"/>
              <a:t>5</a:t>
            </a:r>
            <a:endParaRPr lang="en-US" dirty="0"/>
          </a:p>
        </p:txBody>
      </p:sp>
      <p:sp>
        <p:nvSpPr>
          <p:cNvPr id="42" name="TextBox 41"/>
          <p:cNvSpPr txBox="1"/>
          <p:nvPr/>
        </p:nvSpPr>
        <p:spPr>
          <a:xfrm>
            <a:off x="4267200" y="4191000"/>
            <a:ext cx="301686" cy="369332"/>
          </a:xfrm>
          <a:prstGeom prst="rect">
            <a:avLst/>
          </a:prstGeom>
          <a:noFill/>
        </p:spPr>
        <p:txBody>
          <a:bodyPr wrap="none" rtlCol="0">
            <a:spAutoFit/>
          </a:bodyPr>
          <a:lstStyle/>
          <a:p>
            <a:r>
              <a:rPr lang="en-US" dirty="0" smtClean="0"/>
              <a:t>6</a:t>
            </a:r>
            <a:endParaRPr lang="en-US" dirty="0"/>
          </a:p>
        </p:txBody>
      </p:sp>
      <p:sp>
        <p:nvSpPr>
          <p:cNvPr id="43" name="TextBox 42"/>
          <p:cNvSpPr txBox="1"/>
          <p:nvPr/>
        </p:nvSpPr>
        <p:spPr>
          <a:xfrm>
            <a:off x="4343400" y="1447800"/>
            <a:ext cx="1828800" cy="369332"/>
          </a:xfrm>
          <a:prstGeom prst="rect">
            <a:avLst/>
          </a:prstGeom>
          <a:noFill/>
        </p:spPr>
        <p:txBody>
          <a:bodyPr wrap="square" rtlCol="0">
            <a:spAutoFit/>
          </a:bodyPr>
          <a:lstStyle/>
          <a:p>
            <a:r>
              <a:rPr lang="en-US" b="1" dirty="0" err="1" smtClean="0">
                <a:solidFill>
                  <a:srgbClr val="2F1BC7"/>
                </a:solidFill>
                <a:latin typeface="Courier New" pitchFamily="49" charset="0"/>
                <a:cs typeface="Courier New" pitchFamily="49" charset="0"/>
              </a:rPr>
              <a:t>WeeklyTemp</a:t>
            </a:r>
            <a:endParaRPr lang="en-US" b="1" dirty="0">
              <a:solidFill>
                <a:srgbClr val="2F1BC7"/>
              </a:solidFill>
              <a:latin typeface="Courier New" pitchFamily="49" charset="0"/>
              <a:cs typeface="Courier New" pitchFamily="49" charset="0"/>
            </a:endParaRPr>
          </a:p>
        </p:txBody>
      </p:sp>
      <p:grpSp>
        <p:nvGrpSpPr>
          <p:cNvPr id="62" name="Group 61"/>
          <p:cNvGrpSpPr/>
          <p:nvPr/>
        </p:nvGrpSpPr>
        <p:grpSpPr>
          <a:xfrm>
            <a:off x="5562600" y="2057400"/>
            <a:ext cx="2699872" cy="2362200"/>
            <a:chOff x="5562600" y="2057400"/>
            <a:chExt cx="2699872" cy="2362200"/>
          </a:xfrm>
        </p:grpSpPr>
        <p:cxnSp>
          <p:nvCxnSpPr>
            <p:cNvPr id="45" name="Straight Arrow Connector 44"/>
            <p:cNvCxnSpPr>
              <a:stCxn id="47" idx="1"/>
            </p:cNvCxnSpPr>
            <p:nvPr/>
          </p:nvCxnSpPr>
          <p:spPr>
            <a:xfrm rot="10800000">
              <a:off x="5638800" y="2057400"/>
              <a:ext cx="1752600" cy="8704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91400" y="2743200"/>
              <a:ext cx="871072" cy="369332"/>
            </a:xfrm>
            <a:prstGeom prst="rect">
              <a:avLst/>
            </a:prstGeom>
            <a:noFill/>
          </p:spPr>
          <p:txBody>
            <a:bodyPr wrap="none" rtlCol="0">
              <a:spAutoFit/>
            </a:bodyPr>
            <a:lstStyle/>
            <a:p>
              <a:r>
                <a:rPr lang="en-US" b="1" dirty="0" smtClean="0"/>
                <a:t>4 bytes</a:t>
              </a:r>
              <a:endParaRPr lang="en-US" b="1" dirty="0"/>
            </a:p>
          </p:txBody>
        </p:sp>
        <p:cxnSp>
          <p:nvCxnSpPr>
            <p:cNvPr id="49" name="Straight Arrow Connector 48"/>
            <p:cNvCxnSpPr>
              <a:stCxn id="47" idx="1"/>
            </p:cNvCxnSpPr>
            <p:nvPr/>
          </p:nvCxnSpPr>
          <p:spPr>
            <a:xfrm rot="10800000">
              <a:off x="5638800" y="2514600"/>
              <a:ext cx="1752600" cy="4132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1"/>
            </p:cNvCxnSpPr>
            <p:nvPr/>
          </p:nvCxnSpPr>
          <p:spPr>
            <a:xfrm rot="10800000">
              <a:off x="5638800" y="2895600"/>
              <a:ext cx="1752600" cy="322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1"/>
            </p:cNvCxnSpPr>
            <p:nvPr/>
          </p:nvCxnSpPr>
          <p:spPr>
            <a:xfrm rot="10800000" flipV="1">
              <a:off x="5562600" y="2927866"/>
              <a:ext cx="1828800" cy="3487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1"/>
            </p:cNvCxnSpPr>
            <p:nvPr/>
          </p:nvCxnSpPr>
          <p:spPr>
            <a:xfrm rot="10800000" flipV="1">
              <a:off x="5562600" y="2927866"/>
              <a:ext cx="1828800" cy="6535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1"/>
            </p:cNvCxnSpPr>
            <p:nvPr/>
          </p:nvCxnSpPr>
          <p:spPr>
            <a:xfrm rot="10800000" flipV="1">
              <a:off x="5562600" y="2927866"/>
              <a:ext cx="1828800" cy="11107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1"/>
            </p:cNvCxnSpPr>
            <p:nvPr/>
          </p:nvCxnSpPr>
          <p:spPr>
            <a:xfrm rot="10800000" flipV="1">
              <a:off x="5638800" y="2927866"/>
              <a:ext cx="1752600" cy="149173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381000" y="5334000"/>
            <a:ext cx="4038600" cy="1323439"/>
          </a:xfrm>
          <a:prstGeom prst="rect">
            <a:avLst/>
          </a:prstGeom>
          <a:noFill/>
        </p:spPr>
        <p:txBody>
          <a:bodyPr wrap="square" rtlCol="0">
            <a:spAutoFit/>
          </a:bodyPr>
          <a:lstStyle/>
          <a:p>
            <a:r>
              <a:rPr lang="en-US" sz="2000" b="1" dirty="0" err="1" smtClean="0">
                <a:solidFill>
                  <a:srgbClr val="B80000"/>
                </a:solidFill>
                <a:latin typeface="Courier New" pitchFamily="49" charset="0"/>
                <a:cs typeface="Courier New" pitchFamily="49" charset="0"/>
              </a:rPr>
              <a:t>cout</a:t>
            </a:r>
            <a:r>
              <a:rPr lang="en-US" sz="2000" b="1" dirty="0" smtClean="0">
                <a:solidFill>
                  <a:srgbClr val="B80000"/>
                </a:solidFill>
                <a:latin typeface="Courier New" pitchFamily="49" charset="0"/>
                <a:cs typeface="Courier New" pitchFamily="49" charset="0"/>
              </a:rPr>
              <a:t>&lt;&lt; </a:t>
            </a:r>
            <a:r>
              <a:rPr lang="en-US" sz="2000" b="1" dirty="0" err="1" smtClean="0">
                <a:solidFill>
                  <a:srgbClr val="B80000"/>
                </a:solidFill>
                <a:latin typeface="Courier New" pitchFamily="49" charset="0"/>
                <a:cs typeface="Courier New" pitchFamily="49" charset="0"/>
              </a:rPr>
              <a:t>WeeklyTemp</a:t>
            </a:r>
            <a:r>
              <a:rPr lang="en-US" sz="2000" b="1" dirty="0" smtClean="0">
                <a:solidFill>
                  <a:srgbClr val="B80000"/>
                </a:solidFill>
                <a:latin typeface="Courier New" pitchFamily="49" charset="0"/>
                <a:cs typeface="Courier New" pitchFamily="49" charset="0"/>
              </a:rPr>
              <a:t>[0];</a:t>
            </a:r>
          </a:p>
          <a:p>
            <a:r>
              <a:rPr lang="en-US" sz="2000" b="1" dirty="0" err="1" smtClean="0">
                <a:solidFill>
                  <a:srgbClr val="B80000"/>
                </a:solidFill>
                <a:latin typeface="Courier New" pitchFamily="49" charset="0"/>
                <a:cs typeface="Courier New" pitchFamily="49" charset="0"/>
              </a:rPr>
              <a:t>cout</a:t>
            </a:r>
            <a:r>
              <a:rPr lang="en-US" sz="2000" b="1" dirty="0" smtClean="0">
                <a:solidFill>
                  <a:srgbClr val="B80000"/>
                </a:solidFill>
                <a:latin typeface="Courier New" pitchFamily="49" charset="0"/>
                <a:cs typeface="Courier New" pitchFamily="49" charset="0"/>
              </a:rPr>
              <a:t>&lt;&lt; </a:t>
            </a:r>
            <a:r>
              <a:rPr lang="en-US" sz="2000" b="1" dirty="0" err="1" smtClean="0">
                <a:solidFill>
                  <a:srgbClr val="B80000"/>
                </a:solidFill>
                <a:latin typeface="Courier New" pitchFamily="49" charset="0"/>
                <a:cs typeface="Courier New" pitchFamily="49" charset="0"/>
              </a:rPr>
              <a:t>WeeklyTemp</a:t>
            </a:r>
            <a:r>
              <a:rPr lang="en-US" sz="2000" b="1" dirty="0" smtClean="0">
                <a:solidFill>
                  <a:srgbClr val="B80000"/>
                </a:solidFill>
                <a:latin typeface="Courier New" pitchFamily="49" charset="0"/>
                <a:cs typeface="Courier New" pitchFamily="49" charset="0"/>
              </a:rPr>
              <a:t>[2];</a:t>
            </a:r>
          </a:p>
          <a:p>
            <a:r>
              <a:rPr lang="en-US" sz="2000" b="1" dirty="0" err="1" smtClean="0">
                <a:solidFill>
                  <a:srgbClr val="B80000"/>
                </a:solidFill>
                <a:latin typeface="Courier New" pitchFamily="49" charset="0"/>
                <a:cs typeface="Courier New" pitchFamily="49" charset="0"/>
              </a:rPr>
              <a:t>cout</a:t>
            </a:r>
            <a:r>
              <a:rPr lang="en-US" sz="2000" b="1" dirty="0" smtClean="0">
                <a:solidFill>
                  <a:srgbClr val="B80000"/>
                </a:solidFill>
                <a:latin typeface="Courier New" pitchFamily="49" charset="0"/>
                <a:cs typeface="Courier New" pitchFamily="49" charset="0"/>
              </a:rPr>
              <a:t>&lt;&lt; </a:t>
            </a:r>
            <a:r>
              <a:rPr lang="en-US" sz="2000" b="1" dirty="0" err="1" smtClean="0">
                <a:solidFill>
                  <a:srgbClr val="B80000"/>
                </a:solidFill>
                <a:latin typeface="Courier New" pitchFamily="49" charset="0"/>
                <a:cs typeface="Courier New" pitchFamily="49" charset="0"/>
              </a:rPr>
              <a:t>WeeklyTemp</a:t>
            </a:r>
            <a:r>
              <a:rPr lang="en-US" sz="2000" b="1" dirty="0" smtClean="0">
                <a:solidFill>
                  <a:srgbClr val="B80000"/>
                </a:solidFill>
                <a:latin typeface="Courier New" pitchFamily="49" charset="0"/>
                <a:cs typeface="Courier New" pitchFamily="49" charset="0"/>
              </a:rPr>
              <a:t>[4];</a:t>
            </a:r>
          </a:p>
          <a:p>
            <a:endParaRPr lang="en-US" sz="2000" b="1" dirty="0">
              <a:solidFill>
                <a:srgbClr val="B8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381000" y="152400"/>
            <a:ext cx="7772400" cy="609601"/>
          </a:xfrm>
          <a:noFill/>
        </p:spPr>
        <p:txBody>
          <a:bodyPr lIns="92075" tIns="46038" rIns="92075" bIns="46038">
            <a:noAutofit/>
          </a:bodyPr>
          <a:lstStyle/>
          <a:p>
            <a:r>
              <a:rPr lang="en-US" sz="4000" dirty="0" smtClean="0">
                <a:solidFill>
                  <a:srgbClr val="B80000"/>
                </a:solidFill>
                <a:ea typeface="宋体" pitchFamily="2" charset="-122"/>
              </a:rPr>
              <a:t>Indexed Variables</a:t>
            </a:r>
          </a:p>
        </p:txBody>
      </p:sp>
      <p:sp>
        <p:nvSpPr>
          <p:cNvPr id="8195" name="Rectangle 3"/>
          <p:cNvSpPr>
            <a:spLocks noGrp="1" noChangeArrowheads="1"/>
          </p:cNvSpPr>
          <p:nvPr>
            <p:ph type="subTitle" idx="1"/>
          </p:nvPr>
        </p:nvSpPr>
        <p:spPr>
          <a:xfrm>
            <a:off x="152400" y="990600"/>
            <a:ext cx="8991600" cy="5715000"/>
          </a:xfrm>
        </p:spPr>
        <p:txBody>
          <a:bodyPr lIns="92075" tIns="46038" rIns="92075" bIns="46038" rtlCol="0">
            <a:normAutofit/>
          </a:bodyPr>
          <a:lstStyle/>
          <a:p>
            <a:pPr algn="l" fontAlgn="auto">
              <a:spcBef>
                <a:spcPts val="1200"/>
              </a:spcBef>
              <a:spcAft>
                <a:spcPts val="0"/>
              </a:spcAft>
              <a:buFont typeface="Arial" pitchFamily="34" charset="0"/>
              <a:buChar char="•"/>
              <a:defRPr/>
            </a:pP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Array elements</a:t>
            </a:r>
            <a:r>
              <a:rPr lang="en-US" dirty="0" smtClean="0">
                <a:solidFill>
                  <a:schemeClr val="tx1"/>
                </a:solidFill>
                <a:latin typeface="+mj-lt"/>
                <a:ea typeface="宋体" pitchFamily="2" charset="-122"/>
              </a:rPr>
              <a:t> are </a:t>
            </a:r>
            <a:r>
              <a:rPr lang="en-US" dirty="0" smtClean="0">
                <a:solidFill>
                  <a:srgbClr val="2F1BC7"/>
                </a:solidFill>
                <a:latin typeface="+mj-lt"/>
                <a:ea typeface="宋体" pitchFamily="2" charset="-122"/>
              </a:rPr>
              <a:t>accessed</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through</a:t>
            </a:r>
            <a:r>
              <a:rPr lang="en-US" dirty="0" smtClean="0">
                <a:solidFill>
                  <a:schemeClr val="tx1"/>
                </a:solidFill>
                <a:latin typeface="+mj-lt"/>
                <a:ea typeface="宋体" pitchFamily="2" charset="-122"/>
              </a:rPr>
              <a:t> the </a:t>
            </a:r>
            <a:r>
              <a:rPr lang="en-US" dirty="0" smtClean="0">
                <a:solidFill>
                  <a:srgbClr val="2F1BC7"/>
                </a:solidFill>
                <a:latin typeface="+mj-lt"/>
                <a:ea typeface="宋体" pitchFamily="2" charset="-122"/>
              </a:rPr>
              <a:t>index</a:t>
            </a:r>
            <a:r>
              <a:rPr lang="en-US" dirty="0" smtClean="0">
                <a:solidFill>
                  <a:schemeClr val="tx1"/>
                </a:solidFill>
                <a:latin typeface="+mj-lt"/>
                <a:ea typeface="宋体" pitchFamily="2" charset="-122"/>
              </a:rPr>
              <a:t>. </a:t>
            </a:r>
          </a:p>
          <a:p>
            <a:pPr algn="l" fontAlgn="auto">
              <a:spcBef>
                <a:spcPts val="1200"/>
              </a:spcBef>
              <a:spcAft>
                <a:spcPts val="0"/>
              </a:spcAft>
              <a:buFont typeface="Arial" pitchFamily="34" charset="0"/>
              <a:buChar char="•"/>
              <a:defRPr/>
            </a:pPr>
            <a:r>
              <a:rPr lang="en-US" dirty="0" smtClean="0">
                <a:solidFill>
                  <a:schemeClr val="tx1"/>
                </a:solidFill>
                <a:latin typeface="+mj-lt"/>
                <a:ea typeface="宋体" pitchFamily="2" charset="-122"/>
              </a:rPr>
              <a:t>  Array indices are </a:t>
            </a:r>
            <a:r>
              <a:rPr lang="en-US" b="1" dirty="0" smtClean="0">
                <a:solidFill>
                  <a:srgbClr val="2F1BC7"/>
                </a:solidFill>
                <a:latin typeface="+mj-lt"/>
                <a:ea typeface="宋体" pitchFamily="2" charset="-122"/>
              </a:rPr>
              <a:t>0-based</a:t>
            </a:r>
            <a:r>
              <a:rPr lang="en-US" dirty="0" smtClean="0">
                <a:solidFill>
                  <a:schemeClr val="tx1"/>
                </a:solidFill>
                <a:latin typeface="+mj-lt"/>
                <a:ea typeface="宋体" pitchFamily="2" charset="-122"/>
              </a:rPr>
              <a:t>; that is, </a:t>
            </a:r>
            <a:r>
              <a:rPr lang="en-US" i="1" dirty="0" smtClean="0">
                <a:solidFill>
                  <a:srgbClr val="2F1BC7"/>
                </a:solidFill>
                <a:latin typeface="+mj-lt"/>
                <a:ea typeface="宋体" pitchFamily="2" charset="-122"/>
              </a:rPr>
              <a:t>they start from  0  to arraySize-1</a:t>
            </a:r>
            <a:r>
              <a:rPr lang="en-US" dirty="0" smtClean="0">
                <a:solidFill>
                  <a:schemeClr val="tx1"/>
                </a:solidFill>
                <a:latin typeface="+mj-lt"/>
                <a:ea typeface="宋体" pitchFamily="2" charset="-122"/>
              </a:rPr>
              <a:t>. </a:t>
            </a:r>
          </a:p>
          <a:p>
            <a:pPr lvl="1" algn="l">
              <a:spcBef>
                <a:spcPts val="1200"/>
              </a:spcBef>
              <a:defRPr/>
            </a:pPr>
            <a:r>
              <a:rPr lang="en-US" dirty="0" smtClean="0">
                <a:solidFill>
                  <a:schemeClr val="tx1"/>
                </a:solidFill>
                <a:latin typeface="+mj-lt"/>
                <a:ea typeface="宋体" pitchFamily="2" charset="-122"/>
              </a:rPr>
              <a:t>For example:  </a:t>
            </a:r>
          </a:p>
          <a:p>
            <a:pPr lvl="1" algn="l">
              <a:spcBef>
                <a:spcPts val="1200"/>
              </a:spcBef>
              <a:defRPr/>
            </a:pPr>
            <a:r>
              <a:rPr lang="en-US" b="1" dirty="0" smtClean="0">
                <a:solidFill>
                  <a:srgbClr val="C00000"/>
                </a:solidFill>
                <a:latin typeface="+mj-lt"/>
                <a:ea typeface="宋体" pitchFamily="2" charset="-122"/>
              </a:rPr>
              <a:t>			</a:t>
            </a:r>
            <a:r>
              <a:rPr lang="en-US" b="1" dirty="0" err="1" smtClean="0">
                <a:solidFill>
                  <a:srgbClr val="C00000"/>
                </a:solidFill>
                <a:latin typeface="+mj-lt"/>
                <a:ea typeface="宋体" pitchFamily="2" charset="-122"/>
              </a:rPr>
              <a:t>int</a:t>
            </a:r>
            <a:r>
              <a:rPr lang="en-US" b="1" dirty="0" smtClean="0">
                <a:solidFill>
                  <a:srgbClr val="C00000"/>
                </a:solidFill>
                <a:latin typeface="+mj-lt"/>
                <a:ea typeface="宋体" pitchFamily="2" charset="-122"/>
              </a:rPr>
              <a:t> marks[5];</a:t>
            </a:r>
          </a:p>
          <a:p>
            <a:pPr algn="l" fontAlgn="auto">
              <a:spcBef>
                <a:spcPts val="1200"/>
              </a:spcBef>
              <a:spcAft>
                <a:spcPts val="0"/>
              </a:spcAft>
              <a:buFont typeface="Arial" pitchFamily="34" charset="0"/>
              <a:buNone/>
              <a:defRPr/>
            </a:pPr>
            <a:r>
              <a:rPr lang="en-US" dirty="0" smtClean="0">
                <a:solidFill>
                  <a:schemeClr val="tx1"/>
                </a:solidFill>
                <a:latin typeface="+mj-lt"/>
                <a:ea typeface="宋体" pitchFamily="2" charset="-122"/>
              </a:rPr>
              <a:t>	</a:t>
            </a:r>
          </a:p>
          <a:p>
            <a:pPr algn="l" fontAlgn="auto">
              <a:spcBef>
                <a:spcPts val="1200"/>
              </a:spcBef>
              <a:spcAft>
                <a:spcPts val="0"/>
              </a:spcAft>
              <a:buFont typeface="Arial" pitchFamily="34" charset="0"/>
              <a:buNone/>
              <a:defRPr/>
            </a:pPr>
            <a:r>
              <a:rPr lang="en-US" dirty="0" smtClean="0">
                <a:solidFill>
                  <a:schemeClr val="tx1"/>
                </a:solidFill>
                <a:latin typeface="+mj-lt"/>
                <a:ea typeface="宋体" pitchFamily="2" charset="-122"/>
                <a:sym typeface="Wingdings" pitchFamily="2" charset="2"/>
              </a:rPr>
              <a:t> </a:t>
            </a:r>
            <a:r>
              <a:rPr lang="en-US" dirty="0" smtClean="0">
                <a:solidFill>
                  <a:srgbClr val="C00000"/>
                </a:solidFill>
                <a:latin typeface="+mj-lt"/>
                <a:ea typeface="宋体" pitchFamily="2" charset="-122"/>
              </a:rPr>
              <a:t>Five </a:t>
            </a:r>
            <a:r>
              <a:rPr lang="en-US" dirty="0" err="1" smtClean="0">
                <a:solidFill>
                  <a:srgbClr val="C00000"/>
                </a:solidFill>
                <a:latin typeface="+mj-lt"/>
                <a:ea typeface="宋体" pitchFamily="2" charset="-122"/>
              </a:rPr>
              <a:t>int</a:t>
            </a:r>
            <a:r>
              <a:rPr lang="en-US" dirty="0" smtClean="0">
                <a:solidFill>
                  <a:srgbClr val="C00000"/>
                </a:solidFill>
                <a:latin typeface="+mj-lt"/>
                <a:ea typeface="宋体" pitchFamily="2" charset="-122"/>
              </a:rPr>
              <a:t> values: </a:t>
            </a:r>
            <a:r>
              <a:rPr lang="en-US" dirty="0" smtClean="0">
                <a:solidFill>
                  <a:srgbClr val="2F1BC7"/>
                </a:solidFill>
                <a:latin typeface="+mj-lt"/>
                <a:ea typeface="宋体" pitchFamily="2" charset="-122"/>
              </a:rPr>
              <a:t>marks[0]</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marks[1]</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marks[2]</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marks[3]</a:t>
            </a:r>
            <a:r>
              <a:rPr lang="en-US" dirty="0" smtClean="0">
                <a:solidFill>
                  <a:schemeClr val="tx1"/>
                </a:solidFill>
                <a:latin typeface="+mj-lt"/>
                <a:ea typeface="宋体" pitchFamily="2" charset="-122"/>
              </a:rPr>
              <a:t>, </a:t>
            </a:r>
            <a:r>
              <a:rPr lang="en-US" dirty="0" smtClean="0">
                <a:solidFill>
                  <a:srgbClr val="2F1BC7"/>
                </a:solidFill>
                <a:latin typeface="+mj-lt"/>
                <a:ea typeface="宋体" pitchFamily="2" charset="-122"/>
              </a:rPr>
              <a:t>marks[4]</a:t>
            </a:r>
          </a:p>
          <a:p>
            <a:pPr algn="l" fontAlgn="auto">
              <a:lnSpc>
                <a:spcPct val="90000"/>
              </a:lnSpc>
              <a:spcBef>
                <a:spcPct val="0"/>
              </a:spcBef>
              <a:spcAft>
                <a:spcPts val="0"/>
              </a:spcAft>
              <a:buFont typeface="Arial" pitchFamily="34" charset="0"/>
              <a:buNone/>
              <a:defRPr/>
            </a:pPr>
            <a:endParaRPr lang="en-US" sz="2600" dirty="0" smtClean="0">
              <a:solidFill>
                <a:schemeClr val="tx1"/>
              </a:solidFill>
              <a:latin typeface="+mj-lt"/>
              <a:ea typeface="宋体" pitchFamily="2" charset="-122"/>
            </a:endParaRPr>
          </a:p>
          <a:p>
            <a:pPr algn="l" fontAlgn="auto">
              <a:lnSpc>
                <a:spcPct val="90000"/>
              </a:lnSpc>
              <a:spcBef>
                <a:spcPct val="0"/>
              </a:spcBef>
              <a:spcAft>
                <a:spcPts val="0"/>
              </a:spcAft>
              <a:buFont typeface="Wingdings" pitchFamily="2" charset="2"/>
              <a:buNone/>
              <a:defRPr/>
            </a:pPr>
            <a:endParaRPr lang="en-US" sz="2600" dirty="0" smtClean="0">
              <a:solidFill>
                <a:schemeClr val="tx1"/>
              </a:solidFill>
              <a:latin typeface="+mj-lt"/>
              <a:ea typeface="宋体" pitchFamily="2" charset="-122"/>
            </a:endParaRPr>
          </a:p>
        </p:txBody>
      </p:sp>
      <p:sp>
        <p:nvSpPr>
          <p:cNvPr id="4" name="Rectangle 3"/>
          <p:cNvSpPr/>
          <p:nvPr/>
        </p:nvSpPr>
        <p:spPr>
          <a:xfrm>
            <a:off x="76200" y="8382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81000" y="304800"/>
            <a:ext cx="7772400" cy="609600"/>
          </a:xfrm>
        </p:spPr>
        <p:txBody>
          <a:bodyPr lIns="92075" tIns="46038" rIns="92075" bIns="46038" rtlCol="0">
            <a:normAutofit fontScale="90000"/>
          </a:bodyPr>
          <a:lstStyle/>
          <a:p>
            <a:pPr fontAlgn="auto">
              <a:spcAft>
                <a:spcPts val="0"/>
              </a:spcAft>
              <a:defRPr/>
            </a:pPr>
            <a:r>
              <a:rPr lang="en-US" dirty="0" smtClean="0">
                <a:solidFill>
                  <a:srgbClr val="C00000"/>
                </a:solidFill>
                <a:ea typeface="宋体" pitchFamily="2" charset="-122"/>
              </a:rPr>
              <a:t>Using Indexed Variables</a:t>
            </a:r>
          </a:p>
        </p:txBody>
      </p:sp>
      <p:sp>
        <p:nvSpPr>
          <p:cNvPr id="9219" name="Rectangle 3"/>
          <p:cNvSpPr>
            <a:spLocks noGrp="1" noChangeArrowheads="1"/>
          </p:cNvSpPr>
          <p:nvPr>
            <p:ph type="subTitle" idx="1"/>
          </p:nvPr>
        </p:nvSpPr>
        <p:spPr>
          <a:xfrm>
            <a:off x="228600" y="1295400"/>
            <a:ext cx="8686800" cy="5105400"/>
          </a:xfrm>
        </p:spPr>
        <p:txBody>
          <a:bodyPr lIns="92075" tIns="46038" rIns="92075" bIns="46038" rtlCol="0">
            <a:normAutofit/>
          </a:bodyPr>
          <a:lstStyle/>
          <a:p>
            <a:pPr algn="just" fontAlgn="auto">
              <a:spcAft>
                <a:spcPts val="0"/>
              </a:spcAft>
              <a:buFont typeface="Arial" pitchFamily="34" charset="0"/>
              <a:buChar char="•"/>
              <a:defRPr/>
            </a:pPr>
            <a:r>
              <a:rPr lang="en-US" sz="3400" dirty="0" smtClean="0">
                <a:solidFill>
                  <a:schemeClr val="tx1"/>
                </a:solidFill>
                <a:latin typeface="+mj-lt"/>
                <a:ea typeface="宋体" pitchFamily="2" charset="-122"/>
                <a:cs typeface="Courier New" pitchFamily="49" charset="0"/>
              </a:rPr>
              <a:t>  An </a:t>
            </a:r>
            <a:r>
              <a:rPr lang="en-US" sz="3400" dirty="0" smtClean="0">
                <a:solidFill>
                  <a:srgbClr val="2F1BC7"/>
                </a:solidFill>
                <a:latin typeface="+mj-lt"/>
                <a:ea typeface="宋体" pitchFamily="2" charset="-122"/>
                <a:cs typeface="Courier New" pitchFamily="49" charset="0"/>
              </a:rPr>
              <a:t>indexed variable</a:t>
            </a:r>
            <a:r>
              <a:rPr lang="en-US" sz="3400" dirty="0" smtClean="0">
                <a:solidFill>
                  <a:schemeClr val="tx1"/>
                </a:solidFill>
                <a:latin typeface="+mj-lt"/>
                <a:ea typeface="宋体" pitchFamily="2" charset="-122"/>
                <a:cs typeface="Courier New" pitchFamily="49" charset="0"/>
              </a:rPr>
              <a:t> can be used in the same way as a regular variable. </a:t>
            </a:r>
          </a:p>
          <a:p>
            <a:pPr algn="just" fontAlgn="auto">
              <a:spcAft>
                <a:spcPts val="0"/>
              </a:spcAft>
              <a:buFont typeface="Arial" pitchFamily="34" charset="0"/>
              <a:buChar char="•"/>
              <a:defRPr/>
            </a:pPr>
            <a:endParaRPr lang="en-US" sz="3400" dirty="0" smtClean="0">
              <a:solidFill>
                <a:schemeClr val="tx1"/>
              </a:solidFill>
              <a:latin typeface="+mj-lt"/>
              <a:ea typeface="宋体" pitchFamily="2" charset="-122"/>
              <a:cs typeface="Courier New" pitchFamily="49" charset="0"/>
            </a:endParaRPr>
          </a:p>
          <a:p>
            <a:pPr algn="just" fontAlgn="auto">
              <a:spcAft>
                <a:spcPts val="0"/>
              </a:spcAft>
              <a:buFont typeface="Arial" pitchFamily="34" charset="0"/>
              <a:buChar char="•"/>
              <a:defRPr/>
            </a:pPr>
            <a:r>
              <a:rPr lang="en-US" sz="3400" dirty="0" smtClean="0">
                <a:solidFill>
                  <a:schemeClr val="tx1"/>
                </a:solidFill>
                <a:latin typeface="+mj-lt"/>
                <a:ea typeface="宋体" pitchFamily="2" charset="-122"/>
                <a:cs typeface="Courier New" pitchFamily="49" charset="0"/>
              </a:rPr>
              <a:t> For Example:</a:t>
            </a:r>
          </a:p>
          <a:p>
            <a:pPr algn="just" fontAlgn="auto">
              <a:spcAft>
                <a:spcPts val="0"/>
              </a:spcAft>
              <a:buFont typeface="Wingdings" pitchFamily="2" charset="2"/>
              <a:buNone/>
              <a:defRPr/>
            </a:pPr>
            <a:endParaRPr lang="en-US" sz="3400" dirty="0" smtClean="0">
              <a:solidFill>
                <a:schemeClr val="tx1"/>
              </a:solidFill>
              <a:latin typeface="+mj-lt"/>
              <a:ea typeface="宋体" pitchFamily="2" charset="-122"/>
              <a:cs typeface="Courier New" pitchFamily="49" charset="0"/>
            </a:endParaRPr>
          </a:p>
          <a:p>
            <a:pPr lvl="1" algn="just" fontAlgn="auto">
              <a:spcAft>
                <a:spcPts val="0"/>
              </a:spcAft>
              <a:buFont typeface="Wingdings" pitchFamily="2" charset="2"/>
              <a:buNone/>
              <a:defRPr/>
            </a:pPr>
            <a:r>
              <a:rPr lang="en-US" sz="2600" dirty="0" smtClean="0">
                <a:solidFill>
                  <a:schemeClr val="tx1"/>
                </a:solidFill>
                <a:latin typeface="+mj-lt"/>
                <a:ea typeface="宋体" pitchFamily="2" charset="-122"/>
                <a:cs typeface="Courier New" pitchFamily="49" charset="0"/>
              </a:rPr>
              <a:t>    </a:t>
            </a:r>
            <a:r>
              <a:rPr lang="en-US" sz="2600" b="1" dirty="0" err="1" smtClean="0">
                <a:solidFill>
                  <a:schemeClr val="tx1"/>
                </a:solidFill>
                <a:latin typeface="+mj-lt"/>
                <a:ea typeface="宋体" pitchFamily="2" charset="-122"/>
                <a:cs typeface="Courier New" pitchFamily="49" charset="0"/>
              </a:rPr>
              <a:t>myList</a:t>
            </a:r>
            <a:r>
              <a:rPr lang="en-US" sz="2600" b="1" dirty="0" smtClean="0">
                <a:solidFill>
                  <a:schemeClr val="tx1"/>
                </a:solidFill>
                <a:latin typeface="+mj-lt"/>
                <a:ea typeface="宋体" pitchFamily="2" charset="-122"/>
                <a:cs typeface="Courier New" pitchFamily="49" charset="0"/>
              </a:rPr>
              <a:t>[2] = </a:t>
            </a:r>
            <a:r>
              <a:rPr lang="en-US" sz="2600" b="1" dirty="0" err="1" smtClean="0">
                <a:solidFill>
                  <a:schemeClr val="tx1"/>
                </a:solidFill>
                <a:latin typeface="+mj-lt"/>
                <a:ea typeface="宋体" pitchFamily="2" charset="-122"/>
                <a:cs typeface="Courier New" pitchFamily="49" charset="0"/>
              </a:rPr>
              <a:t>myList</a:t>
            </a:r>
            <a:r>
              <a:rPr lang="en-US" sz="2600" b="1" dirty="0" smtClean="0">
                <a:solidFill>
                  <a:schemeClr val="tx1"/>
                </a:solidFill>
                <a:latin typeface="+mj-lt"/>
                <a:ea typeface="宋体" pitchFamily="2" charset="-122"/>
                <a:cs typeface="Courier New" pitchFamily="49" charset="0"/>
              </a:rPr>
              <a:t>[0] + </a:t>
            </a:r>
            <a:r>
              <a:rPr lang="en-US" sz="2600" b="1" dirty="0" err="1" smtClean="0">
                <a:solidFill>
                  <a:schemeClr val="tx1"/>
                </a:solidFill>
                <a:latin typeface="+mj-lt"/>
                <a:ea typeface="宋体" pitchFamily="2" charset="-122"/>
                <a:cs typeface="Courier New" pitchFamily="49" charset="0"/>
              </a:rPr>
              <a:t>myList</a:t>
            </a:r>
            <a:r>
              <a:rPr lang="en-US" sz="2600" b="1" dirty="0" smtClean="0">
                <a:solidFill>
                  <a:schemeClr val="tx1"/>
                </a:solidFill>
                <a:latin typeface="+mj-lt"/>
                <a:ea typeface="宋体" pitchFamily="2" charset="-122"/>
                <a:cs typeface="Courier New" pitchFamily="49" charset="0"/>
              </a:rPr>
              <a:t>[1];</a:t>
            </a:r>
          </a:p>
        </p:txBody>
      </p:sp>
      <p:sp>
        <p:nvSpPr>
          <p:cNvPr id="4" name="Rectangle 3"/>
          <p:cNvSpPr/>
          <p:nvPr/>
        </p:nvSpPr>
        <p:spPr>
          <a:xfrm>
            <a:off x="0"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0"/>
            <a:ext cx="6553200" cy="762000"/>
          </a:xfrm>
        </p:spPr>
        <p:txBody>
          <a:bodyPr lIns="92075" tIns="46038" rIns="92075" bIns="46038" rtlCol="0">
            <a:noAutofit/>
          </a:bodyPr>
          <a:lstStyle/>
          <a:p>
            <a:pPr fontAlgn="auto">
              <a:spcAft>
                <a:spcPts val="0"/>
              </a:spcAft>
              <a:defRPr/>
            </a:pPr>
            <a:r>
              <a:rPr lang="en-US" sz="4000" dirty="0" smtClean="0">
                <a:solidFill>
                  <a:srgbClr val="B80000"/>
                </a:solidFill>
                <a:ea typeface="宋体" pitchFamily="2" charset="-122"/>
              </a:rPr>
              <a:t>Declaring Array Variables</a:t>
            </a:r>
          </a:p>
        </p:txBody>
      </p:sp>
      <p:sp>
        <p:nvSpPr>
          <p:cNvPr id="6147" name="Rectangle 3"/>
          <p:cNvSpPr>
            <a:spLocks noGrp="1" noChangeArrowheads="1"/>
          </p:cNvSpPr>
          <p:nvPr>
            <p:ph type="subTitle" idx="1"/>
          </p:nvPr>
        </p:nvSpPr>
        <p:spPr>
          <a:xfrm>
            <a:off x="304800" y="1066800"/>
            <a:ext cx="8458200" cy="1295400"/>
          </a:xfrm>
        </p:spPr>
        <p:txBody>
          <a:bodyPr lIns="92075" tIns="46038" rIns="92075" bIns="46038" rtlCol="0">
            <a:noAutofit/>
          </a:bodyPr>
          <a:lstStyle/>
          <a:p>
            <a:pPr fontAlgn="auto">
              <a:lnSpc>
                <a:spcPct val="80000"/>
              </a:lnSpc>
              <a:spcAft>
                <a:spcPts val="0"/>
              </a:spcAft>
              <a:buFont typeface="Wingdings" pitchFamily="2" charset="2"/>
              <a:buNone/>
              <a:defRPr/>
            </a:pPr>
            <a:r>
              <a:rPr lang="en-US" sz="2400" b="1" dirty="0" smtClean="0">
                <a:solidFill>
                  <a:srgbClr val="B80000"/>
                </a:solidFill>
                <a:latin typeface="Courier New" pitchFamily="49" charset="0"/>
                <a:ea typeface="宋体" pitchFamily="2" charset="-122"/>
                <a:cs typeface="Courier New" pitchFamily="49" charset="0"/>
              </a:rPr>
              <a:t>       </a:t>
            </a:r>
            <a:r>
              <a:rPr lang="en-US" sz="2400" b="1" dirty="0" err="1" smtClean="0">
                <a:solidFill>
                  <a:srgbClr val="B80000"/>
                </a:solidFill>
                <a:latin typeface="Courier New" pitchFamily="49" charset="0"/>
                <a:ea typeface="宋体" pitchFamily="2" charset="-122"/>
                <a:cs typeface="Courier New" pitchFamily="49" charset="0"/>
              </a:rPr>
              <a:t>datatype</a:t>
            </a:r>
            <a:r>
              <a:rPr lang="en-US" sz="2400" b="1" dirty="0" smtClean="0">
                <a:solidFill>
                  <a:schemeClr val="tx1"/>
                </a:solidFill>
                <a:latin typeface="Courier New" pitchFamily="49" charset="0"/>
                <a:ea typeface="宋体" pitchFamily="2" charset="-122"/>
                <a:cs typeface="Courier New" pitchFamily="49" charset="0"/>
              </a:rPr>
              <a:t> </a:t>
            </a:r>
            <a:r>
              <a:rPr lang="en-US" sz="2400" b="1" dirty="0" err="1" smtClean="0">
                <a:solidFill>
                  <a:srgbClr val="2F1BC7"/>
                </a:solidFill>
                <a:latin typeface="Courier New" pitchFamily="49" charset="0"/>
                <a:ea typeface="宋体" pitchFamily="2" charset="-122"/>
                <a:cs typeface="Courier New" pitchFamily="49" charset="0"/>
              </a:rPr>
              <a:t>arrayName</a:t>
            </a:r>
            <a:r>
              <a:rPr lang="en-US" sz="2400" b="1" dirty="0" smtClean="0">
                <a:solidFill>
                  <a:schemeClr val="tx1"/>
                </a:solidFill>
                <a:latin typeface="Courier New" pitchFamily="49" charset="0"/>
                <a:ea typeface="宋体" pitchFamily="2" charset="-122"/>
                <a:cs typeface="Courier New" pitchFamily="49" charset="0"/>
              </a:rPr>
              <a:t>[</a:t>
            </a:r>
            <a:r>
              <a:rPr lang="en-US" sz="2400" b="1" dirty="0" err="1" smtClean="0">
                <a:solidFill>
                  <a:schemeClr val="accent6">
                    <a:lumMod val="75000"/>
                  </a:schemeClr>
                </a:solidFill>
                <a:latin typeface="Courier New" pitchFamily="49" charset="0"/>
                <a:ea typeface="宋体" pitchFamily="2" charset="-122"/>
                <a:cs typeface="Courier New" pitchFamily="49" charset="0"/>
              </a:rPr>
              <a:t>arraySize</a:t>
            </a:r>
            <a:r>
              <a:rPr lang="en-US" sz="2400" b="1" dirty="0" smtClean="0">
                <a:solidFill>
                  <a:schemeClr val="tx1"/>
                </a:solidFill>
                <a:latin typeface="Courier New" pitchFamily="49" charset="0"/>
                <a:ea typeface="宋体" pitchFamily="2" charset="-122"/>
                <a:cs typeface="Courier New" pitchFamily="49" charset="0"/>
              </a:rPr>
              <a:t>];</a:t>
            </a:r>
          </a:p>
          <a:p>
            <a:pPr algn="l" fontAlgn="auto">
              <a:lnSpc>
                <a:spcPct val="80000"/>
              </a:lnSpc>
              <a:spcBef>
                <a:spcPct val="50000"/>
              </a:spcBef>
              <a:spcAft>
                <a:spcPts val="0"/>
              </a:spcAft>
              <a:buFont typeface="Wingdings" pitchFamily="2" charset="2"/>
              <a:buNone/>
              <a:defRPr/>
            </a:pPr>
            <a:r>
              <a:rPr lang="en-US" sz="2400" b="1" dirty="0" smtClean="0">
                <a:solidFill>
                  <a:schemeClr val="tx1"/>
                </a:solidFill>
                <a:latin typeface="Courier New" pitchFamily="49" charset="0"/>
                <a:ea typeface="宋体" pitchFamily="2" charset="-122"/>
                <a:cs typeface="Courier New" pitchFamily="49" charset="0"/>
              </a:rPr>
              <a:t>Example: </a:t>
            </a:r>
          </a:p>
          <a:p>
            <a:pPr algn="l" fontAlgn="auto">
              <a:lnSpc>
                <a:spcPct val="80000"/>
              </a:lnSpc>
              <a:spcBef>
                <a:spcPct val="50000"/>
              </a:spcBef>
              <a:spcAft>
                <a:spcPts val="0"/>
              </a:spcAft>
              <a:buFont typeface="Wingdings" pitchFamily="2" charset="2"/>
              <a:buNone/>
              <a:defRPr/>
            </a:pPr>
            <a:r>
              <a:rPr lang="en-US" sz="2400" b="1" dirty="0" smtClean="0">
                <a:solidFill>
                  <a:schemeClr val="tx1"/>
                </a:solidFill>
                <a:latin typeface="Courier New" pitchFamily="49" charset="0"/>
                <a:ea typeface="宋体" pitchFamily="2" charset="-122"/>
                <a:cs typeface="Courier New" pitchFamily="49" charset="0"/>
              </a:rPr>
              <a:t>    double </a:t>
            </a:r>
            <a:r>
              <a:rPr lang="en-US" sz="2400" b="1" dirty="0" err="1" smtClean="0">
                <a:solidFill>
                  <a:schemeClr val="tx1"/>
                </a:solidFill>
                <a:latin typeface="Courier New" pitchFamily="49" charset="0"/>
                <a:ea typeface="宋体" pitchFamily="2" charset="-122"/>
                <a:cs typeface="Courier New" pitchFamily="49" charset="0"/>
              </a:rPr>
              <a:t>myList</a:t>
            </a:r>
            <a:r>
              <a:rPr lang="en-US" sz="2400" b="1" dirty="0" smtClean="0">
                <a:solidFill>
                  <a:schemeClr val="tx1"/>
                </a:solidFill>
                <a:latin typeface="Courier New" pitchFamily="49" charset="0"/>
                <a:ea typeface="宋体" pitchFamily="2" charset="-122"/>
                <a:cs typeface="Courier New" pitchFamily="49" charset="0"/>
              </a:rPr>
              <a:t>[10];</a:t>
            </a:r>
          </a:p>
        </p:txBody>
      </p:sp>
      <p:sp>
        <p:nvSpPr>
          <p:cNvPr id="22532" name="Rectangle 4"/>
          <p:cNvSpPr>
            <a:spLocks noChangeArrowheads="1"/>
          </p:cNvSpPr>
          <p:nvPr/>
        </p:nvSpPr>
        <p:spPr bwMode="auto">
          <a:xfrm>
            <a:off x="228600" y="2743200"/>
            <a:ext cx="868045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bg2"/>
              </a:buClr>
              <a:buSzPct val="75000"/>
              <a:buFont typeface="Wingdings" pitchFamily="2" charset="2"/>
              <a:buNone/>
            </a:pPr>
            <a:r>
              <a:rPr lang="en-US" sz="2400" dirty="0">
                <a:latin typeface="+mj-lt"/>
              </a:rPr>
              <a:t>	</a:t>
            </a:r>
            <a:r>
              <a:rPr lang="en-US" sz="2400" b="1" dirty="0" smtClean="0">
                <a:solidFill>
                  <a:srgbClr val="C00000"/>
                </a:solidFill>
                <a:latin typeface="+mj-lt"/>
              </a:rPr>
              <a:t>Array Size: </a:t>
            </a:r>
            <a:r>
              <a:rPr lang="en-US" sz="2400" b="1" dirty="0" smtClean="0">
                <a:solidFill>
                  <a:srgbClr val="2F1BC7"/>
                </a:solidFill>
                <a:latin typeface="+mj-lt"/>
              </a:rPr>
              <a:t>MUST BE constant </a:t>
            </a:r>
          </a:p>
          <a:p>
            <a:pPr marL="342900" indent="-342900" eaLnBrk="0" hangingPunct="0">
              <a:spcBef>
                <a:spcPct val="20000"/>
              </a:spcBef>
              <a:buClr>
                <a:schemeClr val="bg2"/>
              </a:buClr>
              <a:buSzPct val="75000"/>
              <a:buFont typeface="Wingdings" pitchFamily="2" charset="2"/>
              <a:buNone/>
            </a:pPr>
            <a:r>
              <a:rPr lang="en-US" sz="2400" b="1" dirty="0" smtClean="0">
                <a:solidFill>
                  <a:srgbClr val="2F1BC7"/>
                </a:solidFill>
                <a:latin typeface="+mj-lt"/>
              </a:rPr>
              <a:t>		           - constant literal</a:t>
            </a:r>
          </a:p>
          <a:p>
            <a:pPr marL="342900" indent="-342900" eaLnBrk="0" hangingPunct="0">
              <a:spcBef>
                <a:spcPct val="20000"/>
              </a:spcBef>
              <a:buClr>
                <a:schemeClr val="bg2"/>
              </a:buClr>
              <a:buSzPct val="75000"/>
              <a:buFont typeface="Wingdings" pitchFamily="2" charset="2"/>
              <a:buNone/>
            </a:pPr>
            <a:r>
              <a:rPr lang="en-US" sz="2400" b="1" dirty="0" smtClean="0">
                <a:solidFill>
                  <a:srgbClr val="2F1BC7"/>
                </a:solidFill>
                <a:latin typeface="+mj-lt"/>
              </a:rPr>
              <a:t>		           - constant  identifier</a:t>
            </a:r>
            <a:endParaRPr lang="en-US" sz="2400" b="1" u="sng" dirty="0">
              <a:solidFill>
                <a:srgbClr val="2F1BC7"/>
              </a:solidFill>
              <a:latin typeface="+mj-lt"/>
            </a:endParaRPr>
          </a:p>
          <a:p>
            <a:pPr marL="342900" indent="-342900" eaLnBrk="0" hangingPunct="0">
              <a:spcBef>
                <a:spcPct val="20000"/>
              </a:spcBef>
              <a:buClr>
                <a:schemeClr val="bg2"/>
              </a:buClr>
              <a:buSzPct val="75000"/>
              <a:buFont typeface="Wingdings" pitchFamily="2" charset="2"/>
              <a:buNone/>
            </a:pPr>
            <a:endParaRPr lang="en-US" sz="2400" b="1" dirty="0">
              <a:latin typeface="+mj-lt"/>
            </a:endParaRPr>
          </a:p>
          <a:p>
            <a:pPr marL="342900" indent="-342900" eaLnBrk="0" hangingPunct="0">
              <a:spcBef>
                <a:spcPct val="20000"/>
              </a:spcBef>
              <a:buClr>
                <a:schemeClr val="bg2"/>
              </a:buClr>
              <a:buSzPct val="75000"/>
              <a:buFont typeface="Wingdings" pitchFamily="2" charset="2"/>
              <a:buNone/>
            </a:pPr>
            <a:r>
              <a:rPr lang="en-US" sz="2400" b="1" dirty="0" err="1">
                <a:solidFill>
                  <a:srgbClr val="B80000"/>
                </a:solidFill>
                <a:latin typeface="+mj-lt"/>
              </a:rPr>
              <a:t>int</a:t>
            </a:r>
            <a:r>
              <a:rPr lang="en-US" sz="2400" b="1" dirty="0">
                <a:solidFill>
                  <a:srgbClr val="B80000"/>
                </a:solidFill>
                <a:latin typeface="+mj-lt"/>
              </a:rPr>
              <a:t> size = 4;</a:t>
            </a:r>
          </a:p>
          <a:p>
            <a:pPr marL="342900" indent="-342900" eaLnBrk="0" hangingPunct="0">
              <a:spcBef>
                <a:spcPct val="20000"/>
              </a:spcBef>
              <a:buClr>
                <a:schemeClr val="bg2"/>
              </a:buClr>
              <a:buSzPct val="75000"/>
              <a:buFont typeface="Wingdings" pitchFamily="2" charset="2"/>
              <a:buNone/>
            </a:pPr>
            <a:r>
              <a:rPr lang="en-US" sz="2400" b="1" dirty="0">
                <a:solidFill>
                  <a:srgbClr val="B80000"/>
                </a:solidFill>
                <a:latin typeface="+mj-lt"/>
              </a:rPr>
              <a:t>double </a:t>
            </a:r>
            <a:r>
              <a:rPr lang="en-US" sz="2400" b="1" dirty="0" err="1">
                <a:solidFill>
                  <a:srgbClr val="B80000"/>
                </a:solidFill>
                <a:latin typeface="+mj-lt"/>
              </a:rPr>
              <a:t>myList</a:t>
            </a:r>
            <a:r>
              <a:rPr lang="en-US" sz="2400" b="1" dirty="0">
                <a:solidFill>
                  <a:srgbClr val="B80000"/>
                </a:solidFill>
                <a:latin typeface="+mj-lt"/>
              </a:rPr>
              <a:t>[size]; </a:t>
            </a:r>
            <a:r>
              <a:rPr lang="en-US" sz="2400" b="1" dirty="0" smtClean="0">
                <a:solidFill>
                  <a:srgbClr val="B80000"/>
                </a:solidFill>
                <a:latin typeface="+mj-lt"/>
              </a:rPr>
              <a:t> // </a:t>
            </a:r>
            <a:r>
              <a:rPr lang="en-US" sz="2400" b="1" dirty="0">
                <a:solidFill>
                  <a:srgbClr val="B80000"/>
                </a:solidFill>
                <a:latin typeface="+mj-lt"/>
              </a:rPr>
              <a:t>Wrong</a:t>
            </a:r>
          </a:p>
          <a:p>
            <a:pPr marL="342900" indent="-342900" eaLnBrk="0" hangingPunct="0">
              <a:spcBef>
                <a:spcPct val="20000"/>
              </a:spcBef>
              <a:buClr>
                <a:schemeClr val="bg2"/>
              </a:buClr>
              <a:buSzPct val="75000"/>
              <a:buFont typeface="Wingdings" pitchFamily="2" charset="2"/>
              <a:buNone/>
            </a:pPr>
            <a:r>
              <a:rPr lang="en-US" sz="2400" b="1" dirty="0" smtClean="0">
                <a:solidFill>
                  <a:srgbClr val="008000"/>
                </a:solidFill>
                <a:latin typeface="+mj-lt"/>
              </a:rPr>
              <a:t>const </a:t>
            </a:r>
            <a:r>
              <a:rPr lang="en-US" sz="2400" b="1" dirty="0" err="1">
                <a:solidFill>
                  <a:srgbClr val="008000"/>
                </a:solidFill>
                <a:latin typeface="+mj-lt"/>
              </a:rPr>
              <a:t>int</a:t>
            </a:r>
            <a:r>
              <a:rPr lang="en-US" sz="2400" b="1" dirty="0">
                <a:solidFill>
                  <a:srgbClr val="008000"/>
                </a:solidFill>
                <a:latin typeface="+mj-lt"/>
              </a:rPr>
              <a:t> size = 4;</a:t>
            </a:r>
          </a:p>
          <a:p>
            <a:pPr marL="342900" indent="-342900" eaLnBrk="0" hangingPunct="0">
              <a:spcBef>
                <a:spcPct val="20000"/>
              </a:spcBef>
              <a:buClr>
                <a:schemeClr val="bg2"/>
              </a:buClr>
              <a:buSzPct val="75000"/>
              <a:buFont typeface="Wingdings" pitchFamily="2" charset="2"/>
              <a:buNone/>
            </a:pPr>
            <a:r>
              <a:rPr lang="en-US" sz="2400" b="1" dirty="0">
                <a:solidFill>
                  <a:srgbClr val="008000"/>
                </a:solidFill>
                <a:latin typeface="+mj-lt"/>
              </a:rPr>
              <a:t>double </a:t>
            </a:r>
            <a:r>
              <a:rPr lang="en-US" sz="2400" b="1" dirty="0" err="1">
                <a:solidFill>
                  <a:srgbClr val="008000"/>
                </a:solidFill>
                <a:latin typeface="+mj-lt"/>
              </a:rPr>
              <a:t>myList</a:t>
            </a:r>
            <a:r>
              <a:rPr lang="en-US" sz="2400" b="1" dirty="0">
                <a:solidFill>
                  <a:srgbClr val="008000"/>
                </a:solidFill>
                <a:latin typeface="+mj-lt"/>
              </a:rPr>
              <a:t>[size]; // </a:t>
            </a:r>
            <a:r>
              <a:rPr lang="en-US" sz="2400" b="1" dirty="0" smtClean="0">
                <a:solidFill>
                  <a:srgbClr val="008000"/>
                </a:solidFill>
                <a:latin typeface="+mj-lt"/>
              </a:rPr>
              <a:t>Correct</a:t>
            </a:r>
          </a:p>
          <a:p>
            <a:pPr marL="342900" indent="-342900" eaLnBrk="0" hangingPunct="0">
              <a:spcBef>
                <a:spcPct val="20000"/>
              </a:spcBef>
              <a:buClr>
                <a:schemeClr val="bg2"/>
              </a:buClr>
              <a:buSzPct val="75000"/>
            </a:pPr>
            <a:r>
              <a:rPr lang="en-US" sz="2400" b="1" dirty="0" smtClean="0">
                <a:solidFill>
                  <a:srgbClr val="008000"/>
                </a:solidFill>
                <a:latin typeface="+mj-lt"/>
              </a:rPr>
              <a:t>double </a:t>
            </a:r>
            <a:r>
              <a:rPr lang="en-US" sz="2400" b="1" dirty="0" err="1" smtClean="0">
                <a:solidFill>
                  <a:srgbClr val="008000"/>
                </a:solidFill>
                <a:latin typeface="+mj-lt"/>
              </a:rPr>
              <a:t>myList</a:t>
            </a:r>
            <a:r>
              <a:rPr lang="en-US" sz="2400" b="1" dirty="0" smtClean="0">
                <a:solidFill>
                  <a:srgbClr val="008000"/>
                </a:solidFill>
                <a:latin typeface="+mj-lt"/>
              </a:rPr>
              <a:t>[20]; // Correct</a:t>
            </a:r>
          </a:p>
          <a:p>
            <a:pPr marL="342900" indent="-342900" eaLnBrk="0" hangingPunct="0">
              <a:spcBef>
                <a:spcPct val="20000"/>
              </a:spcBef>
              <a:buClr>
                <a:schemeClr val="bg2"/>
              </a:buClr>
              <a:buSzPct val="75000"/>
              <a:buFont typeface="Wingdings" pitchFamily="2" charset="2"/>
              <a:buNone/>
            </a:pPr>
            <a:endParaRPr lang="en-US" sz="2400" dirty="0" smtClean="0">
              <a:solidFill>
                <a:srgbClr val="008000"/>
              </a:solidFill>
              <a:latin typeface="+mj-lt"/>
            </a:endParaRPr>
          </a:p>
          <a:p>
            <a:pPr marL="342900" indent="-342900" eaLnBrk="0" hangingPunct="0">
              <a:spcBef>
                <a:spcPct val="20000"/>
              </a:spcBef>
              <a:buClr>
                <a:schemeClr val="bg2"/>
              </a:buClr>
              <a:buSzPct val="75000"/>
              <a:buFont typeface="Wingdings" pitchFamily="2" charset="2"/>
              <a:buNone/>
            </a:pPr>
            <a:endParaRPr lang="en-US" sz="2400" dirty="0">
              <a:solidFill>
                <a:srgbClr val="008000"/>
              </a:solidFill>
              <a:latin typeface="+mj-lt"/>
            </a:endParaRPr>
          </a:p>
        </p:txBody>
      </p:sp>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4377</TotalTime>
  <Words>1047</Words>
  <Application>Microsoft Office PowerPoint</Application>
  <PresentationFormat>On-screen Show (4:3)</PresentationFormat>
  <Paragraphs>263</Paragraphs>
  <Slides>37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SimSun</vt:lpstr>
      <vt:lpstr>Arial</vt:lpstr>
      <vt:lpstr>Calibri</vt:lpstr>
      <vt:lpstr>Courier New</vt:lpstr>
      <vt:lpstr>Times New Roman</vt:lpstr>
      <vt:lpstr>Wingdings</vt:lpstr>
      <vt:lpstr>Office Theme</vt:lpstr>
      <vt:lpstr>Picture</vt:lpstr>
      <vt:lpstr>Fundamental of Programming (ACS-102)</vt:lpstr>
      <vt:lpstr>Arrays </vt:lpstr>
      <vt:lpstr>Arrays</vt:lpstr>
      <vt:lpstr>Arrays</vt:lpstr>
      <vt:lpstr>One Dimensional Array</vt:lpstr>
      <vt:lpstr>One Dimensional Array</vt:lpstr>
      <vt:lpstr>Indexed Variables</vt:lpstr>
      <vt:lpstr>Using Indexed Variables</vt:lpstr>
      <vt:lpstr>Declaring Array Variables</vt:lpstr>
      <vt:lpstr>Input/Output of Array elements</vt:lpstr>
      <vt:lpstr>Input/Output of Array elements – Using Loops</vt:lpstr>
      <vt:lpstr>Arbitrary Initial Values</vt:lpstr>
      <vt:lpstr>Example-1: Summing All Elements </vt:lpstr>
      <vt:lpstr>PowerPoint Presentation</vt:lpstr>
      <vt:lpstr>What is the output of the following:</vt:lpstr>
      <vt:lpstr>Task</vt:lpstr>
      <vt:lpstr>Initializing an Array</vt:lpstr>
      <vt:lpstr>No Bound Checking</vt:lpstr>
      <vt:lpstr>Declaring, creating, initializing Using the Shorthand Notation</vt:lpstr>
      <vt:lpstr>Initializing Wrong way</vt:lpstr>
      <vt:lpstr>Implicit Size </vt:lpstr>
      <vt:lpstr>Partial Initialization </vt:lpstr>
      <vt:lpstr>Initializing arrays with random values </vt:lpstr>
      <vt:lpstr>Copying Arrays </vt:lpstr>
      <vt:lpstr>C-Strings or Character Arrays</vt:lpstr>
      <vt:lpstr>Declaration of C-Strings</vt:lpstr>
      <vt:lpstr>Initializing Character Arrays </vt:lpstr>
      <vt:lpstr>Printing Character Array </vt:lpstr>
      <vt:lpstr>Character Array (string) Input</vt:lpstr>
      <vt:lpstr>Number to Characters conversion</vt:lpstr>
      <vt:lpstr>PowerPoint Presentation</vt:lpstr>
      <vt:lpstr>Example-1: Summing All Elements </vt:lpstr>
      <vt:lpstr>Example-2: Reversing an Array</vt:lpstr>
      <vt:lpstr>Example-3: Searching in Array</vt:lpstr>
      <vt:lpstr>Example-4: Searching in Array</vt:lpstr>
      <vt:lpstr>Example-5: Finding Largest Element (Searching) </vt:lpstr>
      <vt:lpstr>Example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pc</cp:lastModifiedBy>
  <cp:revision>1049</cp:revision>
  <dcterms:created xsi:type="dcterms:W3CDTF">2012-08-28T12:59:58Z</dcterms:created>
  <dcterms:modified xsi:type="dcterms:W3CDTF">2022-11-25T11:21:54Z</dcterms:modified>
</cp:coreProperties>
</file>