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92" r:id="rId2"/>
    <p:sldId id="278" r:id="rId3"/>
    <p:sldId id="384" r:id="rId4"/>
    <p:sldId id="332" r:id="rId5"/>
    <p:sldId id="341" r:id="rId6"/>
    <p:sldId id="343" r:id="rId7"/>
    <p:sldId id="344" r:id="rId8"/>
    <p:sldId id="360" r:id="rId9"/>
    <p:sldId id="361" r:id="rId10"/>
    <p:sldId id="362" r:id="rId11"/>
    <p:sldId id="363" r:id="rId12"/>
    <p:sldId id="373" r:id="rId13"/>
    <p:sldId id="374" r:id="rId14"/>
    <p:sldId id="365" r:id="rId15"/>
    <p:sldId id="366" r:id="rId16"/>
    <p:sldId id="367" r:id="rId17"/>
    <p:sldId id="368" r:id="rId18"/>
    <p:sldId id="369" r:id="rId19"/>
    <p:sldId id="371" r:id="rId20"/>
    <p:sldId id="359" r:id="rId21"/>
    <p:sldId id="353" r:id="rId22"/>
    <p:sldId id="355" r:id="rId23"/>
    <p:sldId id="381" r:id="rId24"/>
    <p:sldId id="382" r:id="rId25"/>
    <p:sldId id="383" r:id="rId26"/>
    <p:sldId id="3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1BC7"/>
    <a:srgbClr val="008000"/>
    <a:srgbClr val="B80000"/>
    <a:srgbClr val="160C5C"/>
    <a:srgbClr val="2C14DE"/>
    <a:srgbClr val="39DFE7"/>
    <a:srgbClr val="27558D"/>
    <a:srgbClr val="D20000"/>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576" autoAdjust="0"/>
  </p:normalViewPr>
  <p:slideViewPr>
    <p:cSldViewPr>
      <p:cViewPr varScale="1">
        <p:scale>
          <a:sx n="70" d="100"/>
          <a:sy n="70" d="100"/>
        </p:scale>
        <p:origin x="522" y="72"/>
      </p:cViewPr>
      <p:guideLst>
        <p:guide orient="horz" pos="2160"/>
        <p:guide pos="2880"/>
      </p:guideLst>
    </p:cSldViewPr>
  </p:slideViewPr>
  <p:outlineViewPr>
    <p:cViewPr>
      <p:scale>
        <a:sx n="33" d="100"/>
        <a:sy n="33" d="100"/>
      </p:scale>
      <p:origin x="72" y="175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2AC187-C0AA-4A6A-BF8E-10F3D85C1A15}" type="datetimeFigureOut">
              <a:rPr lang="en-US" smtClean="0"/>
              <a:pPr/>
              <a:t>5/6/2021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8B042-BBAA-416E-A5FB-5C41925677BE}" type="slidenum">
              <a:rPr lang="en-US" smtClean="0"/>
              <a:pPr/>
              <a:t>‹#›</a:t>
            </a:fld>
            <a:endParaRPr lang="en-US"/>
          </a:p>
        </p:txBody>
      </p:sp>
    </p:spTree>
    <p:extLst>
      <p:ext uri="{BB962C8B-B14F-4D97-AF65-F5344CB8AC3E}">
        <p14:creationId xmlns:p14="http://schemas.microsoft.com/office/powerpoint/2010/main" val="3304201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B042-BBAA-416E-A5FB-5C41925677BE}" type="slidenum">
              <a:rPr lang="en-US" smtClean="0"/>
              <a:pPr/>
              <a:t>4</a:t>
            </a:fld>
            <a:endParaRPr lang="en-US"/>
          </a:p>
        </p:txBody>
      </p:sp>
    </p:spTree>
    <p:extLst>
      <p:ext uri="{BB962C8B-B14F-4D97-AF65-F5344CB8AC3E}">
        <p14:creationId xmlns:p14="http://schemas.microsoft.com/office/powerpoint/2010/main" val="289229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B042-BBAA-416E-A5FB-5C41925677BE}" type="slidenum">
              <a:rPr lang="en-US" smtClean="0"/>
              <a:pPr/>
              <a:t>5</a:t>
            </a:fld>
            <a:endParaRPr lang="en-US"/>
          </a:p>
        </p:txBody>
      </p:sp>
    </p:spTree>
    <p:extLst>
      <p:ext uri="{BB962C8B-B14F-4D97-AF65-F5344CB8AC3E}">
        <p14:creationId xmlns:p14="http://schemas.microsoft.com/office/powerpoint/2010/main" val="705054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B042-BBAA-416E-A5FB-5C41925677BE}" type="slidenum">
              <a:rPr lang="en-US" smtClean="0"/>
              <a:pPr/>
              <a:t>6</a:t>
            </a:fld>
            <a:endParaRPr lang="en-US"/>
          </a:p>
        </p:txBody>
      </p:sp>
    </p:spTree>
    <p:extLst>
      <p:ext uri="{BB962C8B-B14F-4D97-AF65-F5344CB8AC3E}">
        <p14:creationId xmlns:p14="http://schemas.microsoft.com/office/powerpoint/2010/main" val="100054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B042-BBAA-416E-A5FB-5C41925677BE}" type="slidenum">
              <a:rPr lang="en-US" smtClean="0"/>
              <a:pPr/>
              <a:t>7</a:t>
            </a:fld>
            <a:endParaRPr lang="en-US"/>
          </a:p>
        </p:txBody>
      </p:sp>
    </p:spTree>
    <p:extLst>
      <p:ext uri="{BB962C8B-B14F-4D97-AF65-F5344CB8AC3E}">
        <p14:creationId xmlns:p14="http://schemas.microsoft.com/office/powerpoint/2010/main" val="5909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1150938" y="692150"/>
            <a:ext cx="4556125"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250952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1150938" y="692150"/>
            <a:ext cx="4556125"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4125636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EB44E-3862-4CA7-9CCD-4F1F4488AEA7}" type="slidenum">
              <a:rPr lang="en-US"/>
              <a:pPr/>
              <a:t>20</a:t>
            </a:fld>
            <a:endParaRPr lang="en-US"/>
          </a:p>
        </p:txBody>
      </p:sp>
      <p:sp>
        <p:nvSpPr>
          <p:cNvPr id="10242" name="Rectangle 2"/>
          <p:cNvSpPr>
            <a:spLocks noGrp="1" noChangeArrowheads="1"/>
          </p:cNvSpPr>
          <p:nvPr>
            <p:ph type="body" idx="1"/>
          </p:nvPr>
        </p:nvSpPr>
        <p:spPr bwMode="auto">
          <a:xfrm>
            <a:off x="228600" y="673100"/>
            <a:ext cx="3543300" cy="7962900"/>
          </a:xfrm>
          <a:prstGeom prst="rect">
            <a:avLst/>
          </a:prstGeom>
          <a:noFill/>
          <a:ln>
            <a:miter lim="800000"/>
            <a:headEnd/>
            <a:tailEnd/>
          </a:ln>
        </p:spPr>
        <p:txBody>
          <a:bodyPr lIns="97185" tIns="48592" rIns="97185" bIns="48592"/>
          <a:lstStyle/>
          <a:p>
            <a:endParaRPr lang="en-US" altLang="en-US"/>
          </a:p>
        </p:txBody>
      </p:sp>
      <p:sp>
        <p:nvSpPr>
          <p:cNvPr id="10243" name="Rectangle 3"/>
          <p:cNvSpPr>
            <a:spLocks noGrp="1" noRot="1" noChangeAspect="1" noChangeArrowheads="1"/>
          </p:cNvSpPr>
          <p:nvPr>
            <p:ph type="sldImg"/>
          </p:nvPr>
        </p:nvSpPr>
        <p:spPr bwMode="auto">
          <a:xfrm>
            <a:off x="3000375" y="685800"/>
            <a:ext cx="4572000" cy="3429000"/>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3783360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B0192B-E1F2-4D51-9245-C9CE8F612D86}"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B0192B-E1F2-4D51-9245-C9CE8F612D86}"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B0192B-E1F2-4D51-9245-C9CE8F612D86}" type="datetimeFigureOut">
              <a:rPr lang="en-US" smtClean="0"/>
              <a:pPr/>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B0192B-E1F2-4D51-9245-C9CE8F612D86}" type="datetimeFigureOut">
              <a:rPr lang="en-US" smtClean="0"/>
              <a:pPr/>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0192B-E1F2-4D51-9245-C9CE8F612D86}" type="datetimeFigureOut">
              <a:rPr lang="en-US" smtClean="0"/>
              <a:pPr/>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0192B-E1F2-4D51-9245-C9CE8F612D86}" type="datetimeFigureOut">
              <a:rPr lang="en-US" smtClean="0"/>
              <a:pPr/>
              <a:t>5/6/2021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727" y="2269332"/>
            <a:ext cx="6743700" cy="1216819"/>
          </a:xfrm>
        </p:spPr>
        <p:txBody>
          <a:bodyPr>
            <a:normAutofit/>
          </a:bodyPr>
          <a:lstStyle/>
          <a:p>
            <a:r>
              <a:rPr lang="en-US" sz="3600" dirty="0">
                <a:solidFill>
                  <a:srgbClr val="160C5C"/>
                </a:solidFill>
              </a:rPr>
              <a:t>Fundamental of Programming</a:t>
            </a:r>
            <a:r>
              <a:rPr lang="en-US" dirty="0" smtClean="0"/>
              <a:t/>
            </a:r>
            <a:br>
              <a:rPr lang="en-US" dirty="0" smtClean="0"/>
            </a:br>
            <a:r>
              <a:rPr lang="en-US" sz="1950" dirty="0"/>
              <a:t>(ACS-102)</a:t>
            </a:r>
          </a:p>
        </p:txBody>
      </p:sp>
      <p:sp>
        <p:nvSpPr>
          <p:cNvPr id="3" name="Subtitle 2"/>
          <p:cNvSpPr>
            <a:spLocks noGrp="1"/>
          </p:cNvSpPr>
          <p:nvPr>
            <p:ph type="subTitle" idx="1"/>
          </p:nvPr>
        </p:nvSpPr>
        <p:spPr>
          <a:xfrm>
            <a:off x="1314450" y="3829050"/>
            <a:ext cx="6515100" cy="2057400"/>
          </a:xfrm>
        </p:spPr>
        <p:txBody>
          <a:bodyPr>
            <a:normAutofit/>
          </a:bodyPr>
          <a:lstStyle/>
          <a:p>
            <a:endParaRPr lang="en-US" sz="1950" dirty="0"/>
          </a:p>
        </p:txBody>
      </p:sp>
    </p:spTree>
    <p:extLst>
      <p:ext uri="{BB962C8B-B14F-4D97-AF65-F5344CB8AC3E}">
        <p14:creationId xmlns:p14="http://schemas.microsoft.com/office/powerpoint/2010/main" val="126395102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0"/>
            <a:ext cx="8229600" cy="792162"/>
          </a:xfrm>
        </p:spPr>
        <p:txBody>
          <a:bodyPr/>
          <a:lstStyle/>
          <a:p>
            <a:r>
              <a:rPr lang="en-US" dirty="0" smtClean="0">
                <a:solidFill>
                  <a:srgbClr val="C00000"/>
                </a:solidFill>
              </a:rPr>
              <a:t>Declaration and Initialization</a:t>
            </a:r>
          </a:p>
        </p:txBody>
      </p:sp>
      <p:sp>
        <p:nvSpPr>
          <p:cNvPr id="9219" name="Content Placeholder 2"/>
          <p:cNvSpPr>
            <a:spLocks noGrp="1"/>
          </p:cNvSpPr>
          <p:nvPr>
            <p:ph idx="1"/>
          </p:nvPr>
        </p:nvSpPr>
        <p:spPr>
          <a:xfrm>
            <a:off x="96980" y="838200"/>
            <a:ext cx="8894620" cy="5791200"/>
          </a:xfrm>
        </p:spPr>
        <p:txBody>
          <a:bodyPr>
            <a:normAutofit/>
          </a:bodyPr>
          <a:lstStyle/>
          <a:p>
            <a:r>
              <a:rPr lang="en-US" dirty="0" smtClean="0">
                <a:solidFill>
                  <a:srgbClr val="2F1BC7"/>
                </a:solidFill>
              </a:rPr>
              <a:t>Declaration</a:t>
            </a:r>
            <a:r>
              <a:rPr lang="en-US" dirty="0" smtClean="0"/>
              <a:t> of a </a:t>
            </a:r>
            <a:r>
              <a:rPr lang="en-US" dirty="0" smtClean="0">
                <a:solidFill>
                  <a:srgbClr val="2F1BC7"/>
                </a:solidFill>
              </a:rPr>
              <a:t>two-dimensional array </a:t>
            </a:r>
            <a:r>
              <a:rPr lang="en-US" dirty="0" smtClean="0"/>
              <a:t>requires a </a:t>
            </a:r>
            <a:r>
              <a:rPr lang="en-US" b="1" dirty="0" smtClean="0">
                <a:solidFill>
                  <a:srgbClr val="2F1BC7"/>
                </a:solidFill>
              </a:rPr>
              <a:t>row size </a:t>
            </a:r>
            <a:r>
              <a:rPr lang="en-US" dirty="0" smtClean="0"/>
              <a:t>and a </a:t>
            </a:r>
            <a:r>
              <a:rPr lang="en-US" b="1" dirty="0" smtClean="0">
                <a:solidFill>
                  <a:srgbClr val="2F1BC7"/>
                </a:solidFill>
              </a:rPr>
              <a:t>column size</a:t>
            </a:r>
            <a:endParaRPr lang="en-US" dirty="0" smtClean="0"/>
          </a:p>
          <a:p>
            <a:endParaRPr lang="en-US" dirty="0" smtClean="0"/>
          </a:p>
          <a:p>
            <a:r>
              <a:rPr lang="en-US" dirty="0" smtClean="0"/>
              <a:t>A </a:t>
            </a:r>
            <a:r>
              <a:rPr lang="en-US" dirty="0" smtClean="0">
                <a:solidFill>
                  <a:srgbClr val="2F1BC7"/>
                </a:solidFill>
              </a:rPr>
              <a:t>consecutive</a:t>
            </a:r>
            <a:r>
              <a:rPr lang="en-US" dirty="0" smtClean="0"/>
              <a:t> block of </a:t>
            </a:r>
            <a:r>
              <a:rPr lang="en-US" dirty="0" smtClean="0">
                <a:solidFill>
                  <a:srgbClr val="2F1BC7"/>
                </a:solidFill>
              </a:rPr>
              <a:t>(</a:t>
            </a:r>
            <a:r>
              <a:rPr lang="en-US" b="1" dirty="0" smtClean="0">
                <a:solidFill>
                  <a:srgbClr val="2F1BC7"/>
                </a:solidFill>
              </a:rPr>
              <a:t>row size</a:t>
            </a:r>
            <a:r>
              <a:rPr lang="en-US" dirty="0" smtClean="0"/>
              <a:t>)</a:t>
            </a:r>
            <a:r>
              <a:rPr lang="en-US" b="1" dirty="0" smtClean="0"/>
              <a:t>*</a:t>
            </a:r>
            <a:r>
              <a:rPr lang="en-US" dirty="0" smtClean="0"/>
              <a:t>(</a:t>
            </a:r>
            <a:r>
              <a:rPr lang="en-US" b="1" dirty="0" smtClean="0">
                <a:solidFill>
                  <a:srgbClr val="2F1BC7"/>
                </a:solidFill>
              </a:rPr>
              <a:t>column size</a:t>
            </a:r>
            <a:r>
              <a:rPr lang="en-US" dirty="0" smtClean="0"/>
              <a:t>) </a:t>
            </a:r>
            <a:r>
              <a:rPr lang="en-US" dirty="0" smtClean="0">
                <a:solidFill>
                  <a:srgbClr val="2F1BC7"/>
                </a:solidFill>
              </a:rPr>
              <a:t>memory locations </a:t>
            </a:r>
            <a:r>
              <a:rPr lang="en-US" dirty="0" smtClean="0"/>
              <a:t>are </a:t>
            </a:r>
            <a:r>
              <a:rPr lang="en-US" dirty="0" smtClean="0">
                <a:solidFill>
                  <a:srgbClr val="2F1BC7"/>
                </a:solidFill>
              </a:rPr>
              <a:t>allocated</a:t>
            </a:r>
            <a:r>
              <a:rPr lang="en-US" dirty="0" smtClean="0"/>
              <a:t>.</a:t>
            </a:r>
          </a:p>
          <a:p>
            <a:endParaRPr lang="en-US" dirty="0" smtClean="0"/>
          </a:p>
          <a:p>
            <a:r>
              <a:rPr lang="en-US" dirty="0" smtClean="0"/>
              <a:t>All </a:t>
            </a:r>
            <a:r>
              <a:rPr lang="en-US" dirty="0" smtClean="0">
                <a:solidFill>
                  <a:srgbClr val="2F1BC7"/>
                </a:solidFill>
              </a:rPr>
              <a:t>array elements </a:t>
            </a:r>
            <a:r>
              <a:rPr lang="en-US" dirty="0" smtClean="0"/>
              <a:t>must be of the </a:t>
            </a:r>
            <a:r>
              <a:rPr lang="en-US" b="1" dirty="0" smtClean="0">
                <a:solidFill>
                  <a:srgbClr val="2F1BC7"/>
                </a:solidFill>
              </a:rPr>
              <a:t>same type.</a:t>
            </a:r>
          </a:p>
          <a:p>
            <a:endParaRPr lang="en-US" dirty="0" smtClean="0"/>
          </a:p>
          <a:p>
            <a:r>
              <a:rPr lang="en-US" dirty="0" smtClean="0">
                <a:solidFill>
                  <a:srgbClr val="2F1BC7"/>
                </a:solidFill>
              </a:rPr>
              <a:t>Elements accessed</a:t>
            </a:r>
            <a:r>
              <a:rPr lang="en-US" dirty="0" smtClean="0"/>
              <a:t> by two offsets: a </a:t>
            </a:r>
            <a:r>
              <a:rPr lang="en-US" i="1" dirty="0" smtClean="0">
                <a:solidFill>
                  <a:srgbClr val="2F1BC7"/>
                </a:solidFill>
              </a:rPr>
              <a:t>row offset </a:t>
            </a:r>
            <a:r>
              <a:rPr lang="en-US" dirty="0" smtClean="0"/>
              <a:t>and a </a:t>
            </a:r>
            <a:r>
              <a:rPr lang="en-US" i="1" dirty="0" smtClean="0">
                <a:solidFill>
                  <a:srgbClr val="2F1BC7"/>
                </a:solidFill>
              </a:rPr>
              <a:t>column offset.</a:t>
            </a:r>
          </a:p>
          <a:p>
            <a:pPr>
              <a:buNone/>
            </a:pPr>
            <a:endParaRPr lang="en-US" sz="2800" dirty="0" smtClean="0"/>
          </a:p>
        </p:txBody>
      </p:sp>
      <p:sp>
        <p:nvSpPr>
          <p:cNvPr id="7" name="Rectangle 6"/>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0"/>
            <a:ext cx="8229600" cy="792162"/>
          </a:xfrm>
        </p:spPr>
        <p:txBody>
          <a:bodyPr/>
          <a:lstStyle/>
          <a:p>
            <a:r>
              <a:rPr lang="en-US" dirty="0" smtClean="0">
                <a:solidFill>
                  <a:srgbClr val="C00000"/>
                </a:solidFill>
              </a:rPr>
              <a:t>Example</a:t>
            </a:r>
          </a:p>
        </p:txBody>
      </p:sp>
      <p:sp>
        <p:nvSpPr>
          <p:cNvPr id="11267" name="Content Placeholder 2"/>
          <p:cNvSpPr>
            <a:spLocks noGrp="1"/>
          </p:cNvSpPr>
          <p:nvPr>
            <p:ph idx="1"/>
          </p:nvPr>
        </p:nvSpPr>
        <p:spPr>
          <a:xfrm>
            <a:off x="304800" y="1066800"/>
            <a:ext cx="8229600" cy="1219200"/>
          </a:xfrm>
        </p:spPr>
        <p:txBody>
          <a:bodyPr/>
          <a:lstStyle/>
          <a:p>
            <a:pPr>
              <a:lnSpc>
                <a:spcPct val="90000"/>
              </a:lnSpc>
              <a:spcBef>
                <a:spcPct val="5000"/>
              </a:spcBef>
              <a:buFontTx/>
              <a:buNone/>
            </a:pPr>
            <a:r>
              <a:rPr lang="en-US" sz="2800" dirty="0" smtClean="0">
                <a:solidFill>
                  <a:srgbClr val="00B050"/>
                </a:solidFill>
                <a:latin typeface="Lucida Console" pitchFamily="49" charset="0"/>
              </a:rPr>
              <a:t>//Declaration </a:t>
            </a:r>
          </a:p>
          <a:p>
            <a:pPr>
              <a:lnSpc>
                <a:spcPct val="90000"/>
              </a:lnSpc>
              <a:spcBef>
                <a:spcPct val="5000"/>
              </a:spcBef>
              <a:buFontTx/>
              <a:buNone/>
            </a:pPr>
            <a:r>
              <a:rPr lang="en-US" dirty="0" err="1" smtClean="0">
                <a:solidFill>
                  <a:srgbClr val="0070C0"/>
                </a:solidFill>
                <a:latin typeface="Lucida Console" pitchFamily="49" charset="0"/>
                <a:cs typeface="Courier New" pitchFamily="49" charset="0"/>
              </a:rPr>
              <a:t>int</a:t>
            </a:r>
            <a:r>
              <a:rPr lang="en-US" dirty="0" smtClean="0">
                <a:solidFill>
                  <a:srgbClr val="0070C0"/>
                </a:solidFill>
                <a:latin typeface="Lucida Console" pitchFamily="49" charset="0"/>
                <a:cs typeface="Courier New" pitchFamily="49" charset="0"/>
              </a:rPr>
              <a:t> </a:t>
            </a:r>
            <a:r>
              <a:rPr lang="en-US" dirty="0" smtClean="0">
                <a:latin typeface="Lucida Console" pitchFamily="49" charset="0"/>
                <a:cs typeface="Courier New" pitchFamily="49" charset="0"/>
              </a:rPr>
              <a:t>data[2][3];</a:t>
            </a:r>
            <a:endParaRPr lang="en-US" sz="2800" dirty="0" smtClean="0">
              <a:latin typeface="Lucida Console" pitchFamily="49" charset="0"/>
            </a:endParaRPr>
          </a:p>
        </p:txBody>
      </p:sp>
      <p:graphicFrame>
        <p:nvGraphicFramePr>
          <p:cNvPr id="15" name="Group 42"/>
          <p:cNvGraphicFramePr>
            <a:graphicFrameLocks noGrp="1"/>
          </p:cNvGraphicFramePr>
          <p:nvPr/>
        </p:nvGraphicFramePr>
        <p:xfrm>
          <a:off x="3124200" y="4038600"/>
          <a:ext cx="4114800" cy="950964"/>
        </p:xfrm>
        <a:graphic>
          <a:graphicData uri="http://schemas.openxmlformats.org/drawingml/2006/table">
            <a:tbl>
              <a:tblPr/>
              <a:tblGrid>
                <a:gridCol w="1371600"/>
                <a:gridCol w="1371600"/>
                <a:gridCol w="1371600"/>
              </a:tblGrid>
              <a:tr h="475457">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7">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83" name="Text Box 28"/>
          <p:cNvSpPr txBox="1">
            <a:spLocks noChangeArrowheads="1"/>
          </p:cNvSpPr>
          <p:nvPr/>
        </p:nvSpPr>
        <p:spPr bwMode="auto">
          <a:xfrm>
            <a:off x="1981200" y="4114800"/>
            <a:ext cx="1066800" cy="420688"/>
          </a:xfrm>
          <a:prstGeom prst="rect">
            <a:avLst/>
          </a:prstGeom>
          <a:noFill/>
          <a:ln w="9525" cap="rnd">
            <a:noFill/>
            <a:prstDash val="sysDot"/>
            <a:miter lim="800000"/>
            <a:headEnd/>
            <a:tailEnd/>
          </a:ln>
        </p:spPr>
        <p:txBody>
          <a:bodyPr>
            <a:spAutoFit/>
          </a:bodyPr>
          <a:lstStyle/>
          <a:p>
            <a:pPr>
              <a:lnSpc>
                <a:spcPct val="90000"/>
              </a:lnSpc>
              <a:spcBef>
                <a:spcPct val="20000"/>
              </a:spcBef>
            </a:pPr>
            <a:r>
              <a:rPr lang="en-US" sz="2400" b="1" dirty="0">
                <a:solidFill>
                  <a:srgbClr val="C00000"/>
                </a:solidFill>
                <a:latin typeface="Times New Roman" pitchFamily="18" charset="0"/>
              </a:rPr>
              <a:t>row 0</a:t>
            </a:r>
          </a:p>
        </p:txBody>
      </p:sp>
      <p:sp>
        <p:nvSpPr>
          <p:cNvPr id="11284" name="Text Box 33"/>
          <p:cNvSpPr txBox="1">
            <a:spLocks noChangeArrowheads="1"/>
          </p:cNvSpPr>
          <p:nvPr/>
        </p:nvSpPr>
        <p:spPr bwMode="auto">
          <a:xfrm>
            <a:off x="1981200" y="4572000"/>
            <a:ext cx="1066800" cy="420688"/>
          </a:xfrm>
          <a:prstGeom prst="rect">
            <a:avLst/>
          </a:prstGeom>
          <a:noFill/>
          <a:ln w="9525" cap="rnd">
            <a:noFill/>
            <a:prstDash val="sysDot"/>
            <a:miter lim="800000"/>
            <a:headEnd/>
            <a:tailEnd/>
          </a:ln>
        </p:spPr>
        <p:txBody>
          <a:bodyPr>
            <a:spAutoFit/>
          </a:bodyPr>
          <a:lstStyle/>
          <a:p>
            <a:pPr>
              <a:lnSpc>
                <a:spcPct val="90000"/>
              </a:lnSpc>
              <a:spcBef>
                <a:spcPct val="20000"/>
              </a:spcBef>
            </a:pPr>
            <a:r>
              <a:rPr lang="en-US" sz="2400" b="1" dirty="0">
                <a:solidFill>
                  <a:srgbClr val="C00000"/>
                </a:solidFill>
                <a:latin typeface="Times New Roman" pitchFamily="18" charset="0"/>
              </a:rPr>
              <a:t>row 1</a:t>
            </a:r>
          </a:p>
        </p:txBody>
      </p:sp>
      <p:sp>
        <p:nvSpPr>
          <p:cNvPr id="11285" name="Text Box 39"/>
          <p:cNvSpPr txBox="1">
            <a:spLocks noChangeArrowheads="1"/>
          </p:cNvSpPr>
          <p:nvPr/>
        </p:nvSpPr>
        <p:spPr bwMode="auto">
          <a:xfrm>
            <a:off x="3200400" y="3581400"/>
            <a:ext cx="1066800" cy="420688"/>
          </a:xfrm>
          <a:prstGeom prst="rect">
            <a:avLst/>
          </a:prstGeom>
          <a:noFill/>
          <a:ln w="9525" cap="rnd">
            <a:noFill/>
            <a:prstDash val="sysDot"/>
            <a:miter lim="800000"/>
            <a:headEnd/>
            <a:tailEnd/>
          </a:ln>
        </p:spPr>
        <p:txBody>
          <a:bodyPr>
            <a:spAutoFit/>
          </a:bodyPr>
          <a:lstStyle/>
          <a:p>
            <a:pPr>
              <a:lnSpc>
                <a:spcPct val="90000"/>
              </a:lnSpc>
              <a:spcBef>
                <a:spcPct val="20000"/>
              </a:spcBef>
            </a:pPr>
            <a:r>
              <a:rPr lang="en-US" sz="2400" b="1" dirty="0" err="1">
                <a:solidFill>
                  <a:srgbClr val="C00000"/>
                </a:solidFill>
                <a:latin typeface="Times New Roman" pitchFamily="18" charset="0"/>
              </a:rPr>
              <a:t>col</a:t>
            </a:r>
            <a:r>
              <a:rPr lang="en-US" sz="2400" b="1" dirty="0">
                <a:solidFill>
                  <a:srgbClr val="C00000"/>
                </a:solidFill>
                <a:latin typeface="Times New Roman" pitchFamily="18" charset="0"/>
              </a:rPr>
              <a:t> 0</a:t>
            </a:r>
          </a:p>
        </p:txBody>
      </p:sp>
      <p:sp>
        <p:nvSpPr>
          <p:cNvPr id="11286" name="Text Box 40"/>
          <p:cNvSpPr txBox="1">
            <a:spLocks noChangeArrowheads="1"/>
          </p:cNvSpPr>
          <p:nvPr/>
        </p:nvSpPr>
        <p:spPr bwMode="auto">
          <a:xfrm>
            <a:off x="4572000" y="3581400"/>
            <a:ext cx="1066800" cy="420688"/>
          </a:xfrm>
          <a:prstGeom prst="rect">
            <a:avLst/>
          </a:prstGeom>
          <a:noFill/>
          <a:ln w="9525" cap="rnd">
            <a:noFill/>
            <a:prstDash val="sysDot"/>
            <a:miter lim="800000"/>
            <a:headEnd/>
            <a:tailEnd/>
          </a:ln>
        </p:spPr>
        <p:txBody>
          <a:bodyPr>
            <a:spAutoFit/>
          </a:bodyPr>
          <a:lstStyle/>
          <a:p>
            <a:pPr>
              <a:lnSpc>
                <a:spcPct val="90000"/>
              </a:lnSpc>
              <a:spcBef>
                <a:spcPct val="20000"/>
              </a:spcBef>
            </a:pPr>
            <a:r>
              <a:rPr lang="en-US" sz="2400" b="1" dirty="0" err="1">
                <a:solidFill>
                  <a:srgbClr val="C00000"/>
                </a:solidFill>
                <a:latin typeface="Times New Roman" pitchFamily="18" charset="0"/>
              </a:rPr>
              <a:t>col</a:t>
            </a:r>
            <a:r>
              <a:rPr lang="en-US" sz="2400" b="1" dirty="0">
                <a:solidFill>
                  <a:srgbClr val="C00000"/>
                </a:solidFill>
                <a:latin typeface="Times New Roman" pitchFamily="18" charset="0"/>
              </a:rPr>
              <a:t> 1</a:t>
            </a:r>
          </a:p>
        </p:txBody>
      </p:sp>
      <p:sp>
        <p:nvSpPr>
          <p:cNvPr id="11287" name="Text Box 41"/>
          <p:cNvSpPr txBox="1">
            <a:spLocks noChangeArrowheads="1"/>
          </p:cNvSpPr>
          <p:nvPr/>
        </p:nvSpPr>
        <p:spPr bwMode="auto">
          <a:xfrm>
            <a:off x="5943600" y="3581400"/>
            <a:ext cx="1066800" cy="420688"/>
          </a:xfrm>
          <a:prstGeom prst="rect">
            <a:avLst/>
          </a:prstGeom>
          <a:noFill/>
          <a:ln w="9525" cap="rnd">
            <a:noFill/>
            <a:prstDash val="sysDot"/>
            <a:miter lim="800000"/>
            <a:headEnd/>
            <a:tailEnd/>
          </a:ln>
        </p:spPr>
        <p:txBody>
          <a:bodyPr>
            <a:spAutoFit/>
          </a:bodyPr>
          <a:lstStyle/>
          <a:p>
            <a:pPr>
              <a:lnSpc>
                <a:spcPct val="90000"/>
              </a:lnSpc>
              <a:spcBef>
                <a:spcPct val="20000"/>
              </a:spcBef>
            </a:pPr>
            <a:r>
              <a:rPr lang="en-US" sz="2400" b="1" dirty="0" err="1">
                <a:solidFill>
                  <a:srgbClr val="C00000"/>
                </a:solidFill>
                <a:latin typeface="Times New Roman" pitchFamily="18" charset="0"/>
              </a:rPr>
              <a:t>col</a:t>
            </a:r>
            <a:r>
              <a:rPr lang="en-US" sz="2400" b="1" dirty="0">
                <a:solidFill>
                  <a:srgbClr val="C00000"/>
                </a:solidFill>
                <a:latin typeface="Times New Roman" pitchFamily="18" charset="0"/>
              </a:rPr>
              <a:t> 2</a:t>
            </a:r>
          </a:p>
        </p:txBody>
      </p:sp>
      <p:sp>
        <p:nvSpPr>
          <p:cNvPr id="12" name="Rectangle 11"/>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865910" y="62345"/>
            <a:ext cx="6553200" cy="762000"/>
          </a:xfrm>
        </p:spPr>
        <p:txBody>
          <a:bodyPr lIns="92075" tIns="46038" rIns="92075" bIns="46038" rtlCol="0">
            <a:noAutofit/>
          </a:bodyPr>
          <a:lstStyle/>
          <a:p>
            <a:pPr fontAlgn="auto">
              <a:spcAft>
                <a:spcPts val="0"/>
              </a:spcAft>
              <a:defRPr/>
            </a:pPr>
            <a:r>
              <a:rPr lang="en-US" sz="4000" dirty="0" smtClean="0">
                <a:solidFill>
                  <a:srgbClr val="B80000"/>
                </a:solidFill>
                <a:ea typeface="宋体" pitchFamily="2" charset="-122"/>
              </a:rPr>
              <a:t>Declaring Arrays</a:t>
            </a:r>
          </a:p>
        </p:txBody>
      </p:sp>
      <p:sp>
        <p:nvSpPr>
          <p:cNvPr id="6147" name="Rectangle 3"/>
          <p:cNvSpPr>
            <a:spLocks noGrp="1" noChangeArrowheads="1"/>
          </p:cNvSpPr>
          <p:nvPr>
            <p:ph type="subTitle" idx="1"/>
          </p:nvPr>
        </p:nvSpPr>
        <p:spPr>
          <a:xfrm>
            <a:off x="304800" y="1524000"/>
            <a:ext cx="8458200" cy="1828800"/>
          </a:xfrm>
        </p:spPr>
        <p:txBody>
          <a:bodyPr lIns="92075" tIns="46038" rIns="92075" bIns="46038" rtlCol="0">
            <a:noAutofit/>
          </a:bodyPr>
          <a:lstStyle/>
          <a:p>
            <a:pPr fontAlgn="auto">
              <a:lnSpc>
                <a:spcPct val="80000"/>
              </a:lnSpc>
              <a:spcAft>
                <a:spcPts val="0"/>
              </a:spcAft>
              <a:buFont typeface="Wingdings" pitchFamily="2" charset="2"/>
              <a:buNone/>
              <a:defRPr/>
            </a:pPr>
            <a:r>
              <a:rPr lang="en-US" sz="2600" b="1" dirty="0" smtClean="0">
                <a:solidFill>
                  <a:srgbClr val="B80000"/>
                </a:solidFill>
                <a:latin typeface="Courier New" pitchFamily="49" charset="0"/>
                <a:ea typeface="宋体" pitchFamily="2" charset="-122"/>
                <a:cs typeface="Courier New" pitchFamily="49" charset="0"/>
              </a:rPr>
              <a:t> </a:t>
            </a:r>
            <a:r>
              <a:rPr lang="en-US" sz="2600" b="1" dirty="0" err="1" smtClean="0">
                <a:solidFill>
                  <a:srgbClr val="B80000"/>
                </a:solidFill>
                <a:latin typeface="Courier New" pitchFamily="49" charset="0"/>
                <a:ea typeface="宋体" pitchFamily="2" charset="-122"/>
                <a:cs typeface="Courier New" pitchFamily="49" charset="0"/>
              </a:rPr>
              <a:t>datatype</a:t>
            </a:r>
            <a:r>
              <a:rPr lang="en-US" sz="2600" b="1" dirty="0" smtClean="0">
                <a:solidFill>
                  <a:schemeClr val="tx1"/>
                </a:solidFill>
                <a:latin typeface="Courier New" pitchFamily="49" charset="0"/>
                <a:ea typeface="宋体" pitchFamily="2" charset="-122"/>
                <a:cs typeface="Courier New" pitchFamily="49" charset="0"/>
              </a:rPr>
              <a:t> </a:t>
            </a:r>
            <a:r>
              <a:rPr lang="en-US" sz="2600" b="1" dirty="0" err="1" smtClean="0">
                <a:solidFill>
                  <a:srgbClr val="2F1BC7"/>
                </a:solidFill>
                <a:latin typeface="Courier New" pitchFamily="49" charset="0"/>
                <a:ea typeface="宋体" pitchFamily="2" charset="-122"/>
                <a:cs typeface="Courier New" pitchFamily="49" charset="0"/>
              </a:rPr>
              <a:t>arrayName</a:t>
            </a:r>
            <a:r>
              <a:rPr lang="en-US" sz="2600" b="1" dirty="0" smtClean="0">
                <a:solidFill>
                  <a:schemeClr val="tx1"/>
                </a:solidFill>
                <a:latin typeface="Courier New" pitchFamily="49" charset="0"/>
                <a:ea typeface="宋体" pitchFamily="2" charset="-122"/>
                <a:cs typeface="Courier New" pitchFamily="49" charset="0"/>
              </a:rPr>
              <a:t>[</a:t>
            </a:r>
            <a:r>
              <a:rPr lang="en-US" sz="2600" b="1" dirty="0" err="1" smtClean="0">
                <a:solidFill>
                  <a:schemeClr val="accent6">
                    <a:lumMod val="75000"/>
                  </a:schemeClr>
                </a:solidFill>
                <a:latin typeface="Courier New" pitchFamily="49" charset="0"/>
                <a:ea typeface="宋体" pitchFamily="2" charset="-122"/>
                <a:cs typeface="Courier New" pitchFamily="49" charset="0"/>
              </a:rPr>
              <a:t>rowSize</a:t>
            </a:r>
            <a:r>
              <a:rPr lang="en-US" sz="2600" b="1" dirty="0" smtClean="0">
                <a:solidFill>
                  <a:schemeClr val="tx1"/>
                </a:solidFill>
                <a:latin typeface="Courier New" pitchFamily="49" charset="0"/>
                <a:ea typeface="宋体" pitchFamily="2" charset="-122"/>
                <a:cs typeface="Courier New" pitchFamily="49" charset="0"/>
              </a:rPr>
              <a:t>][</a:t>
            </a:r>
            <a:r>
              <a:rPr lang="en-US" sz="2600" b="1" dirty="0" err="1" smtClean="0">
                <a:solidFill>
                  <a:schemeClr val="accent6">
                    <a:lumMod val="75000"/>
                  </a:schemeClr>
                </a:solidFill>
                <a:latin typeface="Courier New" pitchFamily="49" charset="0"/>
                <a:ea typeface="宋体" pitchFamily="2" charset="-122"/>
                <a:cs typeface="Courier New" pitchFamily="49" charset="0"/>
              </a:rPr>
              <a:t>coulmnSize</a:t>
            </a:r>
            <a:r>
              <a:rPr lang="en-US" sz="2600" b="1" dirty="0" smtClean="0">
                <a:solidFill>
                  <a:schemeClr val="tx1"/>
                </a:solidFill>
                <a:latin typeface="Courier New" pitchFamily="49" charset="0"/>
                <a:ea typeface="宋体" pitchFamily="2" charset="-122"/>
                <a:cs typeface="Courier New" pitchFamily="49" charset="0"/>
              </a:rPr>
              <a:t>];</a:t>
            </a:r>
          </a:p>
          <a:p>
            <a:pPr algn="l" fontAlgn="auto">
              <a:lnSpc>
                <a:spcPct val="80000"/>
              </a:lnSpc>
              <a:spcBef>
                <a:spcPct val="50000"/>
              </a:spcBef>
              <a:spcAft>
                <a:spcPts val="0"/>
              </a:spcAft>
              <a:buFont typeface="Wingdings" pitchFamily="2" charset="2"/>
              <a:buNone/>
              <a:defRPr/>
            </a:pPr>
            <a:endParaRPr lang="en-US" sz="2400" b="1" dirty="0" smtClean="0">
              <a:solidFill>
                <a:schemeClr val="tx1"/>
              </a:solidFill>
              <a:latin typeface="Courier New" pitchFamily="49" charset="0"/>
              <a:ea typeface="宋体" pitchFamily="2" charset="-122"/>
              <a:cs typeface="Courier New" pitchFamily="49" charset="0"/>
            </a:endParaRPr>
          </a:p>
          <a:p>
            <a:pPr algn="l" fontAlgn="auto">
              <a:lnSpc>
                <a:spcPct val="80000"/>
              </a:lnSpc>
              <a:spcBef>
                <a:spcPct val="50000"/>
              </a:spcBef>
              <a:spcAft>
                <a:spcPts val="0"/>
              </a:spcAft>
              <a:buFont typeface="Wingdings" pitchFamily="2" charset="2"/>
              <a:buNone/>
              <a:defRPr/>
            </a:pPr>
            <a:r>
              <a:rPr lang="en-US" sz="2400" b="1" dirty="0" smtClean="0">
                <a:solidFill>
                  <a:schemeClr val="tx1"/>
                </a:solidFill>
                <a:latin typeface="Courier New" pitchFamily="49" charset="0"/>
                <a:ea typeface="宋体" pitchFamily="2" charset="-122"/>
                <a:cs typeface="Courier New" pitchFamily="49" charset="0"/>
              </a:rPr>
              <a:t>Example: </a:t>
            </a:r>
          </a:p>
          <a:p>
            <a:pPr algn="l" fontAlgn="auto">
              <a:lnSpc>
                <a:spcPct val="80000"/>
              </a:lnSpc>
              <a:spcBef>
                <a:spcPct val="50000"/>
              </a:spcBef>
              <a:spcAft>
                <a:spcPts val="0"/>
              </a:spcAft>
              <a:buFont typeface="Wingdings" pitchFamily="2" charset="2"/>
              <a:buNone/>
              <a:defRPr/>
            </a:pPr>
            <a:r>
              <a:rPr lang="en-US" sz="2400" b="1" dirty="0" smtClean="0">
                <a:solidFill>
                  <a:schemeClr val="tx1"/>
                </a:solidFill>
                <a:latin typeface="Courier New" pitchFamily="49" charset="0"/>
                <a:ea typeface="宋体" pitchFamily="2" charset="-122"/>
                <a:cs typeface="Courier New" pitchFamily="49" charset="0"/>
              </a:rPr>
              <a:t>    double </a:t>
            </a:r>
            <a:r>
              <a:rPr lang="en-US" sz="2400" b="1" dirty="0" err="1" smtClean="0">
                <a:solidFill>
                  <a:schemeClr val="tx1"/>
                </a:solidFill>
                <a:latin typeface="Courier New" pitchFamily="49" charset="0"/>
                <a:ea typeface="宋体" pitchFamily="2" charset="-122"/>
                <a:cs typeface="Courier New" pitchFamily="49" charset="0"/>
              </a:rPr>
              <a:t>myList</a:t>
            </a:r>
            <a:r>
              <a:rPr lang="en-US" sz="2400" b="1" dirty="0" smtClean="0">
                <a:solidFill>
                  <a:schemeClr val="tx1"/>
                </a:solidFill>
                <a:latin typeface="Courier New" pitchFamily="49" charset="0"/>
                <a:ea typeface="宋体" pitchFamily="2" charset="-122"/>
                <a:cs typeface="Courier New" pitchFamily="49" charset="0"/>
              </a:rPr>
              <a:t>[2][4];</a:t>
            </a:r>
          </a:p>
        </p:txBody>
      </p:sp>
      <p:sp>
        <p:nvSpPr>
          <p:cNvPr id="22532" name="Rectangle 4"/>
          <p:cNvSpPr>
            <a:spLocks noChangeArrowheads="1"/>
          </p:cNvSpPr>
          <p:nvPr/>
        </p:nvSpPr>
        <p:spPr bwMode="auto">
          <a:xfrm>
            <a:off x="228600" y="2743200"/>
            <a:ext cx="868045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Clr>
                <a:schemeClr val="bg2"/>
              </a:buClr>
              <a:buSzPct val="75000"/>
              <a:buFont typeface="Wingdings" pitchFamily="2" charset="2"/>
              <a:buNone/>
            </a:pPr>
            <a:r>
              <a:rPr lang="en-US" sz="2400" dirty="0">
                <a:latin typeface="+mj-lt"/>
              </a:rPr>
              <a:t>	</a:t>
            </a:r>
            <a:endParaRPr lang="en-US" sz="2400" dirty="0" smtClean="0">
              <a:latin typeface="+mj-lt"/>
            </a:endParaRPr>
          </a:p>
          <a:p>
            <a:pPr marL="342900" indent="-342900" eaLnBrk="0" hangingPunct="0">
              <a:spcBef>
                <a:spcPct val="20000"/>
              </a:spcBef>
              <a:buClr>
                <a:schemeClr val="bg2"/>
              </a:buClr>
              <a:buSzPct val="75000"/>
              <a:buFont typeface="Wingdings" pitchFamily="2" charset="2"/>
              <a:buNone/>
            </a:pPr>
            <a:endParaRPr lang="en-US" sz="2400" b="1" dirty="0" smtClean="0">
              <a:solidFill>
                <a:srgbClr val="C00000"/>
              </a:solidFill>
              <a:latin typeface="+mj-lt"/>
            </a:endParaRPr>
          </a:p>
          <a:p>
            <a:pPr marL="342900" indent="-342900" eaLnBrk="0" hangingPunct="0">
              <a:spcBef>
                <a:spcPct val="20000"/>
              </a:spcBef>
              <a:buClr>
                <a:schemeClr val="bg2"/>
              </a:buClr>
              <a:buSzPct val="75000"/>
              <a:buFont typeface="Wingdings" pitchFamily="2" charset="2"/>
              <a:buNone/>
            </a:pPr>
            <a:r>
              <a:rPr lang="en-US" sz="2400" b="1" dirty="0" smtClean="0">
                <a:solidFill>
                  <a:srgbClr val="C00000"/>
                </a:solidFill>
                <a:latin typeface="+mj-lt"/>
              </a:rPr>
              <a:t>	    </a:t>
            </a:r>
          </a:p>
          <a:p>
            <a:pPr marL="342900" indent="-342900" eaLnBrk="0" hangingPunct="0">
              <a:spcBef>
                <a:spcPct val="20000"/>
              </a:spcBef>
              <a:buClr>
                <a:schemeClr val="bg2"/>
              </a:buClr>
              <a:buSzPct val="75000"/>
              <a:buFont typeface="Wingdings" pitchFamily="2" charset="2"/>
              <a:buNone/>
            </a:pPr>
            <a:r>
              <a:rPr lang="en-US" sz="2400" b="1" dirty="0" smtClean="0">
                <a:solidFill>
                  <a:srgbClr val="C00000"/>
                </a:solidFill>
                <a:latin typeface="+mj-lt"/>
              </a:rPr>
              <a:t>	     </a:t>
            </a:r>
            <a:r>
              <a:rPr lang="en-US" sz="2400" b="1" dirty="0" err="1" smtClean="0">
                <a:solidFill>
                  <a:srgbClr val="C00000"/>
                </a:solidFill>
                <a:latin typeface="+mj-lt"/>
              </a:rPr>
              <a:t>rowSize</a:t>
            </a:r>
            <a:r>
              <a:rPr lang="en-US" sz="2400" b="1" dirty="0" smtClean="0">
                <a:solidFill>
                  <a:srgbClr val="C00000"/>
                </a:solidFill>
                <a:latin typeface="+mj-lt"/>
              </a:rPr>
              <a:t>, and </a:t>
            </a:r>
            <a:r>
              <a:rPr lang="en-US" sz="2400" b="1" dirty="0" err="1" smtClean="0">
                <a:solidFill>
                  <a:srgbClr val="C00000"/>
                </a:solidFill>
                <a:latin typeface="+mj-lt"/>
              </a:rPr>
              <a:t>coulmnSize</a:t>
            </a:r>
            <a:r>
              <a:rPr lang="en-US" sz="2400" b="1" dirty="0" smtClean="0">
                <a:solidFill>
                  <a:srgbClr val="C00000"/>
                </a:solidFill>
                <a:latin typeface="+mj-lt"/>
              </a:rPr>
              <a:t>: </a:t>
            </a:r>
            <a:r>
              <a:rPr lang="en-US" sz="2400" b="1" dirty="0" smtClean="0">
                <a:solidFill>
                  <a:srgbClr val="2F1BC7"/>
                </a:solidFill>
                <a:latin typeface="+mj-lt"/>
              </a:rPr>
              <a:t>MUST BE constant </a:t>
            </a:r>
          </a:p>
          <a:p>
            <a:pPr marL="342900" indent="-342900" eaLnBrk="0" hangingPunct="0">
              <a:spcBef>
                <a:spcPct val="20000"/>
              </a:spcBef>
              <a:buClr>
                <a:schemeClr val="bg2"/>
              </a:buClr>
              <a:buSzPct val="75000"/>
              <a:buFont typeface="Wingdings" pitchFamily="2" charset="2"/>
              <a:buNone/>
            </a:pPr>
            <a:r>
              <a:rPr lang="en-US" sz="2400" b="1" dirty="0" smtClean="0">
                <a:solidFill>
                  <a:srgbClr val="2F1BC7"/>
                </a:solidFill>
                <a:latin typeface="+mj-lt"/>
              </a:rPr>
              <a:t>          - constant literal</a:t>
            </a:r>
          </a:p>
          <a:p>
            <a:pPr marL="342900" indent="-342900" eaLnBrk="0" hangingPunct="0">
              <a:spcBef>
                <a:spcPct val="20000"/>
              </a:spcBef>
              <a:buClr>
                <a:schemeClr val="bg2"/>
              </a:buClr>
              <a:buSzPct val="75000"/>
              <a:buFont typeface="Wingdings" pitchFamily="2" charset="2"/>
              <a:buNone/>
            </a:pPr>
            <a:r>
              <a:rPr lang="en-US" sz="2400" b="1" dirty="0" smtClean="0">
                <a:solidFill>
                  <a:srgbClr val="2F1BC7"/>
                </a:solidFill>
                <a:latin typeface="+mj-lt"/>
              </a:rPr>
              <a:t>          - constant  identifier</a:t>
            </a:r>
            <a:endParaRPr lang="en-US" sz="2400" b="1" u="sng" dirty="0">
              <a:solidFill>
                <a:srgbClr val="2F1BC7"/>
              </a:solidFill>
              <a:latin typeface="+mj-lt"/>
            </a:endParaRPr>
          </a:p>
          <a:p>
            <a:pPr marL="342900" indent="-342900" eaLnBrk="0" hangingPunct="0">
              <a:spcBef>
                <a:spcPct val="20000"/>
              </a:spcBef>
              <a:buClr>
                <a:schemeClr val="bg2"/>
              </a:buClr>
              <a:buSzPct val="75000"/>
              <a:buFont typeface="Wingdings" pitchFamily="2" charset="2"/>
              <a:buNone/>
            </a:pPr>
            <a:endParaRPr lang="en-US" sz="2400" b="1" dirty="0">
              <a:latin typeface="+mj-lt"/>
            </a:endParaRPr>
          </a:p>
          <a:p>
            <a:pPr marL="342900" indent="-342900" eaLnBrk="0" hangingPunct="0">
              <a:spcBef>
                <a:spcPct val="20000"/>
              </a:spcBef>
              <a:buClr>
                <a:schemeClr val="bg2"/>
              </a:buClr>
              <a:buSzPct val="75000"/>
              <a:buFont typeface="Wingdings" pitchFamily="2" charset="2"/>
              <a:buNone/>
            </a:pPr>
            <a:endParaRPr lang="en-US" sz="2400" dirty="0" smtClean="0">
              <a:solidFill>
                <a:srgbClr val="008000"/>
              </a:solidFill>
              <a:latin typeface="+mj-lt"/>
            </a:endParaRPr>
          </a:p>
          <a:p>
            <a:pPr marL="342900" indent="-342900" eaLnBrk="0" hangingPunct="0">
              <a:spcBef>
                <a:spcPct val="20000"/>
              </a:spcBef>
              <a:buClr>
                <a:schemeClr val="bg2"/>
              </a:buClr>
              <a:buSzPct val="75000"/>
              <a:buFont typeface="Wingdings" pitchFamily="2" charset="2"/>
              <a:buNone/>
            </a:pPr>
            <a:endParaRPr lang="en-US" sz="2400" dirty="0">
              <a:solidFill>
                <a:srgbClr val="008000"/>
              </a:solidFill>
              <a:latin typeface="+mj-lt"/>
            </a:endParaRPr>
          </a:p>
        </p:txBody>
      </p:sp>
      <p:sp>
        <p:nvSpPr>
          <p:cNvPr id="5" name="Rectangle 4"/>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865910" y="62345"/>
            <a:ext cx="7363690" cy="762000"/>
          </a:xfrm>
        </p:spPr>
        <p:txBody>
          <a:bodyPr lIns="92075" tIns="46038" rIns="92075" bIns="46038" rtlCol="0">
            <a:noAutofit/>
          </a:bodyPr>
          <a:lstStyle/>
          <a:p>
            <a:pPr fontAlgn="auto">
              <a:spcAft>
                <a:spcPts val="0"/>
              </a:spcAft>
              <a:defRPr/>
            </a:pPr>
            <a:r>
              <a:rPr lang="en-US" sz="4000" dirty="0" smtClean="0">
                <a:solidFill>
                  <a:srgbClr val="B80000"/>
                </a:solidFill>
                <a:ea typeface="宋体" pitchFamily="2" charset="-122"/>
              </a:rPr>
              <a:t>Declaring and Initializing Arrays</a:t>
            </a:r>
          </a:p>
        </p:txBody>
      </p:sp>
      <p:sp>
        <p:nvSpPr>
          <p:cNvPr id="6147" name="Rectangle 3"/>
          <p:cNvSpPr>
            <a:spLocks noGrp="1" noChangeArrowheads="1"/>
          </p:cNvSpPr>
          <p:nvPr>
            <p:ph type="subTitle" idx="1"/>
          </p:nvPr>
        </p:nvSpPr>
        <p:spPr>
          <a:xfrm>
            <a:off x="76200" y="990600"/>
            <a:ext cx="8991600" cy="5638800"/>
          </a:xfrm>
        </p:spPr>
        <p:txBody>
          <a:bodyPr lIns="92075" tIns="46038" rIns="92075" bIns="46038" rtlCol="0">
            <a:noAutofit/>
          </a:bodyPr>
          <a:lstStyle/>
          <a:p>
            <a:pPr algn="l" fontAlgn="auto">
              <a:lnSpc>
                <a:spcPct val="80000"/>
              </a:lnSpc>
              <a:spcAft>
                <a:spcPts val="0"/>
              </a:spcAft>
              <a:buFont typeface="Wingdings" pitchFamily="2" charset="2"/>
              <a:buNone/>
              <a:defRPr/>
            </a:pPr>
            <a:endParaRPr lang="en-US" sz="2400" b="1" dirty="0" smtClean="0">
              <a:solidFill>
                <a:schemeClr val="tx1"/>
              </a:solidFill>
              <a:latin typeface="Courier New" pitchFamily="49" charset="0"/>
              <a:ea typeface="宋体" pitchFamily="2" charset="-122"/>
              <a:cs typeface="Courier New" pitchFamily="49" charset="0"/>
            </a:endParaRPr>
          </a:p>
          <a:p>
            <a:pPr algn="l" fontAlgn="auto">
              <a:lnSpc>
                <a:spcPct val="80000"/>
              </a:lnSpc>
              <a:spcAft>
                <a:spcPts val="0"/>
              </a:spcAft>
              <a:buFont typeface="Wingdings" pitchFamily="2" charset="2"/>
              <a:buNone/>
              <a:defRPr/>
            </a:pPr>
            <a:r>
              <a:rPr lang="en-US" sz="2400" b="1" dirty="0" err="1" smtClean="0">
                <a:solidFill>
                  <a:schemeClr val="tx1"/>
                </a:solidFill>
                <a:latin typeface="Courier New" pitchFamily="49" charset="0"/>
                <a:ea typeface="宋体" pitchFamily="2" charset="-122"/>
                <a:cs typeface="Courier New" pitchFamily="49" charset="0"/>
              </a:rPr>
              <a:t>int</a:t>
            </a:r>
            <a:r>
              <a:rPr lang="en-US" sz="2400" b="1" dirty="0" smtClean="0">
                <a:solidFill>
                  <a:schemeClr val="tx1"/>
                </a:solidFill>
                <a:latin typeface="Courier New" pitchFamily="49" charset="0"/>
                <a:ea typeface="宋体" pitchFamily="2" charset="-122"/>
                <a:cs typeface="Courier New" pitchFamily="49" charset="0"/>
              </a:rPr>
              <a:t> </a:t>
            </a:r>
            <a:r>
              <a:rPr lang="en-US" sz="2400" b="1" dirty="0" err="1" smtClean="0">
                <a:solidFill>
                  <a:schemeClr val="tx1"/>
                </a:solidFill>
                <a:latin typeface="Courier New" pitchFamily="49" charset="0"/>
                <a:ea typeface="宋体" pitchFamily="2" charset="-122"/>
                <a:cs typeface="Courier New" pitchFamily="49" charset="0"/>
              </a:rPr>
              <a:t>myList</a:t>
            </a:r>
            <a:r>
              <a:rPr lang="en-US" sz="2400" b="1" dirty="0" smtClean="0">
                <a:solidFill>
                  <a:schemeClr val="tx1"/>
                </a:solidFill>
                <a:latin typeface="Courier New" pitchFamily="49" charset="0"/>
                <a:ea typeface="宋体" pitchFamily="2" charset="-122"/>
                <a:cs typeface="Courier New" pitchFamily="49" charset="0"/>
              </a:rPr>
              <a:t>[3][2] = {</a:t>
            </a:r>
            <a:r>
              <a:rPr lang="en-US" sz="2400" b="1" dirty="0" smtClean="0">
                <a:solidFill>
                  <a:srgbClr val="2F1BC7"/>
                </a:solidFill>
                <a:latin typeface="Courier New" pitchFamily="49" charset="0"/>
                <a:ea typeface="宋体" pitchFamily="2" charset="-122"/>
                <a:cs typeface="Courier New" pitchFamily="49" charset="0"/>
              </a:rPr>
              <a:t>{22,33}</a:t>
            </a:r>
            <a:r>
              <a:rPr lang="en-US" sz="2400" b="1" dirty="0" smtClean="0">
                <a:solidFill>
                  <a:schemeClr val="tx1"/>
                </a:solidFill>
                <a:latin typeface="Courier New" pitchFamily="49" charset="0"/>
                <a:ea typeface="宋体" pitchFamily="2" charset="-122"/>
                <a:cs typeface="Courier New" pitchFamily="49" charset="0"/>
              </a:rPr>
              <a:t>, </a:t>
            </a:r>
            <a:r>
              <a:rPr lang="en-US" sz="2400" b="1" dirty="0" smtClean="0">
                <a:solidFill>
                  <a:srgbClr val="2F1BC7"/>
                </a:solidFill>
                <a:latin typeface="Courier New" pitchFamily="49" charset="0"/>
                <a:ea typeface="宋体" pitchFamily="2" charset="-122"/>
                <a:cs typeface="Courier New" pitchFamily="49" charset="0"/>
              </a:rPr>
              <a:t>{44,55}</a:t>
            </a:r>
            <a:r>
              <a:rPr lang="en-US" sz="2400" b="1" dirty="0" smtClean="0">
                <a:solidFill>
                  <a:schemeClr val="tx1"/>
                </a:solidFill>
                <a:latin typeface="Courier New" pitchFamily="49" charset="0"/>
                <a:ea typeface="宋体" pitchFamily="2" charset="-122"/>
                <a:cs typeface="Courier New" pitchFamily="49" charset="0"/>
              </a:rPr>
              <a:t>, </a:t>
            </a:r>
            <a:r>
              <a:rPr lang="en-US" sz="2400" b="1" dirty="0" smtClean="0">
                <a:solidFill>
                  <a:srgbClr val="2F1BC7"/>
                </a:solidFill>
                <a:latin typeface="Courier New" pitchFamily="49" charset="0"/>
                <a:ea typeface="宋体" pitchFamily="2" charset="-122"/>
                <a:cs typeface="Courier New" pitchFamily="49" charset="0"/>
              </a:rPr>
              <a:t>{66,77}</a:t>
            </a:r>
            <a:r>
              <a:rPr lang="en-US" sz="2400" b="1" dirty="0" smtClean="0">
                <a:solidFill>
                  <a:schemeClr val="tx1"/>
                </a:solidFill>
                <a:latin typeface="Courier New" pitchFamily="49" charset="0"/>
                <a:ea typeface="宋体" pitchFamily="2" charset="-122"/>
                <a:cs typeface="Courier New" pitchFamily="49" charset="0"/>
              </a:rPr>
              <a:t>};</a:t>
            </a:r>
          </a:p>
          <a:p>
            <a:pPr algn="l" fontAlgn="auto">
              <a:lnSpc>
                <a:spcPct val="80000"/>
              </a:lnSpc>
              <a:spcAft>
                <a:spcPts val="0"/>
              </a:spcAft>
              <a:buFont typeface="Wingdings" pitchFamily="2" charset="2"/>
              <a:buNone/>
              <a:defRPr/>
            </a:pPr>
            <a:endParaRPr lang="en-US" sz="2400" b="1" dirty="0" smtClean="0">
              <a:solidFill>
                <a:schemeClr val="tx1"/>
              </a:solidFill>
              <a:latin typeface="Courier New" pitchFamily="49" charset="0"/>
              <a:ea typeface="宋体" pitchFamily="2" charset="-122"/>
              <a:cs typeface="Courier New" pitchFamily="49" charset="0"/>
            </a:endParaRPr>
          </a:p>
          <a:p>
            <a:pPr algn="l" fontAlgn="auto">
              <a:lnSpc>
                <a:spcPct val="80000"/>
              </a:lnSpc>
              <a:spcAft>
                <a:spcPts val="0"/>
              </a:spcAft>
              <a:buFont typeface="Wingdings" pitchFamily="2" charset="2"/>
              <a:buNone/>
              <a:defRPr/>
            </a:pPr>
            <a:endParaRPr lang="en-US" sz="2400" b="1" dirty="0" smtClean="0">
              <a:solidFill>
                <a:schemeClr val="tx1"/>
              </a:solidFill>
              <a:latin typeface="Courier New" pitchFamily="49" charset="0"/>
              <a:ea typeface="宋体" pitchFamily="2" charset="-122"/>
              <a:cs typeface="Courier New" pitchFamily="49" charset="0"/>
            </a:endParaRPr>
          </a:p>
          <a:p>
            <a:pPr algn="l" fontAlgn="auto">
              <a:lnSpc>
                <a:spcPct val="80000"/>
              </a:lnSpc>
              <a:spcAft>
                <a:spcPts val="0"/>
              </a:spcAft>
              <a:buFont typeface="Wingdings" pitchFamily="2" charset="2"/>
              <a:buNone/>
              <a:defRPr/>
            </a:pPr>
            <a:r>
              <a:rPr lang="en-US" sz="2400" b="1" dirty="0" smtClean="0">
                <a:solidFill>
                  <a:schemeClr val="tx1"/>
                </a:solidFill>
                <a:latin typeface="Courier New" pitchFamily="49" charset="0"/>
                <a:ea typeface="宋体" pitchFamily="2" charset="-122"/>
                <a:cs typeface="Courier New" pitchFamily="49" charset="0"/>
              </a:rPr>
              <a:t> </a:t>
            </a:r>
            <a:r>
              <a:rPr lang="en-US" sz="2400" b="1" dirty="0" smtClean="0">
                <a:solidFill>
                  <a:schemeClr val="tx1"/>
                </a:solidFill>
                <a:latin typeface="Courier New" pitchFamily="49" charset="0"/>
                <a:ea typeface="宋体" pitchFamily="2" charset="-122"/>
                <a:cs typeface="Courier New" pitchFamily="49" charset="0"/>
                <a:sym typeface="Wingdings" pitchFamily="2" charset="2"/>
              </a:rPr>
              <a:t> </a:t>
            </a:r>
            <a:r>
              <a:rPr lang="en-US" sz="2400" b="1" dirty="0" err="1" smtClean="0">
                <a:solidFill>
                  <a:srgbClr val="2F1BC7"/>
                </a:solidFill>
                <a:latin typeface="Courier New" pitchFamily="49" charset="0"/>
                <a:ea typeface="宋体" pitchFamily="2" charset="-122"/>
                <a:cs typeface="Courier New" pitchFamily="49" charset="0"/>
              </a:rPr>
              <a:t>myList</a:t>
            </a:r>
            <a:r>
              <a:rPr lang="en-US" sz="2400" b="1" dirty="0" smtClean="0">
                <a:solidFill>
                  <a:schemeClr val="tx1"/>
                </a:solidFill>
                <a:latin typeface="Courier New" pitchFamily="49" charset="0"/>
                <a:ea typeface="宋体" pitchFamily="2" charset="-122"/>
                <a:cs typeface="Courier New" pitchFamily="49" charset="0"/>
              </a:rPr>
              <a:t> has </a:t>
            </a:r>
            <a:r>
              <a:rPr lang="en-US" sz="2400" b="1" dirty="0" smtClean="0">
                <a:solidFill>
                  <a:srgbClr val="008000"/>
                </a:solidFill>
                <a:latin typeface="Courier New" pitchFamily="49" charset="0"/>
                <a:ea typeface="宋体" pitchFamily="2" charset="-122"/>
                <a:cs typeface="Courier New" pitchFamily="49" charset="0"/>
              </a:rPr>
              <a:t>3 Rows </a:t>
            </a:r>
            <a:r>
              <a:rPr lang="en-US" sz="2400" b="1" dirty="0" smtClean="0">
                <a:solidFill>
                  <a:schemeClr val="tx1"/>
                </a:solidFill>
                <a:latin typeface="Courier New" pitchFamily="49" charset="0"/>
                <a:ea typeface="宋体" pitchFamily="2" charset="-122"/>
                <a:cs typeface="Courier New" pitchFamily="49" charset="0"/>
              </a:rPr>
              <a:t>and </a:t>
            </a:r>
            <a:r>
              <a:rPr lang="en-US" sz="2400" b="1" dirty="0" smtClean="0">
                <a:solidFill>
                  <a:srgbClr val="008000"/>
                </a:solidFill>
                <a:latin typeface="Courier New" pitchFamily="49" charset="0"/>
                <a:ea typeface="宋体" pitchFamily="2" charset="-122"/>
                <a:cs typeface="Courier New" pitchFamily="49" charset="0"/>
              </a:rPr>
              <a:t>2 </a:t>
            </a:r>
            <a:r>
              <a:rPr lang="en-US" sz="2400" b="1" dirty="0" err="1" smtClean="0">
                <a:solidFill>
                  <a:srgbClr val="008000"/>
                </a:solidFill>
                <a:latin typeface="Courier New" pitchFamily="49" charset="0"/>
                <a:ea typeface="宋体" pitchFamily="2" charset="-122"/>
                <a:cs typeface="Courier New" pitchFamily="49" charset="0"/>
              </a:rPr>
              <a:t>coulmns</a:t>
            </a:r>
            <a:r>
              <a:rPr lang="en-US" sz="2400" b="1" dirty="0" smtClean="0">
                <a:solidFill>
                  <a:srgbClr val="008000"/>
                </a:solidFill>
                <a:latin typeface="Courier New" pitchFamily="49" charset="0"/>
                <a:ea typeface="宋体" pitchFamily="2" charset="-122"/>
                <a:cs typeface="Courier New" pitchFamily="49" charset="0"/>
              </a:rPr>
              <a:t> </a:t>
            </a:r>
            <a:r>
              <a:rPr lang="en-US" sz="2400" b="1" dirty="0" smtClean="0">
                <a:solidFill>
                  <a:schemeClr val="tx1"/>
                </a:solidFill>
                <a:latin typeface="Courier New" pitchFamily="49" charset="0"/>
                <a:ea typeface="宋体" pitchFamily="2" charset="-122"/>
                <a:cs typeface="Courier New" pitchFamily="49" charset="0"/>
              </a:rPr>
              <a:t>in each row</a:t>
            </a:r>
          </a:p>
          <a:p>
            <a:pPr algn="l" fontAlgn="auto">
              <a:lnSpc>
                <a:spcPct val="80000"/>
              </a:lnSpc>
              <a:spcAft>
                <a:spcPts val="0"/>
              </a:spcAft>
              <a:buFont typeface="Wingdings" pitchFamily="2" charset="2"/>
              <a:buNone/>
              <a:defRPr/>
            </a:pPr>
            <a:endParaRPr lang="en-US" sz="2400" b="1" dirty="0" smtClean="0">
              <a:solidFill>
                <a:schemeClr val="tx1"/>
              </a:solidFill>
              <a:latin typeface="Courier New" pitchFamily="49" charset="0"/>
              <a:ea typeface="宋体" pitchFamily="2" charset="-122"/>
              <a:cs typeface="Courier New" pitchFamily="49" charset="0"/>
            </a:endParaRPr>
          </a:p>
          <a:p>
            <a:pPr algn="l" fontAlgn="auto">
              <a:lnSpc>
                <a:spcPct val="80000"/>
              </a:lnSpc>
              <a:spcAft>
                <a:spcPts val="0"/>
              </a:spcAft>
              <a:buFont typeface="Wingdings" pitchFamily="2" charset="2"/>
              <a:buNone/>
              <a:defRPr/>
            </a:pPr>
            <a:endParaRPr lang="en-US" sz="2400" b="1" dirty="0" smtClean="0">
              <a:solidFill>
                <a:schemeClr val="tx1"/>
              </a:solidFill>
              <a:latin typeface="Courier New" pitchFamily="49" charset="0"/>
              <a:ea typeface="宋体" pitchFamily="2" charset="-122"/>
              <a:cs typeface="Courier New" pitchFamily="49" charset="0"/>
            </a:endParaRPr>
          </a:p>
          <a:p>
            <a:pPr algn="l" fontAlgn="auto">
              <a:lnSpc>
                <a:spcPct val="80000"/>
              </a:lnSpc>
              <a:spcAft>
                <a:spcPts val="0"/>
              </a:spcAft>
              <a:buFont typeface="Wingdings" pitchFamily="2" charset="2"/>
              <a:buNone/>
              <a:defRPr/>
            </a:pPr>
            <a:r>
              <a:rPr lang="en-US" sz="2400" b="1" dirty="0" smtClean="0">
                <a:solidFill>
                  <a:schemeClr val="tx1"/>
                </a:solidFill>
                <a:latin typeface="Courier New" pitchFamily="49" charset="0"/>
                <a:ea typeface="宋体" pitchFamily="2" charset="-122"/>
                <a:cs typeface="Courier New" pitchFamily="49" charset="0"/>
                <a:sym typeface="Wingdings" pitchFamily="2" charset="2"/>
              </a:rPr>
              <a:t>  In memory:</a:t>
            </a:r>
            <a:endParaRPr lang="en-US" sz="2400" b="1" dirty="0" smtClean="0">
              <a:solidFill>
                <a:schemeClr val="tx1"/>
              </a:solidFill>
              <a:latin typeface="Courier New" pitchFamily="49" charset="0"/>
              <a:ea typeface="宋体" pitchFamily="2" charset="-122"/>
              <a:cs typeface="Courier New" pitchFamily="49" charset="0"/>
            </a:endParaRPr>
          </a:p>
        </p:txBody>
      </p:sp>
      <p:sp>
        <p:nvSpPr>
          <p:cNvPr id="5" name="Rectangle 4"/>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aphicFrame>
        <p:nvGraphicFramePr>
          <p:cNvPr id="7" name="Table 6"/>
          <p:cNvGraphicFramePr>
            <a:graphicFrameLocks noGrp="1"/>
          </p:cNvGraphicFramePr>
          <p:nvPr/>
        </p:nvGraphicFramePr>
        <p:xfrm>
          <a:off x="3429000" y="4267200"/>
          <a:ext cx="2743200" cy="1524000"/>
        </p:xfrm>
        <a:graphic>
          <a:graphicData uri="http://schemas.openxmlformats.org/drawingml/2006/table">
            <a:tbl>
              <a:tblPr firstRow="1" bandRow="1">
                <a:tableStyleId>{5940675A-B579-460E-94D1-54222C63F5DA}</a:tableStyleId>
              </a:tblPr>
              <a:tblGrid>
                <a:gridCol w="1371600"/>
                <a:gridCol w="1371600"/>
              </a:tblGrid>
              <a:tr h="508000">
                <a:tc>
                  <a:txBody>
                    <a:bodyPr/>
                    <a:lstStyle/>
                    <a:p>
                      <a:pPr algn="ctr"/>
                      <a:r>
                        <a:rPr lang="en-US" sz="2600" b="1" dirty="0" smtClean="0"/>
                        <a:t>22</a:t>
                      </a:r>
                      <a:endParaRPr lang="en-US" sz="2600" b="1" dirty="0"/>
                    </a:p>
                  </a:txBody>
                  <a:tcPr anchor="ctr"/>
                </a:tc>
                <a:tc>
                  <a:txBody>
                    <a:bodyPr/>
                    <a:lstStyle/>
                    <a:p>
                      <a:pPr algn="ctr"/>
                      <a:r>
                        <a:rPr lang="en-US" sz="2600" b="1" dirty="0" smtClean="0"/>
                        <a:t>33</a:t>
                      </a:r>
                      <a:endParaRPr lang="en-US" sz="2600" b="1" dirty="0"/>
                    </a:p>
                  </a:txBody>
                  <a:tcPr anchor="ctr"/>
                </a:tc>
              </a:tr>
              <a:tr h="508000">
                <a:tc>
                  <a:txBody>
                    <a:bodyPr/>
                    <a:lstStyle/>
                    <a:p>
                      <a:pPr algn="ctr"/>
                      <a:r>
                        <a:rPr lang="en-US" sz="2600" b="1" dirty="0" smtClean="0"/>
                        <a:t>44</a:t>
                      </a:r>
                      <a:endParaRPr lang="en-US" sz="2600" b="1" dirty="0"/>
                    </a:p>
                  </a:txBody>
                  <a:tcPr anchor="ctr"/>
                </a:tc>
                <a:tc>
                  <a:txBody>
                    <a:bodyPr/>
                    <a:lstStyle/>
                    <a:p>
                      <a:pPr algn="ctr"/>
                      <a:r>
                        <a:rPr lang="en-US" sz="2600" b="1" dirty="0" smtClean="0"/>
                        <a:t>55</a:t>
                      </a:r>
                      <a:endParaRPr lang="en-US" sz="2600" b="1" dirty="0"/>
                    </a:p>
                  </a:txBody>
                  <a:tcPr anchor="ctr"/>
                </a:tc>
              </a:tr>
              <a:tr h="508000">
                <a:tc>
                  <a:txBody>
                    <a:bodyPr/>
                    <a:lstStyle/>
                    <a:p>
                      <a:pPr algn="ctr"/>
                      <a:r>
                        <a:rPr lang="en-US" sz="2600" b="1" dirty="0" smtClean="0"/>
                        <a:t>66</a:t>
                      </a:r>
                      <a:endParaRPr lang="en-US" sz="2600" b="1" dirty="0"/>
                    </a:p>
                  </a:txBody>
                  <a:tcPr anchor="ctr"/>
                </a:tc>
                <a:tc>
                  <a:txBody>
                    <a:bodyPr/>
                    <a:lstStyle/>
                    <a:p>
                      <a:pPr algn="ctr"/>
                      <a:r>
                        <a:rPr lang="en-US" sz="2600" b="1" dirty="0" smtClean="0"/>
                        <a:t>77</a:t>
                      </a:r>
                      <a:endParaRPr lang="en-US" sz="2600" b="1" dirty="0"/>
                    </a:p>
                  </a:txBody>
                  <a:tcPr anchor="ctr"/>
                </a:tc>
              </a:tr>
            </a:tbl>
          </a:graphicData>
        </a:graphic>
      </p:graphicFrame>
      <p:sp>
        <p:nvSpPr>
          <p:cNvPr id="8" name="TextBox 7"/>
          <p:cNvSpPr txBox="1"/>
          <p:nvPr/>
        </p:nvSpPr>
        <p:spPr>
          <a:xfrm>
            <a:off x="3048000" y="4260270"/>
            <a:ext cx="301686" cy="1528624"/>
          </a:xfrm>
          <a:prstGeom prst="rect">
            <a:avLst/>
          </a:prstGeom>
          <a:noFill/>
        </p:spPr>
        <p:txBody>
          <a:bodyPr wrap="square" rtlCol="0">
            <a:spAutoFit/>
          </a:bodyPr>
          <a:lstStyle/>
          <a:p>
            <a:pPr>
              <a:spcBef>
                <a:spcPts val="2000"/>
              </a:spcBef>
            </a:pPr>
            <a:r>
              <a:rPr lang="en-US" sz="2000" b="1" dirty="0" smtClean="0">
                <a:solidFill>
                  <a:srgbClr val="C00000"/>
                </a:solidFill>
              </a:rPr>
              <a:t>0</a:t>
            </a:r>
          </a:p>
          <a:p>
            <a:pPr>
              <a:spcBef>
                <a:spcPts val="2000"/>
              </a:spcBef>
            </a:pPr>
            <a:r>
              <a:rPr lang="en-US" sz="2000" b="1" dirty="0" smtClean="0">
                <a:solidFill>
                  <a:srgbClr val="C00000"/>
                </a:solidFill>
              </a:rPr>
              <a:t>1</a:t>
            </a:r>
          </a:p>
          <a:p>
            <a:pPr>
              <a:spcBef>
                <a:spcPts val="2000"/>
              </a:spcBef>
            </a:pPr>
            <a:r>
              <a:rPr lang="en-US" sz="2000" b="1" dirty="0" smtClean="0">
                <a:solidFill>
                  <a:srgbClr val="C00000"/>
                </a:solidFill>
              </a:rPr>
              <a:t>2</a:t>
            </a:r>
            <a:endParaRPr lang="en-US" sz="2000" b="1" dirty="0">
              <a:solidFill>
                <a:srgbClr val="C00000"/>
              </a:solidFill>
            </a:endParaRPr>
          </a:p>
        </p:txBody>
      </p:sp>
      <p:sp>
        <p:nvSpPr>
          <p:cNvPr id="9" name="TextBox 8"/>
          <p:cNvSpPr txBox="1"/>
          <p:nvPr/>
        </p:nvSpPr>
        <p:spPr>
          <a:xfrm>
            <a:off x="3886200" y="3810000"/>
            <a:ext cx="2133600" cy="400110"/>
          </a:xfrm>
          <a:prstGeom prst="rect">
            <a:avLst/>
          </a:prstGeom>
          <a:noFill/>
        </p:spPr>
        <p:txBody>
          <a:bodyPr wrap="square" rtlCol="0">
            <a:spAutoFit/>
          </a:bodyPr>
          <a:lstStyle/>
          <a:p>
            <a:pPr>
              <a:spcBef>
                <a:spcPts val="3000"/>
              </a:spcBef>
            </a:pPr>
            <a:r>
              <a:rPr lang="en-US" sz="2000" b="1" dirty="0" smtClean="0">
                <a:solidFill>
                  <a:srgbClr val="C00000"/>
                </a:solidFill>
              </a:rPr>
              <a:t>0                         1</a:t>
            </a:r>
            <a:endParaRPr lang="en-US" sz="2000" b="1" dirty="0">
              <a:solidFill>
                <a:srgbClr val="C00000"/>
              </a:solidFill>
            </a:endParaRPr>
          </a:p>
        </p:txBody>
      </p:sp>
      <p:grpSp>
        <p:nvGrpSpPr>
          <p:cNvPr id="23" name="Group 22"/>
          <p:cNvGrpSpPr/>
          <p:nvPr/>
        </p:nvGrpSpPr>
        <p:grpSpPr>
          <a:xfrm>
            <a:off x="4191000" y="3200400"/>
            <a:ext cx="2309617" cy="762000"/>
            <a:chOff x="4191000" y="3200400"/>
            <a:chExt cx="2309617" cy="762000"/>
          </a:xfrm>
        </p:grpSpPr>
        <p:cxnSp>
          <p:nvCxnSpPr>
            <p:cNvPr id="11" name="Straight Arrow Connector 10"/>
            <p:cNvCxnSpPr/>
            <p:nvPr/>
          </p:nvCxnSpPr>
          <p:spPr>
            <a:xfrm rot="10800000" flipV="1">
              <a:off x="4191000" y="3429000"/>
              <a:ext cx="68580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953000" y="3505200"/>
              <a:ext cx="53340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00600" y="3200400"/>
              <a:ext cx="1700017" cy="369332"/>
            </a:xfrm>
            <a:prstGeom prst="rect">
              <a:avLst/>
            </a:prstGeom>
            <a:noFill/>
          </p:spPr>
          <p:txBody>
            <a:bodyPr wrap="none" rtlCol="0">
              <a:spAutoFit/>
            </a:bodyPr>
            <a:lstStyle/>
            <a:p>
              <a:r>
                <a:rPr lang="en-US" b="1" dirty="0" err="1" smtClean="0">
                  <a:solidFill>
                    <a:srgbClr val="2F1BC7"/>
                  </a:solidFill>
                </a:rPr>
                <a:t>Coulmn</a:t>
              </a:r>
              <a:r>
                <a:rPr lang="en-US" b="1" dirty="0" smtClean="0">
                  <a:solidFill>
                    <a:srgbClr val="2F1BC7"/>
                  </a:solidFill>
                </a:rPr>
                <a:t> Indexes</a:t>
              </a:r>
              <a:endParaRPr lang="en-US" b="1" dirty="0">
                <a:solidFill>
                  <a:srgbClr val="2F1BC7"/>
                </a:solidFill>
              </a:endParaRPr>
            </a:p>
          </p:txBody>
        </p:sp>
      </p:grpSp>
      <p:grpSp>
        <p:nvGrpSpPr>
          <p:cNvPr id="25" name="Group 24"/>
          <p:cNvGrpSpPr/>
          <p:nvPr/>
        </p:nvGrpSpPr>
        <p:grpSpPr>
          <a:xfrm>
            <a:off x="609600" y="4495800"/>
            <a:ext cx="2514600" cy="1066800"/>
            <a:chOff x="609600" y="4495800"/>
            <a:chExt cx="2514600" cy="1066800"/>
          </a:xfrm>
        </p:grpSpPr>
        <p:cxnSp>
          <p:nvCxnSpPr>
            <p:cNvPr id="15" name="Straight Arrow Connector 14"/>
            <p:cNvCxnSpPr/>
            <p:nvPr/>
          </p:nvCxnSpPr>
          <p:spPr>
            <a:xfrm flipV="1">
              <a:off x="1981200" y="4495800"/>
              <a:ext cx="114300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981200" y="4953000"/>
              <a:ext cx="1143000" cy="152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981200" y="5105400"/>
              <a:ext cx="1143000" cy="457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600" y="4876800"/>
              <a:ext cx="1447800" cy="369332"/>
            </a:xfrm>
            <a:prstGeom prst="rect">
              <a:avLst/>
            </a:prstGeom>
            <a:noFill/>
          </p:spPr>
          <p:txBody>
            <a:bodyPr wrap="square" rtlCol="0">
              <a:spAutoFit/>
            </a:bodyPr>
            <a:lstStyle/>
            <a:p>
              <a:r>
                <a:rPr lang="en-US" b="1" dirty="0" smtClean="0">
                  <a:solidFill>
                    <a:srgbClr val="2F1BC7"/>
                  </a:solidFill>
                </a:rPr>
                <a:t>Row Indexes</a:t>
              </a:r>
              <a:endParaRPr lang="en-US" b="1" dirty="0">
                <a:solidFill>
                  <a:srgbClr val="2F1BC7"/>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152400"/>
            <a:ext cx="8229600" cy="487362"/>
          </a:xfrm>
        </p:spPr>
        <p:txBody>
          <a:bodyPr>
            <a:normAutofit fontScale="90000"/>
          </a:bodyPr>
          <a:lstStyle/>
          <a:p>
            <a:r>
              <a:rPr lang="en-US" dirty="0" smtClean="0">
                <a:solidFill>
                  <a:srgbClr val="C00000"/>
                </a:solidFill>
              </a:rPr>
              <a:t>Initialization Examples</a:t>
            </a:r>
          </a:p>
        </p:txBody>
      </p:sp>
      <p:sp>
        <p:nvSpPr>
          <p:cNvPr id="3" name="Content Placeholder 2"/>
          <p:cNvSpPr>
            <a:spLocks noGrp="1"/>
          </p:cNvSpPr>
          <p:nvPr>
            <p:ph idx="1"/>
          </p:nvPr>
        </p:nvSpPr>
        <p:spPr>
          <a:xfrm>
            <a:off x="152400" y="914400"/>
            <a:ext cx="8839200" cy="5562600"/>
          </a:xfrm>
        </p:spPr>
        <p:txBody>
          <a:bodyPr>
            <a:normAutofit/>
          </a:bodyPr>
          <a:lstStyle/>
          <a:p>
            <a:pPr marL="0" indent="0">
              <a:buFontTx/>
              <a:buNone/>
              <a:defRPr/>
            </a:pPr>
            <a:r>
              <a:rPr lang="fr-FR" sz="2400" dirty="0" err="1" smtClean="0">
                <a:solidFill>
                  <a:srgbClr val="0070C0"/>
                </a:solidFill>
                <a:latin typeface="Lucida Console" pitchFamily="49" charset="0"/>
              </a:rPr>
              <a:t>int</a:t>
            </a:r>
            <a:r>
              <a:rPr lang="fr-FR" sz="2400" dirty="0" smtClean="0">
                <a:latin typeface="Lucida Console" pitchFamily="49" charset="0"/>
              </a:rPr>
              <a:t> </a:t>
            </a:r>
            <a:r>
              <a:rPr lang="fr-FR" sz="2400" dirty="0" err="1">
                <a:latin typeface="Lucida Console" pitchFamily="49" charset="0"/>
              </a:rPr>
              <a:t>temp</a:t>
            </a:r>
            <a:r>
              <a:rPr lang="fr-FR" sz="2400" dirty="0">
                <a:latin typeface="Lucida Console" pitchFamily="49" charset="0"/>
              </a:rPr>
              <a:t>[4][3] = {{50, 70, 60}, {48, 75, 62</a:t>
            </a:r>
            <a:r>
              <a:rPr lang="fr-FR" sz="2400" dirty="0" smtClean="0">
                <a:latin typeface="Lucida Console" pitchFamily="49" charset="0"/>
              </a:rPr>
              <a:t>}, </a:t>
            </a:r>
            <a:br>
              <a:rPr lang="fr-FR" sz="2400" dirty="0" smtClean="0">
                <a:latin typeface="Lucida Console" pitchFamily="49" charset="0"/>
              </a:rPr>
            </a:br>
            <a:r>
              <a:rPr lang="fr-FR" sz="2400" dirty="0" smtClean="0">
                <a:latin typeface="Lucida Console" pitchFamily="49" charset="0"/>
              </a:rPr>
              <a:t>                  </a:t>
            </a:r>
            <a:r>
              <a:rPr lang="en-US" sz="2400" dirty="0" smtClean="0">
                <a:latin typeface="Lucida Console" pitchFamily="49" charset="0"/>
              </a:rPr>
              <a:t>{</a:t>
            </a:r>
            <a:r>
              <a:rPr lang="en-US" sz="2400" dirty="0">
                <a:latin typeface="Lucida Console" pitchFamily="49" charset="0"/>
              </a:rPr>
              <a:t>51, 69, 60}, {52, 78, 63</a:t>
            </a:r>
            <a:r>
              <a:rPr lang="en-US" sz="2400" dirty="0" smtClean="0">
                <a:latin typeface="Lucida Console" pitchFamily="49" charset="0"/>
              </a:rPr>
              <a:t>}};</a:t>
            </a:r>
          </a:p>
          <a:p>
            <a:pPr marL="0" indent="0">
              <a:buFontTx/>
              <a:buNone/>
              <a:defRPr/>
            </a:pPr>
            <a:endParaRPr lang="en-US" sz="2400" dirty="0" smtClean="0">
              <a:latin typeface="Lucida Console" pitchFamily="49" charset="0"/>
            </a:endParaRPr>
          </a:p>
          <a:p>
            <a:pPr marL="0" indent="0">
              <a:buFontTx/>
              <a:buNone/>
              <a:defRPr/>
            </a:pPr>
            <a:endParaRPr lang="en-US" sz="2400" dirty="0" smtClean="0">
              <a:latin typeface="Lucida Console" pitchFamily="49" charset="0"/>
            </a:endParaRPr>
          </a:p>
          <a:p>
            <a:pPr marL="0" indent="0">
              <a:buFontTx/>
              <a:buNone/>
              <a:defRPr/>
            </a:pPr>
            <a:r>
              <a:rPr lang="fr-FR" sz="2400" dirty="0" err="1">
                <a:solidFill>
                  <a:srgbClr val="0070C0"/>
                </a:solidFill>
                <a:latin typeface="Lucida Console" pitchFamily="49" charset="0"/>
              </a:rPr>
              <a:t>int</a:t>
            </a:r>
            <a:r>
              <a:rPr lang="fr-FR" sz="2400" dirty="0">
                <a:latin typeface="Lucida Console" pitchFamily="49" charset="0"/>
              </a:rPr>
              <a:t> t2[7][4] = {{50, 70, 60}, {48, 75, 62</a:t>
            </a:r>
            <a:r>
              <a:rPr lang="fr-FR" sz="2400" dirty="0" smtClean="0">
                <a:latin typeface="Lucida Console" pitchFamily="49" charset="0"/>
              </a:rPr>
              <a:t>},</a:t>
            </a:r>
            <a:br>
              <a:rPr lang="fr-FR" sz="2400" dirty="0" smtClean="0">
                <a:latin typeface="Lucida Console" pitchFamily="49" charset="0"/>
              </a:rPr>
            </a:br>
            <a:r>
              <a:rPr lang="fr-FR" sz="2400" dirty="0" smtClean="0">
                <a:latin typeface="Lucida Console" pitchFamily="49" charset="0"/>
              </a:rPr>
              <a:t>                </a:t>
            </a:r>
            <a:r>
              <a:rPr lang="en-US" sz="2400" dirty="0" smtClean="0">
                <a:latin typeface="Lucida Console" pitchFamily="49" charset="0"/>
              </a:rPr>
              <a:t>{</a:t>
            </a:r>
            <a:r>
              <a:rPr lang="en-US" sz="2400" dirty="0">
                <a:latin typeface="Lucida Console" pitchFamily="49" charset="0"/>
              </a:rPr>
              <a:t>51, 69, 60}, {52, 78, 63</a:t>
            </a:r>
            <a:r>
              <a:rPr lang="en-US" sz="2400" dirty="0" smtClean="0">
                <a:latin typeface="Lucida Console" pitchFamily="49" charset="0"/>
              </a:rPr>
              <a:t>}};</a:t>
            </a:r>
          </a:p>
          <a:p>
            <a:pPr marL="0" indent="0">
              <a:buFontTx/>
              <a:buNone/>
              <a:defRPr/>
            </a:pPr>
            <a:endParaRPr lang="en-US" sz="2400" dirty="0" smtClean="0">
              <a:latin typeface="Lucida Console" pitchFamily="49" charset="0"/>
            </a:endParaRPr>
          </a:p>
          <a:p>
            <a:pPr marL="0" indent="0">
              <a:buFontTx/>
              <a:buNone/>
              <a:defRPr/>
            </a:pPr>
            <a:endParaRPr lang="en-US" sz="2400" dirty="0" smtClean="0">
              <a:latin typeface="Lucida Console" pitchFamily="49" charset="0"/>
            </a:endParaRPr>
          </a:p>
          <a:p>
            <a:pPr marL="0" indent="0">
              <a:buFontTx/>
              <a:buNone/>
              <a:defRPr/>
            </a:pPr>
            <a:r>
              <a:rPr lang="en-US" sz="2400" b="1" dirty="0" err="1">
                <a:solidFill>
                  <a:srgbClr val="C00000"/>
                </a:solidFill>
                <a:latin typeface="Lucida Console" pitchFamily="49" charset="0"/>
              </a:rPr>
              <a:t>int</a:t>
            </a:r>
            <a:r>
              <a:rPr lang="en-US" sz="2400" b="1" dirty="0">
                <a:solidFill>
                  <a:srgbClr val="C00000"/>
                </a:solidFill>
                <a:latin typeface="Lucida Console" pitchFamily="49" charset="0"/>
              </a:rPr>
              <a:t> temp[][3] </a:t>
            </a:r>
            <a:r>
              <a:rPr lang="en-US" sz="2400" dirty="0">
                <a:latin typeface="Lucida Console" pitchFamily="49" charset="0"/>
              </a:rPr>
              <a:t>= {{50, 70, 60}, {48, 75, 62}, </a:t>
            </a:r>
            <a:r>
              <a:rPr lang="en-US" sz="2400" dirty="0" smtClean="0">
                <a:latin typeface="Lucida Console" pitchFamily="49" charset="0"/>
              </a:rPr>
              <a:t/>
            </a:r>
            <a:br>
              <a:rPr lang="en-US" sz="2400" dirty="0" smtClean="0">
                <a:latin typeface="Lucida Console" pitchFamily="49" charset="0"/>
              </a:rPr>
            </a:br>
            <a:r>
              <a:rPr lang="en-US" sz="2400" dirty="0" smtClean="0">
                <a:latin typeface="Lucida Console" pitchFamily="49" charset="0"/>
              </a:rPr>
              <a:t>                 {</a:t>
            </a:r>
            <a:r>
              <a:rPr lang="en-US" sz="2400" dirty="0">
                <a:latin typeface="Lucida Console" pitchFamily="49" charset="0"/>
              </a:rPr>
              <a:t>51, 69, 60</a:t>
            </a:r>
            <a:r>
              <a:rPr lang="en-US" sz="2400" dirty="0" smtClean="0">
                <a:latin typeface="Lucida Console" pitchFamily="49" charset="0"/>
              </a:rPr>
              <a:t>}, {</a:t>
            </a:r>
            <a:r>
              <a:rPr lang="en-US" sz="2400" dirty="0">
                <a:latin typeface="Lucida Console" pitchFamily="49" charset="0"/>
              </a:rPr>
              <a:t>52, 78, 63</a:t>
            </a:r>
            <a:r>
              <a:rPr lang="en-US" sz="2400" dirty="0" smtClean="0">
                <a:latin typeface="Lucida Console" pitchFamily="49" charset="0"/>
              </a:rPr>
              <a:t>}};</a:t>
            </a:r>
          </a:p>
          <a:p>
            <a:pPr>
              <a:lnSpc>
                <a:spcPct val="90000"/>
              </a:lnSpc>
              <a:spcBef>
                <a:spcPct val="5000"/>
              </a:spcBef>
              <a:buFontTx/>
              <a:buNone/>
              <a:defRPr/>
            </a:pPr>
            <a:endParaRPr lang="en-US" sz="2400" dirty="0">
              <a:latin typeface="Lucida Console" pitchFamily="49" charset="0"/>
            </a:endParaRPr>
          </a:p>
        </p:txBody>
      </p:sp>
      <p:sp>
        <p:nvSpPr>
          <p:cNvPr id="5" name="Rectangle 4"/>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4800" y="76200"/>
            <a:ext cx="8229600" cy="715962"/>
          </a:xfrm>
        </p:spPr>
        <p:txBody>
          <a:bodyPr>
            <a:normAutofit fontScale="90000"/>
          </a:bodyPr>
          <a:lstStyle/>
          <a:p>
            <a:r>
              <a:rPr lang="en-US" dirty="0" smtClean="0">
                <a:solidFill>
                  <a:srgbClr val="C00000"/>
                </a:solidFill>
              </a:rPr>
              <a:t>Example: Input Using </a:t>
            </a:r>
            <a:r>
              <a:rPr lang="en-US" i="1" dirty="0" err="1" smtClean="0">
                <a:solidFill>
                  <a:srgbClr val="2F1BC7"/>
                </a:solidFill>
              </a:rPr>
              <a:t>cin</a:t>
            </a:r>
            <a:endParaRPr lang="en-US" i="1" dirty="0" smtClean="0">
              <a:solidFill>
                <a:srgbClr val="2F1BC7"/>
              </a:solidFill>
            </a:endParaRPr>
          </a:p>
        </p:txBody>
      </p:sp>
      <p:sp>
        <p:nvSpPr>
          <p:cNvPr id="14339" name="Content Placeholder 2"/>
          <p:cNvSpPr>
            <a:spLocks noGrp="1"/>
          </p:cNvSpPr>
          <p:nvPr>
            <p:ph idx="1"/>
          </p:nvPr>
        </p:nvSpPr>
        <p:spPr>
          <a:xfrm>
            <a:off x="152400" y="914400"/>
            <a:ext cx="8763000" cy="1600200"/>
          </a:xfrm>
        </p:spPr>
        <p:txBody>
          <a:bodyPr/>
          <a:lstStyle/>
          <a:p>
            <a:pPr>
              <a:lnSpc>
                <a:spcPct val="90000"/>
              </a:lnSpc>
              <a:spcBef>
                <a:spcPct val="5000"/>
              </a:spcBef>
            </a:pPr>
            <a:r>
              <a:rPr lang="en-US" dirty="0" smtClean="0">
                <a:solidFill>
                  <a:srgbClr val="2F1BC7"/>
                </a:solidFill>
                <a:latin typeface="+mj-lt"/>
                <a:cs typeface="Courier New" pitchFamily="49" charset="0"/>
              </a:rPr>
              <a:t>Nested for loops </a:t>
            </a:r>
            <a:r>
              <a:rPr lang="en-US" dirty="0" smtClean="0">
                <a:latin typeface="+mj-lt"/>
                <a:cs typeface="Courier New" pitchFamily="49" charset="0"/>
              </a:rPr>
              <a:t>are often used when inputting and assigning values to a </a:t>
            </a:r>
            <a:r>
              <a:rPr lang="en-US" dirty="0" smtClean="0">
                <a:solidFill>
                  <a:srgbClr val="2F1BC7"/>
                </a:solidFill>
                <a:latin typeface="+mj-lt"/>
                <a:cs typeface="Courier New" pitchFamily="49" charset="0"/>
              </a:rPr>
              <a:t>two-dimensional array</a:t>
            </a:r>
            <a:r>
              <a:rPr lang="en-US" dirty="0" smtClean="0">
                <a:latin typeface="+mj-lt"/>
                <a:cs typeface="Courier New" pitchFamily="49" charset="0"/>
              </a:rPr>
              <a:t>.</a:t>
            </a:r>
          </a:p>
          <a:p>
            <a:pPr>
              <a:lnSpc>
                <a:spcPct val="90000"/>
              </a:lnSpc>
              <a:spcBef>
                <a:spcPct val="5000"/>
              </a:spcBef>
              <a:buFontTx/>
              <a:buNone/>
            </a:pPr>
            <a:endParaRPr lang="en-US" sz="2600" dirty="0" smtClean="0"/>
          </a:p>
        </p:txBody>
      </p:sp>
      <p:sp>
        <p:nvSpPr>
          <p:cNvPr id="14341" name="TextBox 4"/>
          <p:cNvSpPr txBox="1">
            <a:spLocks noChangeArrowheads="1"/>
          </p:cNvSpPr>
          <p:nvPr/>
        </p:nvSpPr>
        <p:spPr bwMode="auto">
          <a:xfrm>
            <a:off x="304800" y="2819400"/>
            <a:ext cx="8534400" cy="2432974"/>
          </a:xfrm>
          <a:prstGeom prst="rect">
            <a:avLst/>
          </a:prstGeom>
          <a:noFill/>
          <a:ln w="9525">
            <a:noFill/>
            <a:miter lim="800000"/>
            <a:headEnd/>
            <a:tailEnd/>
          </a:ln>
        </p:spPr>
        <p:txBody>
          <a:bodyPr>
            <a:spAutoFit/>
          </a:bodyPr>
          <a:lstStyle/>
          <a:p>
            <a:pPr>
              <a:lnSpc>
                <a:spcPct val="90000"/>
              </a:lnSpc>
              <a:spcBef>
                <a:spcPct val="5000"/>
              </a:spcBef>
            </a:pPr>
            <a:r>
              <a:rPr lang="en-US" sz="2600" dirty="0">
                <a:solidFill>
                  <a:srgbClr val="00B050"/>
                </a:solidFill>
                <a:latin typeface="Lucida Console" pitchFamily="49" charset="0"/>
              </a:rPr>
              <a:t>//Declaration </a:t>
            </a:r>
          </a:p>
          <a:p>
            <a:pPr>
              <a:lnSpc>
                <a:spcPct val="90000"/>
              </a:lnSpc>
              <a:spcBef>
                <a:spcPct val="5000"/>
              </a:spcBef>
            </a:pPr>
            <a:r>
              <a:rPr lang="en-US" sz="2600" dirty="0">
                <a:solidFill>
                  <a:srgbClr val="0070C0"/>
                </a:solidFill>
                <a:latin typeface="Lucida Console" pitchFamily="49" charset="0"/>
                <a:cs typeface="Courier New" pitchFamily="49" charset="0"/>
              </a:rPr>
              <a:t>double </a:t>
            </a:r>
            <a:r>
              <a:rPr lang="en-US" sz="2600" dirty="0" smtClean="0">
                <a:latin typeface="Lucida Console" pitchFamily="49" charset="0"/>
                <a:cs typeface="Courier New" pitchFamily="49" charset="0"/>
              </a:rPr>
              <a:t>table[10][10];</a:t>
            </a:r>
            <a:endParaRPr lang="en-US" sz="2600" dirty="0">
              <a:latin typeface="Lucida Console" pitchFamily="49" charset="0"/>
            </a:endParaRPr>
          </a:p>
          <a:p>
            <a:endParaRPr lang="en-US" sz="2600" dirty="0">
              <a:solidFill>
                <a:srgbClr val="0070C0"/>
              </a:solidFill>
              <a:latin typeface="Lucida Console" pitchFamily="49" charset="0"/>
            </a:endParaRPr>
          </a:p>
          <a:p>
            <a:r>
              <a:rPr lang="en-US" sz="2600" dirty="0">
                <a:solidFill>
                  <a:srgbClr val="0070C0"/>
                </a:solidFill>
                <a:latin typeface="Lucida Console" pitchFamily="49" charset="0"/>
              </a:rPr>
              <a:t>for</a:t>
            </a:r>
            <a:r>
              <a:rPr lang="en-US" sz="2600" dirty="0">
                <a:latin typeface="Lucida Console" pitchFamily="49" charset="0"/>
              </a:rPr>
              <a:t> (</a:t>
            </a:r>
            <a:r>
              <a:rPr lang="en-US" sz="2600" dirty="0" err="1">
                <a:latin typeface="Lucida Console" pitchFamily="49" charset="0"/>
              </a:rPr>
              <a:t>int</a:t>
            </a:r>
            <a:r>
              <a:rPr lang="en-US" sz="2600" dirty="0">
                <a:latin typeface="Lucida Console" pitchFamily="49" charset="0"/>
              </a:rPr>
              <a:t> </a:t>
            </a:r>
            <a:r>
              <a:rPr lang="en-US" sz="2600" dirty="0" err="1">
                <a:latin typeface="Lucida Console" pitchFamily="49" charset="0"/>
              </a:rPr>
              <a:t>i</a:t>
            </a:r>
            <a:r>
              <a:rPr lang="en-US" sz="2600" dirty="0">
                <a:latin typeface="Lucida Console" pitchFamily="49" charset="0"/>
              </a:rPr>
              <a:t>=0; </a:t>
            </a:r>
            <a:r>
              <a:rPr lang="en-US" sz="2600" dirty="0" err="1" smtClean="0">
                <a:latin typeface="Lucida Console" pitchFamily="49" charset="0"/>
              </a:rPr>
              <a:t>i</a:t>
            </a:r>
            <a:r>
              <a:rPr lang="en-US" sz="2600" dirty="0" smtClean="0">
                <a:latin typeface="Lucida Console" pitchFamily="49" charset="0"/>
              </a:rPr>
              <a:t>&lt;10; </a:t>
            </a:r>
            <a:r>
              <a:rPr lang="en-US" sz="2600" dirty="0">
                <a:latin typeface="Lucida Console" pitchFamily="49" charset="0"/>
              </a:rPr>
              <a:t>++</a:t>
            </a:r>
            <a:r>
              <a:rPr lang="en-US" sz="2600" dirty="0" err="1">
                <a:latin typeface="Lucida Console" pitchFamily="49" charset="0"/>
              </a:rPr>
              <a:t>i</a:t>
            </a:r>
            <a:r>
              <a:rPr lang="en-US" sz="2600" dirty="0">
                <a:latin typeface="Lucida Console" pitchFamily="49" charset="0"/>
              </a:rPr>
              <a:t>)	</a:t>
            </a:r>
            <a:r>
              <a:rPr lang="en-US" sz="2600" dirty="0" smtClean="0">
                <a:latin typeface="Lucida Console" pitchFamily="49" charset="0"/>
              </a:rPr>
              <a:t>   </a:t>
            </a:r>
            <a:r>
              <a:rPr lang="en-US" sz="2600" dirty="0" smtClean="0">
                <a:solidFill>
                  <a:srgbClr val="00B050"/>
                </a:solidFill>
                <a:latin typeface="Lucida Console" pitchFamily="49" charset="0"/>
              </a:rPr>
              <a:t>//</a:t>
            </a:r>
            <a:r>
              <a:rPr lang="en-US" sz="2600" dirty="0">
                <a:solidFill>
                  <a:srgbClr val="00B050"/>
                </a:solidFill>
                <a:latin typeface="Lucida Console" pitchFamily="49" charset="0"/>
              </a:rPr>
              <a:t>every row</a:t>
            </a:r>
          </a:p>
          <a:p>
            <a:r>
              <a:rPr lang="en-US" sz="2600" dirty="0" smtClean="0">
                <a:latin typeface="Lucida Console" pitchFamily="49" charset="0"/>
              </a:rPr>
              <a:t>   </a:t>
            </a:r>
            <a:r>
              <a:rPr lang="en-US" sz="2600" dirty="0">
                <a:solidFill>
                  <a:srgbClr val="0070C0"/>
                </a:solidFill>
                <a:latin typeface="Lucida Console" pitchFamily="49" charset="0"/>
              </a:rPr>
              <a:t>for</a:t>
            </a:r>
            <a:r>
              <a:rPr lang="en-US" sz="2600" dirty="0">
                <a:latin typeface="Lucida Console" pitchFamily="49" charset="0"/>
              </a:rPr>
              <a:t> (</a:t>
            </a:r>
            <a:r>
              <a:rPr lang="en-US" sz="2600" dirty="0" err="1">
                <a:latin typeface="Lucida Console" pitchFamily="49" charset="0"/>
              </a:rPr>
              <a:t>int</a:t>
            </a:r>
            <a:r>
              <a:rPr lang="en-US" sz="2600" dirty="0">
                <a:latin typeface="Lucida Console" pitchFamily="49" charset="0"/>
              </a:rPr>
              <a:t> j=0; </a:t>
            </a:r>
            <a:r>
              <a:rPr lang="en-US" sz="2600" dirty="0" smtClean="0">
                <a:latin typeface="Lucida Console" pitchFamily="49" charset="0"/>
              </a:rPr>
              <a:t>j&lt;10; </a:t>
            </a:r>
            <a:r>
              <a:rPr lang="en-US" sz="2600" dirty="0">
                <a:latin typeface="Lucida Console" pitchFamily="49" charset="0"/>
              </a:rPr>
              <a:t>++j </a:t>
            </a:r>
            <a:r>
              <a:rPr lang="en-US" sz="2600" dirty="0" smtClean="0">
                <a:latin typeface="Lucida Console" pitchFamily="49" charset="0"/>
              </a:rPr>
              <a:t>)  </a:t>
            </a:r>
            <a:r>
              <a:rPr lang="en-US" sz="2600" dirty="0" smtClean="0">
                <a:solidFill>
                  <a:srgbClr val="00B050"/>
                </a:solidFill>
                <a:latin typeface="Lucida Console" pitchFamily="49" charset="0"/>
              </a:rPr>
              <a:t>//</a:t>
            </a:r>
            <a:r>
              <a:rPr lang="en-US" sz="2600" dirty="0">
                <a:solidFill>
                  <a:srgbClr val="00B050"/>
                </a:solidFill>
                <a:latin typeface="Lucida Console" pitchFamily="49" charset="0"/>
              </a:rPr>
              <a:t>every </a:t>
            </a:r>
            <a:r>
              <a:rPr lang="en-US" sz="2600" dirty="0" err="1">
                <a:solidFill>
                  <a:srgbClr val="00B050"/>
                </a:solidFill>
                <a:latin typeface="Lucida Console" pitchFamily="49" charset="0"/>
              </a:rPr>
              <a:t>col</a:t>
            </a:r>
            <a:endParaRPr lang="en-US" sz="2600" dirty="0">
              <a:solidFill>
                <a:srgbClr val="00B050"/>
              </a:solidFill>
              <a:latin typeface="Lucida Console" pitchFamily="49" charset="0"/>
            </a:endParaRPr>
          </a:p>
          <a:p>
            <a:r>
              <a:rPr lang="en-US" sz="2600" dirty="0">
                <a:latin typeface="Lucida Console" pitchFamily="49" charset="0"/>
              </a:rPr>
              <a:t>   </a:t>
            </a:r>
            <a:r>
              <a:rPr lang="en-US" sz="2600" dirty="0" smtClean="0">
                <a:latin typeface="Lucida Console" pitchFamily="49" charset="0"/>
              </a:rPr>
              <a:t>     </a:t>
            </a:r>
            <a:r>
              <a:rPr lang="en-US" sz="2600" dirty="0" err="1" smtClean="0">
                <a:latin typeface="Lucida Console" pitchFamily="49" charset="0"/>
              </a:rPr>
              <a:t>cin</a:t>
            </a:r>
            <a:r>
              <a:rPr lang="en-US" sz="2600" dirty="0" smtClean="0">
                <a:latin typeface="Lucida Console" pitchFamily="49" charset="0"/>
              </a:rPr>
              <a:t> </a:t>
            </a:r>
            <a:r>
              <a:rPr lang="en-US" sz="2600" dirty="0">
                <a:latin typeface="Lucida Console" pitchFamily="49" charset="0"/>
              </a:rPr>
              <a:t>&gt;&gt; table[</a:t>
            </a:r>
            <a:r>
              <a:rPr lang="en-US" sz="2600" dirty="0" err="1">
                <a:latin typeface="Lucida Console" pitchFamily="49" charset="0"/>
              </a:rPr>
              <a:t>i</a:t>
            </a:r>
            <a:r>
              <a:rPr lang="en-US" sz="2600" dirty="0">
                <a:latin typeface="Lucida Console" pitchFamily="49" charset="0"/>
              </a:rPr>
              <a:t>][j];</a:t>
            </a:r>
          </a:p>
        </p:txBody>
      </p:sp>
      <p:sp>
        <p:nvSpPr>
          <p:cNvPr id="6" name="Rectangle 5"/>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0"/>
            <a:ext cx="8229600" cy="792162"/>
          </a:xfrm>
        </p:spPr>
        <p:txBody>
          <a:bodyPr/>
          <a:lstStyle/>
          <a:p>
            <a:r>
              <a:rPr lang="en-US" dirty="0" smtClean="0">
                <a:solidFill>
                  <a:srgbClr val="C00000"/>
                </a:solidFill>
              </a:rPr>
              <a:t>Example: </a:t>
            </a:r>
            <a:r>
              <a:rPr lang="en-US" i="1" dirty="0" smtClean="0">
                <a:solidFill>
                  <a:srgbClr val="C00000"/>
                </a:solidFill>
              </a:rPr>
              <a:t>Assignment</a:t>
            </a:r>
          </a:p>
        </p:txBody>
      </p:sp>
      <p:sp>
        <p:nvSpPr>
          <p:cNvPr id="15364" name="TextBox 4"/>
          <p:cNvSpPr txBox="1">
            <a:spLocks noChangeArrowheads="1"/>
          </p:cNvSpPr>
          <p:nvPr/>
        </p:nvSpPr>
        <p:spPr bwMode="auto">
          <a:xfrm>
            <a:off x="228600" y="914400"/>
            <a:ext cx="8629650" cy="3593291"/>
          </a:xfrm>
          <a:prstGeom prst="rect">
            <a:avLst/>
          </a:prstGeom>
          <a:noFill/>
          <a:ln w="9525">
            <a:noFill/>
            <a:miter lim="800000"/>
            <a:headEnd/>
            <a:tailEnd/>
          </a:ln>
        </p:spPr>
        <p:txBody>
          <a:bodyPr wrap="square">
            <a:spAutoFit/>
          </a:bodyPr>
          <a:lstStyle/>
          <a:p>
            <a:pPr>
              <a:lnSpc>
                <a:spcPct val="90000"/>
              </a:lnSpc>
              <a:spcBef>
                <a:spcPct val="5000"/>
              </a:spcBef>
            </a:pPr>
            <a:r>
              <a:rPr lang="en-US" sz="2600" dirty="0">
                <a:solidFill>
                  <a:srgbClr val="00B050"/>
                </a:solidFill>
                <a:latin typeface="Lucida Console" pitchFamily="49" charset="0"/>
              </a:rPr>
              <a:t>//Declaration </a:t>
            </a:r>
          </a:p>
          <a:p>
            <a:pPr>
              <a:lnSpc>
                <a:spcPct val="90000"/>
              </a:lnSpc>
              <a:spcBef>
                <a:spcPct val="5000"/>
              </a:spcBef>
            </a:pPr>
            <a:r>
              <a:rPr lang="en-US" sz="2600" dirty="0">
                <a:solidFill>
                  <a:srgbClr val="2F1BC7"/>
                </a:solidFill>
                <a:latin typeface="Lucida Console" pitchFamily="49" charset="0"/>
                <a:cs typeface="Courier New" pitchFamily="49" charset="0"/>
              </a:rPr>
              <a:t>const</a:t>
            </a:r>
            <a:r>
              <a:rPr lang="en-US" sz="2600" dirty="0">
                <a:solidFill>
                  <a:srgbClr val="2F1BC7"/>
                </a:solidFill>
                <a:latin typeface="Lucida Console" pitchFamily="49" charset="0"/>
              </a:rPr>
              <a:t> </a:t>
            </a:r>
            <a:r>
              <a:rPr lang="en-US" sz="2600" dirty="0" err="1">
                <a:solidFill>
                  <a:srgbClr val="2F1BC7"/>
                </a:solidFill>
                <a:latin typeface="Lucida Console" pitchFamily="49" charset="0"/>
                <a:cs typeface="Courier New" pitchFamily="49" charset="0"/>
              </a:rPr>
              <a:t>int</a:t>
            </a:r>
            <a:r>
              <a:rPr lang="en-US" sz="2600" dirty="0">
                <a:solidFill>
                  <a:srgbClr val="2F1BC7"/>
                </a:solidFill>
                <a:latin typeface="Lucida Console" pitchFamily="49" charset="0"/>
              </a:rPr>
              <a:t> </a:t>
            </a:r>
            <a:r>
              <a:rPr lang="en-US" sz="2600" dirty="0" smtClean="0">
                <a:latin typeface="Lucida Console" pitchFamily="49" charset="0"/>
              </a:rPr>
              <a:t>RSIZE=3;</a:t>
            </a:r>
          </a:p>
          <a:p>
            <a:pPr>
              <a:lnSpc>
                <a:spcPct val="90000"/>
              </a:lnSpc>
              <a:spcBef>
                <a:spcPct val="5000"/>
              </a:spcBef>
            </a:pPr>
            <a:r>
              <a:rPr lang="en-US" sz="2600" dirty="0" smtClean="0">
                <a:solidFill>
                  <a:srgbClr val="2F1BC7"/>
                </a:solidFill>
                <a:latin typeface="Lucida Console" pitchFamily="49" charset="0"/>
              </a:rPr>
              <a:t>Const </a:t>
            </a:r>
            <a:r>
              <a:rPr lang="en-US" sz="2600" dirty="0" err="1" smtClean="0">
                <a:solidFill>
                  <a:srgbClr val="2F1BC7"/>
                </a:solidFill>
                <a:latin typeface="Lucida Console" pitchFamily="49" charset="0"/>
              </a:rPr>
              <a:t>int</a:t>
            </a:r>
            <a:r>
              <a:rPr lang="en-US" sz="2600" dirty="0" smtClean="0">
                <a:solidFill>
                  <a:srgbClr val="2F1BC7"/>
                </a:solidFill>
                <a:latin typeface="Lucida Console" pitchFamily="49" charset="0"/>
              </a:rPr>
              <a:t> </a:t>
            </a:r>
            <a:r>
              <a:rPr lang="en-US" sz="2600" dirty="0" smtClean="0">
                <a:latin typeface="Lucida Console" pitchFamily="49" charset="0"/>
              </a:rPr>
              <a:t>CSIZE=2;</a:t>
            </a:r>
            <a:endParaRPr lang="en-US" sz="2600" dirty="0">
              <a:latin typeface="Lucida Console" pitchFamily="49" charset="0"/>
            </a:endParaRPr>
          </a:p>
          <a:p>
            <a:pPr>
              <a:lnSpc>
                <a:spcPct val="90000"/>
              </a:lnSpc>
              <a:spcBef>
                <a:spcPct val="5000"/>
              </a:spcBef>
            </a:pPr>
            <a:r>
              <a:rPr lang="en-US" sz="2600" dirty="0">
                <a:solidFill>
                  <a:srgbClr val="2F1BC7"/>
                </a:solidFill>
                <a:latin typeface="Lucida Console" pitchFamily="49" charset="0"/>
                <a:cs typeface="Courier New" pitchFamily="49" charset="0"/>
              </a:rPr>
              <a:t>double</a:t>
            </a:r>
            <a:r>
              <a:rPr lang="en-US" sz="2600" dirty="0">
                <a:solidFill>
                  <a:srgbClr val="0070C0"/>
                </a:solidFill>
                <a:latin typeface="Lucida Console" pitchFamily="49" charset="0"/>
                <a:cs typeface="Courier New" pitchFamily="49" charset="0"/>
              </a:rPr>
              <a:t> </a:t>
            </a:r>
            <a:r>
              <a:rPr lang="en-US" sz="2600" dirty="0">
                <a:latin typeface="Lucida Console" pitchFamily="49" charset="0"/>
                <a:cs typeface="Courier New" pitchFamily="49" charset="0"/>
              </a:rPr>
              <a:t>v[RSIZE][CSIZE];</a:t>
            </a:r>
            <a:endParaRPr lang="en-US" sz="2600" dirty="0">
              <a:latin typeface="Lucida Console" pitchFamily="49" charset="0"/>
            </a:endParaRPr>
          </a:p>
          <a:p>
            <a:endParaRPr lang="en-US" sz="2600" dirty="0" smtClean="0">
              <a:solidFill>
                <a:srgbClr val="0070C0"/>
              </a:solidFill>
              <a:latin typeface="Lucida Console" pitchFamily="49" charset="0"/>
            </a:endParaRPr>
          </a:p>
          <a:p>
            <a:endParaRPr lang="en-US" sz="2600" dirty="0">
              <a:solidFill>
                <a:srgbClr val="0070C0"/>
              </a:solidFill>
              <a:latin typeface="Lucida Console" pitchFamily="49" charset="0"/>
            </a:endParaRPr>
          </a:p>
          <a:p>
            <a:r>
              <a:rPr lang="en-US" sz="2600" dirty="0">
                <a:solidFill>
                  <a:srgbClr val="2F1BC7"/>
                </a:solidFill>
                <a:latin typeface="Lucida Console" pitchFamily="49" charset="0"/>
              </a:rPr>
              <a:t>for</a:t>
            </a:r>
            <a:r>
              <a:rPr lang="en-US" sz="2600" dirty="0">
                <a:latin typeface="Lucida Console" pitchFamily="49" charset="0"/>
              </a:rPr>
              <a:t> (</a:t>
            </a:r>
            <a:r>
              <a:rPr lang="en-US" sz="2600" dirty="0" err="1">
                <a:latin typeface="Lucida Console" pitchFamily="49" charset="0"/>
              </a:rPr>
              <a:t>int</a:t>
            </a:r>
            <a:r>
              <a:rPr lang="en-US" sz="2600" dirty="0">
                <a:latin typeface="Lucida Console" pitchFamily="49" charset="0"/>
              </a:rPr>
              <a:t> </a:t>
            </a:r>
            <a:r>
              <a:rPr lang="en-US" sz="2600" dirty="0" err="1">
                <a:latin typeface="Lucida Console" pitchFamily="49" charset="0"/>
              </a:rPr>
              <a:t>i</a:t>
            </a:r>
            <a:r>
              <a:rPr lang="en-US" sz="2600" dirty="0">
                <a:latin typeface="Lucida Console" pitchFamily="49" charset="0"/>
              </a:rPr>
              <a:t>=0; </a:t>
            </a:r>
            <a:r>
              <a:rPr lang="en-US" sz="2600" dirty="0" err="1">
                <a:latin typeface="Lucida Console" pitchFamily="49" charset="0"/>
              </a:rPr>
              <a:t>i</a:t>
            </a:r>
            <a:r>
              <a:rPr lang="en-US" sz="2600" dirty="0">
                <a:latin typeface="Lucida Console" pitchFamily="49" charset="0"/>
              </a:rPr>
              <a:t>&lt;RSIZE; ++</a:t>
            </a:r>
            <a:r>
              <a:rPr lang="en-US" sz="2600" dirty="0" err="1">
                <a:latin typeface="Lucida Console" pitchFamily="49" charset="0"/>
              </a:rPr>
              <a:t>i</a:t>
            </a:r>
            <a:r>
              <a:rPr lang="en-US" sz="2600" dirty="0">
                <a:latin typeface="Lucida Console" pitchFamily="49" charset="0"/>
              </a:rPr>
              <a:t>)	</a:t>
            </a:r>
            <a:r>
              <a:rPr lang="en-US" sz="2600" dirty="0">
                <a:solidFill>
                  <a:srgbClr val="00B050"/>
                </a:solidFill>
                <a:latin typeface="Lucida Console" pitchFamily="49" charset="0"/>
              </a:rPr>
              <a:t>//every row</a:t>
            </a:r>
          </a:p>
          <a:p>
            <a:r>
              <a:rPr lang="en-US" sz="2600" dirty="0">
                <a:latin typeface="Lucida Console" pitchFamily="49" charset="0"/>
              </a:rPr>
              <a:t>  </a:t>
            </a:r>
            <a:r>
              <a:rPr lang="en-US" sz="2600" dirty="0">
                <a:solidFill>
                  <a:srgbClr val="2F1BC7"/>
                </a:solidFill>
                <a:latin typeface="Lucida Console" pitchFamily="49" charset="0"/>
              </a:rPr>
              <a:t>for</a:t>
            </a:r>
            <a:r>
              <a:rPr lang="en-US" sz="2600" dirty="0">
                <a:latin typeface="Lucida Console" pitchFamily="49" charset="0"/>
              </a:rPr>
              <a:t> (</a:t>
            </a:r>
            <a:r>
              <a:rPr lang="en-US" sz="2600" dirty="0" err="1">
                <a:latin typeface="Lucida Console" pitchFamily="49" charset="0"/>
              </a:rPr>
              <a:t>int</a:t>
            </a:r>
            <a:r>
              <a:rPr lang="en-US" sz="2600" dirty="0">
                <a:latin typeface="Lucida Console" pitchFamily="49" charset="0"/>
              </a:rPr>
              <a:t> j=0; j&lt;CSIZE; ++j )</a:t>
            </a:r>
            <a:r>
              <a:rPr lang="en-US" sz="2600" dirty="0">
                <a:solidFill>
                  <a:srgbClr val="00B050"/>
                </a:solidFill>
                <a:latin typeface="Lucida Console" pitchFamily="49" charset="0"/>
              </a:rPr>
              <a:t>//every </a:t>
            </a:r>
            <a:r>
              <a:rPr lang="en-US" sz="2600" dirty="0" err="1">
                <a:solidFill>
                  <a:srgbClr val="00B050"/>
                </a:solidFill>
                <a:latin typeface="Lucida Console" pitchFamily="49" charset="0"/>
              </a:rPr>
              <a:t>col</a:t>
            </a:r>
            <a:endParaRPr lang="en-US" sz="2600" dirty="0">
              <a:solidFill>
                <a:srgbClr val="00B050"/>
              </a:solidFill>
              <a:latin typeface="Lucida Console" pitchFamily="49" charset="0"/>
            </a:endParaRPr>
          </a:p>
          <a:p>
            <a:r>
              <a:rPr lang="en-US" sz="2600" dirty="0">
                <a:latin typeface="Lucida Console" pitchFamily="49" charset="0"/>
              </a:rPr>
              <a:t>    </a:t>
            </a:r>
            <a:r>
              <a:rPr lang="en-US" sz="2600" dirty="0" smtClean="0">
                <a:latin typeface="Lucida Console" pitchFamily="49" charset="0"/>
              </a:rPr>
              <a:t>     v[</a:t>
            </a:r>
            <a:r>
              <a:rPr lang="en-US" sz="2600" dirty="0" err="1" smtClean="0">
                <a:latin typeface="Lucida Console" pitchFamily="49" charset="0"/>
              </a:rPr>
              <a:t>i</a:t>
            </a:r>
            <a:r>
              <a:rPr lang="en-US" sz="2600" dirty="0">
                <a:latin typeface="Lucida Console" pitchFamily="49" charset="0"/>
              </a:rPr>
              <a:t>][j] = </a:t>
            </a:r>
            <a:r>
              <a:rPr lang="en-US" sz="2600" dirty="0" err="1">
                <a:latin typeface="Lucida Console" pitchFamily="49" charset="0"/>
              </a:rPr>
              <a:t>i+j</a:t>
            </a:r>
            <a:r>
              <a:rPr lang="en-US" sz="2600" dirty="0">
                <a:latin typeface="Lucida Console" pitchFamily="49" charset="0"/>
              </a:rPr>
              <a:t>;</a:t>
            </a:r>
          </a:p>
        </p:txBody>
      </p:sp>
      <p:graphicFrame>
        <p:nvGraphicFramePr>
          <p:cNvPr id="7" name="Table 6"/>
          <p:cNvGraphicFramePr>
            <a:graphicFrameLocks noGrp="1"/>
          </p:cNvGraphicFramePr>
          <p:nvPr/>
        </p:nvGraphicFramePr>
        <p:xfrm>
          <a:off x="5562600" y="5105400"/>
          <a:ext cx="2362200" cy="1138239"/>
        </p:xfrm>
        <a:graphic>
          <a:graphicData uri="http://schemas.openxmlformats.org/drawingml/2006/table">
            <a:tbl>
              <a:tblPr firstRow="1" bandRow="1">
                <a:tableStyleId>{2D5ABB26-0587-4C30-8999-92F81FD0307C}</a:tableStyleId>
              </a:tblPr>
              <a:tblGrid>
                <a:gridCol w="1181100"/>
                <a:gridCol w="1181100"/>
              </a:tblGrid>
              <a:tr h="379413">
                <a:tc>
                  <a:txBody>
                    <a:bodyPr/>
                    <a:lstStyle/>
                    <a:p>
                      <a:r>
                        <a:rPr lang="en-US" sz="1800" b="1" dirty="0" smtClean="0"/>
                        <a:t>0</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1</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413">
                <a:tc>
                  <a:txBody>
                    <a:bodyPr/>
                    <a:lstStyle/>
                    <a:p>
                      <a:r>
                        <a:rPr lang="en-US" sz="1800" b="1" dirty="0" smtClean="0"/>
                        <a:t>1</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2</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413">
                <a:tc>
                  <a:txBody>
                    <a:bodyPr/>
                    <a:lstStyle/>
                    <a:p>
                      <a:r>
                        <a:rPr lang="en-US" sz="1800" b="1" dirty="0" smtClean="0"/>
                        <a:t>2</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3</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a:spLocks noChangeArrowheads="1"/>
          </p:cNvSpPr>
          <p:nvPr/>
        </p:nvSpPr>
        <p:spPr bwMode="auto">
          <a:xfrm>
            <a:off x="4114800" y="5029200"/>
            <a:ext cx="457200" cy="369888"/>
          </a:xfrm>
          <a:prstGeom prst="rect">
            <a:avLst/>
          </a:prstGeom>
          <a:noFill/>
          <a:ln w="9525">
            <a:noFill/>
            <a:miter lim="800000"/>
            <a:headEnd/>
            <a:tailEnd/>
          </a:ln>
        </p:spPr>
        <p:txBody>
          <a:bodyPr wrap="square">
            <a:spAutoFit/>
          </a:bodyPr>
          <a:lstStyle/>
          <a:p>
            <a:r>
              <a:rPr lang="en-US" b="1" dirty="0">
                <a:solidFill>
                  <a:srgbClr val="C00000"/>
                </a:solidFill>
                <a:latin typeface="Times New Roman" pitchFamily="18" charset="0"/>
              </a:rPr>
              <a:t>V</a:t>
            </a:r>
            <a:endParaRPr lang="en-US" sz="2400" b="1" dirty="0">
              <a:solidFill>
                <a:srgbClr val="C00000"/>
              </a:solidFill>
              <a:latin typeface="Times New Roman" pitchFamily="18" charset="0"/>
            </a:endParaRPr>
          </a:p>
        </p:txBody>
      </p:sp>
      <p:cxnSp>
        <p:nvCxnSpPr>
          <p:cNvPr id="9" name="Straight Arrow Connector 8"/>
          <p:cNvCxnSpPr>
            <a:cxnSpLocks noChangeShapeType="1"/>
          </p:cNvCxnSpPr>
          <p:nvPr/>
        </p:nvCxnSpPr>
        <p:spPr bwMode="auto">
          <a:xfrm>
            <a:off x="4572000" y="5257800"/>
            <a:ext cx="914400" cy="1588"/>
          </a:xfrm>
          <a:prstGeom prst="straightConnector1">
            <a:avLst/>
          </a:prstGeom>
          <a:noFill/>
          <a:ln w="28575" cap="rnd" algn="ctr">
            <a:solidFill>
              <a:schemeClr val="tx1"/>
            </a:solidFill>
            <a:prstDash val="solid"/>
            <a:round/>
            <a:headEnd/>
            <a:tailEnd type="arrow" w="med" len="med"/>
          </a:ln>
        </p:spPr>
      </p:cxnSp>
      <p:sp>
        <p:nvSpPr>
          <p:cNvPr id="10" name="Rectangle 9"/>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04800" y="0"/>
            <a:ext cx="8229600" cy="838200"/>
          </a:xfrm>
        </p:spPr>
        <p:txBody>
          <a:bodyPr/>
          <a:lstStyle/>
          <a:p>
            <a:r>
              <a:rPr lang="en-US" dirty="0" smtClean="0">
                <a:solidFill>
                  <a:srgbClr val="C00000"/>
                </a:solidFill>
              </a:rPr>
              <a:t>Example: Computations</a:t>
            </a:r>
          </a:p>
        </p:txBody>
      </p:sp>
      <p:sp>
        <p:nvSpPr>
          <p:cNvPr id="16387" name="Content Placeholder 2"/>
          <p:cNvSpPr>
            <a:spLocks noGrp="1"/>
          </p:cNvSpPr>
          <p:nvPr>
            <p:ph idx="1"/>
          </p:nvPr>
        </p:nvSpPr>
        <p:spPr>
          <a:xfrm>
            <a:off x="152400" y="914400"/>
            <a:ext cx="8839200" cy="2209800"/>
          </a:xfrm>
        </p:spPr>
        <p:txBody>
          <a:bodyPr>
            <a:normAutofit/>
          </a:bodyPr>
          <a:lstStyle/>
          <a:p>
            <a:pPr>
              <a:lnSpc>
                <a:spcPct val="90000"/>
              </a:lnSpc>
              <a:spcBef>
                <a:spcPct val="5000"/>
              </a:spcBef>
            </a:pPr>
            <a:r>
              <a:rPr lang="en-US" dirty="0" smtClean="0">
                <a:cs typeface="Courier New" pitchFamily="49" charset="0"/>
              </a:rPr>
              <a:t>Compute the average value of an </a:t>
            </a:r>
            <a:r>
              <a:rPr lang="en-US" dirty="0" smtClean="0">
                <a:solidFill>
                  <a:srgbClr val="2F1BC7"/>
                </a:solidFill>
                <a:cs typeface="Courier New" pitchFamily="49" charset="0"/>
              </a:rPr>
              <a:t>matrix</a:t>
            </a:r>
            <a:r>
              <a:rPr lang="en-US" dirty="0" smtClean="0">
                <a:cs typeface="Courier New" pitchFamily="49" charset="0"/>
              </a:rPr>
              <a:t> with </a:t>
            </a:r>
            <a:r>
              <a:rPr lang="en-US" i="1" dirty="0" smtClean="0">
                <a:solidFill>
                  <a:srgbClr val="C00000"/>
                </a:solidFill>
                <a:cs typeface="Courier New" pitchFamily="49" charset="0"/>
              </a:rPr>
              <a:t>n</a:t>
            </a:r>
            <a:r>
              <a:rPr lang="en-US" dirty="0" smtClean="0">
                <a:cs typeface="Courier New" pitchFamily="49" charset="0"/>
              </a:rPr>
              <a:t> </a:t>
            </a:r>
            <a:r>
              <a:rPr lang="en-US" dirty="0" smtClean="0">
                <a:solidFill>
                  <a:srgbClr val="2F1BC7"/>
                </a:solidFill>
                <a:cs typeface="Courier New" pitchFamily="49" charset="0"/>
              </a:rPr>
              <a:t>rows</a:t>
            </a:r>
            <a:r>
              <a:rPr lang="en-US" dirty="0" smtClean="0">
                <a:cs typeface="Courier New" pitchFamily="49" charset="0"/>
              </a:rPr>
              <a:t> and </a:t>
            </a:r>
            <a:r>
              <a:rPr lang="en-US" i="1" dirty="0" smtClean="0">
                <a:solidFill>
                  <a:srgbClr val="C00000"/>
                </a:solidFill>
                <a:cs typeface="Courier New" pitchFamily="49" charset="0"/>
              </a:rPr>
              <a:t>m</a:t>
            </a:r>
            <a:r>
              <a:rPr lang="en-US" dirty="0" smtClean="0">
                <a:cs typeface="Courier New" pitchFamily="49" charset="0"/>
              </a:rPr>
              <a:t> </a:t>
            </a:r>
            <a:r>
              <a:rPr lang="en-US" dirty="0" smtClean="0">
                <a:solidFill>
                  <a:srgbClr val="2F1BC7"/>
                </a:solidFill>
                <a:cs typeface="Courier New" pitchFamily="49" charset="0"/>
              </a:rPr>
              <a:t>columns</a:t>
            </a:r>
            <a:r>
              <a:rPr lang="en-US" dirty="0" smtClean="0">
                <a:cs typeface="Courier New" pitchFamily="49" charset="0"/>
              </a:rPr>
              <a:t>.</a:t>
            </a:r>
          </a:p>
        </p:txBody>
      </p:sp>
      <p:sp>
        <p:nvSpPr>
          <p:cNvPr id="16389" name="TextBox 4"/>
          <p:cNvSpPr txBox="1">
            <a:spLocks noChangeArrowheads="1"/>
          </p:cNvSpPr>
          <p:nvPr/>
        </p:nvSpPr>
        <p:spPr bwMode="auto">
          <a:xfrm>
            <a:off x="361950" y="2438400"/>
            <a:ext cx="8534400" cy="3293209"/>
          </a:xfrm>
          <a:prstGeom prst="rect">
            <a:avLst/>
          </a:prstGeom>
          <a:noFill/>
          <a:ln w="9525">
            <a:noFill/>
            <a:miter lim="800000"/>
            <a:headEnd/>
            <a:tailEnd/>
          </a:ln>
        </p:spPr>
        <p:txBody>
          <a:bodyPr wrap="square">
            <a:spAutoFit/>
          </a:bodyPr>
          <a:lstStyle/>
          <a:p>
            <a:r>
              <a:rPr lang="en-US" sz="2600" dirty="0">
                <a:solidFill>
                  <a:srgbClr val="2F1BC7"/>
                </a:solidFill>
                <a:latin typeface="Lucida Console" pitchFamily="49" charset="0"/>
              </a:rPr>
              <a:t>double</a:t>
            </a:r>
            <a:r>
              <a:rPr lang="en-US" sz="2600" dirty="0">
                <a:solidFill>
                  <a:srgbClr val="0070C0"/>
                </a:solidFill>
                <a:latin typeface="Lucida Console" pitchFamily="49" charset="0"/>
              </a:rPr>
              <a:t> </a:t>
            </a:r>
            <a:r>
              <a:rPr lang="en-US" sz="2600" dirty="0" smtClean="0">
                <a:latin typeface="Lucida Console" pitchFamily="49" charset="0"/>
              </a:rPr>
              <a:t>sum=0; </a:t>
            </a:r>
          </a:p>
          <a:p>
            <a:r>
              <a:rPr lang="en-US" sz="2600" dirty="0" smtClean="0">
                <a:solidFill>
                  <a:srgbClr val="2F1BC7"/>
                </a:solidFill>
                <a:latin typeface="Lucida Console" pitchFamily="49" charset="0"/>
              </a:rPr>
              <a:t>double</a:t>
            </a:r>
            <a:r>
              <a:rPr lang="en-US" sz="2600" dirty="0" smtClean="0">
                <a:latin typeface="Lucida Console" pitchFamily="49" charset="0"/>
              </a:rPr>
              <a:t> average;</a:t>
            </a:r>
          </a:p>
          <a:p>
            <a:endParaRPr lang="en-US" sz="2600" dirty="0">
              <a:latin typeface="Lucida Console" pitchFamily="49" charset="0"/>
            </a:endParaRPr>
          </a:p>
          <a:p>
            <a:r>
              <a:rPr lang="en-US" sz="2600" dirty="0">
                <a:solidFill>
                  <a:srgbClr val="2F1BC7"/>
                </a:solidFill>
                <a:latin typeface="Lucida Console" pitchFamily="49" charset="0"/>
              </a:rPr>
              <a:t>for</a:t>
            </a:r>
            <a:r>
              <a:rPr lang="en-US" sz="2600" dirty="0">
                <a:latin typeface="Lucida Console" pitchFamily="49" charset="0"/>
              </a:rPr>
              <a:t> (</a:t>
            </a:r>
            <a:r>
              <a:rPr lang="en-US" sz="2600" dirty="0" err="1">
                <a:latin typeface="Lucida Console" pitchFamily="49" charset="0"/>
              </a:rPr>
              <a:t>int</a:t>
            </a:r>
            <a:r>
              <a:rPr lang="en-US" sz="2600" dirty="0">
                <a:latin typeface="Lucida Console" pitchFamily="49" charset="0"/>
              </a:rPr>
              <a:t> </a:t>
            </a:r>
            <a:r>
              <a:rPr lang="en-US" sz="2600" dirty="0" err="1">
                <a:latin typeface="Lucida Console" pitchFamily="49" charset="0"/>
              </a:rPr>
              <a:t>i</a:t>
            </a:r>
            <a:r>
              <a:rPr lang="en-US" sz="2600" dirty="0">
                <a:latin typeface="Lucida Console" pitchFamily="49" charset="0"/>
              </a:rPr>
              <a:t>=0; </a:t>
            </a:r>
            <a:r>
              <a:rPr lang="en-US" sz="2600" dirty="0" err="1">
                <a:latin typeface="Lucida Console" pitchFamily="49" charset="0"/>
              </a:rPr>
              <a:t>i</a:t>
            </a:r>
            <a:r>
              <a:rPr lang="en-US" sz="2600" dirty="0">
                <a:latin typeface="Lucida Console" pitchFamily="49" charset="0"/>
              </a:rPr>
              <a:t>&lt;n; </a:t>
            </a:r>
            <a:r>
              <a:rPr lang="en-US" sz="2600" dirty="0" err="1" smtClean="0">
                <a:latin typeface="Lucida Console" pitchFamily="49" charset="0"/>
              </a:rPr>
              <a:t>i</a:t>
            </a:r>
            <a:r>
              <a:rPr lang="en-US" sz="2600" dirty="0" smtClean="0">
                <a:latin typeface="Lucida Console" pitchFamily="49" charset="0"/>
              </a:rPr>
              <a:t>++)</a:t>
            </a:r>
            <a:r>
              <a:rPr lang="en-US" sz="2600" dirty="0">
                <a:latin typeface="Lucida Console" pitchFamily="49" charset="0"/>
              </a:rPr>
              <a:t>	</a:t>
            </a:r>
            <a:r>
              <a:rPr lang="en-US" sz="2600" dirty="0">
                <a:solidFill>
                  <a:srgbClr val="00B050"/>
                </a:solidFill>
                <a:latin typeface="Lucida Console" pitchFamily="49" charset="0"/>
              </a:rPr>
              <a:t>//every row</a:t>
            </a:r>
          </a:p>
          <a:p>
            <a:r>
              <a:rPr lang="en-US" sz="2600" dirty="0">
                <a:latin typeface="Lucida Console" pitchFamily="49" charset="0"/>
              </a:rPr>
              <a:t>  </a:t>
            </a:r>
            <a:r>
              <a:rPr lang="en-US" sz="2600" dirty="0" smtClean="0">
                <a:latin typeface="Lucida Console" pitchFamily="49" charset="0"/>
              </a:rPr>
              <a:t> </a:t>
            </a:r>
            <a:r>
              <a:rPr lang="en-US" sz="2600" dirty="0" smtClean="0">
                <a:solidFill>
                  <a:srgbClr val="2F1BC7"/>
                </a:solidFill>
                <a:latin typeface="Lucida Console" pitchFamily="49" charset="0"/>
              </a:rPr>
              <a:t>for</a:t>
            </a:r>
            <a:r>
              <a:rPr lang="en-US" sz="2600" dirty="0" smtClean="0">
                <a:latin typeface="Lucida Console" pitchFamily="49" charset="0"/>
              </a:rPr>
              <a:t> </a:t>
            </a:r>
            <a:r>
              <a:rPr lang="en-US" sz="2600" dirty="0">
                <a:latin typeface="Lucida Console" pitchFamily="49" charset="0"/>
              </a:rPr>
              <a:t>(</a:t>
            </a:r>
            <a:r>
              <a:rPr lang="en-US" sz="2600" dirty="0" err="1">
                <a:latin typeface="Lucida Console" pitchFamily="49" charset="0"/>
              </a:rPr>
              <a:t>int</a:t>
            </a:r>
            <a:r>
              <a:rPr lang="en-US" sz="2600" dirty="0">
                <a:latin typeface="Lucida Console" pitchFamily="49" charset="0"/>
              </a:rPr>
              <a:t> j=0; j&lt;m; </a:t>
            </a:r>
            <a:r>
              <a:rPr lang="en-US" sz="2600" dirty="0" smtClean="0">
                <a:latin typeface="Lucida Console" pitchFamily="49" charset="0"/>
              </a:rPr>
              <a:t>j++ </a:t>
            </a:r>
            <a:r>
              <a:rPr lang="en-US" sz="2600" dirty="0">
                <a:latin typeface="Lucida Console" pitchFamily="49" charset="0"/>
              </a:rPr>
              <a:t>)</a:t>
            </a:r>
            <a:r>
              <a:rPr lang="en-US" sz="2600" dirty="0">
                <a:solidFill>
                  <a:srgbClr val="00B050"/>
                </a:solidFill>
                <a:latin typeface="Lucida Console" pitchFamily="49" charset="0"/>
              </a:rPr>
              <a:t>//every </a:t>
            </a:r>
            <a:r>
              <a:rPr lang="en-US" sz="2600" dirty="0" err="1">
                <a:solidFill>
                  <a:srgbClr val="00B050"/>
                </a:solidFill>
                <a:latin typeface="Lucida Console" pitchFamily="49" charset="0"/>
              </a:rPr>
              <a:t>col</a:t>
            </a:r>
            <a:endParaRPr lang="en-US" sz="2600" dirty="0">
              <a:solidFill>
                <a:srgbClr val="00B050"/>
              </a:solidFill>
              <a:latin typeface="Lucida Console" pitchFamily="49" charset="0"/>
            </a:endParaRPr>
          </a:p>
          <a:p>
            <a:r>
              <a:rPr lang="en-US" sz="2600" dirty="0">
                <a:latin typeface="Lucida Console" pitchFamily="49" charset="0"/>
              </a:rPr>
              <a:t>    </a:t>
            </a:r>
            <a:r>
              <a:rPr lang="en-US" sz="2600" dirty="0" smtClean="0">
                <a:latin typeface="Lucida Console" pitchFamily="49" charset="0"/>
              </a:rPr>
              <a:t>    sum </a:t>
            </a:r>
            <a:r>
              <a:rPr lang="en-US" sz="2600" dirty="0">
                <a:latin typeface="Lucida Console" pitchFamily="49" charset="0"/>
              </a:rPr>
              <a:t>+= array[</a:t>
            </a:r>
            <a:r>
              <a:rPr lang="en-US" sz="2600" dirty="0" err="1">
                <a:latin typeface="Lucida Console" pitchFamily="49" charset="0"/>
              </a:rPr>
              <a:t>i</a:t>
            </a:r>
            <a:r>
              <a:rPr lang="en-US" sz="2600" dirty="0">
                <a:latin typeface="Lucida Console" pitchFamily="49" charset="0"/>
              </a:rPr>
              <a:t>][j</a:t>
            </a:r>
            <a:r>
              <a:rPr lang="en-US" sz="2600" dirty="0" smtClean="0">
                <a:latin typeface="Lucida Console" pitchFamily="49" charset="0"/>
              </a:rPr>
              <a:t>];</a:t>
            </a:r>
          </a:p>
          <a:p>
            <a:endParaRPr lang="en-US" sz="2600" dirty="0">
              <a:latin typeface="Lucida Console" pitchFamily="49" charset="0"/>
            </a:endParaRPr>
          </a:p>
          <a:p>
            <a:r>
              <a:rPr lang="en-US" sz="2600" dirty="0">
                <a:latin typeface="Lucida Console" pitchFamily="49" charset="0"/>
              </a:rPr>
              <a:t>average = sum / (n*m);</a:t>
            </a:r>
          </a:p>
        </p:txBody>
      </p:sp>
      <p:sp>
        <p:nvSpPr>
          <p:cNvPr id="6" name="Rectangle 5"/>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0"/>
            <a:ext cx="8229600" cy="762000"/>
          </a:xfrm>
        </p:spPr>
        <p:txBody>
          <a:bodyPr/>
          <a:lstStyle/>
          <a:p>
            <a:r>
              <a:rPr lang="en-US" dirty="0" smtClean="0">
                <a:solidFill>
                  <a:srgbClr val="C00000"/>
                </a:solidFill>
              </a:rPr>
              <a:t>Example: Computations</a:t>
            </a:r>
          </a:p>
        </p:txBody>
      </p:sp>
      <p:sp>
        <p:nvSpPr>
          <p:cNvPr id="17411" name="Content Placeholder 2"/>
          <p:cNvSpPr>
            <a:spLocks noGrp="1"/>
          </p:cNvSpPr>
          <p:nvPr>
            <p:ph idx="1"/>
          </p:nvPr>
        </p:nvSpPr>
        <p:spPr>
          <a:xfrm>
            <a:off x="152400" y="914400"/>
            <a:ext cx="8763000" cy="1828800"/>
          </a:xfrm>
        </p:spPr>
        <p:txBody>
          <a:bodyPr>
            <a:normAutofit/>
          </a:bodyPr>
          <a:lstStyle/>
          <a:p>
            <a:pPr>
              <a:lnSpc>
                <a:spcPct val="90000"/>
              </a:lnSpc>
              <a:spcBef>
                <a:spcPct val="5000"/>
              </a:spcBef>
            </a:pPr>
            <a:r>
              <a:rPr lang="en-US" dirty="0" smtClean="0">
                <a:cs typeface="Courier New" pitchFamily="49" charset="0"/>
              </a:rPr>
              <a:t>Compute the average value of the 3</a:t>
            </a:r>
            <a:r>
              <a:rPr lang="en-US" baseline="30000" dirty="0" smtClean="0">
                <a:cs typeface="Courier New" pitchFamily="49" charset="0"/>
              </a:rPr>
              <a:t>rd</a:t>
            </a:r>
            <a:r>
              <a:rPr lang="en-US" dirty="0" smtClean="0">
                <a:cs typeface="Courier New" pitchFamily="49" charset="0"/>
              </a:rPr>
              <a:t> row</a:t>
            </a:r>
            <a:br>
              <a:rPr lang="en-US" dirty="0" smtClean="0">
                <a:cs typeface="Courier New" pitchFamily="49" charset="0"/>
              </a:rPr>
            </a:br>
            <a:r>
              <a:rPr lang="en-US" dirty="0" smtClean="0">
                <a:cs typeface="Courier New" pitchFamily="49" charset="0"/>
              </a:rPr>
              <a:t>of a 2D array with r rows and c columns.</a:t>
            </a:r>
          </a:p>
        </p:txBody>
      </p:sp>
      <p:sp>
        <p:nvSpPr>
          <p:cNvPr id="17413" name="TextBox 4"/>
          <p:cNvSpPr txBox="1">
            <a:spLocks noChangeArrowheads="1"/>
          </p:cNvSpPr>
          <p:nvPr/>
        </p:nvSpPr>
        <p:spPr bwMode="auto">
          <a:xfrm>
            <a:off x="361950" y="2667000"/>
            <a:ext cx="8534400" cy="2893100"/>
          </a:xfrm>
          <a:prstGeom prst="rect">
            <a:avLst/>
          </a:prstGeom>
          <a:noFill/>
          <a:ln w="9525">
            <a:noFill/>
            <a:miter lim="800000"/>
            <a:headEnd/>
            <a:tailEnd/>
          </a:ln>
        </p:spPr>
        <p:txBody>
          <a:bodyPr wrap="square">
            <a:spAutoFit/>
          </a:bodyPr>
          <a:lstStyle/>
          <a:p>
            <a:r>
              <a:rPr lang="en-US" sz="2600" dirty="0">
                <a:solidFill>
                  <a:srgbClr val="2F1BC7"/>
                </a:solidFill>
                <a:latin typeface="Lucida Console" pitchFamily="49" charset="0"/>
              </a:rPr>
              <a:t>double</a:t>
            </a:r>
            <a:r>
              <a:rPr lang="en-US" sz="2600" dirty="0">
                <a:solidFill>
                  <a:srgbClr val="0070C0"/>
                </a:solidFill>
                <a:latin typeface="Lucida Console" pitchFamily="49" charset="0"/>
              </a:rPr>
              <a:t> </a:t>
            </a:r>
            <a:r>
              <a:rPr lang="en-US" sz="2600" dirty="0" smtClean="0">
                <a:latin typeface="Lucida Console" pitchFamily="49" charset="0"/>
              </a:rPr>
              <a:t>sum=0; </a:t>
            </a:r>
          </a:p>
          <a:p>
            <a:r>
              <a:rPr lang="en-US" sz="2600" dirty="0" smtClean="0">
                <a:solidFill>
                  <a:srgbClr val="2F1BC7"/>
                </a:solidFill>
                <a:latin typeface="Lucida Console" pitchFamily="49" charset="0"/>
              </a:rPr>
              <a:t>double</a:t>
            </a:r>
            <a:r>
              <a:rPr lang="en-US" sz="2600" dirty="0" smtClean="0">
                <a:latin typeface="Lucida Console" pitchFamily="49" charset="0"/>
              </a:rPr>
              <a:t> </a:t>
            </a:r>
            <a:r>
              <a:rPr lang="en-US" sz="2600" dirty="0" err="1" smtClean="0">
                <a:latin typeface="Lucida Console" pitchFamily="49" charset="0"/>
              </a:rPr>
              <a:t>rowAverage</a:t>
            </a:r>
            <a:r>
              <a:rPr lang="en-US" sz="2600" dirty="0" smtClean="0">
                <a:latin typeface="Lucida Console" pitchFamily="49" charset="0"/>
              </a:rPr>
              <a:t>;</a:t>
            </a:r>
          </a:p>
          <a:p>
            <a:endParaRPr lang="en-US" sz="2600" dirty="0">
              <a:latin typeface="Lucida Console" pitchFamily="49" charset="0"/>
            </a:endParaRPr>
          </a:p>
          <a:p>
            <a:r>
              <a:rPr lang="en-US" sz="2600" dirty="0">
                <a:solidFill>
                  <a:srgbClr val="2F1BC7"/>
                </a:solidFill>
                <a:latin typeface="Lucida Console" pitchFamily="49" charset="0"/>
              </a:rPr>
              <a:t>for</a:t>
            </a:r>
            <a:r>
              <a:rPr lang="en-US" sz="2600" dirty="0">
                <a:latin typeface="Lucida Console" pitchFamily="49" charset="0"/>
              </a:rPr>
              <a:t> (</a:t>
            </a:r>
            <a:r>
              <a:rPr lang="en-US" sz="2600" dirty="0" err="1">
                <a:latin typeface="Lucida Console" pitchFamily="49" charset="0"/>
              </a:rPr>
              <a:t>int</a:t>
            </a:r>
            <a:r>
              <a:rPr lang="en-US" sz="2600" dirty="0">
                <a:latin typeface="Lucida Console" pitchFamily="49" charset="0"/>
              </a:rPr>
              <a:t> j=0; j&lt;c; </a:t>
            </a:r>
            <a:r>
              <a:rPr lang="en-US" sz="2600" dirty="0" smtClean="0">
                <a:latin typeface="Lucida Console" pitchFamily="49" charset="0"/>
              </a:rPr>
              <a:t>j++) </a:t>
            </a:r>
            <a:r>
              <a:rPr lang="en-US" sz="2600" dirty="0">
                <a:solidFill>
                  <a:srgbClr val="00B050"/>
                </a:solidFill>
                <a:latin typeface="Lucida Console" pitchFamily="49" charset="0"/>
              </a:rPr>
              <a:t>//every </a:t>
            </a:r>
            <a:r>
              <a:rPr lang="en-US" sz="2600" dirty="0" err="1">
                <a:solidFill>
                  <a:srgbClr val="00B050"/>
                </a:solidFill>
                <a:latin typeface="Lucida Console" pitchFamily="49" charset="0"/>
              </a:rPr>
              <a:t>col</a:t>
            </a:r>
            <a:endParaRPr lang="en-US" sz="2600" dirty="0">
              <a:solidFill>
                <a:srgbClr val="00B050"/>
              </a:solidFill>
              <a:latin typeface="Lucida Console" pitchFamily="49" charset="0"/>
            </a:endParaRPr>
          </a:p>
          <a:p>
            <a:r>
              <a:rPr lang="en-US" sz="2600" dirty="0">
                <a:latin typeface="Lucida Console" pitchFamily="49" charset="0"/>
              </a:rPr>
              <a:t>    sum += </a:t>
            </a:r>
            <a:r>
              <a:rPr lang="en-US" sz="2600" dirty="0" smtClean="0">
                <a:latin typeface="Lucida Console" pitchFamily="49" charset="0"/>
              </a:rPr>
              <a:t>array[2][</a:t>
            </a:r>
            <a:r>
              <a:rPr lang="en-US" sz="2600" dirty="0">
                <a:latin typeface="Lucida Console" pitchFamily="49" charset="0"/>
              </a:rPr>
              <a:t>j</a:t>
            </a:r>
            <a:r>
              <a:rPr lang="en-US" sz="2600" dirty="0" smtClean="0">
                <a:latin typeface="Lucida Console" pitchFamily="49" charset="0"/>
              </a:rPr>
              <a:t>];</a:t>
            </a:r>
          </a:p>
          <a:p>
            <a:endParaRPr lang="en-US" sz="2600" dirty="0">
              <a:latin typeface="Lucida Console" pitchFamily="49" charset="0"/>
            </a:endParaRPr>
          </a:p>
          <a:p>
            <a:r>
              <a:rPr lang="en-US" sz="2600" dirty="0">
                <a:latin typeface="Lucida Console" pitchFamily="49" charset="0"/>
              </a:rPr>
              <a:t>average = sum / c;</a:t>
            </a:r>
          </a:p>
        </p:txBody>
      </p:sp>
      <p:sp>
        <p:nvSpPr>
          <p:cNvPr id="6" name="Rectangle 5"/>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4800" y="76200"/>
            <a:ext cx="8229600" cy="639762"/>
          </a:xfrm>
        </p:spPr>
        <p:txBody>
          <a:bodyPr>
            <a:normAutofit fontScale="90000"/>
          </a:bodyPr>
          <a:lstStyle/>
          <a:p>
            <a:r>
              <a:rPr lang="en-US" dirty="0" smtClean="0">
                <a:solidFill>
                  <a:srgbClr val="C00000"/>
                </a:solidFill>
              </a:rPr>
              <a:t>Outputting 2D Arrays</a:t>
            </a:r>
          </a:p>
        </p:txBody>
      </p:sp>
      <p:sp>
        <p:nvSpPr>
          <p:cNvPr id="3" name="Content Placeholder 2"/>
          <p:cNvSpPr>
            <a:spLocks noGrp="1"/>
          </p:cNvSpPr>
          <p:nvPr>
            <p:ph idx="1"/>
          </p:nvPr>
        </p:nvSpPr>
        <p:spPr>
          <a:xfrm>
            <a:off x="228600" y="838200"/>
            <a:ext cx="8763000" cy="5791200"/>
          </a:xfrm>
        </p:spPr>
        <p:txBody>
          <a:bodyPr/>
          <a:lstStyle/>
          <a:p>
            <a:pPr>
              <a:defRPr/>
            </a:pPr>
            <a:r>
              <a:rPr lang="en-US" dirty="0" smtClean="0">
                <a:solidFill>
                  <a:srgbClr val="2F1BC7"/>
                </a:solidFill>
                <a:latin typeface="+mj-lt"/>
              </a:rPr>
              <a:t>Two dimensional arrays </a:t>
            </a:r>
            <a:r>
              <a:rPr lang="en-US" dirty="0" smtClean="0">
                <a:latin typeface="+mj-lt"/>
              </a:rPr>
              <a:t>are often printed  in a </a:t>
            </a:r>
            <a:r>
              <a:rPr lang="en-US" dirty="0" smtClean="0">
                <a:solidFill>
                  <a:srgbClr val="2F1BC7"/>
                </a:solidFill>
                <a:latin typeface="+mj-lt"/>
              </a:rPr>
              <a:t>row by row </a:t>
            </a:r>
            <a:r>
              <a:rPr lang="en-US" dirty="0" smtClean="0">
                <a:latin typeface="+mj-lt"/>
              </a:rPr>
              <a:t>format, using </a:t>
            </a:r>
            <a:r>
              <a:rPr lang="en-US" dirty="0" smtClean="0">
                <a:solidFill>
                  <a:srgbClr val="2F1BC7"/>
                </a:solidFill>
                <a:latin typeface="+mj-lt"/>
              </a:rPr>
              <a:t>nested </a:t>
            </a:r>
            <a:r>
              <a:rPr lang="en-US" dirty="0" smtClean="0">
                <a:solidFill>
                  <a:srgbClr val="2F1BC7"/>
                </a:solidFill>
                <a:latin typeface="+mj-lt"/>
                <a:cs typeface="Courier New" pitchFamily="49" charset="0"/>
              </a:rPr>
              <a:t>for</a:t>
            </a:r>
            <a:r>
              <a:rPr lang="en-US" dirty="0" smtClean="0">
                <a:solidFill>
                  <a:srgbClr val="2F1BC7"/>
                </a:solidFill>
                <a:latin typeface="+mj-lt"/>
              </a:rPr>
              <a:t> statements</a:t>
            </a:r>
            <a:r>
              <a:rPr lang="en-US" dirty="0" smtClean="0">
                <a:latin typeface="+mj-lt"/>
              </a:rPr>
              <a:t>.</a:t>
            </a:r>
          </a:p>
          <a:p>
            <a:pPr>
              <a:defRPr/>
            </a:pPr>
            <a:endParaRPr lang="en-US" dirty="0" smtClean="0"/>
          </a:p>
        </p:txBody>
      </p:sp>
      <p:sp>
        <p:nvSpPr>
          <p:cNvPr id="5" name="Rectangle 4"/>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TextBox 4"/>
          <p:cNvSpPr txBox="1">
            <a:spLocks noChangeArrowheads="1"/>
          </p:cNvSpPr>
          <p:nvPr/>
        </p:nvSpPr>
        <p:spPr bwMode="auto">
          <a:xfrm>
            <a:off x="152400" y="2590800"/>
            <a:ext cx="8839200" cy="3293209"/>
          </a:xfrm>
          <a:prstGeom prst="rect">
            <a:avLst/>
          </a:prstGeom>
          <a:noFill/>
          <a:ln w="9525">
            <a:noFill/>
            <a:miter lim="800000"/>
            <a:headEnd/>
            <a:tailEnd/>
          </a:ln>
        </p:spPr>
        <p:txBody>
          <a:bodyPr wrap="square">
            <a:spAutoFit/>
          </a:bodyPr>
          <a:lstStyle/>
          <a:p>
            <a:r>
              <a:rPr lang="en-US" sz="2600" dirty="0">
                <a:solidFill>
                  <a:srgbClr val="0070C0"/>
                </a:solidFill>
                <a:latin typeface="Lucida Console" pitchFamily="49" charset="0"/>
              </a:rPr>
              <a:t>for</a:t>
            </a:r>
            <a:r>
              <a:rPr lang="en-US" sz="2600" dirty="0">
                <a:latin typeface="Lucida Console" pitchFamily="49" charset="0"/>
              </a:rPr>
              <a:t> (</a:t>
            </a:r>
            <a:r>
              <a:rPr lang="en-US" sz="2600" dirty="0" err="1">
                <a:latin typeface="Lucida Console" pitchFamily="49" charset="0"/>
              </a:rPr>
              <a:t>int</a:t>
            </a:r>
            <a:r>
              <a:rPr lang="en-US" sz="2600" dirty="0">
                <a:latin typeface="Lucida Console" pitchFamily="49" charset="0"/>
              </a:rPr>
              <a:t> </a:t>
            </a:r>
            <a:r>
              <a:rPr lang="en-US" sz="2600" dirty="0" err="1">
                <a:latin typeface="Lucida Console" pitchFamily="49" charset="0"/>
              </a:rPr>
              <a:t>i</a:t>
            </a:r>
            <a:r>
              <a:rPr lang="en-US" sz="2600" dirty="0">
                <a:latin typeface="Lucida Console" pitchFamily="49" charset="0"/>
              </a:rPr>
              <a:t>=0; </a:t>
            </a:r>
            <a:r>
              <a:rPr lang="en-US" sz="2600" dirty="0" err="1">
                <a:latin typeface="Lucida Console" pitchFamily="49" charset="0"/>
              </a:rPr>
              <a:t>i</a:t>
            </a:r>
            <a:r>
              <a:rPr lang="en-US" sz="2600" dirty="0">
                <a:latin typeface="Lucida Console" pitchFamily="49" charset="0"/>
              </a:rPr>
              <a:t>&lt;n; </a:t>
            </a:r>
            <a:r>
              <a:rPr lang="en-US" sz="2600" dirty="0" err="1" smtClean="0">
                <a:latin typeface="Lucida Console" pitchFamily="49" charset="0"/>
              </a:rPr>
              <a:t>i</a:t>
            </a:r>
            <a:r>
              <a:rPr lang="en-US" sz="2600" dirty="0" smtClean="0">
                <a:latin typeface="Lucida Console" pitchFamily="49" charset="0"/>
              </a:rPr>
              <a:t>++)</a:t>
            </a:r>
            <a:r>
              <a:rPr lang="en-US" sz="2600" dirty="0">
                <a:latin typeface="Lucida Console" pitchFamily="49" charset="0"/>
              </a:rPr>
              <a:t>	 </a:t>
            </a:r>
            <a:endParaRPr lang="en-US" sz="2600" dirty="0" smtClean="0">
              <a:latin typeface="Lucida Console" pitchFamily="49" charset="0"/>
            </a:endParaRPr>
          </a:p>
          <a:p>
            <a:r>
              <a:rPr lang="en-US" sz="2600" dirty="0" smtClean="0">
                <a:latin typeface="Lucida Console" pitchFamily="49" charset="0"/>
              </a:rPr>
              <a:t>{  </a:t>
            </a:r>
          </a:p>
          <a:p>
            <a:r>
              <a:rPr lang="en-US" sz="2600" dirty="0" smtClean="0">
                <a:latin typeface="Lucida Console" pitchFamily="49" charset="0"/>
              </a:rPr>
              <a:t>   </a:t>
            </a:r>
            <a:r>
              <a:rPr lang="en-US" sz="2600" dirty="0" smtClean="0">
                <a:solidFill>
                  <a:srgbClr val="00B050"/>
                </a:solidFill>
                <a:latin typeface="Lucida Console" pitchFamily="49" charset="0"/>
              </a:rPr>
              <a:t>//</a:t>
            </a:r>
            <a:r>
              <a:rPr lang="en-US" sz="2600" dirty="0">
                <a:solidFill>
                  <a:srgbClr val="00B050"/>
                </a:solidFill>
                <a:latin typeface="Lucida Console" pitchFamily="49" charset="0"/>
              </a:rPr>
              <a:t>every row</a:t>
            </a:r>
          </a:p>
          <a:p>
            <a:r>
              <a:rPr lang="en-US" sz="2600" dirty="0">
                <a:latin typeface="Lucida Console" pitchFamily="49" charset="0"/>
              </a:rPr>
              <a:t>  </a:t>
            </a:r>
            <a:r>
              <a:rPr lang="en-US" sz="2600" dirty="0" smtClean="0">
                <a:latin typeface="Lucida Console" pitchFamily="49" charset="0"/>
              </a:rPr>
              <a:t> </a:t>
            </a:r>
            <a:r>
              <a:rPr lang="en-US" sz="2600" dirty="0" smtClean="0">
                <a:solidFill>
                  <a:srgbClr val="0070C0"/>
                </a:solidFill>
                <a:latin typeface="Lucida Console" pitchFamily="49" charset="0"/>
              </a:rPr>
              <a:t>for</a:t>
            </a:r>
            <a:r>
              <a:rPr lang="en-US" sz="2600" dirty="0" smtClean="0">
                <a:latin typeface="Lucida Console" pitchFamily="49" charset="0"/>
              </a:rPr>
              <a:t> </a:t>
            </a:r>
            <a:r>
              <a:rPr lang="en-US" sz="2600" dirty="0">
                <a:latin typeface="Lucida Console" pitchFamily="49" charset="0"/>
              </a:rPr>
              <a:t>(</a:t>
            </a:r>
            <a:r>
              <a:rPr lang="en-US" sz="2600" dirty="0" err="1">
                <a:latin typeface="Lucida Console" pitchFamily="49" charset="0"/>
              </a:rPr>
              <a:t>int</a:t>
            </a:r>
            <a:r>
              <a:rPr lang="en-US" sz="2600" dirty="0">
                <a:latin typeface="Lucida Console" pitchFamily="49" charset="0"/>
              </a:rPr>
              <a:t> j=0; j&lt;m; </a:t>
            </a:r>
            <a:r>
              <a:rPr lang="en-US" sz="2600" dirty="0" smtClean="0">
                <a:latin typeface="Lucida Console" pitchFamily="49" charset="0"/>
              </a:rPr>
              <a:t>j++ </a:t>
            </a:r>
            <a:r>
              <a:rPr lang="en-US" sz="2600" dirty="0">
                <a:latin typeface="Lucida Console" pitchFamily="49" charset="0"/>
              </a:rPr>
              <a:t>)</a:t>
            </a:r>
            <a:r>
              <a:rPr lang="en-US" sz="2600" dirty="0">
                <a:solidFill>
                  <a:srgbClr val="00B050"/>
                </a:solidFill>
                <a:latin typeface="Lucida Console" pitchFamily="49" charset="0"/>
              </a:rPr>
              <a:t>//every </a:t>
            </a:r>
            <a:r>
              <a:rPr lang="en-US" sz="2600" dirty="0" err="1">
                <a:solidFill>
                  <a:srgbClr val="00B050"/>
                </a:solidFill>
                <a:latin typeface="Lucida Console" pitchFamily="49" charset="0"/>
              </a:rPr>
              <a:t>col</a:t>
            </a:r>
            <a:endParaRPr lang="en-US" sz="2600" dirty="0">
              <a:solidFill>
                <a:srgbClr val="00B050"/>
              </a:solidFill>
              <a:latin typeface="Lucida Console" pitchFamily="49" charset="0"/>
            </a:endParaRPr>
          </a:p>
          <a:p>
            <a:r>
              <a:rPr lang="en-US" sz="2600" dirty="0">
                <a:latin typeface="Lucida Console" pitchFamily="49" charset="0"/>
              </a:rPr>
              <a:t>    </a:t>
            </a:r>
            <a:r>
              <a:rPr lang="en-US" sz="2600" dirty="0" smtClean="0">
                <a:latin typeface="Lucida Console" pitchFamily="49" charset="0"/>
              </a:rPr>
              <a:t>    </a:t>
            </a:r>
            <a:r>
              <a:rPr lang="en-US" sz="2600" dirty="0" err="1" smtClean="0">
                <a:latin typeface="Lucida Console" pitchFamily="49" charset="0"/>
              </a:rPr>
              <a:t>cout</a:t>
            </a:r>
            <a:r>
              <a:rPr lang="en-US" sz="2600" dirty="0" smtClean="0">
                <a:latin typeface="Lucida Console" pitchFamily="49" charset="0"/>
              </a:rPr>
              <a:t> </a:t>
            </a:r>
            <a:r>
              <a:rPr lang="en-US" sz="2600" dirty="0">
                <a:latin typeface="Lucida Console" pitchFamily="49" charset="0"/>
              </a:rPr>
              <a:t>&lt;&lt; array[</a:t>
            </a:r>
            <a:r>
              <a:rPr lang="en-US" sz="2600" dirty="0" err="1">
                <a:latin typeface="Lucida Console" pitchFamily="49" charset="0"/>
              </a:rPr>
              <a:t>i</a:t>
            </a:r>
            <a:r>
              <a:rPr lang="en-US" sz="2600" dirty="0">
                <a:latin typeface="Lucida Console" pitchFamily="49" charset="0"/>
              </a:rPr>
              <a:t>][j] &lt;&lt; ‘ ‘;</a:t>
            </a:r>
          </a:p>
          <a:p>
            <a:r>
              <a:rPr lang="en-US" sz="2600" dirty="0">
                <a:latin typeface="Lucida Console" pitchFamily="49" charset="0"/>
              </a:rPr>
              <a:t>  </a:t>
            </a:r>
            <a:r>
              <a:rPr lang="en-US" sz="2600" dirty="0" smtClean="0">
                <a:latin typeface="Lucida Console" pitchFamily="49" charset="0"/>
              </a:rPr>
              <a:t>  </a:t>
            </a:r>
          </a:p>
          <a:p>
            <a:r>
              <a:rPr lang="en-US" sz="2600" dirty="0" smtClean="0">
                <a:latin typeface="Lucida Console" pitchFamily="49" charset="0"/>
              </a:rPr>
              <a:t>   </a:t>
            </a:r>
            <a:r>
              <a:rPr lang="en-US" sz="2600" dirty="0" err="1" smtClean="0">
                <a:latin typeface="Lucida Console" pitchFamily="49" charset="0"/>
              </a:rPr>
              <a:t>cout</a:t>
            </a:r>
            <a:r>
              <a:rPr lang="en-US" sz="2600" dirty="0" smtClean="0">
                <a:latin typeface="Lucida Console" pitchFamily="49" charset="0"/>
              </a:rPr>
              <a:t> </a:t>
            </a:r>
            <a:r>
              <a:rPr lang="en-US" sz="2600" dirty="0">
                <a:latin typeface="Lucida Console" pitchFamily="49" charset="0"/>
              </a:rPr>
              <a:t>&lt;&lt; </a:t>
            </a:r>
            <a:r>
              <a:rPr lang="en-US" sz="2600" dirty="0" err="1">
                <a:latin typeface="Lucida Console" pitchFamily="49" charset="0"/>
              </a:rPr>
              <a:t>endl</a:t>
            </a:r>
            <a:r>
              <a:rPr lang="en-US" sz="2600" dirty="0">
                <a:latin typeface="Lucida Console" pitchFamily="49" charset="0"/>
              </a:rPr>
              <a:t>; </a:t>
            </a:r>
            <a:r>
              <a:rPr lang="en-US" sz="2600" dirty="0">
                <a:solidFill>
                  <a:srgbClr val="00B050"/>
                </a:solidFill>
                <a:latin typeface="Lucida Console" pitchFamily="49" charset="0"/>
              </a:rPr>
              <a:t>//add end-of-line each row</a:t>
            </a:r>
          </a:p>
          <a:p>
            <a:r>
              <a:rPr lang="en-US" sz="2600" dirty="0">
                <a:latin typeface="Lucida Console"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82775"/>
            <a:ext cx="8246164" cy="1622425"/>
          </a:xfrm>
        </p:spPr>
        <p:txBody>
          <a:bodyPr>
            <a:normAutofit/>
          </a:bodyPr>
          <a:lstStyle/>
          <a:p>
            <a:r>
              <a:rPr lang="en-US" sz="5200" dirty="0" smtClean="0">
                <a:solidFill>
                  <a:srgbClr val="160C5C"/>
                </a:solidFill>
              </a:rPr>
              <a:t>Arrays</a:t>
            </a:r>
            <a:br>
              <a:rPr lang="en-US" sz="5200" dirty="0" smtClean="0">
                <a:solidFill>
                  <a:srgbClr val="160C5C"/>
                </a:solidFill>
              </a:rPr>
            </a:br>
            <a:endParaRPr lang="en-US" sz="2600" dirty="0"/>
          </a:p>
        </p:txBody>
      </p:sp>
      <p:sp>
        <p:nvSpPr>
          <p:cNvPr id="3" name="Subtitle 2"/>
          <p:cNvSpPr>
            <a:spLocks noGrp="1"/>
          </p:cNvSpPr>
          <p:nvPr>
            <p:ph type="subTitle" idx="1"/>
          </p:nvPr>
        </p:nvSpPr>
        <p:spPr>
          <a:xfrm>
            <a:off x="228600" y="3962400"/>
            <a:ext cx="8686800" cy="2743200"/>
          </a:xfrm>
        </p:spPr>
        <p:txBody>
          <a:bodyPr>
            <a:normAutofit/>
          </a:bodyPr>
          <a:lstStyle/>
          <a:p>
            <a:endParaRPr lang="en-US" sz="26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96980"/>
            <a:ext cx="7696200" cy="685800"/>
          </a:xfrm>
          <a:noFill/>
          <a:ln/>
        </p:spPr>
        <p:txBody>
          <a:bodyPr wrap="none" lIns="18795" tIns="26625" rIns="18795" bIns="26625"/>
          <a:lstStyle/>
          <a:p>
            <a:pPr>
              <a:lnSpc>
                <a:spcPts val="2800"/>
              </a:lnSpc>
              <a:tabLst>
                <a:tab pos="914400" algn="l"/>
                <a:tab pos="1828800" algn="l"/>
                <a:tab pos="2743200" algn="l"/>
                <a:tab pos="3657600" algn="l"/>
                <a:tab pos="4572000" algn="l"/>
                <a:tab pos="5486400" algn="l"/>
                <a:tab pos="6400800" algn="l"/>
              </a:tabLst>
            </a:pPr>
            <a:r>
              <a:rPr lang="en-US" altLang="en-US" dirty="0">
                <a:solidFill>
                  <a:srgbClr val="C00000"/>
                </a:solidFill>
              </a:rPr>
              <a:t>Higher-Dimensional Arrays</a:t>
            </a:r>
          </a:p>
        </p:txBody>
      </p:sp>
      <p:sp>
        <p:nvSpPr>
          <p:cNvPr id="9219" name="Rectangle 3"/>
          <p:cNvSpPr>
            <a:spLocks noGrp="1" noChangeArrowheads="1"/>
          </p:cNvSpPr>
          <p:nvPr>
            <p:ph type="body" idx="1"/>
          </p:nvPr>
        </p:nvSpPr>
        <p:spPr>
          <a:xfrm>
            <a:off x="457200" y="1066800"/>
            <a:ext cx="7818438" cy="457200"/>
          </a:xfrm>
          <a:noFill/>
          <a:ln/>
        </p:spPr>
        <p:txBody>
          <a:bodyPr wrap="none" lIns="18795" tIns="26625" rIns="18795" bIns="26625">
            <a:noAutofit/>
          </a:bodyPr>
          <a:lstStyle/>
          <a:p>
            <a:pPr marL="0" indent="0">
              <a:lnSpc>
                <a:spcPts val="2100"/>
              </a:lnSpc>
              <a:spcBef>
                <a:spcPct val="0"/>
              </a:spcBef>
              <a:buFont typeface="Monotype Sorts" pitchFamily="2" charset="2"/>
              <a:buNone/>
              <a:tabLst>
                <a:tab pos="457200" algn="l"/>
                <a:tab pos="914400" algn="l"/>
                <a:tab pos="1371600" algn="l"/>
                <a:tab pos="1828800" algn="l"/>
                <a:tab pos="2286000" algn="l"/>
                <a:tab pos="2743200" algn="l"/>
                <a:tab pos="3200400" algn="l"/>
                <a:tab pos="3657600" algn="l"/>
                <a:tab pos="4572000" algn="l"/>
                <a:tab pos="5486400" algn="l"/>
                <a:tab pos="6400800" algn="l"/>
              </a:tabLst>
            </a:pPr>
            <a:r>
              <a:rPr lang="en-US" altLang="en-US" sz="2600" dirty="0" smtClean="0">
                <a:solidFill>
                  <a:srgbClr val="000000"/>
                </a:solidFill>
              </a:rPr>
              <a:t>- </a:t>
            </a:r>
            <a:r>
              <a:rPr lang="en-US" altLang="en-US" sz="2600" dirty="0" smtClean="0">
                <a:solidFill>
                  <a:srgbClr val="2F1BC7"/>
                </a:solidFill>
              </a:rPr>
              <a:t>An </a:t>
            </a:r>
            <a:r>
              <a:rPr lang="en-US" altLang="en-US" sz="2600" dirty="0">
                <a:solidFill>
                  <a:srgbClr val="2F1BC7"/>
                </a:solidFill>
              </a:rPr>
              <a:t>array </a:t>
            </a:r>
            <a:r>
              <a:rPr lang="en-US" altLang="en-US" sz="2600" dirty="0">
                <a:solidFill>
                  <a:srgbClr val="000000"/>
                </a:solidFill>
              </a:rPr>
              <a:t>can be declared with </a:t>
            </a:r>
            <a:r>
              <a:rPr lang="en-US" altLang="en-US" sz="2600" dirty="0">
                <a:solidFill>
                  <a:srgbClr val="2F1BC7"/>
                </a:solidFill>
              </a:rPr>
              <a:t>multiple dimensions</a:t>
            </a:r>
            <a:r>
              <a:rPr lang="en-US" altLang="en-US" sz="2600" dirty="0" smtClean="0">
                <a:solidFill>
                  <a:srgbClr val="2F1BC7"/>
                </a:solidFill>
              </a:rPr>
              <a:t>.</a:t>
            </a:r>
            <a:endParaRPr lang="en-US" altLang="en-US" sz="2600" dirty="0">
              <a:solidFill>
                <a:srgbClr val="2F1BC7"/>
              </a:solidFill>
            </a:endParaRPr>
          </a:p>
          <a:p>
            <a:pPr marL="0" indent="0">
              <a:lnSpc>
                <a:spcPts val="2100"/>
              </a:lnSpc>
              <a:spcBef>
                <a:spcPct val="0"/>
              </a:spcBef>
              <a:buFont typeface="Monotype Sorts" pitchFamily="2" charset="2"/>
              <a:buNone/>
              <a:tabLst>
                <a:tab pos="457200" algn="l"/>
                <a:tab pos="914400" algn="l"/>
                <a:tab pos="1371600" algn="l"/>
                <a:tab pos="1828800" algn="l"/>
                <a:tab pos="2286000" algn="l"/>
                <a:tab pos="2743200" algn="l"/>
                <a:tab pos="3200400" algn="l"/>
                <a:tab pos="3657600" algn="l"/>
                <a:tab pos="4572000" algn="l"/>
                <a:tab pos="5486400" algn="l"/>
                <a:tab pos="6400800" algn="l"/>
              </a:tabLst>
            </a:pPr>
            <a:endParaRPr lang="en-US" altLang="en-US" sz="2600" dirty="0">
              <a:solidFill>
                <a:srgbClr val="000000"/>
              </a:solidFill>
            </a:endParaRPr>
          </a:p>
          <a:p>
            <a:pPr marL="0" indent="0">
              <a:lnSpc>
                <a:spcPts val="2100"/>
              </a:lnSpc>
              <a:spcBef>
                <a:spcPct val="0"/>
              </a:spcBef>
              <a:buFont typeface="Monotype Sorts" pitchFamily="2" charset="2"/>
              <a:buNone/>
              <a:tabLst>
                <a:tab pos="457200" algn="l"/>
                <a:tab pos="914400" algn="l"/>
                <a:tab pos="1371600" algn="l"/>
                <a:tab pos="1828800" algn="l"/>
                <a:tab pos="2286000" algn="l"/>
                <a:tab pos="2743200" algn="l"/>
                <a:tab pos="3200400" algn="l"/>
                <a:tab pos="3657600" algn="l"/>
                <a:tab pos="4572000" algn="l"/>
                <a:tab pos="5486400" algn="l"/>
                <a:tab pos="6400800" algn="l"/>
              </a:tabLst>
            </a:pPr>
            <a:r>
              <a:rPr lang="en-US" altLang="en-US" sz="2600" dirty="0">
                <a:solidFill>
                  <a:srgbClr val="000000"/>
                </a:solidFill>
              </a:rPr>
              <a:t>	2 Dimensional			3 Dimensional</a:t>
            </a:r>
          </a:p>
        </p:txBody>
      </p:sp>
      <p:sp>
        <p:nvSpPr>
          <p:cNvPr id="9220" name="Rectangle 4"/>
          <p:cNvSpPr>
            <a:spLocks noChangeArrowheads="1"/>
          </p:cNvSpPr>
          <p:nvPr/>
        </p:nvSpPr>
        <p:spPr bwMode="auto">
          <a:xfrm>
            <a:off x="533400" y="4191000"/>
            <a:ext cx="6938963" cy="650875"/>
          </a:xfrm>
          <a:prstGeom prst="rect">
            <a:avLst/>
          </a:prstGeom>
          <a:noFill/>
          <a:ln w="9525">
            <a:noFill/>
            <a:miter lim="800000"/>
            <a:headEnd/>
            <a:tailEnd/>
          </a:ln>
          <a:effectLst/>
        </p:spPr>
        <p:txBody>
          <a:bodyPr wrap="none" lIns="18795" tIns="26625" rIns="18795" bIns="26625"/>
          <a:lstStyle/>
          <a:p>
            <a:pPr defTabSz="901700" eaLnBrk="0" hangingPunct="0">
              <a:lnSpc>
                <a:spcPts val="2075"/>
              </a:lnSpc>
              <a:spcBef>
                <a:spcPts val="588"/>
              </a:spcBef>
              <a:tabLst>
                <a:tab pos="450850" algn="l"/>
                <a:tab pos="901700" algn="l"/>
                <a:tab pos="1352550" algn="l"/>
              </a:tabLst>
            </a:pPr>
            <a:r>
              <a:rPr lang="en-US" altLang="en-US" sz="2400" b="1" dirty="0" smtClean="0">
                <a:solidFill>
                  <a:srgbClr val="000000"/>
                </a:solidFill>
              </a:rPr>
              <a:t>- Multiple </a:t>
            </a:r>
            <a:r>
              <a:rPr lang="en-US" altLang="en-US" sz="2400" b="1" dirty="0">
                <a:solidFill>
                  <a:srgbClr val="000000"/>
                </a:solidFill>
              </a:rPr>
              <a:t>dimensions get difficult to visualize graphically. </a:t>
            </a:r>
            <a:br>
              <a:rPr lang="en-US" altLang="en-US" sz="2400" b="1" dirty="0">
                <a:solidFill>
                  <a:srgbClr val="000000"/>
                </a:solidFill>
              </a:rPr>
            </a:br>
            <a:endParaRPr lang="en-US" altLang="en-US" sz="2400" b="1" dirty="0">
              <a:solidFill>
                <a:srgbClr val="000000"/>
              </a:solidFill>
            </a:endParaRPr>
          </a:p>
        </p:txBody>
      </p:sp>
      <p:sp>
        <p:nvSpPr>
          <p:cNvPr id="9221" name="Rectangle 5"/>
          <p:cNvSpPr>
            <a:spLocks noChangeArrowheads="1"/>
          </p:cNvSpPr>
          <p:nvPr/>
        </p:nvSpPr>
        <p:spPr bwMode="auto">
          <a:xfrm>
            <a:off x="1066800" y="5334000"/>
            <a:ext cx="500063" cy="388937"/>
          </a:xfrm>
          <a:prstGeom prst="rect">
            <a:avLst/>
          </a:prstGeom>
          <a:noFill/>
          <a:ln w="9525">
            <a:noFill/>
            <a:miter lim="800000"/>
            <a:headEnd/>
            <a:tailEnd/>
          </a:ln>
          <a:effectLst/>
        </p:spPr>
        <p:txBody>
          <a:bodyPr wrap="none" lIns="18795" tIns="26625" rIns="18795" bIns="26625"/>
          <a:lstStyle/>
          <a:p>
            <a:pPr defTabSz="901700" eaLnBrk="0" hangingPunct="0">
              <a:lnSpc>
                <a:spcPts val="2075"/>
              </a:lnSpc>
              <a:tabLst>
                <a:tab pos="450850" algn="l"/>
                <a:tab pos="901700" algn="l"/>
                <a:tab pos="1352550" algn="l"/>
              </a:tabLst>
            </a:pPr>
            <a:r>
              <a:rPr lang="en-US" altLang="en-US" b="1" dirty="0">
                <a:solidFill>
                  <a:srgbClr val="000000"/>
                </a:solidFill>
              </a:rPr>
              <a:t>•</a:t>
            </a:r>
          </a:p>
        </p:txBody>
      </p:sp>
      <p:sp>
        <p:nvSpPr>
          <p:cNvPr id="9222" name="Line 6"/>
          <p:cNvSpPr>
            <a:spLocks noChangeShapeType="1"/>
          </p:cNvSpPr>
          <p:nvPr/>
        </p:nvSpPr>
        <p:spPr bwMode="auto">
          <a:xfrm>
            <a:off x="2362200" y="5486400"/>
            <a:ext cx="877888"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9223" name="Rectangle 7"/>
          <p:cNvSpPr>
            <a:spLocks noChangeArrowheads="1"/>
          </p:cNvSpPr>
          <p:nvPr/>
        </p:nvSpPr>
        <p:spPr bwMode="auto">
          <a:xfrm>
            <a:off x="4648200" y="5105400"/>
            <a:ext cx="762000" cy="728663"/>
          </a:xfrm>
          <a:prstGeom prst="rect">
            <a:avLst/>
          </a:prstGeom>
          <a:solidFill>
            <a:srgbClr val="FFFFFF"/>
          </a:solidFill>
          <a:ln w="25400">
            <a:solidFill>
              <a:srgbClr val="000000"/>
            </a:solidFill>
            <a:miter lim="800000"/>
            <a:headEnd/>
            <a:tailEnd/>
          </a:ln>
          <a:effectLst/>
        </p:spPr>
        <p:txBody>
          <a:bodyPr wrap="none" anchor="ctr"/>
          <a:lstStyle/>
          <a:p>
            <a:endParaRPr lang="en-US"/>
          </a:p>
        </p:txBody>
      </p:sp>
      <p:pic>
        <p:nvPicPr>
          <p:cNvPr id="9224" name="Picture 8"/>
          <p:cNvPicPr>
            <a:picLocks noChangeArrowheads="1"/>
          </p:cNvPicPr>
          <p:nvPr/>
        </p:nvPicPr>
        <p:blipFill>
          <a:blip r:embed="rId3"/>
          <a:srcRect/>
          <a:stretch>
            <a:fillRect/>
          </a:stretch>
        </p:blipFill>
        <p:spPr bwMode="auto">
          <a:xfrm>
            <a:off x="6781800" y="4876800"/>
            <a:ext cx="1227138" cy="1179513"/>
          </a:xfrm>
          <a:prstGeom prst="rect">
            <a:avLst/>
          </a:prstGeom>
          <a:noFill/>
          <a:ln w="9525">
            <a:noFill/>
            <a:miter lim="800000"/>
            <a:headEnd/>
            <a:tailEnd/>
          </a:ln>
          <a:effectLst/>
        </p:spPr>
      </p:pic>
      <p:sp>
        <p:nvSpPr>
          <p:cNvPr id="9257" name="Rectangle 41" descr="Large grid"/>
          <p:cNvSpPr>
            <a:spLocks noChangeArrowheads="1"/>
          </p:cNvSpPr>
          <p:nvPr/>
        </p:nvSpPr>
        <p:spPr bwMode="auto">
          <a:xfrm>
            <a:off x="1219200" y="2362200"/>
            <a:ext cx="971550" cy="971550"/>
          </a:xfrm>
          <a:prstGeom prst="rect">
            <a:avLst/>
          </a:prstGeom>
          <a:pattFill prst="lgGrid">
            <a:fgClr>
              <a:schemeClr val="hlink"/>
            </a:fgClr>
            <a:bgClr>
              <a:schemeClr val="bg1"/>
            </a:bgClr>
          </a:pattFill>
          <a:ln w="9525">
            <a:solidFill>
              <a:schemeClr val="tx1"/>
            </a:solidFill>
            <a:miter lim="800000"/>
            <a:headEnd/>
            <a:tailEnd/>
          </a:ln>
          <a:effectLst/>
        </p:spPr>
        <p:txBody>
          <a:bodyPr wrap="none" anchor="ctr"/>
          <a:lstStyle/>
          <a:p>
            <a:endParaRPr lang="en-US"/>
          </a:p>
        </p:txBody>
      </p:sp>
      <p:grpSp>
        <p:nvGrpSpPr>
          <p:cNvPr id="24" name="Group 23"/>
          <p:cNvGrpSpPr/>
          <p:nvPr/>
        </p:nvGrpSpPr>
        <p:grpSpPr>
          <a:xfrm>
            <a:off x="4267200" y="2057400"/>
            <a:ext cx="1292225" cy="1292225"/>
            <a:chOff x="3346450" y="2133600"/>
            <a:chExt cx="1292225" cy="1292225"/>
          </a:xfrm>
        </p:grpSpPr>
        <p:sp>
          <p:nvSpPr>
            <p:cNvPr id="9258" name="Rectangle 42" descr="Large grid"/>
            <p:cNvSpPr>
              <a:spLocks noChangeArrowheads="1"/>
            </p:cNvSpPr>
            <p:nvPr/>
          </p:nvSpPr>
          <p:spPr bwMode="auto">
            <a:xfrm>
              <a:off x="3657600" y="2133600"/>
              <a:ext cx="971550" cy="971550"/>
            </a:xfrm>
            <a:prstGeom prst="rect">
              <a:avLst/>
            </a:prstGeom>
            <a:pattFill prst="lgGrid">
              <a:fgClr>
                <a:schemeClr val="hlink"/>
              </a:fgClr>
              <a:bgClr>
                <a:schemeClr val="bg1"/>
              </a:bgClr>
            </a:pattFill>
            <a:ln w="9525">
              <a:solidFill>
                <a:schemeClr val="tx1"/>
              </a:solidFill>
              <a:miter lim="800000"/>
              <a:headEnd/>
              <a:tailEnd/>
            </a:ln>
            <a:effectLst/>
          </p:spPr>
          <p:txBody>
            <a:bodyPr wrap="none" anchor="ctr"/>
            <a:lstStyle/>
            <a:p>
              <a:endParaRPr lang="en-US"/>
            </a:p>
          </p:txBody>
        </p:sp>
        <p:grpSp>
          <p:nvGrpSpPr>
            <p:cNvPr id="2" name="Group 43"/>
            <p:cNvGrpSpPr>
              <a:grpSpLocks/>
            </p:cNvGrpSpPr>
            <p:nvPr/>
          </p:nvGrpSpPr>
          <p:grpSpPr bwMode="auto">
            <a:xfrm>
              <a:off x="3505200" y="2133600"/>
              <a:ext cx="1133475" cy="1123950"/>
              <a:chOff x="2208" y="1344"/>
              <a:chExt cx="714" cy="708"/>
            </a:xfrm>
          </p:grpSpPr>
          <p:sp>
            <p:nvSpPr>
              <p:cNvPr id="9260" name="Rectangle 44" descr="Large grid"/>
              <p:cNvSpPr>
                <a:spLocks noChangeArrowheads="1"/>
              </p:cNvSpPr>
              <p:nvPr/>
            </p:nvSpPr>
            <p:spPr bwMode="auto">
              <a:xfrm>
                <a:off x="2208" y="1440"/>
                <a:ext cx="612" cy="612"/>
              </a:xfrm>
              <a:prstGeom prst="rect">
                <a:avLst/>
              </a:prstGeom>
              <a:pattFill prst="lgGrid">
                <a:fgClr>
                  <a:schemeClr val="hlink"/>
                </a:fgClr>
                <a:bgClr>
                  <a:schemeClr val="bg1"/>
                </a:bgClr>
              </a:pattFill>
              <a:ln w="9525">
                <a:solidFill>
                  <a:schemeClr val="tx1"/>
                </a:solidFill>
                <a:miter lim="800000"/>
                <a:headEnd/>
                <a:tailEnd/>
              </a:ln>
              <a:effectLst/>
            </p:spPr>
            <p:txBody>
              <a:bodyPr wrap="none" anchor="ctr"/>
              <a:lstStyle/>
              <a:p>
                <a:endParaRPr lang="en-US"/>
              </a:p>
            </p:txBody>
          </p:sp>
          <p:sp>
            <p:nvSpPr>
              <p:cNvPr id="9261" name="Line 45"/>
              <p:cNvSpPr>
                <a:spLocks noChangeShapeType="1"/>
              </p:cNvSpPr>
              <p:nvPr/>
            </p:nvSpPr>
            <p:spPr bwMode="auto">
              <a:xfrm flipH="1">
                <a:off x="2208" y="1344"/>
                <a:ext cx="96" cy="96"/>
              </a:xfrm>
              <a:prstGeom prst="line">
                <a:avLst/>
              </a:prstGeom>
              <a:noFill/>
              <a:ln w="9525">
                <a:solidFill>
                  <a:schemeClr val="tx1"/>
                </a:solidFill>
                <a:round/>
                <a:headEnd/>
                <a:tailEnd/>
              </a:ln>
              <a:effectLst/>
            </p:spPr>
            <p:txBody>
              <a:bodyPr wrap="none" anchor="ctr"/>
              <a:lstStyle/>
              <a:p>
                <a:endParaRPr lang="en-US"/>
              </a:p>
            </p:txBody>
          </p:sp>
          <p:sp>
            <p:nvSpPr>
              <p:cNvPr id="9262" name="Line 46"/>
              <p:cNvSpPr>
                <a:spLocks noChangeShapeType="1"/>
              </p:cNvSpPr>
              <p:nvPr/>
            </p:nvSpPr>
            <p:spPr bwMode="auto">
              <a:xfrm flipH="1">
                <a:off x="2826" y="1360"/>
                <a:ext cx="73" cy="73"/>
              </a:xfrm>
              <a:prstGeom prst="line">
                <a:avLst/>
              </a:prstGeom>
              <a:noFill/>
              <a:ln w="9525">
                <a:solidFill>
                  <a:schemeClr val="tx1"/>
                </a:solidFill>
                <a:round/>
                <a:headEnd/>
                <a:tailEnd/>
              </a:ln>
              <a:effectLst/>
            </p:spPr>
            <p:txBody>
              <a:bodyPr wrap="none" anchor="ctr"/>
              <a:lstStyle/>
              <a:p>
                <a:endParaRPr lang="en-US"/>
              </a:p>
            </p:txBody>
          </p:sp>
          <p:sp>
            <p:nvSpPr>
              <p:cNvPr id="9263" name="Line 47"/>
              <p:cNvSpPr>
                <a:spLocks noChangeShapeType="1"/>
              </p:cNvSpPr>
              <p:nvPr/>
            </p:nvSpPr>
            <p:spPr bwMode="auto">
              <a:xfrm flipH="1">
                <a:off x="2826" y="1955"/>
                <a:ext cx="96" cy="96"/>
              </a:xfrm>
              <a:prstGeom prst="line">
                <a:avLst/>
              </a:prstGeom>
              <a:noFill/>
              <a:ln w="9525">
                <a:solidFill>
                  <a:schemeClr val="tx1"/>
                </a:solidFill>
                <a:round/>
                <a:headEnd/>
                <a:tailEnd/>
              </a:ln>
              <a:effectLst/>
            </p:spPr>
            <p:txBody>
              <a:bodyPr wrap="none" anchor="ctr"/>
              <a:lstStyle/>
              <a:p>
                <a:endParaRPr lang="en-US"/>
              </a:p>
            </p:txBody>
          </p:sp>
        </p:grpSp>
        <p:grpSp>
          <p:nvGrpSpPr>
            <p:cNvPr id="3" name="Group 48"/>
            <p:cNvGrpSpPr>
              <a:grpSpLocks/>
            </p:cNvGrpSpPr>
            <p:nvPr/>
          </p:nvGrpSpPr>
          <p:grpSpPr bwMode="auto">
            <a:xfrm>
              <a:off x="3346450" y="2301875"/>
              <a:ext cx="1133475" cy="1123950"/>
              <a:chOff x="2208" y="1344"/>
              <a:chExt cx="714" cy="708"/>
            </a:xfrm>
          </p:grpSpPr>
          <p:sp>
            <p:nvSpPr>
              <p:cNvPr id="9265" name="Rectangle 49" descr="Large grid"/>
              <p:cNvSpPr>
                <a:spLocks noChangeArrowheads="1"/>
              </p:cNvSpPr>
              <p:nvPr/>
            </p:nvSpPr>
            <p:spPr bwMode="auto">
              <a:xfrm>
                <a:off x="2208" y="1440"/>
                <a:ext cx="612" cy="612"/>
              </a:xfrm>
              <a:prstGeom prst="rect">
                <a:avLst/>
              </a:prstGeom>
              <a:pattFill prst="lgGrid">
                <a:fgClr>
                  <a:schemeClr val="hlink"/>
                </a:fgClr>
                <a:bgClr>
                  <a:schemeClr val="bg1"/>
                </a:bgClr>
              </a:pattFill>
              <a:ln w="9525">
                <a:solidFill>
                  <a:schemeClr val="tx1"/>
                </a:solidFill>
                <a:miter lim="800000"/>
                <a:headEnd/>
                <a:tailEnd/>
              </a:ln>
              <a:effectLst/>
            </p:spPr>
            <p:txBody>
              <a:bodyPr wrap="none" anchor="ctr"/>
              <a:lstStyle/>
              <a:p>
                <a:endParaRPr lang="en-US"/>
              </a:p>
            </p:txBody>
          </p:sp>
          <p:sp>
            <p:nvSpPr>
              <p:cNvPr id="9266" name="Line 50"/>
              <p:cNvSpPr>
                <a:spLocks noChangeShapeType="1"/>
              </p:cNvSpPr>
              <p:nvPr/>
            </p:nvSpPr>
            <p:spPr bwMode="auto">
              <a:xfrm flipH="1">
                <a:off x="2208" y="1344"/>
                <a:ext cx="96" cy="96"/>
              </a:xfrm>
              <a:prstGeom prst="line">
                <a:avLst/>
              </a:prstGeom>
              <a:noFill/>
              <a:ln w="9525">
                <a:solidFill>
                  <a:schemeClr val="tx1"/>
                </a:solidFill>
                <a:round/>
                <a:headEnd/>
                <a:tailEnd/>
              </a:ln>
              <a:effectLst/>
            </p:spPr>
            <p:txBody>
              <a:bodyPr wrap="none" anchor="ctr"/>
              <a:lstStyle/>
              <a:p>
                <a:endParaRPr lang="en-US"/>
              </a:p>
            </p:txBody>
          </p:sp>
          <p:sp>
            <p:nvSpPr>
              <p:cNvPr id="9267" name="Line 51"/>
              <p:cNvSpPr>
                <a:spLocks noChangeShapeType="1"/>
              </p:cNvSpPr>
              <p:nvPr/>
            </p:nvSpPr>
            <p:spPr bwMode="auto">
              <a:xfrm flipH="1">
                <a:off x="2826" y="1360"/>
                <a:ext cx="73" cy="73"/>
              </a:xfrm>
              <a:prstGeom prst="line">
                <a:avLst/>
              </a:prstGeom>
              <a:noFill/>
              <a:ln w="9525">
                <a:solidFill>
                  <a:schemeClr val="tx1"/>
                </a:solidFill>
                <a:round/>
                <a:headEnd/>
                <a:tailEnd/>
              </a:ln>
              <a:effectLst/>
            </p:spPr>
            <p:txBody>
              <a:bodyPr wrap="none" anchor="ctr"/>
              <a:lstStyle/>
              <a:p>
                <a:endParaRPr lang="en-US"/>
              </a:p>
            </p:txBody>
          </p:sp>
          <p:sp>
            <p:nvSpPr>
              <p:cNvPr id="9268" name="Line 52"/>
              <p:cNvSpPr>
                <a:spLocks noChangeShapeType="1"/>
              </p:cNvSpPr>
              <p:nvPr/>
            </p:nvSpPr>
            <p:spPr bwMode="auto">
              <a:xfrm flipH="1">
                <a:off x="2826" y="1955"/>
                <a:ext cx="96" cy="96"/>
              </a:xfrm>
              <a:prstGeom prst="line">
                <a:avLst/>
              </a:prstGeom>
              <a:noFill/>
              <a:ln w="9525">
                <a:solidFill>
                  <a:schemeClr val="tx1"/>
                </a:solidFill>
                <a:round/>
                <a:headEnd/>
                <a:tailEnd/>
              </a:ln>
              <a:effectLst/>
            </p:spPr>
            <p:txBody>
              <a:bodyPr wrap="none" anchor="ctr"/>
              <a:lstStyle/>
              <a:p>
                <a:endParaRPr lang="en-US"/>
              </a:p>
            </p:txBody>
          </p:sp>
        </p:grpSp>
      </p:grpSp>
      <p:sp>
        <p:nvSpPr>
          <p:cNvPr id="9269" name="Text Box 53"/>
          <p:cNvSpPr txBox="1">
            <a:spLocks noChangeArrowheads="1"/>
          </p:cNvSpPr>
          <p:nvPr/>
        </p:nvSpPr>
        <p:spPr bwMode="auto">
          <a:xfrm>
            <a:off x="5410200" y="3200400"/>
            <a:ext cx="3886200" cy="338554"/>
          </a:xfrm>
          <a:prstGeom prst="rect">
            <a:avLst/>
          </a:prstGeom>
          <a:noFill/>
          <a:ln w="9525">
            <a:noFill/>
            <a:miter lim="800000"/>
            <a:headEnd/>
            <a:tailEnd/>
          </a:ln>
          <a:effectLst/>
        </p:spPr>
        <p:txBody>
          <a:bodyPr wrap="square">
            <a:spAutoFit/>
          </a:bodyPr>
          <a:lstStyle/>
          <a:p>
            <a:pPr eaLnBrk="0" hangingPunct="0">
              <a:spcBef>
                <a:spcPct val="50000"/>
              </a:spcBef>
            </a:pPr>
            <a:r>
              <a:rPr lang="en-US" sz="1600" b="1" dirty="0">
                <a:latin typeface="Courier New" pitchFamily="49" charset="0"/>
              </a:rPr>
              <a:t>double </a:t>
            </a:r>
            <a:r>
              <a:rPr lang="en-US" sz="1600" b="1" dirty="0" err="1">
                <a:latin typeface="Courier New" pitchFamily="49" charset="0"/>
              </a:rPr>
              <a:t>Coord</a:t>
            </a:r>
            <a:r>
              <a:rPr lang="en-US" sz="1600" b="1" dirty="0">
                <a:latin typeface="Courier New" pitchFamily="49" charset="0"/>
              </a:rPr>
              <a:t>[100][100][100];</a:t>
            </a:r>
          </a:p>
        </p:txBody>
      </p:sp>
      <p:sp>
        <p:nvSpPr>
          <p:cNvPr id="22" name="Rectangle 21"/>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5" name="TextBox 24"/>
          <p:cNvSpPr txBox="1"/>
          <p:nvPr/>
        </p:nvSpPr>
        <p:spPr>
          <a:xfrm>
            <a:off x="762000" y="5791200"/>
            <a:ext cx="806631" cy="646331"/>
          </a:xfrm>
          <a:prstGeom prst="rect">
            <a:avLst/>
          </a:prstGeom>
          <a:noFill/>
        </p:spPr>
        <p:txBody>
          <a:bodyPr wrap="none" rtlCol="0">
            <a:spAutoFit/>
          </a:bodyPr>
          <a:lstStyle/>
          <a:p>
            <a:r>
              <a:rPr lang="en-US" b="1" dirty="0" smtClean="0">
                <a:solidFill>
                  <a:srgbClr val="2F1BC7"/>
                </a:solidFill>
              </a:rPr>
              <a:t>Single </a:t>
            </a:r>
          </a:p>
          <a:p>
            <a:r>
              <a:rPr lang="en-US" b="1" dirty="0" smtClean="0">
                <a:solidFill>
                  <a:srgbClr val="2F1BC7"/>
                </a:solidFill>
              </a:rPr>
              <a:t>value</a:t>
            </a:r>
            <a:endParaRPr lang="en-US" b="1" dirty="0">
              <a:solidFill>
                <a:srgbClr val="2F1BC7"/>
              </a:solidFill>
            </a:endParaRPr>
          </a:p>
        </p:txBody>
      </p:sp>
      <p:sp>
        <p:nvSpPr>
          <p:cNvPr id="26" name="TextBox 25"/>
          <p:cNvSpPr txBox="1"/>
          <p:nvPr/>
        </p:nvSpPr>
        <p:spPr>
          <a:xfrm>
            <a:off x="2286000" y="5791200"/>
            <a:ext cx="1069908" cy="369332"/>
          </a:xfrm>
          <a:prstGeom prst="rect">
            <a:avLst/>
          </a:prstGeom>
          <a:noFill/>
        </p:spPr>
        <p:txBody>
          <a:bodyPr wrap="none" rtlCol="0">
            <a:spAutoFit/>
          </a:bodyPr>
          <a:lstStyle/>
          <a:p>
            <a:r>
              <a:rPr lang="en-US" b="1" dirty="0" smtClean="0">
                <a:solidFill>
                  <a:srgbClr val="2F1BC7"/>
                </a:solidFill>
              </a:rPr>
              <a:t>1D Array </a:t>
            </a:r>
            <a:endParaRPr lang="en-US" b="1" dirty="0">
              <a:solidFill>
                <a:srgbClr val="2F1BC7"/>
              </a:solidFill>
            </a:endParaRPr>
          </a:p>
        </p:txBody>
      </p:sp>
      <p:sp>
        <p:nvSpPr>
          <p:cNvPr id="27" name="TextBox 26"/>
          <p:cNvSpPr txBox="1"/>
          <p:nvPr/>
        </p:nvSpPr>
        <p:spPr>
          <a:xfrm>
            <a:off x="4572000" y="6096000"/>
            <a:ext cx="1069908" cy="369332"/>
          </a:xfrm>
          <a:prstGeom prst="rect">
            <a:avLst/>
          </a:prstGeom>
          <a:noFill/>
        </p:spPr>
        <p:txBody>
          <a:bodyPr wrap="none" rtlCol="0">
            <a:spAutoFit/>
          </a:bodyPr>
          <a:lstStyle/>
          <a:p>
            <a:r>
              <a:rPr lang="en-US" b="1" dirty="0" smtClean="0">
                <a:solidFill>
                  <a:srgbClr val="2F1BC7"/>
                </a:solidFill>
              </a:rPr>
              <a:t>2D Array </a:t>
            </a:r>
            <a:endParaRPr lang="en-US" b="1" dirty="0">
              <a:solidFill>
                <a:srgbClr val="2F1BC7"/>
              </a:solidFill>
            </a:endParaRPr>
          </a:p>
        </p:txBody>
      </p:sp>
      <p:sp>
        <p:nvSpPr>
          <p:cNvPr id="28" name="TextBox 27"/>
          <p:cNvSpPr txBox="1"/>
          <p:nvPr/>
        </p:nvSpPr>
        <p:spPr>
          <a:xfrm>
            <a:off x="7010400" y="6172200"/>
            <a:ext cx="1069908" cy="369332"/>
          </a:xfrm>
          <a:prstGeom prst="rect">
            <a:avLst/>
          </a:prstGeom>
          <a:noFill/>
        </p:spPr>
        <p:txBody>
          <a:bodyPr wrap="none" rtlCol="0">
            <a:spAutoFit/>
          </a:bodyPr>
          <a:lstStyle/>
          <a:p>
            <a:r>
              <a:rPr lang="en-US" b="1" dirty="0" smtClean="0">
                <a:solidFill>
                  <a:srgbClr val="2F1BC7"/>
                </a:solidFill>
              </a:rPr>
              <a:t>3D Array </a:t>
            </a:r>
            <a:endParaRPr lang="en-US" b="1" dirty="0">
              <a:solidFill>
                <a:srgbClr val="2F1BC7"/>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304800" y="0"/>
            <a:ext cx="8229600" cy="792162"/>
          </a:xfrm>
        </p:spPr>
        <p:txBody>
          <a:bodyPr/>
          <a:lstStyle/>
          <a:p>
            <a:r>
              <a:rPr lang="en-US" dirty="0">
                <a:solidFill>
                  <a:srgbClr val="C00000"/>
                </a:solidFill>
              </a:rPr>
              <a:t>Larger-Dimension Arrays</a:t>
            </a:r>
          </a:p>
        </p:txBody>
      </p:sp>
      <p:sp>
        <p:nvSpPr>
          <p:cNvPr id="190467" name="Rectangle 3"/>
          <p:cNvSpPr>
            <a:spLocks noGrp="1" noChangeArrowheads="1"/>
          </p:cNvSpPr>
          <p:nvPr>
            <p:ph type="body" idx="1"/>
          </p:nvPr>
        </p:nvSpPr>
        <p:spPr>
          <a:xfrm>
            <a:off x="152400" y="914400"/>
            <a:ext cx="8763000" cy="5715000"/>
          </a:xfrm>
        </p:spPr>
        <p:txBody>
          <a:bodyPr>
            <a:normAutofit/>
          </a:bodyPr>
          <a:lstStyle/>
          <a:p>
            <a:pPr>
              <a:lnSpc>
                <a:spcPct val="90000"/>
              </a:lnSpc>
            </a:pPr>
            <a:r>
              <a:rPr lang="en-US" dirty="0"/>
              <a:t>Arrays with more than two dimensions allowed in C++ but not commonly used</a:t>
            </a:r>
          </a:p>
          <a:p>
            <a:pPr>
              <a:lnSpc>
                <a:spcPct val="90000"/>
              </a:lnSpc>
              <a:buNone/>
            </a:pPr>
            <a:endParaRPr lang="en-US" dirty="0" smtClean="0"/>
          </a:p>
          <a:p>
            <a:pPr>
              <a:lnSpc>
                <a:spcPct val="90000"/>
              </a:lnSpc>
              <a:buNone/>
            </a:pPr>
            <a:endParaRPr lang="en-US" dirty="0" smtClean="0"/>
          </a:p>
          <a:p>
            <a:pPr>
              <a:lnSpc>
                <a:spcPct val="90000"/>
              </a:lnSpc>
              <a:buNone/>
            </a:pPr>
            <a:r>
              <a:rPr lang="en-US" dirty="0" smtClean="0"/>
              <a:t>	Example</a:t>
            </a:r>
            <a:r>
              <a:rPr lang="en-US" dirty="0"/>
              <a:t>:   </a:t>
            </a:r>
            <a:r>
              <a:rPr lang="en-US" dirty="0" err="1">
                <a:latin typeface="Courier New" pitchFamily="49" charset="0"/>
              </a:rPr>
              <a:t>int</a:t>
            </a:r>
            <a:r>
              <a:rPr lang="en-US" dirty="0">
                <a:latin typeface="Courier New" pitchFamily="49" charset="0"/>
              </a:rPr>
              <a:t> response[4][10][</a:t>
            </a:r>
            <a:r>
              <a:rPr lang="en-US" dirty="0" smtClean="0">
                <a:latin typeface="Courier New" pitchFamily="49" charset="0"/>
              </a:rPr>
              <a:t>6];</a:t>
            </a:r>
          </a:p>
          <a:p>
            <a:pPr>
              <a:lnSpc>
                <a:spcPct val="90000"/>
              </a:lnSpc>
              <a:buNone/>
            </a:pPr>
            <a:endParaRPr lang="en-US" dirty="0">
              <a:latin typeface="Courier New" pitchFamily="49" charset="0"/>
            </a:endParaRPr>
          </a:p>
          <a:p>
            <a:pPr lvl="1">
              <a:lnSpc>
                <a:spcPct val="90000"/>
              </a:lnSpc>
            </a:pPr>
            <a:r>
              <a:rPr lang="en-US" dirty="0">
                <a:solidFill>
                  <a:srgbClr val="2F1BC7"/>
                </a:solidFill>
              </a:rPr>
              <a:t>First element </a:t>
            </a:r>
            <a:r>
              <a:rPr lang="en-US" dirty="0"/>
              <a:t>is </a:t>
            </a:r>
            <a:r>
              <a:rPr lang="en-US" b="1" dirty="0">
                <a:solidFill>
                  <a:srgbClr val="008000"/>
                </a:solidFill>
                <a:latin typeface="Courier New" pitchFamily="49" charset="0"/>
              </a:rPr>
              <a:t>response[0][0][0]</a:t>
            </a:r>
          </a:p>
          <a:p>
            <a:pPr lvl="1">
              <a:lnSpc>
                <a:spcPct val="90000"/>
              </a:lnSpc>
            </a:pPr>
            <a:r>
              <a:rPr lang="en-US" dirty="0">
                <a:solidFill>
                  <a:srgbClr val="2F1BC7"/>
                </a:solidFill>
              </a:rPr>
              <a:t>Last element </a:t>
            </a:r>
            <a:r>
              <a:rPr lang="en-US" dirty="0"/>
              <a:t>is </a:t>
            </a:r>
            <a:r>
              <a:rPr lang="en-US" b="1" dirty="0">
                <a:solidFill>
                  <a:srgbClr val="008000"/>
                </a:solidFill>
                <a:latin typeface="Courier New" pitchFamily="49" charset="0"/>
              </a:rPr>
              <a:t>response[3][9][5</a:t>
            </a:r>
            <a:r>
              <a:rPr lang="en-US" b="1" dirty="0" smtClean="0">
                <a:solidFill>
                  <a:srgbClr val="008000"/>
                </a:solidFill>
                <a:latin typeface="Courier New" pitchFamily="49" charset="0"/>
              </a:rPr>
              <a:t>]</a:t>
            </a:r>
            <a:endParaRPr lang="en-US" b="1" dirty="0">
              <a:solidFill>
                <a:srgbClr val="008000"/>
              </a:solidFill>
              <a:latin typeface="Courier New" pitchFamily="49" charset="0"/>
            </a:endParaRPr>
          </a:p>
        </p:txBody>
      </p:sp>
      <p:sp>
        <p:nvSpPr>
          <p:cNvPr id="6" name="Rectangle 5"/>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52400" y="76200"/>
            <a:ext cx="8229600" cy="715962"/>
          </a:xfrm>
        </p:spPr>
        <p:txBody>
          <a:bodyPr>
            <a:normAutofit fontScale="90000"/>
          </a:bodyPr>
          <a:lstStyle/>
          <a:p>
            <a:r>
              <a:rPr lang="en-US" dirty="0">
                <a:solidFill>
                  <a:srgbClr val="C00000"/>
                </a:solidFill>
              </a:rPr>
              <a:t>Common Programming Errors</a:t>
            </a:r>
          </a:p>
        </p:txBody>
      </p:sp>
      <p:sp>
        <p:nvSpPr>
          <p:cNvPr id="192515" name="Rectangle 3"/>
          <p:cNvSpPr>
            <a:spLocks noGrp="1" noChangeArrowheads="1"/>
          </p:cNvSpPr>
          <p:nvPr>
            <p:ph type="body" idx="1"/>
          </p:nvPr>
        </p:nvSpPr>
        <p:spPr>
          <a:xfrm>
            <a:off x="152400" y="914400"/>
            <a:ext cx="8839200" cy="5715000"/>
          </a:xfrm>
        </p:spPr>
        <p:txBody>
          <a:bodyPr/>
          <a:lstStyle/>
          <a:p>
            <a:pPr>
              <a:lnSpc>
                <a:spcPct val="90000"/>
              </a:lnSpc>
            </a:pPr>
            <a:r>
              <a:rPr lang="en-US" dirty="0">
                <a:solidFill>
                  <a:srgbClr val="2F1BC7"/>
                </a:solidFill>
              </a:rPr>
              <a:t>Forgetting</a:t>
            </a:r>
            <a:r>
              <a:rPr lang="en-US" dirty="0"/>
              <a:t> to </a:t>
            </a:r>
            <a:r>
              <a:rPr lang="en-US" dirty="0">
                <a:solidFill>
                  <a:srgbClr val="2F1BC7"/>
                </a:solidFill>
              </a:rPr>
              <a:t>declare</a:t>
            </a:r>
            <a:r>
              <a:rPr lang="en-US" dirty="0"/>
              <a:t> an </a:t>
            </a:r>
            <a:r>
              <a:rPr lang="en-US" dirty="0">
                <a:solidFill>
                  <a:srgbClr val="2F1BC7"/>
                </a:solidFill>
              </a:rPr>
              <a:t>array </a:t>
            </a:r>
          </a:p>
          <a:p>
            <a:pPr lvl="1">
              <a:lnSpc>
                <a:spcPct val="90000"/>
              </a:lnSpc>
            </a:pPr>
            <a:r>
              <a:rPr lang="en-US" dirty="0"/>
              <a:t>Results in a compiler error </a:t>
            </a:r>
            <a:r>
              <a:rPr lang="en-US" dirty="0" smtClean="0"/>
              <a:t>message</a:t>
            </a:r>
          </a:p>
          <a:p>
            <a:pPr lvl="1">
              <a:lnSpc>
                <a:spcPct val="90000"/>
              </a:lnSpc>
            </a:pPr>
            <a:endParaRPr lang="en-US" dirty="0"/>
          </a:p>
          <a:p>
            <a:pPr>
              <a:lnSpc>
                <a:spcPct val="90000"/>
              </a:lnSpc>
            </a:pPr>
            <a:r>
              <a:rPr lang="en-US" dirty="0"/>
              <a:t>Using a </a:t>
            </a:r>
            <a:r>
              <a:rPr lang="en-US" dirty="0">
                <a:solidFill>
                  <a:srgbClr val="2F1BC7"/>
                </a:solidFill>
              </a:rPr>
              <a:t>subscript</a:t>
            </a:r>
            <a:r>
              <a:rPr lang="en-US" dirty="0"/>
              <a:t> that </a:t>
            </a:r>
            <a:r>
              <a:rPr lang="en-US" dirty="0">
                <a:solidFill>
                  <a:srgbClr val="2F1BC7"/>
                </a:solidFill>
              </a:rPr>
              <a:t>references</a:t>
            </a:r>
            <a:r>
              <a:rPr lang="en-US" dirty="0"/>
              <a:t> a </a:t>
            </a:r>
            <a:r>
              <a:rPr lang="en-US" dirty="0">
                <a:solidFill>
                  <a:srgbClr val="2F1BC7"/>
                </a:solidFill>
              </a:rPr>
              <a:t>nonexistent array element</a:t>
            </a:r>
          </a:p>
          <a:p>
            <a:pPr lvl="1">
              <a:lnSpc>
                <a:spcPct val="90000"/>
              </a:lnSpc>
            </a:pPr>
            <a:r>
              <a:rPr lang="en-US" dirty="0"/>
              <a:t>For example, declaring array to be of size 20 and using a subscript value of 25</a:t>
            </a:r>
          </a:p>
          <a:p>
            <a:pPr lvl="1">
              <a:lnSpc>
                <a:spcPct val="90000"/>
              </a:lnSpc>
            </a:pPr>
            <a:r>
              <a:rPr lang="en-US" dirty="0"/>
              <a:t>Not detected by </a:t>
            </a:r>
            <a:r>
              <a:rPr lang="en-US" dirty="0" smtClean="0"/>
              <a:t>C</a:t>
            </a:r>
            <a:r>
              <a:rPr lang="en-US" dirty="0"/>
              <a:t>++ compilers and will probably cause a </a:t>
            </a:r>
            <a:r>
              <a:rPr lang="en-US" dirty="0">
                <a:solidFill>
                  <a:srgbClr val="2F1BC7"/>
                </a:solidFill>
              </a:rPr>
              <a:t>runtime error</a:t>
            </a:r>
          </a:p>
        </p:txBody>
      </p:sp>
      <p:sp>
        <p:nvSpPr>
          <p:cNvPr id="6" name="Rectangle 5"/>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 y="96980"/>
            <a:ext cx="8229600" cy="685800"/>
          </a:xfrm>
        </p:spPr>
        <p:txBody>
          <a:bodyPr>
            <a:normAutofit fontScale="90000"/>
          </a:bodyPr>
          <a:lstStyle/>
          <a:p>
            <a:pPr eaLnBrk="1" hangingPunct="1"/>
            <a:r>
              <a:rPr lang="en-US" dirty="0" smtClean="0">
                <a:solidFill>
                  <a:srgbClr val="B80000"/>
                </a:solidFill>
              </a:rPr>
              <a:t> (Nested Loops) – Example Program-1</a:t>
            </a:r>
          </a:p>
        </p:txBody>
      </p:sp>
      <p:sp>
        <p:nvSpPr>
          <p:cNvPr id="17413" name="Rectangle 3"/>
          <p:cNvSpPr>
            <a:spLocks noGrp="1" noChangeArrowheads="1"/>
          </p:cNvSpPr>
          <p:nvPr>
            <p:ph type="body" idx="1"/>
          </p:nvPr>
        </p:nvSpPr>
        <p:spPr>
          <a:xfrm>
            <a:off x="96980" y="838200"/>
            <a:ext cx="8894620" cy="5791199"/>
          </a:xfrm>
        </p:spPr>
        <p:txBody>
          <a:bodyPr>
            <a:normAutofit/>
          </a:bodyPr>
          <a:lstStyle/>
          <a:p>
            <a:pPr algn="just" eaLnBrk="1" hangingPunct="1">
              <a:buFontTx/>
              <a:buChar char="-"/>
            </a:pPr>
            <a:r>
              <a:rPr lang="en-US" sz="2800" dirty="0" smtClean="0"/>
              <a:t>Write a program to that creates a matrix of size 5 by 5 (5 Columns, and 5 Rows). The program should ask the user to enter values in each matrix element. Then the program should display the matrix Row-wise.</a:t>
            </a:r>
          </a:p>
          <a:p>
            <a:pPr algn="just" eaLnBrk="1" hangingPunct="1">
              <a:buNone/>
            </a:pPr>
            <a:endParaRPr lang="en-US" sz="2800" dirty="0" smtClean="0"/>
          </a:p>
          <a:p>
            <a:pPr algn="just" eaLnBrk="1" hangingPunct="1">
              <a:buNone/>
            </a:pPr>
            <a:r>
              <a:rPr lang="en-US" sz="2800" b="1" u="sng" dirty="0" smtClean="0">
                <a:solidFill>
                  <a:srgbClr val="160C5C"/>
                </a:solidFill>
              </a:rPr>
              <a:t>Example:</a:t>
            </a:r>
          </a:p>
        </p:txBody>
      </p:sp>
      <p:sp>
        <p:nvSpPr>
          <p:cNvPr id="7" name="Rectangle 6"/>
          <p:cNvSpPr/>
          <p:nvPr/>
        </p:nvSpPr>
        <p:spPr>
          <a:xfrm>
            <a:off x="7620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aphicFrame>
        <p:nvGraphicFramePr>
          <p:cNvPr id="5" name="Table 4"/>
          <p:cNvGraphicFramePr>
            <a:graphicFrameLocks noGrp="1"/>
          </p:cNvGraphicFramePr>
          <p:nvPr/>
        </p:nvGraphicFramePr>
        <p:xfrm>
          <a:off x="914400" y="4191000"/>
          <a:ext cx="2057400" cy="1905000"/>
        </p:xfrm>
        <a:graphic>
          <a:graphicData uri="http://schemas.openxmlformats.org/drawingml/2006/table">
            <a:tbl>
              <a:tblPr firstRow="1" bandRow="1">
                <a:tableStyleId>{5940675A-B579-460E-94D1-54222C63F5DA}</a:tableStyleId>
              </a:tblPr>
              <a:tblGrid>
                <a:gridCol w="514350"/>
                <a:gridCol w="514350"/>
                <a:gridCol w="514350"/>
                <a:gridCol w="514350"/>
              </a:tblGrid>
              <a:tr h="476250">
                <a:tc>
                  <a:txBody>
                    <a:bodyPr/>
                    <a:lstStyle/>
                    <a:p>
                      <a:pPr algn="ctr"/>
                      <a:r>
                        <a:rPr lang="en-US" b="1" dirty="0" smtClean="0"/>
                        <a:t>1</a:t>
                      </a:r>
                      <a:endParaRPr lang="en-US" b="1" dirty="0"/>
                    </a:p>
                  </a:txBody>
                  <a:tcPr anchor="ctr"/>
                </a:tc>
                <a:tc>
                  <a:txBody>
                    <a:bodyPr/>
                    <a:lstStyle/>
                    <a:p>
                      <a:pPr algn="ctr"/>
                      <a:r>
                        <a:rPr lang="en-US" b="1" dirty="0" smtClean="0"/>
                        <a:t>2</a:t>
                      </a:r>
                      <a:endParaRPr lang="en-US" b="1" dirty="0"/>
                    </a:p>
                  </a:txBody>
                  <a:tcPr anchor="ctr"/>
                </a:tc>
                <a:tc>
                  <a:txBody>
                    <a:bodyPr/>
                    <a:lstStyle/>
                    <a:p>
                      <a:pPr algn="ctr"/>
                      <a:r>
                        <a:rPr lang="en-US" b="1" dirty="0" smtClean="0"/>
                        <a:t>3</a:t>
                      </a:r>
                      <a:endParaRPr lang="en-US" b="1" dirty="0"/>
                    </a:p>
                  </a:txBody>
                  <a:tcPr anchor="ctr"/>
                </a:tc>
                <a:tc>
                  <a:txBody>
                    <a:bodyPr/>
                    <a:lstStyle/>
                    <a:p>
                      <a:pPr algn="ctr"/>
                      <a:r>
                        <a:rPr lang="en-US" b="1" dirty="0" smtClean="0"/>
                        <a:t>4</a:t>
                      </a:r>
                      <a:endParaRPr lang="en-US" b="1" dirty="0"/>
                    </a:p>
                  </a:txBody>
                  <a:tcPr anchor="ctr"/>
                </a:tc>
              </a:tr>
              <a:tr h="476250">
                <a:tc>
                  <a:txBody>
                    <a:bodyPr/>
                    <a:lstStyle/>
                    <a:p>
                      <a:pPr algn="ctr"/>
                      <a:r>
                        <a:rPr lang="en-US" b="1" dirty="0" smtClean="0"/>
                        <a:t>5</a:t>
                      </a:r>
                      <a:endParaRPr lang="en-US" b="1" dirty="0"/>
                    </a:p>
                  </a:txBody>
                  <a:tcPr anchor="ctr"/>
                </a:tc>
                <a:tc>
                  <a:txBody>
                    <a:bodyPr/>
                    <a:lstStyle/>
                    <a:p>
                      <a:pPr algn="ctr"/>
                      <a:r>
                        <a:rPr lang="en-US" b="1" dirty="0" smtClean="0"/>
                        <a:t>6</a:t>
                      </a:r>
                      <a:endParaRPr lang="en-US" b="1" dirty="0"/>
                    </a:p>
                  </a:txBody>
                  <a:tcPr anchor="ctr"/>
                </a:tc>
                <a:tc>
                  <a:txBody>
                    <a:bodyPr/>
                    <a:lstStyle/>
                    <a:p>
                      <a:pPr algn="ctr"/>
                      <a:r>
                        <a:rPr lang="en-US" b="1" dirty="0" smtClean="0"/>
                        <a:t>7</a:t>
                      </a:r>
                      <a:endParaRPr lang="en-US" b="1" dirty="0"/>
                    </a:p>
                  </a:txBody>
                  <a:tcPr anchor="ctr"/>
                </a:tc>
                <a:tc>
                  <a:txBody>
                    <a:bodyPr/>
                    <a:lstStyle/>
                    <a:p>
                      <a:pPr algn="ctr"/>
                      <a:r>
                        <a:rPr lang="en-US" b="1" dirty="0" smtClean="0"/>
                        <a:t>8</a:t>
                      </a:r>
                      <a:endParaRPr lang="en-US" b="1" dirty="0"/>
                    </a:p>
                  </a:txBody>
                  <a:tcPr anchor="ctr"/>
                </a:tc>
              </a:tr>
              <a:tr h="476250">
                <a:tc>
                  <a:txBody>
                    <a:bodyPr/>
                    <a:lstStyle/>
                    <a:p>
                      <a:pPr algn="ctr"/>
                      <a:r>
                        <a:rPr lang="en-US" b="1" dirty="0" smtClean="0"/>
                        <a:t>9</a:t>
                      </a:r>
                      <a:endParaRPr lang="en-US" b="1" dirty="0"/>
                    </a:p>
                  </a:txBody>
                  <a:tcPr anchor="ctr"/>
                </a:tc>
                <a:tc>
                  <a:txBody>
                    <a:bodyPr/>
                    <a:lstStyle/>
                    <a:p>
                      <a:pPr algn="ctr"/>
                      <a:r>
                        <a:rPr lang="en-US" b="1" dirty="0" smtClean="0"/>
                        <a:t>10</a:t>
                      </a:r>
                      <a:endParaRPr lang="en-US" b="1" dirty="0"/>
                    </a:p>
                  </a:txBody>
                  <a:tcPr anchor="ctr"/>
                </a:tc>
                <a:tc>
                  <a:txBody>
                    <a:bodyPr/>
                    <a:lstStyle/>
                    <a:p>
                      <a:pPr algn="ctr"/>
                      <a:r>
                        <a:rPr lang="en-US" b="1" dirty="0" smtClean="0"/>
                        <a:t>11</a:t>
                      </a:r>
                      <a:endParaRPr lang="en-US" b="1" dirty="0"/>
                    </a:p>
                  </a:txBody>
                  <a:tcPr anchor="ctr"/>
                </a:tc>
                <a:tc>
                  <a:txBody>
                    <a:bodyPr/>
                    <a:lstStyle/>
                    <a:p>
                      <a:pPr algn="ctr"/>
                      <a:r>
                        <a:rPr lang="en-US" b="1" dirty="0" smtClean="0"/>
                        <a:t>12</a:t>
                      </a:r>
                      <a:endParaRPr lang="en-US" b="1" dirty="0"/>
                    </a:p>
                  </a:txBody>
                  <a:tcPr anchor="ctr"/>
                </a:tc>
              </a:tr>
              <a:tr h="476250">
                <a:tc>
                  <a:txBody>
                    <a:bodyPr/>
                    <a:lstStyle/>
                    <a:p>
                      <a:pPr algn="ctr"/>
                      <a:r>
                        <a:rPr lang="en-US" b="1" dirty="0" smtClean="0"/>
                        <a:t>13</a:t>
                      </a:r>
                      <a:endParaRPr lang="en-US" b="1" dirty="0"/>
                    </a:p>
                  </a:txBody>
                  <a:tcPr anchor="ctr"/>
                </a:tc>
                <a:tc>
                  <a:txBody>
                    <a:bodyPr/>
                    <a:lstStyle/>
                    <a:p>
                      <a:pPr algn="ctr"/>
                      <a:r>
                        <a:rPr lang="en-US" b="1" dirty="0" smtClean="0"/>
                        <a:t>14</a:t>
                      </a:r>
                      <a:endParaRPr lang="en-US" b="1" dirty="0"/>
                    </a:p>
                  </a:txBody>
                  <a:tcPr anchor="ctr"/>
                </a:tc>
                <a:tc>
                  <a:txBody>
                    <a:bodyPr/>
                    <a:lstStyle/>
                    <a:p>
                      <a:pPr algn="ctr"/>
                      <a:r>
                        <a:rPr lang="en-US" b="1" dirty="0" smtClean="0"/>
                        <a:t>15</a:t>
                      </a:r>
                      <a:endParaRPr lang="en-US" b="1" dirty="0"/>
                    </a:p>
                  </a:txBody>
                  <a:tcPr anchor="ctr"/>
                </a:tc>
                <a:tc>
                  <a:txBody>
                    <a:bodyPr/>
                    <a:lstStyle/>
                    <a:p>
                      <a:pPr algn="ctr"/>
                      <a:r>
                        <a:rPr lang="en-US" b="1" dirty="0" smtClean="0"/>
                        <a:t>16</a:t>
                      </a:r>
                      <a:endParaRPr lang="en-US" b="1" dirty="0"/>
                    </a:p>
                  </a:txBody>
                  <a:tcPr anchor="ctr"/>
                </a:tc>
              </a:tr>
            </a:tbl>
          </a:graphicData>
        </a:graphic>
      </p:graphicFrame>
      <p:sp>
        <p:nvSpPr>
          <p:cNvPr id="6" name="Right Arrow 5"/>
          <p:cNvSpPr/>
          <p:nvPr/>
        </p:nvSpPr>
        <p:spPr>
          <a:xfrm>
            <a:off x="3505200" y="4800600"/>
            <a:ext cx="2133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endParaRPr lang="en-US" b="1" dirty="0"/>
          </a:p>
        </p:txBody>
      </p:sp>
      <p:graphicFrame>
        <p:nvGraphicFramePr>
          <p:cNvPr id="8" name="Table 7"/>
          <p:cNvGraphicFramePr>
            <a:graphicFrameLocks noGrp="1"/>
          </p:cNvGraphicFramePr>
          <p:nvPr/>
        </p:nvGraphicFramePr>
        <p:xfrm>
          <a:off x="6172200" y="4038600"/>
          <a:ext cx="2057400" cy="1905000"/>
        </p:xfrm>
        <a:graphic>
          <a:graphicData uri="http://schemas.openxmlformats.org/drawingml/2006/table">
            <a:tbl>
              <a:tblPr firstRow="1" bandRow="1">
                <a:tableStyleId>{5940675A-B579-460E-94D1-54222C63F5DA}</a:tableStyleId>
              </a:tblPr>
              <a:tblGrid>
                <a:gridCol w="514350"/>
                <a:gridCol w="514350"/>
                <a:gridCol w="514350"/>
                <a:gridCol w="514350"/>
              </a:tblGrid>
              <a:tr h="476250">
                <a:tc>
                  <a:txBody>
                    <a:bodyPr/>
                    <a:lstStyle/>
                    <a:p>
                      <a:pPr algn="ctr"/>
                      <a:r>
                        <a:rPr lang="en-US" b="1" dirty="0" smtClean="0"/>
                        <a:t>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2,</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3,</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4,</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5,</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7,</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8,</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9,</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10,</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12,</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13,</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14,</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15,</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9" name="Straight Arrow Connector 8"/>
          <p:cNvCxnSpPr/>
          <p:nvPr/>
        </p:nvCxnSpPr>
        <p:spPr>
          <a:xfrm>
            <a:off x="1025234" y="4267200"/>
            <a:ext cx="1905003" cy="2"/>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97530" y="4724400"/>
            <a:ext cx="1905003" cy="2"/>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83675" y="5230090"/>
            <a:ext cx="1905003" cy="2"/>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011380" y="5687290"/>
            <a:ext cx="1905003" cy="2"/>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 y="96980"/>
            <a:ext cx="8229600" cy="685800"/>
          </a:xfrm>
        </p:spPr>
        <p:txBody>
          <a:bodyPr>
            <a:normAutofit fontScale="90000"/>
          </a:bodyPr>
          <a:lstStyle/>
          <a:p>
            <a:pPr eaLnBrk="1" hangingPunct="1"/>
            <a:r>
              <a:rPr lang="en-US" dirty="0" smtClean="0">
                <a:solidFill>
                  <a:srgbClr val="B80000"/>
                </a:solidFill>
              </a:rPr>
              <a:t> (Nested Loops) – Example Program-2</a:t>
            </a:r>
          </a:p>
        </p:txBody>
      </p:sp>
      <p:sp>
        <p:nvSpPr>
          <p:cNvPr id="17413" name="Rectangle 3"/>
          <p:cNvSpPr>
            <a:spLocks noGrp="1" noChangeArrowheads="1"/>
          </p:cNvSpPr>
          <p:nvPr>
            <p:ph type="body" idx="1"/>
          </p:nvPr>
        </p:nvSpPr>
        <p:spPr>
          <a:xfrm>
            <a:off x="96980" y="838200"/>
            <a:ext cx="8894620" cy="5791199"/>
          </a:xfrm>
        </p:spPr>
        <p:txBody>
          <a:bodyPr>
            <a:normAutofit/>
          </a:bodyPr>
          <a:lstStyle/>
          <a:p>
            <a:pPr algn="just" eaLnBrk="1" hangingPunct="1">
              <a:buFontTx/>
              <a:buChar char="-"/>
            </a:pPr>
            <a:r>
              <a:rPr lang="en-US" sz="2800" dirty="0" smtClean="0"/>
              <a:t>Write a program to that creates a matrix of size 5 by 5 (5 Columns, and 5 Rows). The program should ask the user to enter values in each matrix element. Then the program should display the matrix </a:t>
            </a:r>
            <a:r>
              <a:rPr lang="en-US" sz="2800" dirty="0" err="1" smtClean="0"/>
              <a:t>Coulmn</a:t>
            </a:r>
            <a:r>
              <a:rPr lang="en-US" sz="2800" dirty="0" smtClean="0"/>
              <a:t>-wise.</a:t>
            </a:r>
          </a:p>
          <a:p>
            <a:pPr algn="just" eaLnBrk="1" hangingPunct="1">
              <a:buNone/>
            </a:pPr>
            <a:endParaRPr lang="en-US" sz="2800" dirty="0" smtClean="0"/>
          </a:p>
          <a:p>
            <a:pPr algn="just" eaLnBrk="1" hangingPunct="1">
              <a:buNone/>
            </a:pPr>
            <a:r>
              <a:rPr lang="en-US" sz="2800" b="1" u="sng" dirty="0" smtClean="0">
                <a:solidFill>
                  <a:srgbClr val="160C5C"/>
                </a:solidFill>
              </a:rPr>
              <a:t>Example:</a:t>
            </a:r>
          </a:p>
        </p:txBody>
      </p:sp>
      <p:sp>
        <p:nvSpPr>
          <p:cNvPr id="7" name="Rectangle 6"/>
          <p:cNvSpPr/>
          <p:nvPr/>
        </p:nvSpPr>
        <p:spPr>
          <a:xfrm>
            <a:off x="7620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aphicFrame>
        <p:nvGraphicFramePr>
          <p:cNvPr id="5" name="Table 4"/>
          <p:cNvGraphicFramePr>
            <a:graphicFrameLocks noGrp="1"/>
          </p:cNvGraphicFramePr>
          <p:nvPr/>
        </p:nvGraphicFramePr>
        <p:xfrm>
          <a:off x="914400" y="4191000"/>
          <a:ext cx="2057400" cy="1905000"/>
        </p:xfrm>
        <a:graphic>
          <a:graphicData uri="http://schemas.openxmlformats.org/drawingml/2006/table">
            <a:tbl>
              <a:tblPr firstRow="1" bandRow="1">
                <a:tableStyleId>{5940675A-B579-460E-94D1-54222C63F5DA}</a:tableStyleId>
              </a:tblPr>
              <a:tblGrid>
                <a:gridCol w="514350"/>
                <a:gridCol w="514350"/>
                <a:gridCol w="514350"/>
                <a:gridCol w="514350"/>
              </a:tblGrid>
              <a:tr h="476250">
                <a:tc>
                  <a:txBody>
                    <a:bodyPr/>
                    <a:lstStyle/>
                    <a:p>
                      <a:pPr algn="ctr"/>
                      <a:r>
                        <a:rPr lang="en-US" b="1" dirty="0" smtClean="0"/>
                        <a:t>1</a:t>
                      </a:r>
                      <a:endParaRPr lang="en-US" b="1" dirty="0"/>
                    </a:p>
                  </a:txBody>
                  <a:tcPr anchor="ctr"/>
                </a:tc>
                <a:tc>
                  <a:txBody>
                    <a:bodyPr/>
                    <a:lstStyle/>
                    <a:p>
                      <a:pPr algn="ctr"/>
                      <a:r>
                        <a:rPr lang="en-US" b="1" dirty="0" smtClean="0"/>
                        <a:t>2</a:t>
                      </a:r>
                      <a:endParaRPr lang="en-US" b="1" dirty="0"/>
                    </a:p>
                  </a:txBody>
                  <a:tcPr anchor="ctr"/>
                </a:tc>
                <a:tc>
                  <a:txBody>
                    <a:bodyPr/>
                    <a:lstStyle/>
                    <a:p>
                      <a:pPr algn="ctr"/>
                      <a:r>
                        <a:rPr lang="en-US" b="1" dirty="0" smtClean="0"/>
                        <a:t>3</a:t>
                      </a:r>
                      <a:endParaRPr lang="en-US" b="1" dirty="0"/>
                    </a:p>
                  </a:txBody>
                  <a:tcPr anchor="ctr"/>
                </a:tc>
                <a:tc>
                  <a:txBody>
                    <a:bodyPr/>
                    <a:lstStyle/>
                    <a:p>
                      <a:pPr algn="ctr"/>
                      <a:r>
                        <a:rPr lang="en-US" b="1" dirty="0" smtClean="0"/>
                        <a:t>4</a:t>
                      </a:r>
                      <a:endParaRPr lang="en-US" b="1" dirty="0"/>
                    </a:p>
                  </a:txBody>
                  <a:tcPr anchor="ctr"/>
                </a:tc>
              </a:tr>
              <a:tr h="476250">
                <a:tc>
                  <a:txBody>
                    <a:bodyPr/>
                    <a:lstStyle/>
                    <a:p>
                      <a:pPr algn="ctr"/>
                      <a:r>
                        <a:rPr lang="en-US" b="1" dirty="0" smtClean="0"/>
                        <a:t>5</a:t>
                      </a:r>
                      <a:endParaRPr lang="en-US" b="1" dirty="0"/>
                    </a:p>
                  </a:txBody>
                  <a:tcPr anchor="ctr"/>
                </a:tc>
                <a:tc>
                  <a:txBody>
                    <a:bodyPr/>
                    <a:lstStyle/>
                    <a:p>
                      <a:pPr algn="ctr"/>
                      <a:r>
                        <a:rPr lang="en-US" b="1" dirty="0" smtClean="0"/>
                        <a:t>6</a:t>
                      </a:r>
                      <a:endParaRPr lang="en-US" b="1" dirty="0"/>
                    </a:p>
                  </a:txBody>
                  <a:tcPr anchor="ctr"/>
                </a:tc>
                <a:tc>
                  <a:txBody>
                    <a:bodyPr/>
                    <a:lstStyle/>
                    <a:p>
                      <a:pPr algn="ctr"/>
                      <a:r>
                        <a:rPr lang="en-US" b="1" dirty="0" smtClean="0"/>
                        <a:t>7</a:t>
                      </a:r>
                      <a:endParaRPr lang="en-US" b="1" dirty="0"/>
                    </a:p>
                  </a:txBody>
                  <a:tcPr anchor="ctr"/>
                </a:tc>
                <a:tc>
                  <a:txBody>
                    <a:bodyPr/>
                    <a:lstStyle/>
                    <a:p>
                      <a:pPr algn="ctr"/>
                      <a:r>
                        <a:rPr lang="en-US" b="1" dirty="0" smtClean="0"/>
                        <a:t>8</a:t>
                      </a:r>
                      <a:endParaRPr lang="en-US" b="1" dirty="0"/>
                    </a:p>
                  </a:txBody>
                  <a:tcPr anchor="ctr"/>
                </a:tc>
              </a:tr>
              <a:tr h="476250">
                <a:tc>
                  <a:txBody>
                    <a:bodyPr/>
                    <a:lstStyle/>
                    <a:p>
                      <a:pPr algn="ctr"/>
                      <a:r>
                        <a:rPr lang="en-US" b="1" dirty="0" smtClean="0"/>
                        <a:t>9</a:t>
                      </a:r>
                      <a:endParaRPr lang="en-US" b="1" dirty="0"/>
                    </a:p>
                  </a:txBody>
                  <a:tcPr anchor="ctr"/>
                </a:tc>
                <a:tc>
                  <a:txBody>
                    <a:bodyPr/>
                    <a:lstStyle/>
                    <a:p>
                      <a:pPr algn="ctr"/>
                      <a:r>
                        <a:rPr lang="en-US" b="1" dirty="0" smtClean="0"/>
                        <a:t>10</a:t>
                      </a:r>
                      <a:endParaRPr lang="en-US" b="1" dirty="0"/>
                    </a:p>
                  </a:txBody>
                  <a:tcPr anchor="ctr"/>
                </a:tc>
                <a:tc>
                  <a:txBody>
                    <a:bodyPr/>
                    <a:lstStyle/>
                    <a:p>
                      <a:pPr algn="ctr"/>
                      <a:r>
                        <a:rPr lang="en-US" b="1" dirty="0" smtClean="0"/>
                        <a:t>11</a:t>
                      </a:r>
                      <a:endParaRPr lang="en-US" b="1" dirty="0"/>
                    </a:p>
                  </a:txBody>
                  <a:tcPr anchor="ctr"/>
                </a:tc>
                <a:tc>
                  <a:txBody>
                    <a:bodyPr/>
                    <a:lstStyle/>
                    <a:p>
                      <a:pPr algn="ctr"/>
                      <a:r>
                        <a:rPr lang="en-US" b="1" dirty="0" smtClean="0"/>
                        <a:t>12</a:t>
                      </a:r>
                      <a:endParaRPr lang="en-US" b="1" dirty="0"/>
                    </a:p>
                  </a:txBody>
                  <a:tcPr anchor="ctr"/>
                </a:tc>
              </a:tr>
              <a:tr h="476250">
                <a:tc>
                  <a:txBody>
                    <a:bodyPr/>
                    <a:lstStyle/>
                    <a:p>
                      <a:pPr algn="ctr"/>
                      <a:r>
                        <a:rPr lang="en-US" b="1" dirty="0" smtClean="0"/>
                        <a:t>13</a:t>
                      </a:r>
                      <a:endParaRPr lang="en-US" b="1" dirty="0"/>
                    </a:p>
                  </a:txBody>
                  <a:tcPr anchor="ctr"/>
                </a:tc>
                <a:tc>
                  <a:txBody>
                    <a:bodyPr/>
                    <a:lstStyle/>
                    <a:p>
                      <a:pPr algn="ctr"/>
                      <a:r>
                        <a:rPr lang="en-US" b="1" dirty="0" smtClean="0"/>
                        <a:t>14</a:t>
                      </a:r>
                      <a:endParaRPr lang="en-US" b="1" dirty="0"/>
                    </a:p>
                  </a:txBody>
                  <a:tcPr anchor="ctr"/>
                </a:tc>
                <a:tc>
                  <a:txBody>
                    <a:bodyPr/>
                    <a:lstStyle/>
                    <a:p>
                      <a:pPr algn="ctr"/>
                      <a:r>
                        <a:rPr lang="en-US" b="1" dirty="0" smtClean="0"/>
                        <a:t>15</a:t>
                      </a:r>
                      <a:endParaRPr lang="en-US" b="1" dirty="0"/>
                    </a:p>
                  </a:txBody>
                  <a:tcPr anchor="ctr"/>
                </a:tc>
                <a:tc>
                  <a:txBody>
                    <a:bodyPr/>
                    <a:lstStyle/>
                    <a:p>
                      <a:pPr algn="ctr"/>
                      <a:r>
                        <a:rPr lang="en-US" b="1" dirty="0" smtClean="0"/>
                        <a:t>16</a:t>
                      </a:r>
                      <a:endParaRPr lang="en-US" b="1" dirty="0"/>
                    </a:p>
                  </a:txBody>
                  <a:tcPr anchor="ctr"/>
                </a:tc>
              </a:tr>
            </a:tbl>
          </a:graphicData>
        </a:graphic>
      </p:graphicFrame>
      <p:sp>
        <p:nvSpPr>
          <p:cNvPr id="6" name="Right Arrow 5"/>
          <p:cNvSpPr/>
          <p:nvPr/>
        </p:nvSpPr>
        <p:spPr>
          <a:xfrm>
            <a:off x="3505200" y="4800600"/>
            <a:ext cx="2133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endParaRPr lang="en-US" b="1" dirty="0"/>
          </a:p>
        </p:txBody>
      </p:sp>
      <p:graphicFrame>
        <p:nvGraphicFramePr>
          <p:cNvPr id="8" name="Table 7"/>
          <p:cNvGraphicFramePr>
            <a:graphicFrameLocks noGrp="1"/>
          </p:cNvGraphicFramePr>
          <p:nvPr/>
        </p:nvGraphicFramePr>
        <p:xfrm>
          <a:off x="6172200" y="4038600"/>
          <a:ext cx="2057400" cy="1905000"/>
        </p:xfrm>
        <a:graphic>
          <a:graphicData uri="http://schemas.openxmlformats.org/drawingml/2006/table">
            <a:tbl>
              <a:tblPr firstRow="1" bandRow="1">
                <a:tableStyleId>{5940675A-B579-460E-94D1-54222C63F5DA}</a:tableStyleId>
              </a:tblPr>
              <a:tblGrid>
                <a:gridCol w="514350"/>
                <a:gridCol w="514350"/>
                <a:gridCol w="514350"/>
                <a:gridCol w="514350"/>
              </a:tblGrid>
              <a:tr h="476250">
                <a:tc>
                  <a:txBody>
                    <a:bodyPr/>
                    <a:lstStyle/>
                    <a:p>
                      <a:pPr algn="ctr"/>
                      <a:r>
                        <a:rPr lang="en-US" b="1" dirty="0" smtClean="0"/>
                        <a:t>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5,</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9,</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13,</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2,</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10,</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14,</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3,</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7,</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15,</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4,</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8,</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12,</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0" name="Straight Arrow Connector 9"/>
          <p:cNvCxnSpPr/>
          <p:nvPr/>
        </p:nvCxnSpPr>
        <p:spPr>
          <a:xfrm rot="16200000" flipH="1">
            <a:off x="-96983" y="5126183"/>
            <a:ext cx="1870367" cy="1"/>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588817" y="5126183"/>
            <a:ext cx="1870367" cy="1"/>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066797" y="5160818"/>
            <a:ext cx="1870367" cy="1"/>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1579417" y="5126183"/>
            <a:ext cx="1870367" cy="1"/>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 y="96980"/>
            <a:ext cx="8229600" cy="685800"/>
          </a:xfrm>
        </p:spPr>
        <p:txBody>
          <a:bodyPr>
            <a:normAutofit fontScale="90000"/>
          </a:bodyPr>
          <a:lstStyle/>
          <a:p>
            <a:pPr eaLnBrk="1" hangingPunct="1"/>
            <a:r>
              <a:rPr lang="en-US" dirty="0" smtClean="0">
                <a:solidFill>
                  <a:srgbClr val="B80000"/>
                </a:solidFill>
              </a:rPr>
              <a:t> (Nested Loops) – Example Program-3</a:t>
            </a:r>
          </a:p>
        </p:txBody>
      </p:sp>
      <p:sp>
        <p:nvSpPr>
          <p:cNvPr id="17413" name="Rectangle 3"/>
          <p:cNvSpPr>
            <a:spLocks noGrp="1" noChangeArrowheads="1"/>
          </p:cNvSpPr>
          <p:nvPr>
            <p:ph type="body" idx="1"/>
          </p:nvPr>
        </p:nvSpPr>
        <p:spPr>
          <a:xfrm>
            <a:off x="96980" y="838200"/>
            <a:ext cx="8894620" cy="5791199"/>
          </a:xfrm>
        </p:spPr>
        <p:txBody>
          <a:bodyPr>
            <a:normAutofit/>
          </a:bodyPr>
          <a:lstStyle/>
          <a:p>
            <a:pPr algn="just" eaLnBrk="1" hangingPunct="1">
              <a:buFontTx/>
              <a:buChar char="-"/>
            </a:pPr>
            <a:r>
              <a:rPr lang="en-US" sz="2800" dirty="0" smtClean="0"/>
              <a:t>Write a program to that creates a matrix of size 10 by 10 (10 Columns, and 10 Rows). The program should ask the user to enter values in each matrix element. Then the program should display the left-diagonal elements of the matrix.</a:t>
            </a:r>
          </a:p>
          <a:p>
            <a:pPr algn="just" eaLnBrk="1" hangingPunct="1">
              <a:buNone/>
            </a:pPr>
            <a:endParaRPr lang="en-US" sz="2800" dirty="0" smtClean="0"/>
          </a:p>
          <a:p>
            <a:pPr algn="just" eaLnBrk="1" hangingPunct="1">
              <a:buNone/>
            </a:pPr>
            <a:r>
              <a:rPr lang="en-US" sz="2800" b="1" u="sng" dirty="0" smtClean="0">
                <a:solidFill>
                  <a:srgbClr val="160C5C"/>
                </a:solidFill>
              </a:rPr>
              <a:t>Example (</a:t>
            </a:r>
            <a:r>
              <a:rPr lang="en-US" sz="2800" b="1" u="sng" smtClean="0">
                <a:solidFill>
                  <a:srgbClr val="160C5C"/>
                </a:solidFill>
              </a:rPr>
              <a:t>5 by </a:t>
            </a:r>
            <a:r>
              <a:rPr lang="en-US" sz="2800" b="1" u="sng" dirty="0" smtClean="0">
                <a:solidFill>
                  <a:srgbClr val="160C5C"/>
                </a:solidFill>
              </a:rPr>
              <a:t>5 matrix):</a:t>
            </a:r>
          </a:p>
        </p:txBody>
      </p:sp>
      <p:sp>
        <p:nvSpPr>
          <p:cNvPr id="7" name="Rectangle 6"/>
          <p:cNvSpPr/>
          <p:nvPr/>
        </p:nvSpPr>
        <p:spPr>
          <a:xfrm>
            <a:off x="7620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aphicFrame>
        <p:nvGraphicFramePr>
          <p:cNvPr id="5" name="Table 4"/>
          <p:cNvGraphicFramePr>
            <a:graphicFrameLocks noGrp="1"/>
          </p:cNvGraphicFramePr>
          <p:nvPr/>
        </p:nvGraphicFramePr>
        <p:xfrm>
          <a:off x="914400" y="4191000"/>
          <a:ext cx="2057400" cy="1905000"/>
        </p:xfrm>
        <a:graphic>
          <a:graphicData uri="http://schemas.openxmlformats.org/drawingml/2006/table">
            <a:tbl>
              <a:tblPr firstRow="1" bandRow="1">
                <a:tableStyleId>{5940675A-B579-460E-94D1-54222C63F5DA}</a:tableStyleId>
              </a:tblPr>
              <a:tblGrid>
                <a:gridCol w="514350"/>
                <a:gridCol w="514350"/>
                <a:gridCol w="514350"/>
                <a:gridCol w="514350"/>
              </a:tblGrid>
              <a:tr h="476250">
                <a:tc>
                  <a:txBody>
                    <a:bodyPr/>
                    <a:lstStyle/>
                    <a:p>
                      <a:pPr algn="ctr"/>
                      <a:r>
                        <a:rPr lang="en-US" b="1" dirty="0" smtClean="0"/>
                        <a:t>1</a:t>
                      </a:r>
                      <a:endParaRPr lang="en-US" b="1" dirty="0"/>
                    </a:p>
                  </a:txBody>
                  <a:tcPr anchor="ctr">
                    <a:solidFill>
                      <a:schemeClr val="accent6">
                        <a:lumMod val="60000"/>
                        <a:lumOff val="40000"/>
                      </a:schemeClr>
                    </a:solidFill>
                  </a:tcPr>
                </a:tc>
                <a:tc>
                  <a:txBody>
                    <a:bodyPr/>
                    <a:lstStyle/>
                    <a:p>
                      <a:pPr algn="ctr"/>
                      <a:r>
                        <a:rPr lang="en-US" b="1" dirty="0" smtClean="0"/>
                        <a:t>2</a:t>
                      </a:r>
                      <a:endParaRPr lang="en-US" b="1" dirty="0"/>
                    </a:p>
                  </a:txBody>
                  <a:tcPr anchor="ctr"/>
                </a:tc>
                <a:tc>
                  <a:txBody>
                    <a:bodyPr/>
                    <a:lstStyle/>
                    <a:p>
                      <a:pPr algn="ctr"/>
                      <a:r>
                        <a:rPr lang="en-US" b="1" dirty="0" smtClean="0"/>
                        <a:t>3</a:t>
                      </a:r>
                      <a:endParaRPr lang="en-US" b="1" dirty="0"/>
                    </a:p>
                  </a:txBody>
                  <a:tcPr anchor="ctr"/>
                </a:tc>
                <a:tc>
                  <a:txBody>
                    <a:bodyPr/>
                    <a:lstStyle/>
                    <a:p>
                      <a:pPr algn="ctr"/>
                      <a:r>
                        <a:rPr lang="en-US" b="1" dirty="0" smtClean="0"/>
                        <a:t>4</a:t>
                      </a:r>
                      <a:endParaRPr lang="en-US" b="1" dirty="0"/>
                    </a:p>
                  </a:txBody>
                  <a:tcPr anchor="ctr"/>
                </a:tc>
              </a:tr>
              <a:tr h="476250">
                <a:tc>
                  <a:txBody>
                    <a:bodyPr/>
                    <a:lstStyle/>
                    <a:p>
                      <a:pPr algn="ctr"/>
                      <a:r>
                        <a:rPr lang="en-US" b="1" dirty="0" smtClean="0"/>
                        <a:t>5</a:t>
                      </a:r>
                      <a:endParaRPr lang="en-US" b="1" dirty="0"/>
                    </a:p>
                  </a:txBody>
                  <a:tcPr anchor="ctr"/>
                </a:tc>
                <a:tc>
                  <a:txBody>
                    <a:bodyPr/>
                    <a:lstStyle/>
                    <a:p>
                      <a:pPr algn="ctr"/>
                      <a:r>
                        <a:rPr lang="en-US" b="1" dirty="0" smtClean="0"/>
                        <a:t>6</a:t>
                      </a:r>
                      <a:endParaRPr lang="en-US" b="1" dirty="0"/>
                    </a:p>
                  </a:txBody>
                  <a:tcPr anchor="ctr">
                    <a:solidFill>
                      <a:schemeClr val="accent6">
                        <a:lumMod val="60000"/>
                        <a:lumOff val="40000"/>
                      </a:schemeClr>
                    </a:solidFill>
                  </a:tcPr>
                </a:tc>
                <a:tc>
                  <a:txBody>
                    <a:bodyPr/>
                    <a:lstStyle/>
                    <a:p>
                      <a:pPr algn="ctr"/>
                      <a:r>
                        <a:rPr lang="en-US" b="1" dirty="0" smtClean="0"/>
                        <a:t>7</a:t>
                      </a:r>
                      <a:endParaRPr lang="en-US" b="1" dirty="0"/>
                    </a:p>
                  </a:txBody>
                  <a:tcPr anchor="ctr"/>
                </a:tc>
                <a:tc>
                  <a:txBody>
                    <a:bodyPr/>
                    <a:lstStyle/>
                    <a:p>
                      <a:pPr algn="ctr"/>
                      <a:r>
                        <a:rPr lang="en-US" b="1" dirty="0" smtClean="0"/>
                        <a:t>8</a:t>
                      </a:r>
                      <a:endParaRPr lang="en-US" b="1" dirty="0"/>
                    </a:p>
                  </a:txBody>
                  <a:tcPr anchor="ctr"/>
                </a:tc>
              </a:tr>
              <a:tr h="476250">
                <a:tc>
                  <a:txBody>
                    <a:bodyPr/>
                    <a:lstStyle/>
                    <a:p>
                      <a:pPr algn="ctr"/>
                      <a:r>
                        <a:rPr lang="en-US" b="1" dirty="0" smtClean="0"/>
                        <a:t>9</a:t>
                      </a:r>
                      <a:endParaRPr lang="en-US" b="1" dirty="0"/>
                    </a:p>
                  </a:txBody>
                  <a:tcPr anchor="ctr"/>
                </a:tc>
                <a:tc>
                  <a:txBody>
                    <a:bodyPr/>
                    <a:lstStyle/>
                    <a:p>
                      <a:pPr algn="ctr"/>
                      <a:r>
                        <a:rPr lang="en-US" b="1" dirty="0" smtClean="0"/>
                        <a:t>10</a:t>
                      </a:r>
                      <a:endParaRPr lang="en-US" b="1" dirty="0"/>
                    </a:p>
                  </a:txBody>
                  <a:tcPr anchor="ctr"/>
                </a:tc>
                <a:tc>
                  <a:txBody>
                    <a:bodyPr/>
                    <a:lstStyle/>
                    <a:p>
                      <a:pPr algn="ctr"/>
                      <a:r>
                        <a:rPr lang="en-US" b="1" dirty="0" smtClean="0"/>
                        <a:t>11</a:t>
                      </a:r>
                      <a:endParaRPr lang="en-US" b="1" dirty="0"/>
                    </a:p>
                  </a:txBody>
                  <a:tcPr anchor="ctr">
                    <a:solidFill>
                      <a:schemeClr val="accent6">
                        <a:lumMod val="60000"/>
                        <a:lumOff val="40000"/>
                      </a:schemeClr>
                    </a:solidFill>
                  </a:tcPr>
                </a:tc>
                <a:tc>
                  <a:txBody>
                    <a:bodyPr/>
                    <a:lstStyle/>
                    <a:p>
                      <a:pPr algn="ctr"/>
                      <a:r>
                        <a:rPr lang="en-US" b="1" dirty="0" smtClean="0"/>
                        <a:t>12</a:t>
                      </a:r>
                      <a:endParaRPr lang="en-US" b="1" dirty="0"/>
                    </a:p>
                  </a:txBody>
                  <a:tcPr anchor="ctr"/>
                </a:tc>
              </a:tr>
              <a:tr h="476250">
                <a:tc>
                  <a:txBody>
                    <a:bodyPr/>
                    <a:lstStyle/>
                    <a:p>
                      <a:pPr algn="ctr"/>
                      <a:r>
                        <a:rPr lang="en-US" b="1" dirty="0" smtClean="0"/>
                        <a:t>13</a:t>
                      </a:r>
                      <a:endParaRPr lang="en-US" b="1" dirty="0"/>
                    </a:p>
                  </a:txBody>
                  <a:tcPr anchor="ctr"/>
                </a:tc>
                <a:tc>
                  <a:txBody>
                    <a:bodyPr/>
                    <a:lstStyle/>
                    <a:p>
                      <a:pPr algn="ctr"/>
                      <a:r>
                        <a:rPr lang="en-US" b="1" dirty="0" smtClean="0"/>
                        <a:t>14</a:t>
                      </a:r>
                      <a:endParaRPr lang="en-US" b="1" dirty="0"/>
                    </a:p>
                  </a:txBody>
                  <a:tcPr anchor="ctr"/>
                </a:tc>
                <a:tc>
                  <a:txBody>
                    <a:bodyPr/>
                    <a:lstStyle/>
                    <a:p>
                      <a:pPr algn="ctr"/>
                      <a:r>
                        <a:rPr lang="en-US" b="1" dirty="0" smtClean="0"/>
                        <a:t>15</a:t>
                      </a:r>
                      <a:endParaRPr lang="en-US" b="1" dirty="0"/>
                    </a:p>
                  </a:txBody>
                  <a:tcPr anchor="ctr"/>
                </a:tc>
                <a:tc>
                  <a:txBody>
                    <a:bodyPr/>
                    <a:lstStyle/>
                    <a:p>
                      <a:pPr algn="ctr"/>
                      <a:r>
                        <a:rPr lang="en-US" b="1" dirty="0" smtClean="0"/>
                        <a:t>16</a:t>
                      </a:r>
                      <a:endParaRPr lang="en-US" b="1" dirty="0"/>
                    </a:p>
                  </a:txBody>
                  <a:tcPr anchor="ctr">
                    <a:solidFill>
                      <a:schemeClr val="accent6">
                        <a:lumMod val="60000"/>
                        <a:lumOff val="40000"/>
                      </a:schemeClr>
                    </a:solidFill>
                  </a:tcPr>
                </a:tc>
              </a:tr>
            </a:tbl>
          </a:graphicData>
        </a:graphic>
      </p:graphicFrame>
      <p:sp>
        <p:nvSpPr>
          <p:cNvPr id="6" name="Right Arrow 5"/>
          <p:cNvSpPr/>
          <p:nvPr/>
        </p:nvSpPr>
        <p:spPr>
          <a:xfrm>
            <a:off x="3505200" y="4800600"/>
            <a:ext cx="2133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Output</a:t>
            </a:r>
            <a:endParaRPr lang="en-US" b="1" dirty="0"/>
          </a:p>
        </p:txBody>
      </p:sp>
      <p:graphicFrame>
        <p:nvGraphicFramePr>
          <p:cNvPr id="8" name="Table 7"/>
          <p:cNvGraphicFramePr>
            <a:graphicFrameLocks noGrp="1"/>
          </p:cNvGraphicFramePr>
          <p:nvPr/>
        </p:nvGraphicFramePr>
        <p:xfrm>
          <a:off x="6172200" y="4953000"/>
          <a:ext cx="2057400" cy="1463040"/>
        </p:xfrm>
        <a:graphic>
          <a:graphicData uri="http://schemas.openxmlformats.org/drawingml/2006/table">
            <a:tbl>
              <a:tblPr firstRow="1" bandRow="1">
                <a:tableStyleId>{5940675A-B579-460E-94D1-54222C63F5DA}</a:tableStyleId>
              </a:tblPr>
              <a:tblGrid>
                <a:gridCol w="514350"/>
                <a:gridCol w="514350"/>
                <a:gridCol w="514350"/>
                <a:gridCol w="514350"/>
              </a:tblGrid>
              <a:tr h="152400">
                <a:tc>
                  <a:txBody>
                    <a:bodyPr/>
                    <a:lstStyle/>
                    <a:p>
                      <a:pPr algn="ctr"/>
                      <a:r>
                        <a:rPr lang="en-US" b="1" dirty="0" smtClean="0"/>
                        <a:t>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52400">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52400">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52400">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52400" y="76200"/>
            <a:ext cx="8229600" cy="715962"/>
          </a:xfrm>
        </p:spPr>
        <p:txBody>
          <a:bodyPr>
            <a:normAutofit fontScale="90000"/>
          </a:bodyPr>
          <a:lstStyle/>
          <a:p>
            <a:r>
              <a:rPr lang="en-US" dirty="0" smtClean="0">
                <a:solidFill>
                  <a:srgbClr val="C00000"/>
                </a:solidFill>
              </a:rPr>
              <a:t>Example-4: Zero Matrix</a:t>
            </a:r>
            <a:endParaRPr lang="en-US" dirty="0">
              <a:solidFill>
                <a:srgbClr val="C00000"/>
              </a:solidFill>
            </a:endParaRPr>
          </a:p>
        </p:txBody>
      </p:sp>
      <p:sp>
        <p:nvSpPr>
          <p:cNvPr id="192515" name="Rectangle 3"/>
          <p:cNvSpPr>
            <a:spLocks noGrp="1" noChangeArrowheads="1"/>
          </p:cNvSpPr>
          <p:nvPr>
            <p:ph type="body" idx="1"/>
          </p:nvPr>
        </p:nvSpPr>
        <p:spPr>
          <a:xfrm>
            <a:off x="152400" y="914400"/>
            <a:ext cx="8839200" cy="5715000"/>
          </a:xfrm>
        </p:spPr>
        <p:txBody>
          <a:bodyPr>
            <a:normAutofit/>
          </a:bodyPr>
          <a:lstStyle/>
          <a:p>
            <a:pPr algn="just">
              <a:lnSpc>
                <a:spcPct val="90000"/>
              </a:lnSpc>
            </a:pPr>
            <a:r>
              <a:rPr lang="en-US" sz="3000" dirty="0" smtClean="0"/>
              <a:t>Write a program that creates a matrix of 3 by 3 (3 rows, and 3 </a:t>
            </a:r>
            <a:r>
              <a:rPr lang="en-US" sz="3000" dirty="0" err="1" smtClean="0"/>
              <a:t>coulmns</a:t>
            </a:r>
            <a:r>
              <a:rPr lang="en-US" sz="3000" dirty="0" smtClean="0"/>
              <a:t>). Get input values from the user for the complete matrix. Then, the program should determine whether the matrix is a “Zero” matrix (all elements are zero) or not. </a:t>
            </a:r>
            <a:endParaRPr lang="en-US" sz="3000" dirty="0"/>
          </a:p>
        </p:txBody>
      </p:sp>
      <p:sp>
        <p:nvSpPr>
          <p:cNvPr id="6" name="Rectangle 5"/>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5"/>
          <p:cNvSpPr>
            <a:spLocks noGrp="1"/>
          </p:cNvSpPr>
          <p:nvPr>
            <p:ph type="title"/>
          </p:nvPr>
        </p:nvSpPr>
        <p:spPr>
          <a:xfrm>
            <a:off x="533400" y="2286000"/>
            <a:ext cx="8229600" cy="1143000"/>
          </a:xfrm>
        </p:spPr>
        <p:txBody>
          <a:bodyPr/>
          <a:lstStyle/>
          <a:p>
            <a:pPr marL="514350" indent="-514350" eaLnBrk="1" hangingPunct="1"/>
            <a:r>
              <a:rPr lang="en-US" dirty="0" smtClean="0">
                <a:solidFill>
                  <a:srgbClr val="C00000"/>
                </a:solidFill>
              </a:rPr>
              <a:t>Sorting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228600" y="152400"/>
            <a:ext cx="7848600" cy="838200"/>
          </a:xfrm>
          <a:noFill/>
        </p:spPr>
        <p:txBody>
          <a:bodyPr lIns="92075" tIns="46038" rIns="92075" bIns="46038">
            <a:normAutofit/>
          </a:bodyPr>
          <a:lstStyle/>
          <a:p>
            <a:r>
              <a:rPr lang="en-US" dirty="0" smtClean="0">
                <a:solidFill>
                  <a:srgbClr val="C00000"/>
                </a:solidFill>
                <a:ea typeface="宋体" pitchFamily="2" charset="-122"/>
              </a:rPr>
              <a:t>Sorting An Array</a:t>
            </a:r>
          </a:p>
        </p:txBody>
      </p:sp>
      <p:sp>
        <p:nvSpPr>
          <p:cNvPr id="20483" name="Rectangle 3"/>
          <p:cNvSpPr>
            <a:spLocks noGrp="1" noChangeArrowheads="1"/>
          </p:cNvSpPr>
          <p:nvPr>
            <p:ph type="subTitle" idx="1"/>
          </p:nvPr>
        </p:nvSpPr>
        <p:spPr>
          <a:xfrm>
            <a:off x="76200" y="1066800"/>
            <a:ext cx="8915400" cy="5791200"/>
          </a:xfrm>
        </p:spPr>
        <p:txBody>
          <a:bodyPr lIns="92075" tIns="46038" rIns="92075" bIns="46038" rtlCol="0">
            <a:normAutofit fontScale="92500"/>
          </a:bodyPr>
          <a:lstStyle/>
          <a:p>
            <a:pPr algn="just">
              <a:lnSpc>
                <a:spcPct val="90000"/>
              </a:lnSpc>
              <a:defRPr/>
            </a:pPr>
            <a:r>
              <a:rPr lang="en-US" sz="3400" b="1" dirty="0" smtClean="0">
                <a:solidFill>
                  <a:srgbClr val="C00000"/>
                </a:solidFill>
                <a:ea typeface="宋体" pitchFamily="2" charset="-122"/>
              </a:rPr>
              <a:t>Sorting</a:t>
            </a:r>
            <a:r>
              <a:rPr lang="en-US" sz="3400" dirty="0" smtClean="0">
                <a:solidFill>
                  <a:srgbClr val="C00000"/>
                </a:solidFill>
                <a:ea typeface="宋体" pitchFamily="2" charset="-122"/>
              </a:rPr>
              <a:t>: </a:t>
            </a:r>
            <a:r>
              <a:rPr lang="en-US" sz="3400" dirty="0" smtClean="0">
                <a:solidFill>
                  <a:schemeClr val="tx1"/>
                </a:solidFill>
                <a:ea typeface="宋体" pitchFamily="2" charset="-122"/>
              </a:rPr>
              <a:t>Arranging values of an array in </a:t>
            </a:r>
            <a:r>
              <a:rPr lang="en-US" sz="3400" i="1" dirty="0" smtClean="0">
                <a:solidFill>
                  <a:srgbClr val="2F1BC7"/>
                </a:solidFill>
                <a:ea typeface="宋体" pitchFamily="2" charset="-122"/>
              </a:rPr>
              <a:t>Ascending</a:t>
            </a:r>
            <a:r>
              <a:rPr lang="en-US" sz="3400" dirty="0" smtClean="0">
                <a:solidFill>
                  <a:schemeClr val="tx1"/>
                </a:solidFill>
                <a:ea typeface="宋体" pitchFamily="2" charset="-122"/>
              </a:rPr>
              <a:t> or </a:t>
            </a:r>
            <a:r>
              <a:rPr lang="en-US" sz="3400" dirty="0" smtClean="0">
                <a:solidFill>
                  <a:srgbClr val="2F1BC7"/>
                </a:solidFill>
                <a:ea typeface="宋体" pitchFamily="2" charset="-122"/>
              </a:rPr>
              <a:t>Descending</a:t>
            </a:r>
            <a:r>
              <a:rPr lang="en-US" sz="3400" dirty="0" smtClean="0">
                <a:solidFill>
                  <a:schemeClr val="tx1"/>
                </a:solidFill>
                <a:ea typeface="宋体" pitchFamily="2" charset="-122"/>
              </a:rPr>
              <a:t> order.</a:t>
            </a:r>
          </a:p>
          <a:p>
            <a:pPr algn="just">
              <a:lnSpc>
                <a:spcPct val="90000"/>
              </a:lnSpc>
              <a:defRPr/>
            </a:pPr>
            <a:r>
              <a:rPr lang="en-US" sz="3400" dirty="0" smtClean="0">
                <a:solidFill>
                  <a:schemeClr val="tx1"/>
                </a:solidFill>
                <a:ea typeface="宋体" pitchFamily="2" charset="-122"/>
              </a:rPr>
              <a:t> E.g., </a:t>
            </a:r>
            <a:r>
              <a:rPr lang="en-US" sz="3400" dirty="0" smtClean="0">
                <a:solidFill>
                  <a:srgbClr val="2F1BC7"/>
                </a:solidFill>
                <a:ea typeface="宋体" pitchFamily="2" charset="-122"/>
              </a:rPr>
              <a:t>65</a:t>
            </a:r>
            <a:r>
              <a:rPr lang="en-US" sz="3400" dirty="0" smtClean="0">
                <a:solidFill>
                  <a:schemeClr val="tx1"/>
                </a:solidFill>
                <a:ea typeface="宋体" pitchFamily="2" charset="-122"/>
              </a:rPr>
              <a:t>, </a:t>
            </a:r>
            <a:r>
              <a:rPr lang="en-US" sz="3400" dirty="0" smtClean="0">
                <a:solidFill>
                  <a:srgbClr val="2F1BC7"/>
                </a:solidFill>
                <a:ea typeface="宋体" pitchFamily="2" charset="-122"/>
              </a:rPr>
              <a:t>34</a:t>
            </a:r>
            <a:r>
              <a:rPr lang="en-US" sz="3400" dirty="0" smtClean="0">
                <a:solidFill>
                  <a:schemeClr val="tx1"/>
                </a:solidFill>
                <a:ea typeface="宋体" pitchFamily="2" charset="-122"/>
              </a:rPr>
              <a:t>, </a:t>
            </a:r>
            <a:r>
              <a:rPr lang="en-US" sz="3400" dirty="0" smtClean="0">
                <a:solidFill>
                  <a:srgbClr val="2F1BC7"/>
                </a:solidFill>
                <a:ea typeface="宋体" pitchFamily="2" charset="-122"/>
              </a:rPr>
              <a:t>12</a:t>
            </a:r>
            <a:r>
              <a:rPr lang="en-US" sz="3400" dirty="0" smtClean="0">
                <a:solidFill>
                  <a:schemeClr val="tx1"/>
                </a:solidFill>
                <a:ea typeface="宋体" pitchFamily="2" charset="-122"/>
              </a:rPr>
              <a:t>, </a:t>
            </a:r>
            <a:r>
              <a:rPr lang="en-US" sz="3400" dirty="0" smtClean="0">
                <a:solidFill>
                  <a:srgbClr val="2F1BC7"/>
                </a:solidFill>
                <a:ea typeface="宋体" pitchFamily="2" charset="-122"/>
              </a:rPr>
              <a:t>7</a:t>
            </a:r>
            <a:r>
              <a:rPr lang="en-US" sz="3400" dirty="0" smtClean="0">
                <a:solidFill>
                  <a:schemeClr val="tx1"/>
                </a:solidFill>
                <a:ea typeface="宋体" pitchFamily="2" charset="-122"/>
              </a:rPr>
              <a:t>, </a:t>
            </a:r>
            <a:r>
              <a:rPr lang="en-US" sz="3400" dirty="0" smtClean="0">
                <a:solidFill>
                  <a:srgbClr val="2F1BC7"/>
                </a:solidFill>
                <a:ea typeface="宋体" pitchFamily="2" charset="-122"/>
              </a:rPr>
              <a:t>5</a:t>
            </a:r>
            <a:r>
              <a:rPr lang="en-US" sz="3400" dirty="0" smtClean="0">
                <a:solidFill>
                  <a:schemeClr val="tx1"/>
                </a:solidFill>
                <a:ea typeface="宋体" pitchFamily="2" charset="-122"/>
              </a:rPr>
              <a:t>, </a:t>
            </a:r>
            <a:r>
              <a:rPr lang="en-US" sz="3400" dirty="0" smtClean="0">
                <a:solidFill>
                  <a:srgbClr val="2F1BC7"/>
                </a:solidFill>
                <a:ea typeface="宋体" pitchFamily="2" charset="-122"/>
              </a:rPr>
              <a:t>2</a:t>
            </a:r>
            <a:r>
              <a:rPr lang="en-US" sz="3400" dirty="0" smtClean="0">
                <a:solidFill>
                  <a:schemeClr val="tx1"/>
                </a:solidFill>
                <a:ea typeface="宋体" pitchFamily="2" charset="-122"/>
              </a:rPr>
              <a:t>, </a:t>
            </a:r>
            <a:r>
              <a:rPr lang="en-US" sz="3400" dirty="0" smtClean="0">
                <a:solidFill>
                  <a:srgbClr val="2F1BC7"/>
                </a:solidFill>
                <a:ea typeface="宋体" pitchFamily="2" charset="-122"/>
              </a:rPr>
              <a:t>1</a:t>
            </a:r>
            <a:r>
              <a:rPr lang="en-US" sz="3400" dirty="0" smtClean="0">
                <a:solidFill>
                  <a:schemeClr val="tx1"/>
                </a:solidFill>
                <a:ea typeface="宋体" pitchFamily="2" charset="-122"/>
              </a:rPr>
              <a:t>  </a:t>
            </a:r>
            <a:r>
              <a:rPr lang="en-US" sz="3400" i="1" dirty="0" smtClean="0">
                <a:solidFill>
                  <a:srgbClr val="C00000"/>
                </a:solidFill>
                <a:ea typeface="宋体" pitchFamily="2" charset="-122"/>
              </a:rPr>
              <a:t>{Descending order}</a:t>
            </a:r>
          </a:p>
          <a:p>
            <a:pPr lvl="0" algn="just">
              <a:lnSpc>
                <a:spcPct val="90000"/>
              </a:lnSpc>
              <a:defRPr/>
            </a:pPr>
            <a:r>
              <a:rPr lang="en-US" sz="3400" dirty="0" smtClean="0">
                <a:solidFill>
                  <a:srgbClr val="2F1BC7"/>
                </a:solidFill>
                <a:ea typeface="宋体" pitchFamily="2" charset="-122"/>
              </a:rPr>
              <a:t>	3</a:t>
            </a:r>
            <a:r>
              <a:rPr lang="en-US" sz="3400" dirty="0" smtClean="0">
                <a:solidFill>
                  <a:prstClr val="black"/>
                </a:solidFill>
                <a:ea typeface="宋体" pitchFamily="2" charset="-122"/>
              </a:rPr>
              <a:t>, </a:t>
            </a:r>
            <a:r>
              <a:rPr lang="en-US" sz="3400" dirty="0" smtClean="0">
                <a:solidFill>
                  <a:srgbClr val="2F1BC7"/>
                </a:solidFill>
                <a:ea typeface="宋体" pitchFamily="2" charset="-122"/>
              </a:rPr>
              <a:t>13</a:t>
            </a:r>
            <a:r>
              <a:rPr lang="en-US" sz="3400" dirty="0" smtClean="0">
                <a:solidFill>
                  <a:prstClr val="black"/>
                </a:solidFill>
                <a:ea typeface="宋体" pitchFamily="2" charset="-122"/>
              </a:rPr>
              <a:t>, </a:t>
            </a:r>
            <a:r>
              <a:rPr lang="en-US" sz="3400" dirty="0" smtClean="0">
                <a:solidFill>
                  <a:srgbClr val="2F1BC7"/>
                </a:solidFill>
                <a:ea typeface="宋体" pitchFamily="2" charset="-122"/>
              </a:rPr>
              <a:t>23</a:t>
            </a:r>
            <a:r>
              <a:rPr lang="en-US" sz="3400" dirty="0" smtClean="0">
                <a:solidFill>
                  <a:prstClr val="black"/>
                </a:solidFill>
                <a:ea typeface="宋体" pitchFamily="2" charset="-122"/>
              </a:rPr>
              <a:t>, </a:t>
            </a:r>
            <a:r>
              <a:rPr lang="en-US" sz="3400" dirty="0" smtClean="0">
                <a:solidFill>
                  <a:srgbClr val="2F1BC7"/>
                </a:solidFill>
                <a:ea typeface="宋体" pitchFamily="2" charset="-122"/>
              </a:rPr>
              <a:t>37</a:t>
            </a:r>
            <a:r>
              <a:rPr lang="en-US" sz="3400" dirty="0" smtClean="0">
                <a:solidFill>
                  <a:prstClr val="black"/>
                </a:solidFill>
                <a:ea typeface="宋体" pitchFamily="2" charset="-122"/>
              </a:rPr>
              <a:t>, </a:t>
            </a:r>
            <a:r>
              <a:rPr lang="en-US" sz="3400" dirty="0" smtClean="0">
                <a:solidFill>
                  <a:srgbClr val="2F1BC7"/>
                </a:solidFill>
                <a:ea typeface="宋体" pitchFamily="2" charset="-122"/>
              </a:rPr>
              <a:t>49</a:t>
            </a:r>
            <a:r>
              <a:rPr lang="en-US" sz="3400" dirty="0" smtClean="0">
                <a:solidFill>
                  <a:prstClr val="black"/>
                </a:solidFill>
                <a:ea typeface="宋体" pitchFamily="2" charset="-122"/>
              </a:rPr>
              <a:t>, </a:t>
            </a:r>
            <a:r>
              <a:rPr lang="en-US" sz="3400" dirty="0" smtClean="0">
                <a:solidFill>
                  <a:srgbClr val="2F1BC7"/>
                </a:solidFill>
                <a:ea typeface="宋体" pitchFamily="2" charset="-122"/>
              </a:rPr>
              <a:t>87</a:t>
            </a:r>
            <a:r>
              <a:rPr lang="en-US" sz="3400" dirty="0" smtClean="0">
                <a:solidFill>
                  <a:prstClr val="black"/>
                </a:solidFill>
                <a:ea typeface="宋体" pitchFamily="2" charset="-122"/>
              </a:rPr>
              <a:t>  </a:t>
            </a:r>
            <a:r>
              <a:rPr lang="en-US" sz="3400" i="1" dirty="0" smtClean="0">
                <a:solidFill>
                  <a:srgbClr val="C00000"/>
                </a:solidFill>
                <a:ea typeface="宋体" pitchFamily="2" charset="-122"/>
              </a:rPr>
              <a:t>{Ascending order}</a:t>
            </a:r>
          </a:p>
          <a:p>
            <a:pPr algn="just">
              <a:lnSpc>
                <a:spcPct val="90000"/>
              </a:lnSpc>
              <a:defRPr/>
            </a:pPr>
            <a:endParaRPr lang="en-US" sz="2800" dirty="0" smtClean="0">
              <a:solidFill>
                <a:schemeClr val="tx1"/>
              </a:solidFill>
              <a:ea typeface="宋体" pitchFamily="2" charset="-122"/>
            </a:endParaRPr>
          </a:p>
          <a:p>
            <a:pPr algn="just">
              <a:lnSpc>
                <a:spcPct val="90000"/>
              </a:lnSpc>
              <a:defRPr/>
            </a:pPr>
            <a:endParaRPr lang="en-US" sz="2800" dirty="0" smtClean="0">
              <a:solidFill>
                <a:schemeClr val="tx1"/>
              </a:solidFill>
              <a:ea typeface="宋体" pitchFamily="2" charset="-122"/>
            </a:endParaRPr>
          </a:p>
          <a:p>
            <a:pPr algn="just">
              <a:lnSpc>
                <a:spcPct val="90000"/>
              </a:lnSpc>
              <a:defRPr/>
            </a:pPr>
            <a:r>
              <a:rPr lang="en-US" sz="3400" b="1" dirty="0" smtClean="0">
                <a:solidFill>
                  <a:srgbClr val="C00000"/>
                </a:solidFill>
                <a:ea typeface="宋体" pitchFamily="2" charset="-122"/>
              </a:rPr>
              <a:t>Bubble Sort</a:t>
            </a:r>
          </a:p>
          <a:p>
            <a:pPr algn="l">
              <a:lnSpc>
                <a:spcPct val="90000"/>
              </a:lnSpc>
              <a:defRPr/>
            </a:pPr>
            <a:r>
              <a:rPr lang="en-US" dirty="0" smtClean="0">
                <a:solidFill>
                  <a:schemeClr val="tx1"/>
                </a:solidFill>
                <a:ea typeface="宋体" pitchFamily="2" charset="-122"/>
              </a:rPr>
              <a:t>• </a:t>
            </a:r>
            <a:r>
              <a:rPr lang="en-US" dirty="0" smtClean="0">
                <a:solidFill>
                  <a:srgbClr val="2F1BC7"/>
                </a:solidFill>
                <a:ea typeface="宋体" pitchFamily="2" charset="-122"/>
              </a:rPr>
              <a:t>Repeatedly stepping</a:t>
            </a:r>
            <a:r>
              <a:rPr lang="en-US" dirty="0" smtClean="0">
                <a:solidFill>
                  <a:schemeClr val="tx1"/>
                </a:solidFill>
                <a:ea typeface="宋体" pitchFamily="2" charset="-122"/>
              </a:rPr>
              <a:t> through the array to be sorted, comparing each </a:t>
            </a:r>
            <a:r>
              <a:rPr lang="en-US" dirty="0" smtClean="0">
                <a:solidFill>
                  <a:srgbClr val="2F1BC7"/>
                </a:solidFill>
                <a:ea typeface="宋体" pitchFamily="2" charset="-122"/>
              </a:rPr>
              <a:t>pair of adjacent items </a:t>
            </a:r>
            <a:r>
              <a:rPr lang="en-US" dirty="0" smtClean="0">
                <a:solidFill>
                  <a:schemeClr val="tx1"/>
                </a:solidFill>
                <a:ea typeface="宋体" pitchFamily="2" charset="-122"/>
              </a:rPr>
              <a:t>and </a:t>
            </a:r>
            <a:r>
              <a:rPr lang="en-US" dirty="0" smtClean="0">
                <a:solidFill>
                  <a:srgbClr val="2F1BC7"/>
                </a:solidFill>
                <a:ea typeface="宋体" pitchFamily="2" charset="-122"/>
              </a:rPr>
              <a:t>swapping </a:t>
            </a:r>
          </a:p>
          <a:p>
            <a:pPr algn="l">
              <a:lnSpc>
                <a:spcPct val="90000"/>
              </a:lnSpc>
              <a:defRPr/>
            </a:pPr>
            <a:r>
              <a:rPr lang="en-US" dirty="0" smtClean="0">
                <a:solidFill>
                  <a:srgbClr val="2F1BC7"/>
                </a:solidFill>
                <a:ea typeface="宋体" pitchFamily="2" charset="-122"/>
              </a:rPr>
              <a:t>them</a:t>
            </a:r>
            <a:r>
              <a:rPr lang="en-US" dirty="0" smtClean="0">
                <a:solidFill>
                  <a:schemeClr val="tx1"/>
                </a:solidFill>
                <a:ea typeface="宋体" pitchFamily="2" charset="-122"/>
              </a:rPr>
              <a:t> </a:t>
            </a:r>
            <a:r>
              <a:rPr lang="en-US" i="1" dirty="0" smtClean="0">
                <a:solidFill>
                  <a:srgbClr val="C00000"/>
                </a:solidFill>
                <a:ea typeface="宋体" pitchFamily="2" charset="-122"/>
              </a:rPr>
              <a:t>if they are in the wrong order</a:t>
            </a:r>
            <a:r>
              <a:rPr lang="en-US" dirty="0" smtClean="0">
                <a:solidFill>
                  <a:schemeClr val="tx1"/>
                </a:solidFill>
                <a:ea typeface="宋体" pitchFamily="2" charset="-122"/>
              </a:rPr>
              <a:t>. The </a:t>
            </a:r>
            <a:r>
              <a:rPr lang="en-US" dirty="0" smtClean="0">
                <a:solidFill>
                  <a:srgbClr val="2F1BC7"/>
                </a:solidFill>
                <a:ea typeface="宋体" pitchFamily="2" charset="-122"/>
              </a:rPr>
              <a:t>pass through the array </a:t>
            </a:r>
            <a:r>
              <a:rPr lang="en-US" dirty="0" smtClean="0">
                <a:solidFill>
                  <a:schemeClr val="tx1"/>
                </a:solidFill>
                <a:ea typeface="宋体" pitchFamily="2" charset="-122"/>
              </a:rPr>
              <a:t>is repeated </a:t>
            </a:r>
            <a:r>
              <a:rPr lang="en-US" dirty="0" smtClean="0">
                <a:solidFill>
                  <a:srgbClr val="2F1BC7"/>
                </a:solidFill>
                <a:ea typeface="宋体" pitchFamily="2" charset="-122"/>
              </a:rPr>
              <a:t>until no swaps are needed </a:t>
            </a:r>
            <a:r>
              <a:rPr lang="en-US" dirty="0" smtClean="0">
                <a:solidFill>
                  <a:schemeClr val="tx1"/>
                </a:solidFill>
                <a:ea typeface="宋体" pitchFamily="2" charset="-122"/>
              </a:rPr>
              <a:t>(which indicates that the list is sorted)</a:t>
            </a:r>
            <a:endParaRPr lang="en-US" b="1" i="1" u="sng" dirty="0" smtClean="0">
              <a:solidFill>
                <a:srgbClr val="2F1BC7"/>
              </a:solidFill>
              <a:latin typeface="+mj-lt"/>
              <a:ea typeface="宋体" pitchFamily="2" charset="-122"/>
            </a:endParaRPr>
          </a:p>
        </p:txBody>
      </p:sp>
      <p:sp>
        <p:nvSpPr>
          <p:cNvPr id="36868" name="Rectangle 4"/>
          <p:cNvSpPr>
            <a:spLocks noChangeArrowheads="1"/>
          </p:cNvSpPr>
          <p:nvPr/>
        </p:nvSpPr>
        <p:spPr bwMode="auto">
          <a:xfrm>
            <a:off x="0"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0"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228600" y="20780"/>
            <a:ext cx="7848600" cy="1122220"/>
          </a:xfrm>
          <a:noFill/>
        </p:spPr>
        <p:txBody>
          <a:bodyPr lIns="92075" tIns="46038" rIns="92075" bIns="46038">
            <a:normAutofit fontScale="90000"/>
          </a:bodyPr>
          <a:lstStyle/>
          <a:p>
            <a:r>
              <a:rPr lang="en-US" dirty="0" smtClean="0">
                <a:solidFill>
                  <a:srgbClr val="C00000"/>
                </a:solidFill>
                <a:ea typeface="宋体" pitchFamily="2" charset="-122"/>
              </a:rPr>
              <a:t>Sorting An Array(Ascending)</a:t>
            </a:r>
            <a:br>
              <a:rPr lang="en-US" dirty="0" smtClean="0">
                <a:solidFill>
                  <a:srgbClr val="C00000"/>
                </a:solidFill>
                <a:ea typeface="宋体" pitchFamily="2" charset="-122"/>
              </a:rPr>
            </a:br>
            <a:r>
              <a:rPr lang="en-US" dirty="0" smtClean="0">
                <a:solidFill>
                  <a:srgbClr val="C00000"/>
                </a:solidFill>
                <a:ea typeface="宋体" pitchFamily="2" charset="-122"/>
              </a:rPr>
              <a:t>(Using bubble sort)</a:t>
            </a:r>
          </a:p>
        </p:txBody>
      </p:sp>
      <p:sp>
        <p:nvSpPr>
          <p:cNvPr id="36868" name="Rectangle 4"/>
          <p:cNvSpPr>
            <a:spLocks noChangeArrowheads="1"/>
          </p:cNvSpPr>
          <p:nvPr/>
        </p:nvSpPr>
        <p:spPr bwMode="auto">
          <a:xfrm>
            <a:off x="0"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76200" y="1143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pic>
        <p:nvPicPr>
          <p:cNvPr id="67586" name="Picture 2" descr="File:Bubble-sort-example-300px.gif"/>
          <p:cNvPicPr>
            <a:picLocks noChangeAspect="1" noChangeArrowheads="1" noCrop="1"/>
          </p:cNvPicPr>
          <p:nvPr/>
        </p:nvPicPr>
        <p:blipFill>
          <a:blip r:embed="rId3"/>
          <a:srcRect/>
          <a:stretch>
            <a:fillRect/>
          </a:stretch>
        </p:blipFill>
        <p:spPr bwMode="auto">
          <a:xfrm>
            <a:off x="1295400" y="1600200"/>
            <a:ext cx="6731000" cy="4038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228600" y="20780"/>
            <a:ext cx="7848600" cy="685800"/>
          </a:xfrm>
          <a:noFill/>
        </p:spPr>
        <p:txBody>
          <a:bodyPr lIns="92075" tIns="46038" rIns="92075" bIns="46038">
            <a:normAutofit fontScale="90000"/>
          </a:bodyPr>
          <a:lstStyle/>
          <a:p>
            <a:r>
              <a:rPr lang="en-US" dirty="0" smtClean="0">
                <a:solidFill>
                  <a:srgbClr val="C00000"/>
                </a:solidFill>
                <a:ea typeface="宋体" pitchFamily="2" charset="-122"/>
              </a:rPr>
              <a:t>Sorting An Array(Ascending)</a:t>
            </a:r>
          </a:p>
        </p:txBody>
      </p:sp>
      <p:sp>
        <p:nvSpPr>
          <p:cNvPr id="20483" name="Rectangle 3"/>
          <p:cNvSpPr>
            <a:spLocks noGrp="1" noChangeArrowheads="1"/>
          </p:cNvSpPr>
          <p:nvPr>
            <p:ph type="subTitle" idx="1"/>
          </p:nvPr>
        </p:nvSpPr>
        <p:spPr>
          <a:xfrm>
            <a:off x="76200" y="685800"/>
            <a:ext cx="8915400" cy="6172200"/>
          </a:xfrm>
        </p:spPr>
        <p:txBody>
          <a:bodyPr lIns="92075" tIns="46038" rIns="92075" bIns="46038" rtlCol="0">
            <a:noAutofit/>
          </a:bodyPr>
          <a:lstStyle/>
          <a:p>
            <a:pPr algn="just">
              <a:lnSpc>
                <a:spcPct val="90000"/>
              </a:lnSpc>
              <a:defRPr/>
            </a:pPr>
            <a:r>
              <a:rPr lang="en-US" sz="2400" b="1" dirty="0" err="1" smtClean="0">
                <a:solidFill>
                  <a:schemeClr val="tx1"/>
                </a:solidFill>
                <a:latin typeface="Courier New" pitchFamily="49" charset="0"/>
                <a:ea typeface="宋体" pitchFamily="2" charset="-122"/>
                <a:cs typeface="Courier New" pitchFamily="49" charset="0"/>
              </a:rPr>
              <a:t>int</a:t>
            </a:r>
            <a:r>
              <a:rPr lang="en-US" sz="2400" b="1" dirty="0" smtClean="0">
                <a:solidFill>
                  <a:schemeClr val="tx1"/>
                </a:solidFill>
                <a:latin typeface="Courier New" pitchFamily="49" charset="0"/>
                <a:ea typeface="宋体" pitchFamily="2" charset="-122"/>
                <a:cs typeface="Courier New" pitchFamily="49" charset="0"/>
              </a:rPr>
              <a:t> a[10]={33,10,1,87,6,44,23,3,11,82};</a:t>
            </a:r>
          </a:p>
          <a:p>
            <a:pPr algn="just">
              <a:lnSpc>
                <a:spcPct val="90000"/>
              </a:lnSpc>
              <a:defRPr/>
            </a:pPr>
            <a:r>
              <a:rPr lang="en-US" sz="2400" b="1" dirty="0" err="1" smtClean="0">
                <a:solidFill>
                  <a:schemeClr val="tx1"/>
                </a:solidFill>
                <a:latin typeface="Courier New" pitchFamily="49" charset="0"/>
                <a:ea typeface="宋体" pitchFamily="2" charset="-122"/>
                <a:cs typeface="Courier New" pitchFamily="49" charset="0"/>
              </a:rPr>
              <a:t>int</a:t>
            </a:r>
            <a:r>
              <a:rPr lang="en-US" sz="2400" b="1" dirty="0" smtClean="0">
                <a:solidFill>
                  <a:schemeClr val="tx1"/>
                </a:solidFill>
                <a:latin typeface="Courier New" pitchFamily="49" charset="0"/>
                <a:ea typeface="宋体" pitchFamily="2" charset="-122"/>
                <a:cs typeface="Courier New" pitchFamily="49" charset="0"/>
              </a:rPr>
              <a:t> </a:t>
            </a:r>
            <a:r>
              <a:rPr lang="en-US" sz="2400" b="1" dirty="0" err="1" smtClean="0">
                <a:solidFill>
                  <a:schemeClr val="tx1"/>
                </a:solidFill>
                <a:latin typeface="Courier New" pitchFamily="49" charset="0"/>
                <a:ea typeface="宋体" pitchFamily="2" charset="-122"/>
                <a:cs typeface="Courier New" pitchFamily="49" charset="0"/>
              </a:rPr>
              <a:t>i,j,temp</a:t>
            </a:r>
            <a:r>
              <a:rPr lang="en-US" sz="2400" b="1" dirty="0" smtClean="0">
                <a:solidFill>
                  <a:schemeClr val="tx1"/>
                </a:solidFill>
                <a:latin typeface="Courier New" pitchFamily="49" charset="0"/>
                <a:ea typeface="宋体" pitchFamily="2" charset="-122"/>
                <a:cs typeface="Courier New" pitchFamily="49" charset="0"/>
              </a:rPr>
              <a:t>; </a:t>
            </a:r>
          </a:p>
          <a:p>
            <a:pPr algn="just">
              <a:lnSpc>
                <a:spcPct val="90000"/>
              </a:lnSpc>
              <a:defRPr/>
            </a:pPr>
            <a:r>
              <a:rPr lang="en-US" sz="2400" b="1" dirty="0" err="1" smtClean="0">
                <a:solidFill>
                  <a:schemeClr val="tx1"/>
                </a:solidFill>
                <a:latin typeface="Courier New" pitchFamily="49" charset="0"/>
                <a:ea typeface="宋体" pitchFamily="2" charset="-122"/>
                <a:cs typeface="Courier New" pitchFamily="49" charset="0"/>
              </a:rPr>
              <a:t>int</a:t>
            </a:r>
            <a:r>
              <a:rPr lang="en-US" sz="2400" b="1" dirty="0" smtClean="0">
                <a:solidFill>
                  <a:schemeClr val="tx1"/>
                </a:solidFill>
                <a:latin typeface="Courier New" pitchFamily="49" charset="0"/>
                <a:ea typeface="宋体" pitchFamily="2" charset="-122"/>
                <a:cs typeface="Courier New" pitchFamily="49" charset="0"/>
              </a:rPr>
              <a:t> N=10;</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a:t>
            </a:r>
          </a:p>
          <a:p>
            <a:pPr algn="just">
              <a:lnSpc>
                <a:spcPct val="90000"/>
              </a:lnSpc>
              <a:defRPr/>
            </a:pPr>
            <a:r>
              <a:rPr lang="en-US" sz="2400" b="1" dirty="0" smtClean="0">
                <a:solidFill>
                  <a:srgbClr val="2F1BC7"/>
                </a:solidFill>
                <a:latin typeface="Courier New" pitchFamily="49" charset="0"/>
                <a:ea typeface="宋体" pitchFamily="2" charset="-122"/>
                <a:cs typeface="Courier New" pitchFamily="49" charset="0"/>
              </a:rPr>
              <a:t>for (</a:t>
            </a:r>
            <a:r>
              <a:rPr lang="en-US" sz="2400" b="1" dirty="0" err="1" smtClean="0">
                <a:solidFill>
                  <a:srgbClr val="2F1BC7"/>
                </a:solidFill>
                <a:latin typeface="Courier New" pitchFamily="49" charset="0"/>
                <a:ea typeface="宋体" pitchFamily="2" charset="-122"/>
                <a:cs typeface="Courier New" pitchFamily="49" charset="0"/>
              </a:rPr>
              <a:t>i</a:t>
            </a:r>
            <a:r>
              <a:rPr lang="en-US" sz="2400" b="1" dirty="0" smtClean="0">
                <a:solidFill>
                  <a:srgbClr val="2F1BC7"/>
                </a:solidFill>
                <a:latin typeface="Courier New" pitchFamily="49" charset="0"/>
                <a:ea typeface="宋体" pitchFamily="2" charset="-122"/>
                <a:cs typeface="Courier New" pitchFamily="49" charset="0"/>
              </a:rPr>
              <a:t>=0; </a:t>
            </a:r>
            <a:r>
              <a:rPr lang="en-US" sz="2400" b="1" dirty="0" err="1" smtClean="0">
                <a:solidFill>
                  <a:srgbClr val="2F1BC7"/>
                </a:solidFill>
                <a:latin typeface="Courier New" pitchFamily="49" charset="0"/>
                <a:ea typeface="宋体" pitchFamily="2" charset="-122"/>
                <a:cs typeface="Courier New" pitchFamily="49" charset="0"/>
              </a:rPr>
              <a:t>i</a:t>
            </a:r>
            <a:r>
              <a:rPr lang="en-US" sz="2400" b="1" dirty="0" smtClean="0">
                <a:solidFill>
                  <a:srgbClr val="2F1BC7"/>
                </a:solidFill>
                <a:latin typeface="Courier New" pitchFamily="49" charset="0"/>
                <a:ea typeface="宋体" pitchFamily="2" charset="-122"/>
                <a:cs typeface="Courier New" pitchFamily="49" charset="0"/>
              </a:rPr>
              <a:t>&lt;N; </a:t>
            </a:r>
            <a:r>
              <a:rPr lang="en-US" sz="2400" b="1" dirty="0" err="1" smtClean="0">
                <a:solidFill>
                  <a:srgbClr val="2F1BC7"/>
                </a:solidFill>
                <a:latin typeface="Courier New" pitchFamily="49" charset="0"/>
                <a:ea typeface="宋体" pitchFamily="2" charset="-122"/>
                <a:cs typeface="Courier New" pitchFamily="49" charset="0"/>
              </a:rPr>
              <a:t>i</a:t>
            </a:r>
            <a:r>
              <a:rPr lang="en-US" sz="2400" b="1" dirty="0" smtClean="0">
                <a:solidFill>
                  <a:srgbClr val="2F1BC7"/>
                </a:solidFill>
                <a:latin typeface="Courier New" pitchFamily="49" charset="0"/>
                <a:ea typeface="宋体" pitchFamily="2" charset="-122"/>
                <a:cs typeface="Courier New" pitchFamily="49" charset="0"/>
              </a:rPr>
              <a:t>++)</a:t>
            </a:r>
          </a:p>
          <a:p>
            <a:pPr algn="just">
              <a:lnSpc>
                <a:spcPct val="90000"/>
              </a:lnSpc>
              <a:defRPr/>
            </a:pPr>
            <a:r>
              <a:rPr lang="en-US" sz="2400" b="1" dirty="0" smtClean="0">
                <a:solidFill>
                  <a:srgbClr val="2F1BC7"/>
                </a:solidFill>
                <a:latin typeface="Courier New" pitchFamily="49" charset="0"/>
                <a:ea typeface="宋体" pitchFamily="2" charset="-122"/>
                <a:cs typeface="Courier New" pitchFamily="49" charset="0"/>
              </a:rPr>
              <a:t>{</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a:t>
            </a:r>
            <a:r>
              <a:rPr lang="en-US" sz="2400" b="1" dirty="0" smtClean="0">
                <a:solidFill>
                  <a:srgbClr val="C00000"/>
                </a:solidFill>
                <a:latin typeface="Courier New" pitchFamily="49" charset="0"/>
                <a:ea typeface="宋体" pitchFamily="2" charset="-122"/>
                <a:cs typeface="Courier New" pitchFamily="49" charset="0"/>
              </a:rPr>
              <a:t>for (</a:t>
            </a:r>
            <a:r>
              <a:rPr lang="en-US" sz="2400" b="1" dirty="0" err="1" smtClean="0">
                <a:solidFill>
                  <a:srgbClr val="C00000"/>
                </a:solidFill>
                <a:latin typeface="Courier New" pitchFamily="49" charset="0"/>
                <a:ea typeface="宋体" pitchFamily="2" charset="-122"/>
                <a:cs typeface="Courier New" pitchFamily="49" charset="0"/>
              </a:rPr>
              <a:t>int</a:t>
            </a:r>
            <a:r>
              <a:rPr lang="en-US" sz="2400" b="1" dirty="0" smtClean="0">
                <a:solidFill>
                  <a:srgbClr val="C00000"/>
                </a:solidFill>
                <a:latin typeface="Courier New" pitchFamily="49" charset="0"/>
                <a:ea typeface="宋体" pitchFamily="2" charset="-122"/>
                <a:cs typeface="Courier New" pitchFamily="49" charset="0"/>
              </a:rPr>
              <a:t> j=0; j&lt;N-i-1; j++)</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if (</a:t>
            </a:r>
            <a:r>
              <a:rPr lang="en-US" sz="2400" b="1" dirty="0" smtClean="0">
                <a:solidFill>
                  <a:srgbClr val="008000"/>
                </a:solidFill>
                <a:latin typeface="Courier New" pitchFamily="49" charset="0"/>
                <a:ea typeface="宋体" pitchFamily="2" charset="-122"/>
                <a:cs typeface="Courier New" pitchFamily="49" charset="0"/>
              </a:rPr>
              <a:t>a[j] &gt; a[j+1]</a:t>
            </a:r>
            <a:r>
              <a:rPr lang="en-US" sz="2400" b="1" dirty="0" smtClean="0">
                <a:solidFill>
                  <a:schemeClr val="tx1"/>
                </a:solidFill>
                <a:latin typeface="Courier New" pitchFamily="49" charset="0"/>
                <a:ea typeface="宋体" pitchFamily="2" charset="-122"/>
                <a:cs typeface="Courier New" pitchFamily="49" charset="0"/>
              </a:rPr>
              <a:t>)</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	temp = a[j];</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a[j] = a[j+1];</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a[j+1] = temp;</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a:t>
            </a:r>
          </a:p>
          <a:p>
            <a:pPr algn="just">
              <a:lnSpc>
                <a:spcPct val="90000"/>
              </a:lnSpc>
              <a:defRPr/>
            </a:pPr>
            <a:r>
              <a:rPr lang="en-US" sz="2400" b="1" dirty="0" smtClean="0">
                <a:solidFill>
                  <a:srgbClr val="2F1BC7"/>
                </a:solidFill>
                <a:latin typeface="Courier New" pitchFamily="49" charset="0"/>
                <a:ea typeface="宋体" pitchFamily="2" charset="-122"/>
                <a:cs typeface="Courier New" pitchFamily="49" charset="0"/>
              </a:rPr>
              <a:t>}</a:t>
            </a:r>
          </a:p>
          <a:p>
            <a:pPr algn="just">
              <a:lnSpc>
                <a:spcPct val="90000"/>
              </a:lnSpc>
              <a:defRPr/>
            </a:pPr>
            <a:endParaRPr lang="en-US" sz="2400" b="1" dirty="0" smtClean="0">
              <a:solidFill>
                <a:schemeClr val="tx1"/>
              </a:solidFill>
              <a:latin typeface="Courier New" pitchFamily="49" charset="0"/>
              <a:ea typeface="宋体" pitchFamily="2" charset="-122"/>
              <a:cs typeface="Courier New" pitchFamily="49" charset="0"/>
            </a:endParaRPr>
          </a:p>
        </p:txBody>
      </p:sp>
      <p:sp>
        <p:nvSpPr>
          <p:cNvPr id="36868" name="Rectangle 4"/>
          <p:cNvSpPr>
            <a:spLocks noChangeArrowheads="1"/>
          </p:cNvSpPr>
          <p:nvPr/>
        </p:nvSpPr>
        <p:spPr bwMode="auto">
          <a:xfrm>
            <a:off x="0"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0" y="685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228600" y="20780"/>
            <a:ext cx="7848600" cy="685800"/>
          </a:xfrm>
          <a:noFill/>
        </p:spPr>
        <p:txBody>
          <a:bodyPr lIns="92075" tIns="46038" rIns="92075" bIns="46038">
            <a:normAutofit fontScale="90000"/>
          </a:bodyPr>
          <a:lstStyle/>
          <a:p>
            <a:r>
              <a:rPr lang="en-US" dirty="0" smtClean="0">
                <a:solidFill>
                  <a:srgbClr val="C00000"/>
                </a:solidFill>
                <a:ea typeface="宋体" pitchFamily="2" charset="-122"/>
              </a:rPr>
              <a:t>Sorting An Array(Descending)</a:t>
            </a:r>
          </a:p>
        </p:txBody>
      </p:sp>
      <p:sp>
        <p:nvSpPr>
          <p:cNvPr id="20483" name="Rectangle 3"/>
          <p:cNvSpPr>
            <a:spLocks noGrp="1" noChangeArrowheads="1"/>
          </p:cNvSpPr>
          <p:nvPr>
            <p:ph type="subTitle" idx="1"/>
          </p:nvPr>
        </p:nvSpPr>
        <p:spPr>
          <a:xfrm>
            <a:off x="76200" y="685800"/>
            <a:ext cx="8915400" cy="6172200"/>
          </a:xfrm>
        </p:spPr>
        <p:txBody>
          <a:bodyPr lIns="92075" tIns="46038" rIns="92075" bIns="46038" rtlCol="0">
            <a:noAutofit/>
          </a:bodyPr>
          <a:lstStyle/>
          <a:p>
            <a:pPr algn="just">
              <a:lnSpc>
                <a:spcPct val="90000"/>
              </a:lnSpc>
              <a:defRPr/>
            </a:pPr>
            <a:r>
              <a:rPr lang="en-US" sz="2400" b="1" dirty="0" err="1" smtClean="0">
                <a:solidFill>
                  <a:schemeClr val="tx1"/>
                </a:solidFill>
                <a:latin typeface="Courier New" pitchFamily="49" charset="0"/>
                <a:ea typeface="宋体" pitchFamily="2" charset="-122"/>
                <a:cs typeface="Courier New" pitchFamily="49" charset="0"/>
              </a:rPr>
              <a:t>int</a:t>
            </a:r>
            <a:r>
              <a:rPr lang="en-US" sz="2400" b="1" dirty="0" smtClean="0">
                <a:solidFill>
                  <a:schemeClr val="tx1"/>
                </a:solidFill>
                <a:latin typeface="Courier New" pitchFamily="49" charset="0"/>
                <a:ea typeface="宋体" pitchFamily="2" charset="-122"/>
                <a:cs typeface="Courier New" pitchFamily="49" charset="0"/>
              </a:rPr>
              <a:t> a[10]={33,10,1,87,6,44,23,3,11,82};</a:t>
            </a:r>
          </a:p>
          <a:p>
            <a:pPr algn="just">
              <a:lnSpc>
                <a:spcPct val="90000"/>
              </a:lnSpc>
              <a:defRPr/>
            </a:pPr>
            <a:r>
              <a:rPr lang="en-US" sz="2400" b="1" dirty="0" err="1" smtClean="0">
                <a:solidFill>
                  <a:schemeClr val="tx1"/>
                </a:solidFill>
                <a:latin typeface="Courier New" pitchFamily="49" charset="0"/>
                <a:ea typeface="宋体" pitchFamily="2" charset="-122"/>
                <a:cs typeface="Courier New" pitchFamily="49" charset="0"/>
              </a:rPr>
              <a:t>int</a:t>
            </a:r>
            <a:r>
              <a:rPr lang="en-US" sz="2400" b="1" dirty="0" smtClean="0">
                <a:solidFill>
                  <a:schemeClr val="tx1"/>
                </a:solidFill>
                <a:latin typeface="Courier New" pitchFamily="49" charset="0"/>
                <a:ea typeface="宋体" pitchFamily="2" charset="-122"/>
                <a:cs typeface="Courier New" pitchFamily="49" charset="0"/>
              </a:rPr>
              <a:t> </a:t>
            </a:r>
            <a:r>
              <a:rPr lang="en-US" sz="2400" b="1" dirty="0" err="1" smtClean="0">
                <a:solidFill>
                  <a:schemeClr val="tx1"/>
                </a:solidFill>
                <a:latin typeface="Courier New" pitchFamily="49" charset="0"/>
                <a:ea typeface="宋体" pitchFamily="2" charset="-122"/>
                <a:cs typeface="Courier New" pitchFamily="49" charset="0"/>
              </a:rPr>
              <a:t>i,j,temp</a:t>
            </a:r>
            <a:r>
              <a:rPr lang="en-US" sz="2400" b="1" dirty="0" smtClean="0">
                <a:solidFill>
                  <a:schemeClr val="tx1"/>
                </a:solidFill>
                <a:latin typeface="Courier New" pitchFamily="49" charset="0"/>
                <a:ea typeface="宋体" pitchFamily="2" charset="-122"/>
                <a:cs typeface="Courier New" pitchFamily="49" charset="0"/>
              </a:rPr>
              <a:t>; </a:t>
            </a:r>
          </a:p>
          <a:p>
            <a:pPr algn="just">
              <a:lnSpc>
                <a:spcPct val="90000"/>
              </a:lnSpc>
              <a:defRPr/>
            </a:pPr>
            <a:r>
              <a:rPr lang="en-US" sz="2400" b="1" dirty="0" err="1" smtClean="0">
                <a:solidFill>
                  <a:schemeClr val="tx1"/>
                </a:solidFill>
                <a:latin typeface="Courier New" pitchFamily="49" charset="0"/>
                <a:ea typeface="宋体" pitchFamily="2" charset="-122"/>
                <a:cs typeface="Courier New" pitchFamily="49" charset="0"/>
              </a:rPr>
              <a:t>int</a:t>
            </a:r>
            <a:r>
              <a:rPr lang="en-US" sz="2400" b="1" dirty="0" smtClean="0">
                <a:solidFill>
                  <a:schemeClr val="tx1"/>
                </a:solidFill>
                <a:latin typeface="Courier New" pitchFamily="49" charset="0"/>
                <a:ea typeface="宋体" pitchFamily="2" charset="-122"/>
                <a:cs typeface="Courier New" pitchFamily="49" charset="0"/>
              </a:rPr>
              <a:t> N=10;</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a:t>
            </a:r>
          </a:p>
          <a:p>
            <a:pPr algn="just">
              <a:lnSpc>
                <a:spcPct val="90000"/>
              </a:lnSpc>
              <a:defRPr/>
            </a:pPr>
            <a:r>
              <a:rPr lang="en-US" sz="2400" b="1" dirty="0" smtClean="0">
                <a:solidFill>
                  <a:srgbClr val="2F1BC7"/>
                </a:solidFill>
                <a:latin typeface="Courier New" pitchFamily="49" charset="0"/>
                <a:ea typeface="宋体" pitchFamily="2" charset="-122"/>
                <a:cs typeface="Courier New" pitchFamily="49" charset="0"/>
              </a:rPr>
              <a:t>for (</a:t>
            </a:r>
            <a:r>
              <a:rPr lang="en-US" sz="2400" b="1" dirty="0" err="1" smtClean="0">
                <a:solidFill>
                  <a:srgbClr val="2F1BC7"/>
                </a:solidFill>
                <a:latin typeface="Courier New" pitchFamily="49" charset="0"/>
                <a:ea typeface="宋体" pitchFamily="2" charset="-122"/>
                <a:cs typeface="Courier New" pitchFamily="49" charset="0"/>
              </a:rPr>
              <a:t>i</a:t>
            </a:r>
            <a:r>
              <a:rPr lang="en-US" sz="2400" b="1" dirty="0" smtClean="0">
                <a:solidFill>
                  <a:srgbClr val="2F1BC7"/>
                </a:solidFill>
                <a:latin typeface="Courier New" pitchFamily="49" charset="0"/>
                <a:ea typeface="宋体" pitchFamily="2" charset="-122"/>
                <a:cs typeface="Courier New" pitchFamily="49" charset="0"/>
              </a:rPr>
              <a:t>=0; </a:t>
            </a:r>
            <a:r>
              <a:rPr lang="en-US" sz="2400" b="1" dirty="0" err="1" smtClean="0">
                <a:solidFill>
                  <a:srgbClr val="2F1BC7"/>
                </a:solidFill>
                <a:latin typeface="Courier New" pitchFamily="49" charset="0"/>
                <a:ea typeface="宋体" pitchFamily="2" charset="-122"/>
                <a:cs typeface="Courier New" pitchFamily="49" charset="0"/>
              </a:rPr>
              <a:t>i</a:t>
            </a:r>
            <a:r>
              <a:rPr lang="en-US" sz="2400" b="1" dirty="0" smtClean="0">
                <a:solidFill>
                  <a:srgbClr val="2F1BC7"/>
                </a:solidFill>
                <a:latin typeface="Courier New" pitchFamily="49" charset="0"/>
                <a:ea typeface="宋体" pitchFamily="2" charset="-122"/>
                <a:cs typeface="Courier New" pitchFamily="49" charset="0"/>
              </a:rPr>
              <a:t>&lt;N; </a:t>
            </a:r>
            <a:r>
              <a:rPr lang="en-US" sz="2400" b="1" dirty="0" err="1" smtClean="0">
                <a:solidFill>
                  <a:srgbClr val="2F1BC7"/>
                </a:solidFill>
                <a:latin typeface="Courier New" pitchFamily="49" charset="0"/>
                <a:ea typeface="宋体" pitchFamily="2" charset="-122"/>
                <a:cs typeface="Courier New" pitchFamily="49" charset="0"/>
              </a:rPr>
              <a:t>i</a:t>
            </a:r>
            <a:r>
              <a:rPr lang="en-US" sz="2400" b="1" dirty="0" smtClean="0">
                <a:solidFill>
                  <a:srgbClr val="2F1BC7"/>
                </a:solidFill>
                <a:latin typeface="Courier New" pitchFamily="49" charset="0"/>
                <a:ea typeface="宋体" pitchFamily="2" charset="-122"/>
                <a:cs typeface="Courier New" pitchFamily="49" charset="0"/>
              </a:rPr>
              <a:t>++)</a:t>
            </a:r>
          </a:p>
          <a:p>
            <a:pPr algn="just">
              <a:lnSpc>
                <a:spcPct val="90000"/>
              </a:lnSpc>
              <a:defRPr/>
            </a:pPr>
            <a:r>
              <a:rPr lang="en-US" sz="2400" b="1" dirty="0" smtClean="0">
                <a:solidFill>
                  <a:srgbClr val="2F1BC7"/>
                </a:solidFill>
                <a:latin typeface="Courier New" pitchFamily="49" charset="0"/>
                <a:ea typeface="宋体" pitchFamily="2" charset="-122"/>
                <a:cs typeface="Courier New" pitchFamily="49" charset="0"/>
              </a:rPr>
              <a:t>{</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a:t>
            </a:r>
            <a:r>
              <a:rPr lang="en-US" sz="2400" b="1" dirty="0" smtClean="0">
                <a:solidFill>
                  <a:srgbClr val="C00000"/>
                </a:solidFill>
                <a:latin typeface="Courier New" pitchFamily="49" charset="0"/>
                <a:ea typeface="宋体" pitchFamily="2" charset="-122"/>
                <a:cs typeface="Courier New" pitchFamily="49" charset="0"/>
              </a:rPr>
              <a:t>for (</a:t>
            </a:r>
            <a:r>
              <a:rPr lang="en-US" sz="2400" b="1" dirty="0" err="1" smtClean="0">
                <a:solidFill>
                  <a:srgbClr val="C00000"/>
                </a:solidFill>
                <a:latin typeface="Courier New" pitchFamily="49" charset="0"/>
                <a:ea typeface="宋体" pitchFamily="2" charset="-122"/>
                <a:cs typeface="Courier New" pitchFamily="49" charset="0"/>
              </a:rPr>
              <a:t>int</a:t>
            </a:r>
            <a:r>
              <a:rPr lang="en-US" sz="2400" b="1" dirty="0" smtClean="0">
                <a:solidFill>
                  <a:srgbClr val="C00000"/>
                </a:solidFill>
                <a:latin typeface="Courier New" pitchFamily="49" charset="0"/>
                <a:ea typeface="宋体" pitchFamily="2" charset="-122"/>
                <a:cs typeface="Courier New" pitchFamily="49" charset="0"/>
              </a:rPr>
              <a:t> j=0; j&lt;N-i-1; j++)</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if (</a:t>
            </a:r>
            <a:r>
              <a:rPr lang="en-US" sz="2400" b="1" dirty="0" smtClean="0">
                <a:solidFill>
                  <a:srgbClr val="008000"/>
                </a:solidFill>
                <a:latin typeface="Courier New" pitchFamily="49" charset="0"/>
                <a:ea typeface="宋体" pitchFamily="2" charset="-122"/>
                <a:cs typeface="Courier New" pitchFamily="49" charset="0"/>
              </a:rPr>
              <a:t>a[j] &lt; a[j+1]</a:t>
            </a:r>
            <a:r>
              <a:rPr lang="en-US" sz="2400" b="1" dirty="0" smtClean="0">
                <a:solidFill>
                  <a:schemeClr val="tx1"/>
                </a:solidFill>
                <a:latin typeface="Courier New" pitchFamily="49" charset="0"/>
                <a:ea typeface="宋体" pitchFamily="2" charset="-122"/>
                <a:cs typeface="Courier New" pitchFamily="49" charset="0"/>
              </a:rPr>
              <a:t>)</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	temp = a[j];</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a[j] = a[j+1];</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a[j+1] = temp;</a:t>
            </a:r>
          </a:p>
          <a:p>
            <a:pPr algn="just">
              <a:lnSpc>
                <a:spcPct val="90000"/>
              </a:lnSpc>
              <a:defRPr/>
            </a:pPr>
            <a:r>
              <a:rPr lang="en-US" sz="2400" b="1" dirty="0" smtClean="0">
                <a:solidFill>
                  <a:schemeClr val="tx1"/>
                </a:solidFill>
                <a:latin typeface="Courier New" pitchFamily="49" charset="0"/>
                <a:ea typeface="宋体" pitchFamily="2" charset="-122"/>
                <a:cs typeface="Courier New" pitchFamily="49" charset="0"/>
              </a:rPr>
              <a:t>		}</a:t>
            </a:r>
          </a:p>
          <a:p>
            <a:pPr algn="just">
              <a:lnSpc>
                <a:spcPct val="90000"/>
              </a:lnSpc>
              <a:defRPr/>
            </a:pPr>
            <a:r>
              <a:rPr lang="en-US" sz="2400" b="1" dirty="0" smtClean="0">
                <a:solidFill>
                  <a:srgbClr val="2F1BC7"/>
                </a:solidFill>
                <a:latin typeface="Courier New" pitchFamily="49" charset="0"/>
                <a:ea typeface="宋体" pitchFamily="2" charset="-122"/>
                <a:cs typeface="Courier New" pitchFamily="49" charset="0"/>
              </a:rPr>
              <a:t>}</a:t>
            </a:r>
          </a:p>
          <a:p>
            <a:pPr algn="just">
              <a:lnSpc>
                <a:spcPct val="90000"/>
              </a:lnSpc>
              <a:defRPr/>
            </a:pPr>
            <a:endParaRPr lang="en-US" sz="2400" b="1" dirty="0" smtClean="0">
              <a:solidFill>
                <a:schemeClr val="tx1"/>
              </a:solidFill>
              <a:latin typeface="Courier New" pitchFamily="49" charset="0"/>
              <a:ea typeface="宋体" pitchFamily="2" charset="-122"/>
              <a:cs typeface="Courier New" pitchFamily="49" charset="0"/>
            </a:endParaRPr>
          </a:p>
        </p:txBody>
      </p:sp>
      <p:sp>
        <p:nvSpPr>
          <p:cNvPr id="36868" name="Rectangle 4"/>
          <p:cNvSpPr>
            <a:spLocks noChangeArrowheads="1"/>
          </p:cNvSpPr>
          <p:nvPr/>
        </p:nvSpPr>
        <p:spPr bwMode="auto">
          <a:xfrm>
            <a:off x="0" y="3162300"/>
            <a:ext cx="184731" cy="369332"/>
          </a:xfrm>
          <a:prstGeom prst="rect">
            <a:avLst/>
          </a:prstGeom>
          <a:noFill/>
          <a:ln w="12700">
            <a:noFill/>
            <a:miter lim="800000"/>
            <a:headEnd type="none" w="sm" len="sm"/>
            <a:tailEnd type="none" w="sm" len="sm"/>
          </a:ln>
        </p:spPr>
        <p:txBody>
          <a:bodyPr wrap="none" anchor="ctr">
            <a:spAutoFit/>
          </a:bodyPr>
          <a:lstStyle/>
          <a:p>
            <a:endParaRPr lang="en-US">
              <a:latin typeface="+mj-lt"/>
            </a:endParaRPr>
          </a:p>
        </p:txBody>
      </p:sp>
      <p:sp>
        <p:nvSpPr>
          <p:cNvPr id="5" name="Rectangle 4"/>
          <p:cNvSpPr/>
          <p:nvPr/>
        </p:nvSpPr>
        <p:spPr>
          <a:xfrm>
            <a:off x="0" y="685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5"/>
          <p:cNvSpPr>
            <a:spLocks noGrp="1"/>
          </p:cNvSpPr>
          <p:nvPr>
            <p:ph type="title"/>
          </p:nvPr>
        </p:nvSpPr>
        <p:spPr>
          <a:xfrm>
            <a:off x="533400" y="2286000"/>
            <a:ext cx="8229600" cy="1143000"/>
          </a:xfrm>
        </p:spPr>
        <p:txBody>
          <a:bodyPr/>
          <a:lstStyle/>
          <a:p>
            <a:pPr marL="514350" indent="-514350" eaLnBrk="1" hangingPunct="1"/>
            <a:r>
              <a:rPr lang="en-US" dirty="0" smtClean="0">
                <a:solidFill>
                  <a:srgbClr val="C00000"/>
                </a:solidFill>
              </a:rPr>
              <a:t>Two Dimensional Arrays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792162"/>
          </a:xfrm>
        </p:spPr>
        <p:txBody>
          <a:bodyPr/>
          <a:lstStyle/>
          <a:p>
            <a:r>
              <a:rPr lang="en-US" dirty="0" smtClean="0">
                <a:solidFill>
                  <a:srgbClr val="C00000"/>
                </a:solidFill>
              </a:rPr>
              <a:t>Two Dimensional Arrays</a:t>
            </a:r>
          </a:p>
        </p:txBody>
      </p:sp>
      <p:sp>
        <p:nvSpPr>
          <p:cNvPr id="8195" name="Content Placeholder 2"/>
          <p:cNvSpPr>
            <a:spLocks noGrp="1"/>
          </p:cNvSpPr>
          <p:nvPr>
            <p:ph idx="1"/>
          </p:nvPr>
        </p:nvSpPr>
        <p:spPr>
          <a:xfrm>
            <a:off x="76200" y="838200"/>
            <a:ext cx="8915400" cy="6019800"/>
          </a:xfrm>
        </p:spPr>
        <p:txBody>
          <a:bodyPr>
            <a:normAutofit lnSpcReduction="10000"/>
          </a:bodyPr>
          <a:lstStyle/>
          <a:p>
            <a:r>
              <a:rPr lang="en-US" dirty="0" smtClean="0"/>
              <a:t>A </a:t>
            </a:r>
            <a:r>
              <a:rPr lang="en-US" dirty="0" smtClean="0">
                <a:solidFill>
                  <a:srgbClr val="2F1BC7"/>
                </a:solidFill>
              </a:rPr>
              <a:t>two dimensional array </a:t>
            </a:r>
            <a:r>
              <a:rPr lang="en-US" dirty="0" smtClean="0"/>
              <a:t>stores data as a logical collection of </a:t>
            </a:r>
            <a:r>
              <a:rPr lang="en-US" b="1" dirty="0" smtClean="0">
                <a:solidFill>
                  <a:srgbClr val="2F1BC7"/>
                </a:solidFill>
              </a:rPr>
              <a:t>rows</a:t>
            </a:r>
            <a:r>
              <a:rPr lang="en-US" dirty="0" smtClean="0"/>
              <a:t> and </a:t>
            </a:r>
            <a:r>
              <a:rPr lang="en-US" b="1" dirty="0" smtClean="0">
                <a:solidFill>
                  <a:srgbClr val="2F1BC7"/>
                </a:solidFill>
              </a:rPr>
              <a:t>columns</a:t>
            </a:r>
          </a:p>
          <a:p>
            <a:endParaRPr lang="en-US" dirty="0" smtClean="0"/>
          </a:p>
          <a:p>
            <a:r>
              <a:rPr lang="en-US" dirty="0" smtClean="0"/>
              <a:t>Each </a:t>
            </a:r>
            <a:r>
              <a:rPr lang="en-US" dirty="0" smtClean="0">
                <a:solidFill>
                  <a:srgbClr val="2F1BC7"/>
                </a:solidFill>
              </a:rPr>
              <a:t>element</a:t>
            </a:r>
            <a:r>
              <a:rPr lang="en-US" dirty="0" smtClean="0"/>
              <a:t> of a </a:t>
            </a:r>
            <a:r>
              <a:rPr lang="en-US" dirty="0" smtClean="0">
                <a:solidFill>
                  <a:srgbClr val="2F1BC7"/>
                </a:solidFill>
              </a:rPr>
              <a:t>two-dimensional array</a:t>
            </a:r>
            <a:r>
              <a:rPr lang="en-US" dirty="0" smtClean="0"/>
              <a:t> has a </a:t>
            </a:r>
            <a:r>
              <a:rPr lang="en-US" dirty="0" smtClean="0">
                <a:solidFill>
                  <a:srgbClr val="2F1BC7"/>
                </a:solidFill>
              </a:rPr>
              <a:t>row position </a:t>
            </a:r>
            <a:r>
              <a:rPr lang="en-US" dirty="0" smtClean="0"/>
              <a:t>and a </a:t>
            </a:r>
            <a:r>
              <a:rPr lang="en-US" dirty="0" smtClean="0">
                <a:solidFill>
                  <a:srgbClr val="2F1BC7"/>
                </a:solidFill>
              </a:rPr>
              <a:t>column position </a:t>
            </a:r>
            <a:r>
              <a:rPr lang="en-US" dirty="0" smtClean="0"/>
              <a:t>(indicated by </a:t>
            </a:r>
            <a:r>
              <a:rPr lang="en-US" i="1" dirty="0" smtClean="0">
                <a:solidFill>
                  <a:srgbClr val="2F1BC7"/>
                </a:solidFill>
              </a:rPr>
              <a:t>two indexes</a:t>
            </a:r>
            <a:r>
              <a:rPr lang="en-US" dirty="0" smtClean="0"/>
              <a:t>)</a:t>
            </a:r>
          </a:p>
          <a:p>
            <a:endParaRPr lang="en-US" dirty="0" smtClean="0"/>
          </a:p>
          <a:p>
            <a:r>
              <a:rPr lang="en-US" dirty="0" smtClean="0">
                <a:solidFill>
                  <a:srgbClr val="2F1BC7"/>
                </a:solidFill>
              </a:rPr>
              <a:t>To access </a:t>
            </a:r>
            <a:r>
              <a:rPr lang="en-US" dirty="0" smtClean="0"/>
              <a:t>an element in a two-dimensional array, you must specify the </a:t>
            </a:r>
            <a:r>
              <a:rPr lang="en-US" dirty="0" smtClean="0">
                <a:solidFill>
                  <a:srgbClr val="2F1BC7"/>
                </a:solidFill>
              </a:rPr>
              <a:t>name of the array </a:t>
            </a:r>
            <a:r>
              <a:rPr lang="en-US" dirty="0" smtClean="0"/>
              <a:t>followed by:</a:t>
            </a:r>
          </a:p>
          <a:p>
            <a:pPr lvl="1"/>
            <a:r>
              <a:rPr lang="en-US" sz="3200" dirty="0" smtClean="0"/>
              <a:t>a </a:t>
            </a:r>
            <a:r>
              <a:rPr lang="en-US" sz="3200" b="1" dirty="0" smtClean="0">
                <a:solidFill>
                  <a:srgbClr val="2F1BC7"/>
                </a:solidFill>
              </a:rPr>
              <a:t>row index</a:t>
            </a:r>
          </a:p>
          <a:p>
            <a:pPr lvl="1"/>
            <a:r>
              <a:rPr lang="en-US" sz="3200" dirty="0" smtClean="0"/>
              <a:t>a </a:t>
            </a:r>
            <a:r>
              <a:rPr lang="en-US" sz="3200" b="1" dirty="0" smtClean="0">
                <a:solidFill>
                  <a:srgbClr val="2F1BC7"/>
                </a:solidFill>
              </a:rPr>
              <a:t>column index</a:t>
            </a:r>
            <a:endParaRPr lang="en-US" sz="3200" dirty="0" smtClean="0">
              <a:solidFill>
                <a:srgbClr val="2F1BC7"/>
              </a:solidFill>
            </a:endParaRPr>
          </a:p>
          <a:p>
            <a:endParaRPr lang="en-US" dirty="0" smtClean="0"/>
          </a:p>
        </p:txBody>
      </p:sp>
      <p:sp>
        <p:nvSpPr>
          <p:cNvPr id="7" name="Rectangle 6"/>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4434</TotalTime>
  <Words>969</Words>
  <Application>Microsoft Office PowerPoint</Application>
  <PresentationFormat>On-screen Show (4:3)</PresentationFormat>
  <Paragraphs>300</Paragraphs>
  <Slides>26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宋体</vt:lpstr>
      <vt:lpstr>Arial</vt:lpstr>
      <vt:lpstr>Calibri</vt:lpstr>
      <vt:lpstr>Courier New</vt:lpstr>
      <vt:lpstr>Lucida Console</vt:lpstr>
      <vt:lpstr>Monotype Sorts</vt:lpstr>
      <vt:lpstr>Times New Roman</vt:lpstr>
      <vt:lpstr>Wingdings</vt:lpstr>
      <vt:lpstr>Office Theme</vt:lpstr>
      <vt:lpstr>Fundamental of Programming (ACS-102)</vt:lpstr>
      <vt:lpstr>Arrays </vt:lpstr>
      <vt:lpstr>Sorting</vt:lpstr>
      <vt:lpstr>Sorting An Array</vt:lpstr>
      <vt:lpstr>Sorting An Array(Ascending) (Using bubble sort)</vt:lpstr>
      <vt:lpstr>Sorting An Array(Ascending)</vt:lpstr>
      <vt:lpstr>Sorting An Array(Descending)</vt:lpstr>
      <vt:lpstr>Two Dimensional Arrays</vt:lpstr>
      <vt:lpstr>Two Dimensional Arrays</vt:lpstr>
      <vt:lpstr>Declaration and Initialization</vt:lpstr>
      <vt:lpstr>Example</vt:lpstr>
      <vt:lpstr>Declaring Arrays</vt:lpstr>
      <vt:lpstr>Declaring and Initializing Arrays</vt:lpstr>
      <vt:lpstr>Initialization Examples</vt:lpstr>
      <vt:lpstr>Example: Input Using cin</vt:lpstr>
      <vt:lpstr>Example: Assignment</vt:lpstr>
      <vt:lpstr>Example: Computations</vt:lpstr>
      <vt:lpstr>Example: Computations</vt:lpstr>
      <vt:lpstr>Outputting 2D Arrays</vt:lpstr>
      <vt:lpstr>Higher-Dimensional Arrays</vt:lpstr>
      <vt:lpstr>Larger-Dimension Arrays</vt:lpstr>
      <vt:lpstr>Common Programming Errors</vt:lpstr>
      <vt:lpstr> (Nested Loops) – Example Program-1</vt:lpstr>
      <vt:lpstr> (Nested Loops) – Example Program-2</vt:lpstr>
      <vt:lpstr> (Nested Loops) – Example Program-3</vt:lpstr>
      <vt:lpstr>Example-4: Zero Matrix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User</cp:lastModifiedBy>
  <cp:revision>1044</cp:revision>
  <dcterms:created xsi:type="dcterms:W3CDTF">2012-08-28T12:59:58Z</dcterms:created>
  <dcterms:modified xsi:type="dcterms:W3CDTF">2021-05-06T08:17:34Z</dcterms:modified>
</cp:coreProperties>
</file>