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85" r:id="rId2"/>
    <p:sldId id="351" r:id="rId3"/>
    <p:sldId id="340" r:id="rId4"/>
    <p:sldId id="347" r:id="rId5"/>
    <p:sldId id="342" r:id="rId6"/>
    <p:sldId id="343" r:id="rId7"/>
    <p:sldId id="348" r:id="rId8"/>
    <p:sldId id="367" r:id="rId9"/>
    <p:sldId id="368" r:id="rId10"/>
    <p:sldId id="369" r:id="rId11"/>
    <p:sldId id="370" r:id="rId12"/>
    <p:sldId id="354" r:id="rId13"/>
    <p:sldId id="358" r:id="rId14"/>
    <p:sldId id="365" r:id="rId15"/>
    <p:sldId id="360" r:id="rId16"/>
    <p:sldId id="361" r:id="rId17"/>
    <p:sldId id="378" r:id="rId18"/>
    <p:sldId id="379" r:id="rId19"/>
    <p:sldId id="380" r:id="rId20"/>
    <p:sldId id="382" r:id="rId21"/>
    <p:sldId id="383" r:id="rId2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DD7F"/>
    <a:srgbClr val="A6BFDE"/>
    <a:srgbClr val="DFA6A5"/>
    <a:srgbClr val="2F1BC7"/>
    <a:srgbClr val="B80000"/>
    <a:srgbClr val="008000"/>
    <a:srgbClr val="160C5C"/>
    <a:srgbClr val="2C14DE"/>
    <a:srgbClr val="39DFE7"/>
    <a:srgbClr val="275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3559" autoAdjust="0"/>
  </p:normalViewPr>
  <p:slideViewPr>
    <p:cSldViewPr>
      <p:cViewPr varScale="1">
        <p:scale>
          <a:sx n="59" d="100"/>
          <a:sy n="59" d="100"/>
        </p:scale>
        <p:origin x="150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2" y="1753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80661E0-4B8F-48C4-BE73-9521749F9867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A4D7CF7-8980-46AD-8BE9-538A3895E4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63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C2AC187-C0AA-4A6A-BF8E-10F3D85C1A15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EA8B042-BBAA-416E-A5FB-5C4192567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68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noFill/>
        </p:spPr>
        <p:txBody>
          <a:bodyPr/>
          <a:lstStyle/>
          <a:p>
            <a:endParaRPr 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1101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DF8910-A0A4-4BF0-B59D-DDBBAB7A09E1}" type="slidenum">
              <a:rPr lang="en-US"/>
              <a:pPr/>
              <a:t>4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57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noFill/>
        </p:spPr>
        <p:txBody>
          <a:bodyPr/>
          <a:lstStyle/>
          <a:p>
            <a:endParaRPr 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719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noFill/>
        </p:spPr>
        <p:txBody>
          <a:bodyPr/>
          <a:lstStyle/>
          <a:p>
            <a:endParaRPr 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115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DF8910-A0A4-4BF0-B59D-DDBBAB7A09E1}" type="slidenum">
              <a:rPr lang="en-US"/>
              <a:pPr/>
              <a:t>7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01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8F529B-63E9-4343-9DAF-8A964FF5B489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19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192B-E1F2-4D51-9245-C9CE8F612D86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0192B-E1F2-4D51-9245-C9CE8F612D86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2CBD0-4E8A-462D-9424-859647FC3E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727" y="2269332"/>
            <a:ext cx="6743700" cy="121681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160C5C"/>
                </a:solidFill>
              </a:rPr>
              <a:t>Fundamental of Programming</a:t>
            </a:r>
            <a:br>
              <a:rPr lang="en-US" dirty="0"/>
            </a:br>
            <a:endParaRPr lang="en-US" sz="195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AC96C7-DE95-DEED-21A9-DAE8F940C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1953121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DABA90-DF23-433C-95BB-DFF61D67086F}" type="slidenum">
              <a:rPr lang="en-US"/>
              <a:pPr/>
              <a:t>10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300" dirty="0">
                <a:solidFill>
                  <a:srgbClr val="B80000"/>
                </a:solidFill>
                <a:latin typeface="Arial" charset="0"/>
              </a:rPr>
              <a:t>Passing an Array to a Function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526463" cy="6019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3333CC"/>
                </a:solidFill>
                <a:latin typeface="Courier New" pitchFamily="49" charset="0"/>
              </a:rPr>
              <a:t>#include &lt;</a:t>
            </a:r>
            <a:r>
              <a:rPr lang="en-US" sz="2000" b="1" dirty="0" err="1">
                <a:solidFill>
                  <a:srgbClr val="3333CC"/>
                </a:solidFill>
                <a:latin typeface="Courier New" pitchFamily="49" charset="0"/>
              </a:rPr>
              <a:t>iostream.h</a:t>
            </a:r>
            <a:r>
              <a:rPr lang="en-US" sz="2000" b="1" dirty="0">
                <a:solidFill>
                  <a:srgbClr val="3333CC"/>
                </a:solidFill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3333CC"/>
                </a:solidFill>
                <a:latin typeface="Courier New" pitchFamily="49" charset="0"/>
              </a:rPr>
              <a:t> sum(</a:t>
            </a:r>
            <a:r>
              <a:rPr lang="en-US" sz="2000" b="1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3333CC"/>
                </a:solidFill>
                <a:latin typeface="Courier New" pitchFamily="49" charset="0"/>
              </a:rPr>
              <a:t> data[], </a:t>
            </a:r>
            <a:r>
              <a:rPr lang="en-US" sz="2000" b="1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3333CC"/>
                </a:solidFill>
                <a:latin typeface="Courier New" pitchFamily="49" charset="0"/>
              </a:rPr>
              <a:t> n);  //PROTOTYPE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dirty="0">
              <a:solidFill>
                <a:srgbClr val="3333CC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3333CC"/>
                </a:solidFill>
                <a:latin typeface="Courier New" pitchFamily="49" charset="0"/>
              </a:rPr>
              <a:t>void main()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3333CC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3333CC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3333CC"/>
                </a:solidFill>
                <a:latin typeface="Courier New" pitchFamily="49" charset="0"/>
              </a:rPr>
              <a:t> a[] = { 11, 33, 55, 77 };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3333CC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3333CC"/>
                </a:solidFill>
                <a:latin typeface="Courier New" pitchFamily="49" charset="0"/>
              </a:rPr>
              <a:t> size = </a:t>
            </a:r>
            <a:r>
              <a:rPr lang="en-US" sz="2000" b="1" dirty="0" err="1">
                <a:solidFill>
                  <a:srgbClr val="3333CC"/>
                </a:solidFill>
                <a:latin typeface="Courier New" pitchFamily="49" charset="0"/>
              </a:rPr>
              <a:t>sizeof</a:t>
            </a:r>
            <a:r>
              <a:rPr lang="en-US" sz="2000" b="1" dirty="0">
                <a:solidFill>
                  <a:srgbClr val="3333CC"/>
                </a:solidFill>
                <a:latin typeface="Courier New" pitchFamily="49" charset="0"/>
              </a:rPr>
              <a:t>(a)/</a:t>
            </a:r>
            <a:r>
              <a:rPr lang="en-US" sz="2000" b="1" dirty="0" err="1">
                <a:solidFill>
                  <a:srgbClr val="3333CC"/>
                </a:solidFill>
                <a:latin typeface="Courier New" pitchFamily="49" charset="0"/>
              </a:rPr>
              <a:t>sizeof</a:t>
            </a:r>
            <a:r>
              <a:rPr lang="en-US" sz="2000" b="1" dirty="0">
                <a:solidFill>
                  <a:srgbClr val="3333CC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3333CC"/>
                </a:solidFill>
                <a:latin typeface="Courier New" pitchFamily="49" charset="0"/>
              </a:rPr>
              <a:t>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3333CC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3333CC"/>
                </a:solidFill>
                <a:latin typeface="Courier New" pitchFamily="49" charset="0"/>
              </a:rPr>
              <a:t>cout</a:t>
            </a:r>
            <a:r>
              <a:rPr lang="en-US" sz="2000" b="1" dirty="0">
                <a:solidFill>
                  <a:srgbClr val="3333CC"/>
                </a:solidFill>
                <a:latin typeface="Courier New" pitchFamily="49" charset="0"/>
              </a:rPr>
              <a:t> &lt;&lt; "sum(</a:t>
            </a:r>
            <a:r>
              <a:rPr lang="en-US" sz="2000" b="1" dirty="0" err="1">
                <a:solidFill>
                  <a:srgbClr val="3333CC"/>
                </a:solidFill>
                <a:latin typeface="Courier New" pitchFamily="49" charset="0"/>
              </a:rPr>
              <a:t>a,size</a:t>
            </a:r>
            <a:r>
              <a:rPr lang="en-US" sz="2000" b="1" dirty="0">
                <a:solidFill>
                  <a:srgbClr val="3333CC"/>
                </a:solidFill>
                <a:latin typeface="Courier New" pitchFamily="49" charset="0"/>
              </a:rPr>
              <a:t>) = " &lt;&lt; sum(</a:t>
            </a:r>
            <a:r>
              <a:rPr lang="en-US" sz="2000" b="1" dirty="0" err="1">
                <a:solidFill>
                  <a:srgbClr val="3333CC"/>
                </a:solidFill>
                <a:latin typeface="Courier New" pitchFamily="49" charset="0"/>
              </a:rPr>
              <a:t>a,size</a:t>
            </a:r>
            <a:r>
              <a:rPr lang="en-US" sz="2000" b="1" dirty="0">
                <a:solidFill>
                  <a:srgbClr val="3333CC"/>
                </a:solidFill>
                <a:latin typeface="Courier New" pitchFamily="49" charset="0"/>
              </a:rPr>
              <a:t>) &lt;&lt; </a:t>
            </a:r>
            <a:r>
              <a:rPr lang="en-US" sz="2000" b="1" dirty="0" err="1">
                <a:solidFill>
                  <a:srgbClr val="3333CC"/>
                </a:solidFill>
                <a:latin typeface="Courier New" pitchFamily="49" charset="0"/>
              </a:rPr>
              <a:t>endl</a:t>
            </a:r>
            <a:r>
              <a:rPr lang="en-US" sz="2000" b="1" dirty="0">
                <a:solidFill>
                  <a:srgbClr val="3333CC"/>
                </a:solidFill>
                <a:latin typeface="Courier New" pitchFamily="49" charset="0"/>
              </a:rPr>
              <a:t>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3333CC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dirty="0">
              <a:solidFill>
                <a:srgbClr val="3333CC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3333CC"/>
                </a:solidFill>
                <a:latin typeface="Courier New" pitchFamily="49" charset="0"/>
              </a:rPr>
              <a:t> sum(</a:t>
            </a:r>
            <a:r>
              <a:rPr lang="en-US" sz="2000" b="1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3333CC"/>
                </a:solidFill>
                <a:latin typeface="Courier New" pitchFamily="49" charset="0"/>
              </a:rPr>
              <a:t> data[], </a:t>
            </a:r>
            <a:r>
              <a:rPr lang="en-US" sz="2000" b="1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3333CC"/>
                </a:solidFill>
                <a:latin typeface="Courier New" pitchFamily="49" charset="0"/>
              </a:rPr>
              <a:t> n)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3333CC"/>
                </a:solidFill>
                <a:latin typeface="Courier New" pitchFamily="49" charset="0"/>
              </a:rPr>
              <a:t>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3333CC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3333CC"/>
                </a:solidFill>
                <a:latin typeface="Courier New" pitchFamily="49" charset="0"/>
              </a:rPr>
              <a:t> sum=0;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3333CC"/>
                </a:solidFill>
                <a:latin typeface="Courier New" pitchFamily="49" charset="0"/>
              </a:rPr>
              <a:t>	for (</a:t>
            </a:r>
            <a:r>
              <a:rPr lang="en-US" sz="2000" b="1" dirty="0" err="1">
                <a:solidFill>
                  <a:srgbClr val="3333CC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3333CC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3333CC"/>
                </a:solidFill>
                <a:latin typeface="Courier New" pitchFamily="49" charset="0"/>
              </a:rPr>
              <a:t>=0; </a:t>
            </a:r>
            <a:r>
              <a:rPr lang="en-US" sz="2000" b="1" dirty="0" err="1">
                <a:solidFill>
                  <a:srgbClr val="3333CC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3333CC"/>
                </a:solidFill>
                <a:latin typeface="Courier New" pitchFamily="49" charset="0"/>
              </a:rPr>
              <a:t>&lt;</a:t>
            </a:r>
            <a:r>
              <a:rPr lang="en-US" sz="2000" b="1" dirty="0" err="1">
                <a:solidFill>
                  <a:srgbClr val="3333CC"/>
                </a:solidFill>
                <a:latin typeface="Courier New" pitchFamily="49" charset="0"/>
              </a:rPr>
              <a:t>n;i</a:t>
            </a:r>
            <a:r>
              <a:rPr lang="en-US" sz="2000" b="1" dirty="0">
                <a:solidFill>
                  <a:srgbClr val="3333CC"/>
                </a:solidFill>
                <a:latin typeface="Courier New" pitchFamily="49" charset="0"/>
              </a:rPr>
              <a:t>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3333CC"/>
                </a:solidFill>
                <a:latin typeface="Courier New" pitchFamily="49" charset="0"/>
              </a:rPr>
              <a:t>		sum += data[</a:t>
            </a:r>
            <a:r>
              <a:rPr lang="en-US" sz="2000" b="1" dirty="0" err="1">
                <a:solidFill>
                  <a:srgbClr val="3333CC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3333CC"/>
                </a:solidFill>
                <a:latin typeface="Courier New" pitchFamily="49" charset="0"/>
              </a:rPr>
              <a:t>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3333CC"/>
                </a:solidFill>
                <a:latin typeface="Courier New" pitchFamily="49" charset="0"/>
              </a:rPr>
              <a:t>	return sum;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3333CC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6096000" y="3581400"/>
            <a:ext cx="2362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An </a:t>
            </a:r>
            <a:r>
              <a:rPr lang="en-US" sz="2400" b="1" dirty="0" err="1"/>
              <a:t>int</a:t>
            </a:r>
            <a:r>
              <a:rPr lang="en-US" sz="2400" b="1" dirty="0"/>
              <a:t> array parameter </a:t>
            </a:r>
          </a:p>
          <a:p>
            <a:r>
              <a:rPr lang="en-US" sz="2400" b="1" dirty="0"/>
              <a:t>of unknown size</a:t>
            </a: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4876800" y="6019800"/>
            <a:ext cx="3627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The size of the array</a:t>
            </a:r>
          </a:p>
        </p:txBody>
      </p:sp>
      <p:sp>
        <p:nvSpPr>
          <p:cNvPr id="10247" name="Line 6"/>
          <p:cNvSpPr>
            <a:spLocks noChangeShapeType="1"/>
          </p:cNvSpPr>
          <p:nvPr/>
        </p:nvSpPr>
        <p:spPr bwMode="auto">
          <a:xfrm flipH="1">
            <a:off x="3067928" y="3795932"/>
            <a:ext cx="3124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48" name="Line 7"/>
          <p:cNvSpPr>
            <a:spLocks noChangeShapeType="1"/>
          </p:cNvSpPr>
          <p:nvPr/>
        </p:nvSpPr>
        <p:spPr bwMode="auto">
          <a:xfrm flipH="1" flipV="1">
            <a:off x="4114800" y="4495800"/>
            <a:ext cx="8382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49" name="Text Box 8"/>
          <p:cNvSpPr txBox="1">
            <a:spLocks noChangeArrowheads="1"/>
          </p:cNvSpPr>
          <p:nvPr/>
        </p:nvSpPr>
        <p:spPr bwMode="auto">
          <a:xfrm>
            <a:off x="5181600" y="1676400"/>
            <a:ext cx="34424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/>
              <a:t>The array argument, no []</a:t>
            </a: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flipH="1">
            <a:off x="5791200" y="2133600"/>
            <a:ext cx="3048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534400" cy="762000"/>
          </a:xfrm>
        </p:spPr>
        <p:txBody>
          <a:bodyPr/>
          <a:lstStyle/>
          <a:p>
            <a:pPr eaLnBrk="1" hangingPunct="1"/>
            <a:r>
              <a:rPr lang="en-US" sz="3800" dirty="0">
                <a:solidFill>
                  <a:srgbClr val="B80000"/>
                </a:solidFill>
                <a:latin typeface="Arial" charset="0"/>
              </a:rPr>
              <a:t>Arrays are always Pass By Reference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638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>
                <a:solidFill>
                  <a:srgbClr val="2F1BC7"/>
                </a:solidFill>
              </a:rPr>
              <a:t>Arrays</a:t>
            </a:r>
            <a:r>
              <a:rPr lang="en-US" dirty="0"/>
              <a:t> are </a:t>
            </a:r>
            <a:r>
              <a:rPr lang="en-US" dirty="0">
                <a:solidFill>
                  <a:srgbClr val="2F1BC7"/>
                </a:solidFill>
              </a:rPr>
              <a:t>automatically</a:t>
            </a:r>
            <a:r>
              <a:rPr lang="en-US" dirty="0"/>
              <a:t> </a:t>
            </a:r>
            <a:r>
              <a:rPr lang="en-US" dirty="0">
                <a:solidFill>
                  <a:srgbClr val="2F1BC7"/>
                </a:solidFill>
              </a:rPr>
              <a:t>passed</a:t>
            </a:r>
            <a:r>
              <a:rPr lang="en-US" dirty="0"/>
              <a:t> </a:t>
            </a:r>
            <a:r>
              <a:rPr lang="en-US" dirty="0">
                <a:solidFill>
                  <a:srgbClr val="B80000"/>
                </a:solidFill>
              </a:rPr>
              <a:t>by reference</a:t>
            </a:r>
            <a:r>
              <a:rPr lang="en-US" dirty="0"/>
              <a:t>. </a:t>
            </a:r>
          </a:p>
          <a:p>
            <a:pPr eaLnBrk="1" hangingPunct="1"/>
            <a:r>
              <a:rPr lang="en-US" dirty="0">
                <a:solidFill>
                  <a:srgbClr val="2F1BC7"/>
                </a:solidFill>
              </a:rPr>
              <a:t>Do not use &amp;</a:t>
            </a:r>
            <a:r>
              <a:rPr lang="en-US" dirty="0"/>
              <a:t>. </a:t>
            </a:r>
          </a:p>
          <a:p>
            <a:pPr eaLnBrk="1" hangingPunct="1"/>
            <a:r>
              <a:rPr lang="en-US" dirty="0">
                <a:solidFill>
                  <a:srgbClr val="2F1BC7"/>
                </a:solidFill>
              </a:rPr>
              <a:t>If</a:t>
            </a:r>
            <a:r>
              <a:rPr lang="en-US" dirty="0"/>
              <a:t> the </a:t>
            </a:r>
            <a:r>
              <a:rPr lang="en-US" dirty="0">
                <a:solidFill>
                  <a:srgbClr val="2F1BC7"/>
                </a:solidFill>
              </a:rPr>
              <a:t>function modifies </a:t>
            </a:r>
            <a:r>
              <a:rPr lang="en-US" dirty="0"/>
              <a:t>the </a:t>
            </a:r>
            <a:r>
              <a:rPr lang="en-US" dirty="0">
                <a:solidFill>
                  <a:srgbClr val="2F1BC7"/>
                </a:solidFill>
              </a:rPr>
              <a:t>array</a:t>
            </a:r>
            <a:r>
              <a:rPr lang="en-US" dirty="0"/>
              <a:t>, </a:t>
            </a:r>
            <a:r>
              <a:rPr lang="en-US" dirty="0">
                <a:solidFill>
                  <a:srgbClr val="2F1BC7"/>
                </a:solidFill>
              </a:rPr>
              <a:t>it</a:t>
            </a:r>
            <a:r>
              <a:rPr lang="en-US" dirty="0"/>
              <a:t> is also </a:t>
            </a:r>
            <a:r>
              <a:rPr lang="en-US" dirty="0">
                <a:solidFill>
                  <a:srgbClr val="2F1BC7"/>
                </a:solidFill>
              </a:rPr>
              <a:t>modified</a:t>
            </a:r>
            <a:r>
              <a:rPr lang="en-US" dirty="0"/>
              <a:t> in the </a:t>
            </a:r>
            <a:r>
              <a:rPr lang="en-US" dirty="0">
                <a:solidFill>
                  <a:srgbClr val="2F1BC7"/>
                </a:solidFill>
              </a:rPr>
              <a:t>calling environment.</a:t>
            </a:r>
          </a:p>
          <a:p>
            <a:pPr eaLnBrk="1" hangingPunct="1">
              <a:buNone/>
            </a:pPr>
            <a:endParaRPr lang="en-US" dirty="0">
              <a:solidFill>
                <a:srgbClr val="2F1BC7"/>
              </a:solidFill>
            </a:endParaRPr>
          </a:p>
          <a:p>
            <a:pPr eaLnBrk="1" hangingPunct="1">
              <a:buNone/>
            </a:pPr>
            <a:r>
              <a:rPr lang="en-US" i="1" dirty="0">
                <a:solidFill>
                  <a:srgbClr val="008000"/>
                </a:solidFill>
              </a:rPr>
              <a:t>//Following function sets the values of an array to 0</a:t>
            </a:r>
          </a:p>
          <a:p>
            <a:pPr eaLnBrk="1" hangingPunct="1">
              <a:buFontTx/>
              <a:buNone/>
            </a:pPr>
            <a:r>
              <a:rPr lang="en-US" dirty="0"/>
              <a:t>void Zero(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[], 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pPr eaLnBrk="1" hangingPunct="1">
              <a:buFontTx/>
              <a:buNone/>
            </a:pPr>
            <a:r>
              <a:rPr lang="en-US" dirty="0"/>
              <a:t>{</a:t>
            </a:r>
          </a:p>
          <a:p>
            <a:pPr eaLnBrk="1" hangingPunct="1">
              <a:buFontTx/>
              <a:buNone/>
            </a:pPr>
            <a:r>
              <a:rPr lang="en-US" dirty="0"/>
              <a:t>	   for (</a:t>
            </a:r>
            <a:r>
              <a:rPr lang="en-US" dirty="0" err="1"/>
              <a:t>int</a:t>
            </a:r>
            <a:r>
              <a:rPr lang="en-US" dirty="0"/>
              <a:t> k=0; k&lt;N; k++)  </a:t>
            </a:r>
          </a:p>
          <a:p>
            <a:pPr eaLnBrk="1" hangingPunct="1">
              <a:buFontTx/>
              <a:buNone/>
            </a:pPr>
            <a:r>
              <a:rPr lang="en-US" dirty="0"/>
              <a:t>       </a:t>
            </a:r>
            <a:r>
              <a:rPr lang="en-US" dirty="0" err="1"/>
              <a:t>arr</a:t>
            </a:r>
            <a:r>
              <a:rPr lang="en-US" dirty="0"/>
              <a:t>[k]=0;</a:t>
            </a:r>
          </a:p>
          <a:p>
            <a:pPr eaLnBrk="1" hangingPunct="1">
              <a:buFontTx/>
              <a:buNone/>
            </a:pPr>
            <a:r>
              <a:rPr lang="en-US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991600" cy="5638800"/>
          </a:xfrm>
          <a:noFill/>
          <a:ln/>
        </p:spPr>
        <p:txBody>
          <a:bodyPr>
            <a:noAutofit/>
          </a:bodyPr>
          <a:lstStyle/>
          <a:p>
            <a:pPr algn="l" rtl="0"/>
            <a:r>
              <a:rPr lang="en-US" sz="30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Function overloading</a:t>
            </a:r>
          </a:p>
          <a:p>
            <a:pPr lvl="1" algn="l" rtl="0"/>
            <a:r>
              <a:rPr lang="en-US" sz="3000" dirty="0">
                <a:solidFill>
                  <a:srgbClr val="2F1BC7"/>
                </a:solidFill>
                <a:latin typeface="+mj-lt"/>
                <a:cs typeface="Times New Roman" pitchFamily="18" charset="0"/>
              </a:rPr>
              <a:t>Functions</a:t>
            </a:r>
            <a:r>
              <a:rPr lang="en-US" sz="3000" dirty="0">
                <a:latin typeface="+mj-lt"/>
                <a:cs typeface="Times New Roman" pitchFamily="18" charset="0"/>
              </a:rPr>
              <a:t> with </a:t>
            </a:r>
            <a:r>
              <a:rPr lang="en-US" sz="3000" dirty="0">
                <a:solidFill>
                  <a:srgbClr val="2F1BC7"/>
                </a:solidFill>
                <a:latin typeface="+mj-lt"/>
                <a:cs typeface="Times New Roman" pitchFamily="18" charset="0"/>
              </a:rPr>
              <a:t>same name</a:t>
            </a:r>
            <a:r>
              <a:rPr lang="en-US" sz="3000" dirty="0">
                <a:latin typeface="+mj-lt"/>
                <a:cs typeface="Times New Roman" pitchFamily="18" charset="0"/>
              </a:rPr>
              <a:t> and </a:t>
            </a:r>
            <a:r>
              <a:rPr lang="en-US" sz="3000" dirty="0">
                <a:solidFill>
                  <a:srgbClr val="2F1BC7"/>
                </a:solidFill>
                <a:latin typeface="+mj-lt"/>
                <a:cs typeface="Times New Roman" pitchFamily="18" charset="0"/>
              </a:rPr>
              <a:t>different parameters</a:t>
            </a:r>
          </a:p>
          <a:p>
            <a:pPr lvl="1" algn="l" rtl="0"/>
            <a:r>
              <a:rPr lang="en-US" sz="3000" dirty="0">
                <a:latin typeface="+mj-lt"/>
                <a:cs typeface="Times New Roman" pitchFamily="18" charset="0"/>
              </a:rPr>
              <a:t>Should </a:t>
            </a:r>
            <a:r>
              <a:rPr lang="en-US" sz="3000" dirty="0">
                <a:solidFill>
                  <a:srgbClr val="2F1BC7"/>
                </a:solidFill>
                <a:latin typeface="+mj-lt"/>
                <a:cs typeface="Times New Roman" pitchFamily="18" charset="0"/>
              </a:rPr>
              <a:t>perform</a:t>
            </a:r>
            <a:r>
              <a:rPr lang="en-US" sz="3000" dirty="0">
                <a:latin typeface="+mj-lt"/>
                <a:cs typeface="Times New Roman" pitchFamily="18" charset="0"/>
              </a:rPr>
              <a:t> </a:t>
            </a:r>
            <a:r>
              <a:rPr lang="en-US" sz="3000" dirty="0">
                <a:solidFill>
                  <a:srgbClr val="2F1BC7"/>
                </a:solidFill>
                <a:latin typeface="+mj-lt"/>
                <a:cs typeface="Times New Roman" pitchFamily="18" charset="0"/>
              </a:rPr>
              <a:t>similar tasks</a:t>
            </a:r>
            <a:r>
              <a:rPr lang="en-US" sz="3000" dirty="0">
                <a:latin typeface="+mj-lt"/>
                <a:cs typeface="Times New Roman" pitchFamily="18" charset="0"/>
              </a:rPr>
              <a:t>: </a:t>
            </a:r>
          </a:p>
          <a:p>
            <a:pPr lvl="2" algn="l" rtl="0"/>
            <a:r>
              <a:rPr lang="en-US" sz="3000" dirty="0">
                <a:latin typeface="+mj-lt"/>
                <a:cs typeface="Times New Roman" pitchFamily="18" charset="0"/>
              </a:rPr>
              <a:t>i.e., function to square </a:t>
            </a:r>
            <a:r>
              <a:rPr lang="en-US" sz="3000" b="1" dirty="0" err="1">
                <a:latin typeface="+mj-lt"/>
                <a:cs typeface="Times New Roman" pitchFamily="18" charset="0"/>
              </a:rPr>
              <a:t>int</a:t>
            </a:r>
            <a:r>
              <a:rPr lang="en-US" sz="3000" dirty="0" err="1">
                <a:latin typeface="+mj-lt"/>
                <a:cs typeface="Times New Roman" pitchFamily="18" charset="0"/>
              </a:rPr>
              <a:t>s</a:t>
            </a:r>
            <a:r>
              <a:rPr lang="en-US" sz="3000" dirty="0">
                <a:latin typeface="+mj-lt"/>
                <a:cs typeface="Times New Roman" pitchFamily="18" charset="0"/>
              </a:rPr>
              <a:t> and function to square </a:t>
            </a:r>
            <a:r>
              <a:rPr lang="en-US" sz="3000" b="1" dirty="0">
                <a:latin typeface="+mj-lt"/>
                <a:cs typeface="Times New Roman" pitchFamily="18" charset="0"/>
              </a:rPr>
              <a:t>float</a:t>
            </a:r>
            <a:r>
              <a:rPr lang="en-US" sz="3000" dirty="0">
                <a:latin typeface="+mj-lt"/>
                <a:cs typeface="Times New Roman" pitchFamily="18" charset="0"/>
              </a:rPr>
              <a:t>s</a:t>
            </a:r>
          </a:p>
          <a:p>
            <a:pPr lvl="2" algn="l" rtl="0">
              <a:buFontTx/>
              <a:buNone/>
            </a:pPr>
            <a:r>
              <a:rPr lang="en-US" sz="3000" dirty="0">
                <a:latin typeface="+mj-lt"/>
                <a:cs typeface="Times New Roman" pitchFamily="18" charset="0"/>
              </a:rPr>
              <a:t>	</a:t>
            </a:r>
            <a:endParaRPr lang="en-US" sz="3000" b="1" dirty="0">
              <a:latin typeface="+mj-lt"/>
              <a:cs typeface="Courier New" pitchFamily="49" charset="0"/>
            </a:endParaRPr>
          </a:p>
        </p:txBody>
      </p:sp>
      <p:sp>
        <p:nvSpPr>
          <p:cNvPr id="144389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696200" cy="896938"/>
          </a:xfrm>
          <a:noFill/>
          <a:ln/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Function Overloading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4343400"/>
            <a:ext cx="3581400" cy="2209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12713" lvl="2"/>
            <a:r>
              <a:rPr lang="en-US" sz="2600" b="1" dirty="0" err="1">
                <a:solidFill>
                  <a:srgbClr val="2F1BC7"/>
                </a:solidFill>
                <a:cs typeface="Courier New" pitchFamily="49" charset="0"/>
              </a:rPr>
              <a:t>int</a:t>
            </a:r>
            <a:r>
              <a:rPr lang="en-US" sz="26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008000"/>
                </a:solidFill>
                <a:cs typeface="Courier New" pitchFamily="49" charset="0"/>
              </a:rPr>
              <a:t>square</a:t>
            </a:r>
            <a:r>
              <a:rPr lang="en-US" sz="2600" b="1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en-US" sz="2600" b="1" dirty="0" err="1">
                <a:solidFill>
                  <a:srgbClr val="2F1BC7"/>
                </a:solidFill>
                <a:cs typeface="Courier New" pitchFamily="49" charset="0"/>
              </a:rPr>
              <a:t>int</a:t>
            </a:r>
            <a:r>
              <a:rPr lang="en-US" sz="2600" b="1" dirty="0">
                <a:solidFill>
                  <a:srgbClr val="2F1BC7"/>
                </a:solidFill>
                <a:cs typeface="Courier New" pitchFamily="49" charset="0"/>
              </a:rPr>
              <a:t> x</a:t>
            </a:r>
            <a:r>
              <a:rPr lang="en-US" sz="2600" b="1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marL="112713" lvl="2"/>
            <a:r>
              <a:rPr lang="en-US" sz="2600" b="1" dirty="0">
                <a:solidFill>
                  <a:schemeClr val="tx1"/>
                </a:solidFill>
                <a:cs typeface="Courier New" pitchFamily="49" charset="0"/>
              </a:rPr>
              <a:t>{</a:t>
            </a:r>
            <a:br>
              <a:rPr lang="en-US" sz="2600" b="1" dirty="0">
                <a:solidFill>
                  <a:schemeClr val="tx1"/>
                </a:solidFill>
                <a:cs typeface="Courier New" pitchFamily="49" charset="0"/>
              </a:rPr>
            </a:br>
            <a:r>
              <a:rPr lang="en-US" sz="2600" b="1" dirty="0">
                <a:solidFill>
                  <a:schemeClr val="tx1"/>
                </a:solidFill>
                <a:cs typeface="Courier New" pitchFamily="49" charset="0"/>
              </a:rPr>
              <a:t>      return (x * x);</a:t>
            </a:r>
            <a:br>
              <a:rPr lang="en-US" sz="2600" b="1" dirty="0">
                <a:solidFill>
                  <a:schemeClr val="tx1"/>
                </a:solidFill>
                <a:cs typeface="Courier New" pitchFamily="49" charset="0"/>
              </a:rPr>
            </a:br>
            <a:r>
              <a:rPr lang="en-US" sz="2600" b="1" dirty="0">
                <a:solidFill>
                  <a:schemeClr val="tx1"/>
                </a:solidFill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724400" y="4343400"/>
            <a:ext cx="3505200" cy="2209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12713" lvl="2"/>
            <a:r>
              <a:rPr lang="en-US" sz="2600" b="1" dirty="0">
                <a:solidFill>
                  <a:srgbClr val="2F1BC7"/>
                </a:solidFill>
                <a:cs typeface="Courier New" pitchFamily="49" charset="0"/>
              </a:rPr>
              <a:t>float</a:t>
            </a:r>
            <a:r>
              <a:rPr lang="en-US" sz="26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008000"/>
                </a:solidFill>
                <a:cs typeface="Courier New" pitchFamily="49" charset="0"/>
              </a:rPr>
              <a:t>square</a:t>
            </a:r>
            <a:r>
              <a:rPr lang="en-US" sz="2600" b="1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en-US" sz="2600" b="1" dirty="0">
                <a:solidFill>
                  <a:srgbClr val="2F1BC7"/>
                </a:solidFill>
                <a:cs typeface="Courier New" pitchFamily="49" charset="0"/>
              </a:rPr>
              <a:t>float x</a:t>
            </a:r>
            <a:r>
              <a:rPr lang="en-US" sz="2600" b="1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marL="112713" lvl="2"/>
            <a:r>
              <a:rPr lang="en-US" sz="2600" b="1" dirty="0">
                <a:solidFill>
                  <a:schemeClr val="tx1"/>
                </a:solidFill>
                <a:cs typeface="Courier New" pitchFamily="49" charset="0"/>
              </a:rPr>
              <a:t>{</a:t>
            </a:r>
            <a:br>
              <a:rPr lang="en-US" sz="2600" b="1" dirty="0">
                <a:solidFill>
                  <a:schemeClr val="tx1"/>
                </a:solidFill>
                <a:cs typeface="Courier New" pitchFamily="49" charset="0"/>
              </a:rPr>
            </a:br>
            <a:r>
              <a:rPr lang="en-US" sz="2600" b="1" dirty="0">
                <a:solidFill>
                  <a:schemeClr val="tx1"/>
                </a:solidFill>
                <a:cs typeface="Courier New" pitchFamily="49" charset="0"/>
              </a:rPr>
              <a:t>      return (x * x);</a:t>
            </a:r>
            <a:br>
              <a:rPr lang="en-US" sz="2600" b="1" dirty="0">
                <a:solidFill>
                  <a:schemeClr val="tx1"/>
                </a:solidFill>
                <a:cs typeface="Courier New" pitchFamily="49" charset="0"/>
              </a:rPr>
            </a:br>
            <a:r>
              <a:rPr lang="en-US" sz="2600" b="1" dirty="0">
                <a:solidFill>
                  <a:schemeClr val="tx1"/>
                </a:solidFill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638800"/>
          </a:xfrm>
          <a:noFill/>
          <a:ln/>
        </p:spPr>
        <p:txBody>
          <a:bodyPr>
            <a:noAutofit/>
          </a:bodyPr>
          <a:lstStyle/>
          <a:p>
            <a:pPr algn="l" rtl="0"/>
            <a:r>
              <a:rPr lang="en-US" sz="3400" dirty="0">
                <a:latin typeface="+mj-lt"/>
                <a:cs typeface="Times New Roman" pitchFamily="18" charset="0"/>
              </a:rPr>
              <a:t>At </a:t>
            </a:r>
            <a:r>
              <a:rPr lang="en-US" sz="3400" dirty="0">
                <a:solidFill>
                  <a:srgbClr val="2F1BC7"/>
                </a:solidFill>
                <a:latin typeface="+mj-lt"/>
                <a:cs typeface="Times New Roman" pitchFamily="18" charset="0"/>
              </a:rPr>
              <a:t>call-time</a:t>
            </a:r>
            <a:r>
              <a:rPr lang="en-US" sz="3400" dirty="0">
                <a:latin typeface="+mj-lt"/>
                <a:cs typeface="Times New Roman" pitchFamily="18" charset="0"/>
              </a:rPr>
              <a:t> C++ </a:t>
            </a:r>
            <a:r>
              <a:rPr lang="en-US" sz="3400" dirty="0">
                <a:solidFill>
                  <a:srgbClr val="2F1BC7"/>
                </a:solidFill>
                <a:latin typeface="+mj-lt"/>
                <a:cs typeface="Times New Roman" pitchFamily="18" charset="0"/>
              </a:rPr>
              <a:t>complier</a:t>
            </a:r>
            <a:r>
              <a:rPr lang="en-US" sz="3400" dirty="0">
                <a:latin typeface="+mj-lt"/>
                <a:cs typeface="Times New Roman" pitchFamily="18" charset="0"/>
              </a:rPr>
              <a:t> </a:t>
            </a:r>
            <a:r>
              <a:rPr lang="en-US" sz="3400" dirty="0">
                <a:solidFill>
                  <a:srgbClr val="2F1BC7"/>
                </a:solidFill>
                <a:latin typeface="+mj-lt"/>
                <a:cs typeface="Times New Roman" pitchFamily="18" charset="0"/>
              </a:rPr>
              <a:t>selects</a:t>
            </a:r>
            <a:r>
              <a:rPr lang="en-US" sz="3400" dirty="0">
                <a:latin typeface="+mj-lt"/>
                <a:cs typeface="Times New Roman" pitchFamily="18" charset="0"/>
              </a:rPr>
              <a:t> the </a:t>
            </a:r>
            <a:r>
              <a:rPr lang="en-US" sz="3400" dirty="0">
                <a:solidFill>
                  <a:srgbClr val="2F1BC7"/>
                </a:solidFill>
                <a:latin typeface="+mj-lt"/>
                <a:cs typeface="Times New Roman" pitchFamily="18" charset="0"/>
              </a:rPr>
              <a:t>proper function</a:t>
            </a:r>
            <a:r>
              <a:rPr lang="en-US" sz="3400" dirty="0">
                <a:latin typeface="+mj-lt"/>
                <a:cs typeface="Times New Roman" pitchFamily="18" charset="0"/>
              </a:rPr>
              <a:t> by </a:t>
            </a:r>
            <a:r>
              <a:rPr lang="en-US" sz="3400" dirty="0">
                <a:solidFill>
                  <a:srgbClr val="2F1BC7"/>
                </a:solidFill>
                <a:latin typeface="+mj-lt"/>
                <a:cs typeface="Times New Roman" pitchFamily="18" charset="0"/>
              </a:rPr>
              <a:t>examining the </a:t>
            </a:r>
            <a:r>
              <a:rPr lang="en-US" sz="34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number</a:t>
            </a:r>
            <a:r>
              <a:rPr lang="en-US" sz="3400" dirty="0">
                <a:latin typeface="+mj-lt"/>
                <a:cs typeface="Times New Roman" pitchFamily="18" charset="0"/>
              </a:rPr>
              <a:t>, </a:t>
            </a:r>
            <a:r>
              <a:rPr lang="en-US" sz="34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type</a:t>
            </a:r>
            <a:r>
              <a:rPr lang="en-US" sz="3400" dirty="0">
                <a:latin typeface="+mj-lt"/>
                <a:cs typeface="Times New Roman" pitchFamily="18" charset="0"/>
              </a:rPr>
              <a:t> and </a:t>
            </a:r>
            <a:r>
              <a:rPr lang="en-US" sz="34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order</a:t>
            </a:r>
            <a:r>
              <a:rPr lang="en-US" sz="3400" dirty="0">
                <a:solidFill>
                  <a:srgbClr val="2F1BC7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3400" dirty="0">
                <a:latin typeface="+mj-lt"/>
                <a:cs typeface="Times New Roman" pitchFamily="18" charset="0"/>
              </a:rPr>
              <a:t>of the </a:t>
            </a:r>
            <a:r>
              <a:rPr lang="en-US" sz="34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parameters</a:t>
            </a:r>
          </a:p>
        </p:txBody>
      </p:sp>
      <p:sp>
        <p:nvSpPr>
          <p:cNvPr id="144389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696200" cy="896938"/>
          </a:xfrm>
          <a:noFill/>
          <a:ln/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Function Overloading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638800"/>
          </a:xfrm>
          <a:noFill/>
          <a:ln/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>
                <a:solidFill>
                  <a:srgbClr val="008000"/>
                </a:solidFill>
                <a:latin typeface="+mj-lt"/>
                <a:cs typeface="Times New Roman" pitchFamily="18" charset="0"/>
              </a:rPr>
              <a:t>void print(</a:t>
            </a:r>
            <a:r>
              <a:rPr lang="en-US" sz="2800" dirty="0" err="1">
                <a:solidFill>
                  <a:srgbClr val="008000"/>
                </a:solidFill>
                <a:latin typeface="+mj-lt"/>
                <a:cs typeface="Times New Roman" pitchFamily="18" charset="0"/>
              </a:rPr>
              <a:t>int</a:t>
            </a:r>
            <a:r>
              <a:rPr lang="en-US" sz="2800" dirty="0">
                <a:solidFill>
                  <a:srgbClr val="008000"/>
                </a:solidFill>
                <a:latin typeface="+mj-lt"/>
                <a:cs typeface="Times New Roman" pitchFamily="18" charset="0"/>
              </a:rPr>
              <a:t>  </a:t>
            </a:r>
            <a:r>
              <a:rPr lang="en-US" sz="2800" dirty="0" err="1">
                <a:solidFill>
                  <a:srgbClr val="008000"/>
                </a:solidFill>
                <a:latin typeface="+mj-lt"/>
                <a:cs typeface="Times New Roman" pitchFamily="18" charset="0"/>
              </a:rPr>
              <a:t>i</a:t>
            </a:r>
            <a:r>
              <a:rPr lang="en-US" sz="2800" dirty="0">
                <a:solidFill>
                  <a:srgbClr val="008000"/>
                </a:solidFill>
                <a:latin typeface="+mj-lt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en-US" sz="2800" dirty="0">
                <a:solidFill>
                  <a:srgbClr val="008000"/>
                </a:solidFill>
                <a:latin typeface="+mj-lt"/>
                <a:cs typeface="Times New Roman" pitchFamily="18" charset="0"/>
              </a:rPr>
              <a:t>{  </a:t>
            </a:r>
            <a:r>
              <a:rPr lang="en-US" sz="2800" dirty="0" err="1">
                <a:solidFill>
                  <a:srgbClr val="008000"/>
                </a:solidFill>
                <a:latin typeface="+mj-lt"/>
                <a:cs typeface="Times New Roman" pitchFamily="18" charset="0"/>
              </a:rPr>
              <a:t>cout</a:t>
            </a:r>
            <a:r>
              <a:rPr lang="en-US" sz="2800" dirty="0">
                <a:solidFill>
                  <a:srgbClr val="008000"/>
                </a:solidFill>
                <a:latin typeface="+mj-lt"/>
                <a:cs typeface="Times New Roman" pitchFamily="18" charset="0"/>
              </a:rPr>
              <a:t> &lt;&lt; " Here is </a:t>
            </a:r>
            <a:r>
              <a:rPr lang="en-US" sz="2800" dirty="0" err="1">
                <a:solidFill>
                  <a:srgbClr val="008000"/>
                </a:solidFill>
                <a:latin typeface="+mj-lt"/>
                <a:cs typeface="Times New Roman" pitchFamily="18" charset="0"/>
              </a:rPr>
              <a:t>int</a:t>
            </a:r>
            <a:r>
              <a:rPr lang="en-US" sz="2800" dirty="0">
                <a:solidFill>
                  <a:srgbClr val="008000"/>
                </a:solidFill>
                <a:latin typeface="+mj-lt"/>
                <a:cs typeface="Times New Roman" pitchFamily="18" charset="0"/>
              </a:rPr>
              <a:t> " &lt;&lt; </a:t>
            </a:r>
            <a:r>
              <a:rPr lang="en-US" sz="2800" dirty="0" err="1">
                <a:solidFill>
                  <a:srgbClr val="008000"/>
                </a:solidFill>
                <a:latin typeface="+mj-lt"/>
                <a:cs typeface="Times New Roman" pitchFamily="18" charset="0"/>
              </a:rPr>
              <a:t>i</a:t>
            </a:r>
            <a:r>
              <a:rPr lang="en-US" sz="2800" dirty="0">
                <a:solidFill>
                  <a:srgbClr val="008000"/>
                </a:solidFill>
                <a:latin typeface="+mj-lt"/>
                <a:cs typeface="Times New Roman" pitchFamily="18" charset="0"/>
              </a:rPr>
              <a:t> &lt;&lt; </a:t>
            </a:r>
            <a:r>
              <a:rPr lang="en-US" sz="2800" dirty="0" err="1">
                <a:solidFill>
                  <a:srgbClr val="008000"/>
                </a:solidFill>
                <a:latin typeface="+mj-lt"/>
                <a:cs typeface="Times New Roman" pitchFamily="18" charset="0"/>
              </a:rPr>
              <a:t>endl</a:t>
            </a:r>
            <a:r>
              <a:rPr lang="en-US" sz="2800" dirty="0">
                <a:solidFill>
                  <a:srgbClr val="008000"/>
                </a:solidFill>
                <a:latin typeface="+mj-lt"/>
                <a:cs typeface="Times New Roman" pitchFamily="18" charset="0"/>
              </a:rPr>
              <a:t>;  } </a:t>
            </a:r>
          </a:p>
          <a:p>
            <a:pPr>
              <a:buNone/>
            </a:pPr>
            <a:endParaRPr lang="en-US" sz="2800" dirty="0"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solidFill>
                  <a:srgbClr val="2F1BC7"/>
                </a:solidFill>
                <a:latin typeface="+mj-lt"/>
                <a:cs typeface="Times New Roman" pitchFamily="18" charset="0"/>
              </a:rPr>
              <a:t>void print(double f) </a:t>
            </a:r>
          </a:p>
          <a:p>
            <a:pPr>
              <a:buNone/>
            </a:pPr>
            <a:r>
              <a:rPr lang="en-US" sz="2800" dirty="0">
                <a:solidFill>
                  <a:srgbClr val="2F1BC7"/>
                </a:solidFill>
                <a:latin typeface="+mj-lt"/>
                <a:cs typeface="Times New Roman" pitchFamily="18" charset="0"/>
              </a:rPr>
              <a:t>{ </a:t>
            </a:r>
            <a:r>
              <a:rPr lang="en-US" sz="2800" dirty="0" err="1">
                <a:solidFill>
                  <a:srgbClr val="2F1BC7"/>
                </a:solidFill>
                <a:latin typeface="+mj-lt"/>
                <a:cs typeface="Times New Roman" pitchFamily="18" charset="0"/>
              </a:rPr>
              <a:t>cout</a:t>
            </a:r>
            <a:r>
              <a:rPr lang="en-US" sz="2800" dirty="0">
                <a:solidFill>
                  <a:srgbClr val="2F1BC7"/>
                </a:solidFill>
                <a:latin typeface="+mj-lt"/>
                <a:cs typeface="Times New Roman" pitchFamily="18" charset="0"/>
              </a:rPr>
              <a:t> &lt;&lt; " Here is float " &lt;&lt; f &lt;&lt; </a:t>
            </a:r>
            <a:r>
              <a:rPr lang="en-US" sz="2800" dirty="0" err="1">
                <a:solidFill>
                  <a:srgbClr val="2F1BC7"/>
                </a:solidFill>
                <a:latin typeface="+mj-lt"/>
                <a:cs typeface="Times New Roman" pitchFamily="18" charset="0"/>
              </a:rPr>
              <a:t>endl</a:t>
            </a:r>
            <a:r>
              <a:rPr lang="en-US" sz="2800" dirty="0">
                <a:solidFill>
                  <a:srgbClr val="2F1BC7"/>
                </a:solidFill>
                <a:latin typeface="+mj-lt"/>
                <a:cs typeface="Times New Roman" pitchFamily="18" charset="0"/>
              </a:rPr>
              <a:t>; } </a:t>
            </a:r>
          </a:p>
          <a:p>
            <a:pPr>
              <a:buNone/>
            </a:pPr>
            <a:endParaRPr lang="en-US" sz="2800" dirty="0"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solidFill>
                  <a:srgbClr val="B80000"/>
                </a:solidFill>
                <a:latin typeface="+mj-lt"/>
                <a:cs typeface="Times New Roman" pitchFamily="18" charset="0"/>
              </a:rPr>
              <a:t>void print(char* c) </a:t>
            </a:r>
          </a:p>
          <a:p>
            <a:pPr>
              <a:buNone/>
            </a:pPr>
            <a:r>
              <a:rPr lang="en-US" sz="2800" dirty="0">
                <a:solidFill>
                  <a:srgbClr val="B80000"/>
                </a:solidFill>
                <a:latin typeface="+mj-lt"/>
                <a:cs typeface="Times New Roman" pitchFamily="18" charset="0"/>
              </a:rPr>
              <a:t>{ </a:t>
            </a:r>
            <a:r>
              <a:rPr lang="en-US" sz="2800" dirty="0" err="1">
                <a:solidFill>
                  <a:srgbClr val="B80000"/>
                </a:solidFill>
                <a:latin typeface="+mj-lt"/>
                <a:cs typeface="Times New Roman" pitchFamily="18" charset="0"/>
              </a:rPr>
              <a:t>cout</a:t>
            </a:r>
            <a:r>
              <a:rPr lang="en-US" sz="2800" dirty="0">
                <a:solidFill>
                  <a:srgbClr val="B80000"/>
                </a:solidFill>
                <a:latin typeface="+mj-lt"/>
                <a:cs typeface="Times New Roman" pitchFamily="18" charset="0"/>
              </a:rPr>
              <a:t> &lt;&lt; " Here is char* " &lt;&lt; c &lt;&lt; </a:t>
            </a:r>
            <a:r>
              <a:rPr lang="en-US" sz="2800" dirty="0" err="1">
                <a:solidFill>
                  <a:srgbClr val="B80000"/>
                </a:solidFill>
                <a:latin typeface="+mj-lt"/>
                <a:cs typeface="Times New Roman" pitchFamily="18" charset="0"/>
              </a:rPr>
              <a:t>endl</a:t>
            </a:r>
            <a:r>
              <a:rPr lang="en-US" sz="2800" dirty="0">
                <a:solidFill>
                  <a:srgbClr val="B80000"/>
                </a:solidFill>
                <a:latin typeface="+mj-lt"/>
                <a:cs typeface="Times New Roman" pitchFamily="18" charset="0"/>
              </a:rPr>
              <a:t>; } </a:t>
            </a:r>
          </a:p>
          <a:p>
            <a:pPr>
              <a:buNone/>
            </a:pPr>
            <a:endParaRPr lang="en-US" sz="2800" dirty="0"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err="1">
                <a:latin typeface="+mj-lt"/>
                <a:cs typeface="Times New Roman" pitchFamily="18" charset="0"/>
              </a:rPr>
              <a:t>int</a:t>
            </a:r>
            <a:r>
              <a:rPr lang="en-US" sz="2800" dirty="0">
                <a:latin typeface="+mj-lt"/>
                <a:cs typeface="Times New Roman" pitchFamily="18" charset="0"/>
              </a:rPr>
              <a:t> main() </a:t>
            </a:r>
          </a:p>
          <a:p>
            <a:pPr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{  </a:t>
            </a:r>
            <a:r>
              <a:rPr lang="en-US" sz="2800" dirty="0">
                <a:solidFill>
                  <a:srgbClr val="008000"/>
                </a:solidFill>
                <a:latin typeface="+mj-lt"/>
                <a:cs typeface="Times New Roman" pitchFamily="18" charset="0"/>
              </a:rPr>
              <a:t>print(10);</a:t>
            </a:r>
            <a:r>
              <a:rPr lang="en-US" sz="2800" dirty="0">
                <a:latin typeface="+mj-lt"/>
                <a:cs typeface="Times New Roman" pitchFamily="18" charset="0"/>
              </a:rPr>
              <a:t>   </a:t>
            </a:r>
            <a:r>
              <a:rPr lang="en-US" sz="2800" dirty="0">
                <a:solidFill>
                  <a:srgbClr val="2F1BC7"/>
                </a:solidFill>
                <a:latin typeface="+mj-lt"/>
                <a:cs typeface="Times New Roman" pitchFamily="18" charset="0"/>
              </a:rPr>
              <a:t>print(10.10);  </a:t>
            </a:r>
            <a:r>
              <a:rPr lang="en-US" sz="28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print("ten"); </a:t>
            </a:r>
            <a:r>
              <a:rPr lang="en-US" sz="2800" dirty="0">
                <a:latin typeface="+mj-lt"/>
                <a:cs typeface="Times New Roman" pitchFamily="18" charset="0"/>
              </a:rPr>
              <a:t>}</a:t>
            </a:r>
            <a:endParaRPr lang="en-US" sz="2800" dirty="0">
              <a:solidFill>
                <a:srgbClr val="C0000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44389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696200" cy="896938"/>
          </a:xfrm>
          <a:noFill/>
          <a:ln/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Function Overloading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4114800" cy="5638800"/>
          </a:xfrm>
          <a:solidFill>
            <a:schemeClr val="accent3">
              <a:lumMod val="40000"/>
              <a:lumOff val="60000"/>
            </a:schemeClr>
          </a:solidFill>
          <a:ln/>
        </p:spPr>
        <p:txBody>
          <a:bodyPr>
            <a:noAutofit/>
          </a:bodyPr>
          <a:lstStyle/>
          <a:p>
            <a:pPr>
              <a:buNone/>
            </a:pPr>
            <a:r>
              <a:rPr lang="en-US" sz="2200" b="1" dirty="0"/>
              <a:t>void main()</a:t>
            </a:r>
          </a:p>
          <a:p>
            <a:pPr>
              <a:buNone/>
            </a:pPr>
            <a:r>
              <a:rPr lang="en-US" sz="2200" b="1" dirty="0"/>
              <a:t>{</a:t>
            </a:r>
          </a:p>
          <a:p>
            <a:pPr>
              <a:buNone/>
            </a:pPr>
            <a:r>
              <a:rPr lang="en-US" sz="2200" b="1" dirty="0"/>
              <a:t>         </a:t>
            </a:r>
            <a:r>
              <a:rPr lang="en-US" sz="2200" b="1" dirty="0" err="1"/>
              <a:t>int</a:t>
            </a:r>
            <a:r>
              <a:rPr lang="en-US" sz="2200" b="1" dirty="0"/>
              <a:t> x = 20, y = 15; </a:t>
            </a:r>
          </a:p>
          <a:p>
            <a:pPr>
              <a:buNone/>
            </a:pPr>
            <a:r>
              <a:rPr lang="en-US" sz="2200" b="1" dirty="0"/>
              <a:t>         </a:t>
            </a:r>
            <a:r>
              <a:rPr lang="en-US" sz="2200" b="1" dirty="0" err="1"/>
              <a:t>int</a:t>
            </a:r>
            <a:r>
              <a:rPr lang="en-US" sz="2200" b="1" dirty="0"/>
              <a:t> z = Test(x, y);</a:t>
            </a:r>
          </a:p>
          <a:p>
            <a:pPr>
              <a:buNone/>
            </a:pPr>
            <a:r>
              <a:rPr lang="en-US" sz="2200" b="1" dirty="0"/>
              <a:t>         </a:t>
            </a:r>
            <a:r>
              <a:rPr lang="en-US" sz="2200" b="1" dirty="0" err="1"/>
              <a:t>cout</a:t>
            </a:r>
            <a:r>
              <a:rPr lang="en-US" sz="2200" b="1" dirty="0"/>
              <a:t>&lt;&lt;x&lt;&lt;"  "&lt;&lt;y&lt;&lt;"  "&lt;&lt;z;</a:t>
            </a:r>
          </a:p>
          <a:p>
            <a:pPr>
              <a:buNone/>
            </a:pPr>
            <a:r>
              <a:rPr lang="en-US" sz="2200" b="1" dirty="0"/>
              <a:t>}</a:t>
            </a:r>
            <a:endParaRPr lang="en-US" sz="2200" b="1" dirty="0">
              <a:latin typeface="+mj-lt"/>
              <a:cs typeface="Times New Roman" pitchFamily="18" charset="0"/>
            </a:endParaRPr>
          </a:p>
        </p:txBody>
      </p:sp>
      <p:sp>
        <p:nvSpPr>
          <p:cNvPr id="144389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609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Class Exercise 1 - Find the output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6096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itchFamily="49" charset="0"/>
                <a:cs typeface="Courier New" pitchFamily="49" charset="0"/>
              </a:rPr>
              <a:t>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800600" y="685800"/>
            <a:ext cx="4114800" cy="609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Test(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&amp;a,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if(a &gt;= 5)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a++;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b--;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		return b;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else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		--b;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  --a;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		 return b;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638800"/>
          </a:xfrm>
          <a:noFill/>
          <a:ln/>
        </p:spPr>
        <p:txBody>
          <a:bodyPr>
            <a:noAutofit/>
          </a:bodyPr>
          <a:lstStyle/>
          <a:p>
            <a:pPr algn="l" rtl="0"/>
            <a:r>
              <a:rPr lang="en-US" sz="2800" dirty="0">
                <a:latin typeface="+mj-lt"/>
                <a:cs typeface="Times New Roman" pitchFamily="18" charset="0"/>
              </a:rPr>
              <a:t>Write a program that calculates the area of a rectangle (width*length).  The program should be based on the following functions:</a:t>
            </a:r>
          </a:p>
          <a:p>
            <a:pPr lvl="1"/>
            <a:r>
              <a:rPr lang="en-US" dirty="0" err="1">
                <a:latin typeface="+mj-lt"/>
                <a:cs typeface="Times New Roman" pitchFamily="18" charset="0"/>
              </a:rPr>
              <a:t>int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getLength</a:t>
            </a:r>
            <a:r>
              <a:rPr lang="en-US" dirty="0">
                <a:latin typeface="+mj-lt"/>
                <a:cs typeface="Times New Roman" pitchFamily="18" charset="0"/>
              </a:rPr>
              <a:t>( )</a:t>
            </a:r>
          </a:p>
          <a:p>
            <a:pPr lvl="1"/>
            <a:r>
              <a:rPr lang="en-US" dirty="0" err="1">
                <a:latin typeface="+mj-lt"/>
                <a:cs typeface="Times New Roman" pitchFamily="18" charset="0"/>
              </a:rPr>
              <a:t>int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getWidth</a:t>
            </a:r>
            <a:r>
              <a:rPr lang="en-US" dirty="0">
                <a:latin typeface="+mj-lt"/>
                <a:cs typeface="Times New Roman" pitchFamily="18" charset="0"/>
              </a:rPr>
              <a:t>( )</a:t>
            </a:r>
          </a:p>
          <a:p>
            <a:pPr lvl="1"/>
            <a:r>
              <a:rPr lang="en-US" dirty="0" err="1">
                <a:latin typeface="+mj-lt"/>
                <a:cs typeface="Times New Roman" pitchFamily="18" charset="0"/>
              </a:rPr>
              <a:t>int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err="1">
                <a:latin typeface="+mj-lt"/>
                <a:cs typeface="Times New Roman" pitchFamily="18" charset="0"/>
              </a:rPr>
              <a:t>CalculateArea</a:t>
            </a:r>
            <a:r>
              <a:rPr lang="en-US" dirty="0">
                <a:latin typeface="+mj-lt"/>
                <a:cs typeface="Times New Roman" pitchFamily="18" charset="0"/>
              </a:rPr>
              <a:t>( )</a:t>
            </a:r>
          </a:p>
          <a:p>
            <a:pPr lvl="1"/>
            <a:r>
              <a:rPr lang="en-US" dirty="0">
                <a:latin typeface="+mj-lt"/>
                <a:cs typeface="Times New Roman" pitchFamily="18" charset="0"/>
              </a:rPr>
              <a:t>void </a:t>
            </a:r>
            <a:r>
              <a:rPr lang="en-US" dirty="0" err="1">
                <a:latin typeface="+mj-lt"/>
                <a:cs typeface="Times New Roman" pitchFamily="18" charset="0"/>
              </a:rPr>
              <a:t>DisplayArea</a:t>
            </a:r>
            <a:r>
              <a:rPr lang="en-US" dirty="0">
                <a:latin typeface="+mj-lt"/>
                <a:cs typeface="Times New Roman" pitchFamily="18" charset="0"/>
              </a:rPr>
              <a:t>( )   </a:t>
            </a:r>
          </a:p>
        </p:txBody>
      </p:sp>
      <p:sp>
        <p:nvSpPr>
          <p:cNvPr id="144389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696200" cy="896938"/>
          </a:xfrm>
          <a:noFill/>
          <a:ln/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Class Exercise-2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9" name="Rectangle 5"/>
          <p:cNvSpPr>
            <a:spLocks noGrp="1" noChangeArrowheads="1"/>
          </p:cNvSpPr>
          <p:nvPr>
            <p:ph type="title"/>
          </p:nvPr>
        </p:nvSpPr>
        <p:spPr>
          <a:xfrm>
            <a:off x="838200" y="2362200"/>
            <a:ext cx="7696200" cy="896938"/>
          </a:xfrm>
          <a:noFill/>
          <a:ln/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C00000"/>
                </a:solidFill>
                <a:latin typeface="+mn-lt"/>
                <a:ea typeface="Tahoma" pitchFamily="34" charset="0"/>
                <a:cs typeface="Tahoma" pitchFamily="34" charset="0"/>
              </a:rPr>
              <a:t>Static Variables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>
                <a:solidFill>
                  <a:srgbClr val="B80000"/>
                </a:solidFill>
              </a:rPr>
              <a:t>Scope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334000"/>
          </a:xfrm>
        </p:spPr>
        <p:txBody>
          <a:bodyPr>
            <a:normAutofit/>
          </a:bodyPr>
          <a:lstStyle/>
          <a:p>
            <a:r>
              <a:rPr lang="en-US" sz="3600" b="1" dirty="0"/>
              <a:t>Different </a:t>
            </a:r>
            <a:r>
              <a:rPr lang="en-US" sz="3600" b="1" dirty="0">
                <a:solidFill>
                  <a:srgbClr val="2F1BC7"/>
                </a:solidFill>
              </a:rPr>
              <a:t>levels </a:t>
            </a:r>
            <a:r>
              <a:rPr lang="en-US" sz="3600" b="1" dirty="0"/>
              <a:t>of</a:t>
            </a:r>
            <a:r>
              <a:rPr lang="en-US" sz="3600" b="1" dirty="0">
                <a:solidFill>
                  <a:srgbClr val="2F1BC7"/>
                </a:solidFill>
              </a:rPr>
              <a:t> scope</a:t>
            </a:r>
            <a:r>
              <a:rPr lang="en-US" sz="3600" b="1" dirty="0"/>
              <a:t>: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>
                <a:solidFill>
                  <a:srgbClr val="2F1BC7"/>
                </a:solidFill>
              </a:rPr>
              <a:t>Function scope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>
                <a:solidFill>
                  <a:srgbClr val="2F1BC7"/>
                </a:solidFill>
              </a:rPr>
              <a:t>block scope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>
                <a:solidFill>
                  <a:srgbClr val="2F1BC7"/>
                </a:solidFill>
              </a:rPr>
              <a:t>File scope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>
                <a:solidFill>
                  <a:srgbClr val="B80000"/>
                </a:solidFill>
              </a:rPr>
              <a:t>Class scope</a:t>
            </a:r>
          </a:p>
          <a:p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0" y="10210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4572000" y="2133600"/>
            <a:ext cx="155448" cy="914400"/>
          </a:xfrm>
          <a:prstGeom prst="rightBrace">
            <a:avLst/>
          </a:prstGeom>
          <a:ln w="41275">
            <a:solidFill>
              <a:srgbClr val="B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8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2362200"/>
            <a:ext cx="18973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Local variables</a:t>
            </a:r>
          </a:p>
        </p:txBody>
      </p:sp>
      <p:sp>
        <p:nvSpPr>
          <p:cNvPr id="8" name="Right Brace 7"/>
          <p:cNvSpPr/>
          <p:nvPr/>
        </p:nvSpPr>
        <p:spPr>
          <a:xfrm>
            <a:off x="4038600" y="3276600"/>
            <a:ext cx="155448" cy="609600"/>
          </a:xfrm>
          <a:prstGeom prst="rightBrace">
            <a:avLst/>
          </a:prstGeom>
          <a:ln w="41275">
            <a:solidFill>
              <a:srgbClr val="B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8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3400" y="3352800"/>
            <a:ext cx="20608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Global variables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>
                <a:solidFill>
                  <a:srgbClr val="B80000"/>
                </a:solidFill>
              </a:rPr>
              <a:t>Lifetime of Variables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0210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04800" y="1184275"/>
            <a:ext cx="86106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3400" b="1" dirty="0">
                <a:solidFill>
                  <a:srgbClr val="2F1BC7"/>
                </a:solidFill>
                <a:latin typeface="+mj-lt"/>
              </a:rPr>
              <a:t> Local Variables</a:t>
            </a:r>
            <a:r>
              <a:rPr lang="en-US" sz="3400" dirty="0">
                <a:latin typeface="+mj-lt"/>
              </a:rPr>
              <a:t> (</a:t>
            </a:r>
            <a:r>
              <a:rPr lang="en-US" sz="3400" dirty="0">
                <a:solidFill>
                  <a:srgbClr val="C00000"/>
                </a:solidFill>
                <a:latin typeface="+mj-lt"/>
              </a:rPr>
              <a:t>function</a:t>
            </a:r>
            <a:r>
              <a:rPr lang="en-US" sz="3400" dirty="0">
                <a:latin typeface="+mj-lt"/>
              </a:rPr>
              <a:t> and </a:t>
            </a:r>
            <a:r>
              <a:rPr lang="en-US" sz="3400" dirty="0">
                <a:solidFill>
                  <a:srgbClr val="C00000"/>
                </a:solidFill>
                <a:latin typeface="+mj-lt"/>
              </a:rPr>
              <a:t>block</a:t>
            </a:r>
            <a:r>
              <a:rPr lang="en-US" sz="3400" dirty="0">
                <a:latin typeface="+mj-lt"/>
              </a:rPr>
              <a:t> scope) have </a:t>
            </a:r>
            <a:r>
              <a:rPr lang="en-US" sz="3400" dirty="0">
                <a:solidFill>
                  <a:srgbClr val="C00000"/>
                </a:solidFill>
                <a:latin typeface="+mj-lt"/>
              </a:rPr>
              <a:t>lifetime</a:t>
            </a:r>
            <a:r>
              <a:rPr lang="en-US" sz="3400" dirty="0">
                <a:latin typeface="+mj-lt"/>
              </a:rPr>
              <a:t> of the </a:t>
            </a:r>
            <a:r>
              <a:rPr lang="en-US" sz="3400" b="1" dirty="0">
                <a:solidFill>
                  <a:srgbClr val="2F1BC7"/>
                </a:solidFill>
                <a:latin typeface="+mj-lt"/>
              </a:rPr>
              <a:t>function</a:t>
            </a:r>
            <a:r>
              <a:rPr lang="en-US" sz="3400" dirty="0">
                <a:latin typeface="+mj-lt"/>
              </a:rPr>
              <a:t> or </a:t>
            </a:r>
            <a:r>
              <a:rPr lang="en-US" sz="3400" b="1" dirty="0">
                <a:solidFill>
                  <a:srgbClr val="2F1BC7"/>
                </a:solidFill>
                <a:latin typeface="+mj-lt"/>
              </a:rPr>
              <a:t>block</a:t>
            </a:r>
          </a:p>
          <a:p>
            <a:pPr>
              <a:buFontTx/>
              <a:buChar char="•"/>
            </a:pPr>
            <a:endParaRPr lang="en-US" sz="3400" dirty="0">
              <a:latin typeface="+mj-lt"/>
            </a:endParaRPr>
          </a:p>
          <a:p>
            <a:pPr>
              <a:buFontTx/>
              <a:buChar char="•"/>
            </a:pPr>
            <a:endParaRPr lang="en-US" sz="3400" dirty="0">
              <a:latin typeface="+mj-lt"/>
            </a:endParaRPr>
          </a:p>
          <a:p>
            <a:pPr>
              <a:buFontTx/>
              <a:buChar char="•"/>
            </a:pPr>
            <a:r>
              <a:rPr lang="en-US" sz="3400" b="1" dirty="0">
                <a:solidFill>
                  <a:srgbClr val="2F1BC7"/>
                </a:solidFill>
                <a:latin typeface="+mj-lt"/>
              </a:rPr>
              <a:t> Global variable</a:t>
            </a:r>
            <a:r>
              <a:rPr lang="en-US" sz="3400" dirty="0">
                <a:latin typeface="+mj-lt"/>
              </a:rPr>
              <a:t> (having </a:t>
            </a:r>
            <a:r>
              <a:rPr lang="en-US" sz="3400" dirty="0">
                <a:solidFill>
                  <a:srgbClr val="B80000"/>
                </a:solidFill>
                <a:latin typeface="+mj-lt"/>
              </a:rPr>
              <a:t>file level scope</a:t>
            </a:r>
            <a:r>
              <a:rPr lang="en-US" sz="3400" dirty="0">
                <a:latin typeface="+mj-lt"/>
              </a:rPr>
              <a:t>) has </a:t>
            </a:r>
            <a:r>
              <a:rPr lang="en-US" sz="3400" dirty="0">
                <a:solidFill>
                  <a:srgbClr val="B80000"/>
                </a:solidFill>
                <a:latin typeface="+mj-lt"/>
              </a:rPr>
              <a:t>lifetime</a:t>
            </a:r>
            <a:r>
              <a:rPr lang="en-US" sz="3400" dirty="0">
                <a:latin typeface="+mj-lt"/>
              </a:rPr>
              <a:t> until the </a:t>
            </a:r>
            <a:r>
              <a:rPr lang="en-US" sz="3400" b="1" dirty="0">
                <a:solidFill>
                  <a:srgbClr val="2F1BC7"/>
                </a:solidFill>
                <a:latin typeface="+mj-lt"/>
              </a:rPr>
              <a:t>end of program</a:t>
            </a:r>
          </a:p>
          <a:p>
            <a:pPr>
              <a:buFontTx/>
              <a:buChar char="•"/>
            </a:pPr>
            <a:endParaRPr lang="en-US" sz="3400" b="1" dirty="0">
              <a:solidFill>
                <a:srgbClr val="2F1BC7"/>
              </a:solidFill>
              <a:latin typeface="+mj-lt"/>
            </a:endParaRPr>
          </a:p>
          <a:p>
            <a:pPr>
              <a:buFontTx/>
              <a:buChar char="•"/>
            </a:pPr>
            <a:r>
              <a:rPr lang="en-US" sz="3400" b="1" dirty="0">
                <a:latin typeface="+mj-lt"/>
              </a:rPr>
              <a:t> Examples…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762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Calling Functions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8915400" cy="5715000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rgbClr val="C00000"/>
                </a:solidFill>
              </a:rPr>
              <a:t>Two </a:t>
            </a:r>
            <a:r>
              <a:rPr lang="en-US" sz="3000" dirty="0">
                <a:solidFill>
                  <a:srgbClr val="C00000"/>
                </a:solidFill>
              </a:rPr>
              <a:t>ways to pass arguments to function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>
                <a:solidFill>
                  <a:srgbClr val="2F1BC7"/>
                </a:solidFill>
              </a:rPr>
              <a:t>Pass-by-value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>
                <a:solidFill>
                  <a:srgbClr val="2F1BC7"/>
                </a:solidFill>
              </a:rPr>
              <a:t>Pass-by-reference</a:t>
            </a:r>
            <a:r>
              <a:rPr lang="en-US" sz="3000" dirty="0"/>
              <a:t> with </a:t>
            </a:r>
            <a:r>
              <a:rPr lang="en-US" sz="3000" dirty="0">
                <a:solidFill>
                  <a:srgbClr val="2F1BC7"/>
                </a:solidFill>
              </a:rPr>
              <a:t>reference arguments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>
                <a:solidFill>
                  <a:srgbClr val="B80000"/>
                </a:solidFill>
              </a:rPr>
              <a:t>Static Variables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6200" y="1066800"/>
            <a:ext cx="9220200" cy="5678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000" b="1" dirty="0">
                <a:solidFill>
                  <a:srgbClr val="B80000"/>
                </a:solidFill>
                <a:latin typeface="+mj-lt"/>
              </a:rPr>
              <a:t>Static Variables</a:t>
            </a:r>
          </a:p>
          <a:p>
            <a:pPr lvl="1" eaLnBrk="0" hangingPunct="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3200" dirty="0">
                <a:latin typeface="+mj-lt"/>
              </a:rPr>
              <a:t> Is </a:t>
            </a:r>
            <a:r>
              <a:rPr lang="en-US" sz="3200" dirty="0">
                <a:solidFill>
                  <a:srgbClr val="2F1BC7"/>
                </a:solidFill>
                <a:latin typeface="+mj-lt"/>
              </a:rPr>
              <a:t>created</a:t>
            </a:r>
            <a:r>
              <a:rPr lang="en-US" sz="3200" dirty="0">
                <a:latin typeface="+mj-lt"/>
              </a:rPr>
              <a:t> at the </a:t>
            </a:r>
            <a:r>
              <a:rPr lang="en-US" sz="3200" dirty="0">
                <a:solidFill>
                  <a:srgbClr val="2F1BC7"/>
                </a:solidFill>
                <a:latin typeface="+mj-lt"/>
              </a:rPr>
              <a:t>start of program </a:t>
            </a:r>
            <a:r>
              <a:rPr lang="en-US" sz="3200" dirty="0">
                <a:latin typeface="+mj-lt"/>
              </a:rPr>
              <a:t>execution</a:t>
            </a:r>
            <a:r>
              <a:rPr lang="en-US" sz="3000" b="1" dirty="0">
                <a:latin typeface="+mj-lt"/>
              </a:rPr>
              <a:t>  </a:t>
            </a:r>
          </a:p>
          <a:p>
            <a:pPr lvl="1" eaLnBrk="0" hangingPunct="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3000" b="1" dirty="0">
                <a:latin typeface="+mj-lt"/>
              </a:rPr>
              <a:t> </a:t>
            </a:r>
            <a:r>
              <a:rPr lang="en-US" sz="3000" dirty="0">
                <a:latin typeface="+mj-lt"/>
              </a:rPr>
              <a:t>A</a:t>
            </a:r>
            <a:r>
              <a:rPr lang="en-US" sz="3000" b="1" dirty="0">
                <a:latin typeface="+mj-lt"/>
              </a:rPr>
              <a:t> </a:t>
            </a:r>
            <a:r>
              <a:rPr lang="en-US" sz="3000" dirty="0">
                <a:solidFill>
                  <a:srgbClr val="2F1BC7"/>
                </a:solidFill>
                <a:latin typeface="+mj-lt"/>
              </a:rPr>
              <a:t>static variable </a:t>
            </a:r>
            <a:r>
              <a:rPr lang="en-US" sz="3000" dirty="0">
                <a:latin typeface="+mj-lt"/>
              </a:rPr>
              <a:t>has </a:t>
            </a:r>
            <a:r>
              <a:rPr lang="en-US" sz="3000" dirty="0">
                <a:solidFill>
                  <a:srgbClr val="2F1BC7"/>
                </a:solidFill>
                <a:latin typeface="+mj-lt"/>
              </a:rPr>
              <a:t>scope</a:t>
            </a:r>
            <a:r>
              <a:rPr lang="en-US" sz="3000" dirty="0">
                <a:latin typeface="+mj-lt"/>
              </a:rPr>
              <a:t> of </a:t>
            </a:r>
            <a:r>
              <a:rPr lang="en-US" sz="3000" dirty="0">
                <a:solidFill>
                  <a:srgbClr val="2F1BC7"/>
                </a:solidFill>
                <a:latin typeface="+mj-lt"/>
              </a:rPr>
              <a:t>local variable</a:t>
            </a:r>
          </a:p>
          <a:p>
            <a:pPr lvl="1" eaLnBrk="0" hangingPunct="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3000" dirty="0">
                <a:latin typeface="+mj-lt"/>
              </a:rPr>
              <a:t>  But has </a:t>
            </a:r>
            <a:r>
              <a:rPr lang="en-US" sz="3000" dirty="0">
                <a:solidFill>
                  <a:srgbClr val="2F1BC7"/>
                </a:solidFill>
                <a:latin typeface="+mj-lt"/>
              </a:rPr>
              <a:t>lifetime</a:t>
            </a:r>
            <a:r>
              <a:rPr lang="en-US" sz="3000" dirty="0">
                <a:latin typeface="+mj-lt"/>
              </a:rPr>
              <a:t> of </a:t>
            </a:r>
            <a:r>
              <a:rPr lang="en-US" sz="3000" dirty="0">
                <a:solidFill>
                  <a:srgbClr val="2F1BC7"/>
                </a:solidFill>
                <a:latin typeface="+mj-lt"/>
              </a:rPr>
              <a:t>global variables</a:t>
            </a:r>
          </a:p>
          <a:p>
            <a:pPr lvl="2" eaLnBrk="0" hangingPunct="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3000" dirty="0">
                <a:solidFill>
                  <a:srgbClr val="2F1BC7"/>
                </a:solidFill>
                <a:latin typeface="+mj-lt"/>
              </a:rPr>
              <a:t> </a:t>
            </a:r>
            <a:r>
              <a:rPr lang="en-US" sz="3000" dirty="0">
                <a:latin typeface="+mj-lt"/>
              </a:rPr>
              <a:t>Therefore</a:t>
            </a:r>
            <a:r>
              <a:rPr lang="en-US" sz="3000" dirty="0">
                <a:solidFill>
                  <a:srgbClr val="2F1BC7"/>
                </a:solidFill>
                <a:latin typeface="+mj-lt"/>
              </a:rPr>
              <a:t>, static variables retain</a:t>
            </a:r>
            <a:r>
              <a:rPr lang="en-US" sz="3000" dirty="0">
                <a:latin typeface="+mj-lt"/>
              </a:rPr>
              <a:t> their </a:t>
            </a:r>
            <a:r>
              <a:rPr lang="en-US" sz="3000" dirty="0">
                <a:solidFill>
                  <a:srgbClr val="2F1BC7"/>
                </a:solidFill>
                <a:latin typeface="+mj-lt"/>
              </a:rPr>
              <a:t>contents</a:t>
            </a:r>
            <a:r>
              <a:rPr lang="en-US" sz="3000" dirty="0">
                <a:latin typeface="+mj-lt"/>
              </a:rPr>
              <a:t> or </a:t>
            </a:r>
            <a:r>
              <a:rPr lang="en-US" sz="3000" dirty="0">
                <a:solidFill>
                  <a:srgbClr val="2F1BC7"/>
                </a:solidFill>
                <a:latin typeface="+mj-lt"/>
              </a:rPr>
              <a:t>values</a:t>
            </a:r>
            <a:r>
              <a:rPr lang="en-US" sz="3000" dirty="0">
                <a:latin typeface="+mj-lt"/>
              </a:rPr>
              <a:t> (</a:t>
            </a:r>
            <a:r>
              <a:rPr lang="en-US" sz="3000" b="1" i="1" dirty="0">
                <a:latin typeface="+mj-lt"/>
              </a:rPr>
              <a:t>until the program ends</a:t>
            </a:r>
            <a:r>
              <a:rPr lang="en-US" sz="3000" dirty="0">
                <a:latin typeface="+mj-lt"/>
              </a:rPr>
              <a:t>)</a:t>
            </a:r>
          </a:p>
          <a:p>
            <a:pPr lvl="1" eaLnBrk="0" hangingPunct="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3000" dirty="0">
                <a:solidFill>
                  <a:srgbClr val="2F1BC7"/>
                </a:solidFill>
                <a:latin typeface="+mj-lt"/>
              </a:rPr>
              <a:t>  If not initialized</a:t>
            </a:r>
            <a:r>
              <a:rPr lang="en-US" sz="3000" dirty="0">
                <a:latin typeface="+mj-lt"/>
              </a:rPr>
              <a:t>, it is </a:t>
            </a:r>
            <a:r>
              <a:rPr lang="en-US" sz="3000" dirty="0">
                <a:solidFill>
                  <a:srgbClr val="2F1BC7"/>
                </a:solidFill>
                <a:latin typeface="+mj-lt"/>
              </a:rPr>
              <a:t>assigned value 0 </a:t>
            </a:r>
            <a:r>
              <a:rPr lang="en-US" sz="3000" dirty="0">
                <a:latin typeface="+mj-lt"/>
              </a:rPr>
              <a:t>(automatically by the compiler)</a:t>
            </a:r>
          </a:p>
          <a:p>
            <a:pPr eaLnBrk="0" hangingPunct="0">
              <a:spcBef>
                <a:spcPct val="50000"/>
              </a:spcBef>
            </a:pPr>
            <a:endParaRPr lang="en-US" sz="3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>
                <a:solidFill>
                  <a:srgbClr val="B80000"/>
                </a:solidFill>
              </a:rPr>
              <a:t>Static Variables -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6200" y="1066800"/>
            <a:ext cx="92202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3000" b="1" dirty="0">
                <a:latin typeface="+mj-lt"/>
              </a:rPr>
              <a:t>  </a:t>
            </a:r>
            <a:r>
              <a:rPr lang="en-US" sz="3000" dirty="0">
                <a:latin typeface="+mj-lt"/>
              </a:rPr>
              <a:t>In the following example,  the static variable sum is initialized to 1</a:t>
            </a:r>
            <a:endParaRPr lang="en-US" sz="3000" dirty="0">
              <a:solidFill>
                <a:srgbClr val="2F1BC7"/>
              </a:solidFill>
              <a:latin typeface="+mj-lt"/>
            </a:endParaRPr>
          </a:p>
          <a:p>
            <a:pPr lvl="1" eaLnBrk="0" hangingPunct="0">
              <a:spcBef>
                <a:spcPct val="50000"/>
              </a:spcBef>
            </a:pPr>
            <a:r>
              <a:rPr lang="en-US" sz="2400" b="1" dirty="0">
                <a:solidFill>
                  <a:srgbClr val="2F1BC7"/>
                </a:solidFill>
                <a:latin typeface="+mj-lt"/>
                <a:cs typeface="Courier New" pitchFamily="49" charset="0"/>
              </a:rPr>
              <a:t>			</a:t>
            </a:r>
            <a:r>
              <a:rPr lang="en-US" sz="2400" b="1" dirty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sz="2400" b="1" dirty="0" err="1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B8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sum = 1;</a:t>
            </a:r>
          </a:p>
          <a:p>
            <a:pPr eaLnBrk="0" hangingPunct="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3000" dirty="0">
                <a:latin typeface="+mj-lt"/>
                <a:cs typeface="Courier New" pitchFamily="49" charset="0"/>
              </a:rPr>
              <a:t>  </a:t>
            </a:r>
            <a:r>
              <a:rPr lang="en-US" sz="3000" dirty="0">
                <a:solidFill>
                  <a:srgbClr val="2F1BC7"/>
                </a:solidFill>
                <a:latin typeface="+mj-lt"/>
              </a:rPr>
              <a:t>Initialization</a:t>
            </a:r>
            <a:r>
              <a:rPr lang="en-US" sz="3000" dirty="0">
                <a:latin typeface="+mj-lt"/>
              </a:rPr>
              <a:t> takes place </a:t>
            </a:r>
            <a:r>
              <a:rPr lang="en-US" sz="3000" dirty="0">
                <a:solidFill>
                  <a:srgbClr val="2F1BC7"/>
                </a:solidFill>
                <a:latin typeface="+mj-lt"/>
              </a:rPr>
              <a:t>only once</a:t>
            </a:r>
            <a:r>
              <a:rPr lang="en-US" sz="3000" dirty="0">
                <a:latin typeface="+mj-lt"/>
              </a:rPr>
              <a:t>. </a:t>
            </a:r>
          </a:p>
          <a:p>
            <a:pPr eaLnBrk="0" hangingPunct="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3000" dirty="0">
                <a:solidFill>
                  <a:srgbClr val="008000"/>
                </a:solidFill>
              </a:rPr>
              <a:t> </a:t>
            </a:r>
            <a:r>
              <a:rPr lang="en-US" sz="3000" dirty="0"/>
              <a:t>If declaration </a:t>
            </a:r>
            <a:r>
              <a:rPr lang="en-US" sz="3000" dirty="0">
                <a:solidFill>
                  <a:srgbClr val="2F1BC7"/>
                </a:solidFill>
              </a:rPr>
              <a:t>in</a:t>
            </a:r>
            <a:r>
              <a:rPr lang="en-US" sz="3000" dirty="0"/>
              <a:t> a </a:t>
            </a:r>
            <a:r>
              <a:rPr lang="en-US" sz="3000" dirty="0">
                <a:solidFill>
                  <a:srgbClr val="2F1BC7"/>
                </a:solidFill>
              </a:rPr>
              <a:t>user-defined function</a:t>
            </a:r>
            <a:r>
              <a:rPr lang="en-US" sz="3000" dirty="0"/>
              <a:t>:</a:t>
            </a:r>
          </a:p>
          <a:p>
            <a:pPr lvl="1" eaLnBrk="0" hangingPunct="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3000" dirty="0"/>
              <a:t> </a:t>
            </a:r>
            <a:r>
              <a:rPr lang="en-US" sz="3000" dirty="0">
                <a:solidFill>
                  <a:srgbClr val="2F1BC7"/>
                </a:solidFill>
              </a:rPr>
              <a:t>First time </a:t>
            </a:r>
            <a:r>
              <a:rPr lang="en-US" sz="3000" dirty="0"/>
              <a:t>the function is called, the </a:t>
            </a:r>
            <a:r>
              <a:rPr lang="en-US" sz="3000" dirty="0">
                <a:solidFill>
                  <a:srgbClr val="2F1BC7"/>
                </a:solidFill>
              </a:rPr>
              <a:t>variable sum </a:t>
            </a:r>
            <a:r>
              <a:rPr lang="en-US" sz="3000" dirty="0"/>
              <a:t>is </a:t>
            </a:r>
            <a:r>
              <a:rPr lang="en-US" sz="3000" dirty="0">
                <a:solidFill>
                  <a:srgbClr val="2F1BC7"/>
                </a:solidFill>
              </a:rPr>
              <a:t>initialized to 1. </a:t>
            </a:r>
          </a:p>
          <a:p>
            <a:pPr lvl="1" eaLnBrk="0" hangingPunct="0">
              <a:spcBef>
                <a:spcPct val="50000"/>
              </a:spcBef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50000"/>
              </a:spcBef>
            </a:pPr>
            <a:endParaRPr lang="en-US" sz="3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874"/>
            <a:ext cx="7772400" cy="74612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1. Pass by value – Example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" y="990600"/>
          <a:ext cx="8686800" cy="5632450"/>
        </p:xfrm>
        <a:graphic>
          <a:graphicData uri="http://schemas.openxmlformats.org/drawingml/2006/table">
            <a:tbl>
              <a:tblPr/>
              <a:tblGrid>
                <a:gridCol w="868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3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void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func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(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num)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          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cout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&lt;&lt;"num = "&lt;&lt;num&lt;&lt;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endl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           num = 10;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          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cout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&lt;&lt;"num = "&lt;&lt;num&lt;&lt;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endl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void 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         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n = 5;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         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cout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&lt;&lt;"Before function call: n = "&lt;&lt;n&lt;&lt;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endl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         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func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(n);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         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cout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&lt;&lt;"After function call: n = "&lt;&lt;n&lt;&lt;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endl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}</a:t>
                      </a:r>
                    </a:p>
                  </a:txBody>
                  <a:tcPr marL="91445" marR="91445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763000" cy="6096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C00000"/>
                </a:solidFill>
              </a:rPr>
              <a:t>Using Reference Variables with Functions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85800"/>
            <a:ext cx="9067800" cy="6172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spcBef>
                <a:spcPct val="200000"/>
              </a:spcBef>
            </a:pPr>
            <a:r>
              <a:rPr lang="en-US" sz="3000" dirty="0"/>
              <a:t>To create a </a:t>
            </a:r>
            <a:r>
              <a:rPr lang="en-US" sz="3000" dirty="0">
                <a:solidFill>
                  <a:srgbClr val="2F1BC7"/>
                </a:solidFill>
              </a:rPr>
              <a:t>second name</a:t>
            </a:r>
            <a:r>
              <a:rPr lang="en-US" sz="3000" dirty="0"/>
              <a:t> for a </a:t>
            </a:r>
            <a:r>
              <a:rPr lang="en-US" sz="3000" dirty="0">
                <a:solidFill>
                  <a:srgbClr val="2F1BC7"/>
                </a:solidFill>
              </a:rPr>
              <a:t>variable</a:t>
            </a:r>
            <a:r>
              <a:rPr lang="en-US" sz="3000" dirty="0"/>
              <a:t> in a program, you can generate an </a:t>
            </a:r>
            <a:r>
              <a:rPr lang="en-US" sz="3000" dirty="0">
                <a:solidFill>
                  <a:schemeClr val="hlink"/>
                </a:solidFill>
              </a:rPr>
              <a:t>alias</a:t>
            </a:r>
            <a:r>
              <a:rPr lang="en-US" sz="3000" dirty="0"/>
              <a:t>, or an </a:t>
            </a:r>
            <a:r>
              <a:rPr lang="en-US" sz="3000" dirty="0">
                <a:solidFill>
                  <a:srgbClr val="2F1BC7"/>
                </a:solidFill>
              </a:rPr>
              <a:t>alternate name</a:t>
            </a:r>
          </a:p>
          <a:p>
            <a:pPr eaLnBrk="1" hangingPunct="1">
              <a:lnSpc>
                <a:spcPct val="120000"/>
              </a:lnSpc>
              <a:spcBef>
                <a:spcPct val="200000"/>
              </a:spcBef>
            </a:pPr>
            <a:r>
              <a:rPr lang="en-US" sz="3000" dirty="0"/>
              <a:t>In </a:t>
            </a:r>
            <a:r>
              <a:rPr lang="en-US" sz="3000" dirty="0">
                <a:solidFill>
                  <a:srgbClr val="2F1BC7"/>
                </a:solidFill>
              </a:rPr>
              <a:t>C++</a:t>
            </a:r>
            <a:r>
              <a:rPr lang="en-US" sz="3000" dirty="0"/>
              <a:t> a </a:t>
            </a:r>
            <a:r>
              <a:rPr lang="en-US" sz="3000" dirty="0">
                <a:solidFill>
                  <a:srgbClr val="2F1BC7"/>
                </a:solidFill>
              </a:rPr>
              <a:t>variable</a:t>
            </a:r>
            <a:r>
              <a:rPr lang="en-US" sz="3000" dirty="0"/>
              <a:t> that acts as an </a:t>
            </a:r>
            <a:r>
              <a:rPr lang="en-US" sz="3000" dirty="0">
                <a:solidFill>
                  <a:srgbClr val="2F1BC7"/>
                </a:solidFill>
              </a:rPr>
              <a:t>alias</a:t>
            </a:r>
            <a:r>
              <a:rPr lang="en-US" sz="3000" dirty="0"/>
              <a:t> for another </a:t>
            </a:r>
            <a:r>
              <a:rPr lang="en-US" sz="3000" dirty="0">
                <a:solidFill>
                  <a:srgbClr val="2F1BC7"/>
                </a:solidFill>
              </a:rPr>
              <a:t>variable</a:t>
            </a:r>
            <a:r>
              <a:rPr lang="en-US" sz="3000" dirty="0"/>
              <a:t> is called a </a:t>
            </a:r>
            <a:r>
              <a:rPr lang="en-US" sz="3000" dirty="0">
                <a:solidFill>
                  <a:schemeClr val="hlink"/>
                </a:solidFill>
              </a:rPr>
              <a:t>reference variable</a:t>
            </a:r>
            <a:r>
              <a:rPr lang="en-US" sz="3000" dirty="0"/>
              <a:t>, or simply a </a:t>
            </a:r>
            <a:r>
              <a:rPr lang="en-US" sz="3000" b="1" dirty="0">
                <a:solidFill>
                  <a:srgbClr val="C00000"/>
                </a:solidFill>
              </a:rPr>
              <a:t>reference</a:t>
            </a:r>
            <a:br>
              <a:rPr lang="en-US" sz="3000" b="1" dirty="0">
                <a:solidFill>
                  <a:srgbClr val="C00000"/>
                </a:solidFill>
              </a:rPr>
            </a:br>
            <a:endParaRPr lang="en-US" sz="3000" b="1" dirty="0">
              <a:solidFill>
                <a:srgbClr val="C00000"/>
              </a:solidFill>
            </a:endParaRPr>
          </a:p>
          <a:p>
            <a:r>
              <a:rPr lang="en-US" sz="3000" dirty="0">
                <a:solidFill>
                  <a:srgbClr val="2F1BC7"/>
                </a:solidFill>
              </a:rPr>
              <a:t>Arguments</a:t>
            </a:r>
            <a:r>
              <a:rPr lang="en-US" sz="3000" dirty="0"/>
              <a:t> passed to </a:t>
            </a:r>
            <a:r>
              <a:rPr lang="en-US" sz="3000" dirty="0">
                <a:solidFill>
                  <a:srgbClr val="2F1BC7"/>
                </a:solidFill>
              </a:rPr>
              <a:t>function</a:t>
            </a:r>
            <a:r>
              <a:rPr lang="en-US" sz="3000" dirty="0"/>
              <a:t> </a:t>
            </a:r>
            <a:r>
              <a:rPr lang="en-US" sz="3000" dirty="0">
                <a:solidFill>
                  <a:srgbClr val="2F1BC7"/>
                </a:solidFill>
              </a:rPr>
              <a:t>using reference arguments:</a:t>
            </a:r>
          </a:p>
          <a:p>
            <a:pPr lvl="1"/>
            <a:r>
              <a:rPr lang="en-US" sz="3000" b="1" i="1" dirty="0">
                <a:solidFill>
                  <a:srgbClr val="C00000"/>
                </a:solidFill>
              </a:rPr>
              <a:t>Modify original values of arguments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6096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4132" y="67992"/>
            <a:ext cx="7772400" cy="78898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2. Pass By Reference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6200" y="990600"/>
            <a:ext cx="8915400" cy="53553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ts val="2400"/>
              </a:spcBef>
              <a:buFont typeface="Wingdings" pitchFamily="2" charset="2"/>
              <a:buChar char="§"/>
            </a:pPr>
            <a:r>
              <a:rPr lang="en-US" sz="3000" dirty="0">
                <a:latin typeface="Calibri" pitchFamily="34" charset="0"/>
              </a:rPr>
              <a:t>You can use a </a:t>
            </a:r>
            <a:r>
              <a:rPr lang="en-US" sz="3000" dirty="0">
                <a:solidFill>
                  <a:srgbClr val="2F1BC7"/>
                </a:solidFill>
                <a:latin typeface="Calibri" pitchFamily="34" charset="0"/>
              </a:rPr>
              <a:t>reference variable </a:t>
            </a:r>
            <a:r>
              <a:rPr lang="en-US" sz="3000" dirty="0">
                <a:latin typeface="Calibri" pitchFamily="34" charset="0"/>
              </a:rPr>
              <a:t>as a </a:t>
            </a:r>
            <a:r>
              <a:rPr lang="en-US" sz="3000" dirty="0">
                <a:solidFill>
                  <a:srgbClr val="2F1BC7"/>
                </a:solidFill>
                <a:latin typeface="Calibri" pitchFamily="34" charset="0"/>
              </a:rPr>
              <a:t>parameter</a:t>
            </a:r>
            <a:r>
              <a:rPr lang="en-US" sz="3000" dirty="0">
                <a:latin typeface="Calibri" pitchFamily="34" charset="0"/>
              </a:rPr>
              <a:t> in a </a:t>
            </a:r>
            <a:r>
              <a:rPr lang="en-US" sz="3000" dirty="0">
                <a:solidFill>
                  <a:srgbClr val="2F1BC7"/>
                </a:solidFill>
                <a:latin typeface="Calibri" pitchFamily="34" charset="0"/>
              </a:rPr>
              <a:t>function</a:t>
            </a:r>
            <a:r>
              <a:rPr lang="en-US" sz="3000" dirty="0">
                <a:latin typeface="Calibri" pitchFamily="34" charset="0"/>
              </a:rPr>
              <a:t> and </a:t>
            </a:r>
            <a:r>
              <a:rPr lang="en-US" sz="3000" dirty="0">
                <a:solidFill>
                  <a:srgbClr val="2F1BC7"/>
                </a:solidFill>
                <a:latin typeface="Calibri" pitchFamily="34" charset="0"/>
              </a:rPr>
              <a:t>pass a regular variable </a:t>
            </a:r>
            <a:r>
              <a:rPr lang="en-US" sz="3000" dirty="0">
                <a:latin typeface="Calibri" pitchFamily="34" charset="0"/>
              </a:rPr>
              <a:t>to invoke the function. </a:t>
            </a:r>
          </a:p>
          <a:p>
            <a:pPr marL="342900" indent="-342900" eaLnBrk="0" hangingPunct="0">
              <a:spcBef>
                <a:spcPts val="2400"/>
              </a:spcBef>
              <a:buFont typeface="Wingdings" pitchFamily="2" charset="2"/>
              <a:buChar char="§"/>
            </a:pPr>
            <a:endParaRPr lang="en-US" sz="3000" dirty="0">
              <a:latin typeface="Calibri" pitchFamily="34" charset="0"/>
            </a:endParaRPr>
          </a:p>
          <a:p>
            <a:pPr marL="342900" indent="-342900" eaLnBrk="0" hangingPunct="0">
              <a:spcBef>
                <a:spcPts val="2400"/>
              </a:spcBef>
              <a:buFont typeface="Wingdings" pitchFamily="2" charset="2"/>
              <a:buChar char="§"/>
            </a:pPr>
            <a:r>
              <a:rPr lang="en-US" sz="3000" dirty="0">
                <a:latin typeface="Calibri" pitchFamily="34" charset="0"/>
              </a:rPr>
              <a:t>The </a:t>
            </a:r>
            <a:r>
              <a:rPr lang="en-US" sz="3000" dirty="0">
                <a:solidFill>
                  <a:srgbClr val="2F1BC7"/>
                </a:solidFill>
                <a:latin typeface="Calibri" pitchFamily="34" charset="0"/>
              </a:rPr>
              <a:t>parameter</a:t>
            </a:r>
            <a:r>
              <a:rPr lang="en-US" sz="3000" dirty="0">
                <a:latin typeface="Calibri" pitchFamily="34" charset="0"/>
              </a:rPr>
              <a:t> becomes an </a:t>
            </a:r>
            <a:r>
              <a:rPr lang="en-US" sz="3000" b="1" dirty="0">
                <a:solidFill>
                  <a:srgbClr val="2F1BC7"/>
                </a:solidFill>
                <a:latin typeface="Calibri" pitchFamily="34" charset="0"/>
              </a:rPr>
              <a:t>alias</a:t>
            </a:r>
            <a:r>
              <a:rPr lang="en-US" sz="3000" dirty="0">
                <a:latin typeface="Calibri" pitchFamily="34" charset="0"/>
              </a:rPr>
              <a:t> for the </a:t>
            </a:r>
            <a:r>
              <a:rPr lang="en-US" sz="3000" dirty="0">
                <a:solidFill>
                  <a:srgbClr val="2F1BC7"/>
                </a:solidFill>
                <a:latin typeface="Calibri" pitchFamily="34" charset="0"/>
              </a:rPr>
              <a:t>original variable</a:t>
            </a:r>
            <a:r>
              <a:rPr lang="en-US" sz="3000" dirty="0">
                <a:latin typeface="Calibri" pitchFamily="34" charset="0"/>
              </a:rPr>
              <a:t>. This is known as </a:t>
            </a:r>
            <a:r>
              <a:rPr lang="en-US" sz="3000" i="1" dirty="0">
                <a:solidFill>
                  <a:srgbClr val="2F1BC7"/>
                </a:solidFill>
                <a:latin typeface="Calibri" pitchFamily="34" charset="0"/>
              </a:rPr>
              <a:t>pass-by-reference</a:t>
            </a:r>
            <a:r>
              <a:rPr lang="en-US" sz="3000" dirty="0">
                <a:solidFill>
                  <a:srgbClr val="2F1BC7"/>
                </a:solidFill>
                <a:latin typeface="Calibri" pitchFamily="34" charset="0"/>
              </a:rPr>
              <a:t>.</a:t>
            </a:r>
            <a:r>
              <a:rPr lang="en-US" sz="3000" dirty="0">
                <a:latin typeface="Calibri" pitchFamily="34" charset="0"/>
              </a:rPr>
              <a:t> </a:t>
            </a:r>
          </a:p>
          <a:p>
            <a:pPr marL="800100" lvl="1" indent="-342900" eaLnBrk="0" hangingPunct="0">
              <a:spcBef>
                <a:spcPts val="2400"/>
              </a:spcBef>
              <a:buFont typeface="Wingdings" pitchFamily="2" charset="2"/>
              <a:buChar char="§"/>
            </a:pPr>
            <a:r>
              <a:rPr lang="en-US" sz="3000" dirty="0">
                <a:latin typeface="Calibri" pitchFamily="34" charset="0"/>
              </a:rPr>
              <a:t>When you </a:t>
            </a:r>
            <a:r>
              <a:rPr lang="en-US" sz="3000" dirty="0">
                <a:solidFill>
                  <a:srgbClr val="2F1BC7"/>
                </a:solidFill>
                <a:latin typeface="Calibri" pitchFamily="34" charset="0"/>
              </a:rPr>
              <a:t>change</a:t>
            </a:r>
            <a:r>
              <a:rPr lang="en-US" sz="3000" dirty="0">
                <a:latin typeface="Calibri" pitchFamily="34" charset="0"/>
              </a:rPr>
              <a:t> the </a:t>
            </a:r>
            <a:r>
              <a:rPr lang="en-US" sz="3000" dirty="0">
                <a:solidFill>
                  <a:srgbClr val="2F1BC7"/>
                </a:solidFill>
                <a:latin typeface="Calibri" pitchFamily="34" charset="0"/>
              </a:rPr>
              <a:t>value through the reference variable</a:t>
            </a:r>
            <a:r>
              <a:rPr lang="en-US" sz="3000" dirty="0">
                <a:latin typeface="Calibri" pitchFamily="34" charset="0"/>
              </a:rPr>
              <a:t>, the</a:t>
            </a:r>
            <a:r>
              <a:rPr lang="en-US" sz="3000" dirty="0">
                <a:solidFill>
                  <a:srgbClr val="2F1BC7"/>
                </a:solidFill>
                <a:latin typeface="Calibri" pitchFamily="34" charset="0"/>
              </a:rPr>
              <a:t> original value </a:t>
            </a:r>
            <a:r>
              <a:rPr lang="en-US" sz="3000" dirty="0">
                <a:latin typeface="Calibri" pitchFamily="34" charset="0"/>
              </a:rPr>
              <a:t>is</a:t>
            </a:r>
            <a:r>
              <a:rPr lang="en-US" sz="3000" dirty="0">
                <a:solidFill>
                  <a:srgbClr val="2F1BC7"/>
                </a:solidFill>
                <a:latin typeface="Calibri" pitchFamily="34" charset="0"/>
              </a:rPr>
              <a:t> actually changed</a:t>
            </a:r>
            <a:r>
              <a:rPr lang="en-US" sz="3000" dirty="0">
                <a:latin typeface="Calibri" pitchFamily="34" charset="0"/>
              </a:rPr>
              <a:t>.</a:t>
            </a:r>
          </a:p>
          <a:p>
            <a:pPr marL="800100" lvl="1" indent="-342900" eaLnBrk="0" hangingPunct="0">
              <a:spcBef>
                <a:spcPct val="50000"/>
              </a:spcBef>
              <a:buFont typeface="Wingdings" pitchFamily="2" charset="2"/>
              <a:buChar char="§"/>
            </a:pPr>
            <a:endParaRPr lang="en-US" sz="2800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15874"/>
            <a:ext cx="7772400" cy="82232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2. Pass by Reference – Example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" y="1066800"/>
          <a:ext cx="8686800" cy="5638800"/>
        </p:xfrm>
        <a:graphic>
          <a:graphicData uri="http://schemas.openxmlformats.org/drawingml/2006/table">
            <a:tbl>
              <a:tblPr/>
              <a:tblGrid>
                <a:gridCol w="868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3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void </a:t>
                      </a:r>
                      <a:r>
                        <a:rPr kumimoji="0" lang="en-US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func</a:t>
                      </a: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&amp;num</a:t>
                      </a: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cout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&lt;&lt;"num = "&lt;&lt;num&lt;&lt;</a:t>
                      </a: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endl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     num = 10;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cout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&lt;&lt;"num = "&lt;&lt;num&lt;&lt;</a:t>
                      </a: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endl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void 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n = 5;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cout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&lt;&lt;"Before function call: n = "&lt;&lt;n&lt;&lt;</a:t>
                      </a: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endl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func</a:t>
                      </a: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cout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&lt;&lt;"After function call: n = "&lt;&lt;n&lt;&lt;</a:t>
                      </a: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endl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}</a:t>
                      </a:r>
                    </a:p>
                  </a:txBody>
                  <a:tcPr marL="91445" marR="91445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294228" y="1477108"/>
            <a:ext cx="7316371" cy="4107766"/>
            <a:chOff x="1294228" y="1477108"/>
            <a:chExt cx="7316371" cy="4107766"/>
          </a:xfrm>
        </p:grpSpPr>
        <p:sp>
          <p:nvSpPr>
            <p:cNvPr id="8" name="Freeform 7"/>
            <p:cNvSpPr/>
            <p:nvPr/>
          </p:nvSpPr>
          <p:spPr>
            <a:xfrm>
              <a:off x="1294228" y="1477108"/>
              <a:ext cx="4276578" cy="4107766"/>
            </a:xfrm>
            <a:custGeom>
              <a:avLst/>
              <a:gdLst>
                <a:gd name="connsiteX0" fmla="*/ 0 w 4276578"/>
                <a:gd name="connsiteY0" fmla="*/ 4107766 h 4107766"/>
                <a:gd name="connsiteX1" fmla="*/ 4051495 w 4276578"/>
                <a:gd name="connsiteY1" fmla="*/ 1223889 h 4107766"/>
                <a:gd name="connsiteX2" fmla="*/ 1350498 w 4276578"/>
                <a:gd name="connsiteY2" fmla="*/ 0 h 4107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76578" h="4107766">
                  <a:moveTo>
                    <a:pt x="0" y="4107766"/>
                  </a:moveTo>
                  <a:cubicBezTo>
                    <a:pt x="1913206" y="3008141"/>
                    <a:pt x="3826412" y="1908517"/>
                    <a:pt x="4051495" y="1223889"/>
                  </a:cubicBezTo>
                  <a:cubicBezTo>
                    <a:pt x="4276578" y="539261"/>
                    <a:pt x="2813538" y="269630"/>
                    <a:pt x="1350498" y="0"/>
                  </a:cubicBezTo>
                </a:path>
              </a:pathLst>
            </a:custGeom>
            <a:ln w="44450">
              <a:solidFill>
                <a:srgbClr val="2F1BC7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34000" y="2133600"/>
              <a:ext cx="327659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i="1" dirty="0">
                  <a:solidFill>
                    <a:srgbClr val="C00000"/>
                  </a:solidFill>
                </a:rPr>
                <a:t>num</a:t>
              </a:r>
              <a:r>
                <a:rPr lang="en-US" sz="2600" b="1" i="1" dirty="0"/>
                <a:t> </a:t>
              </a:r>
              <a:r>
                <a:rPr lang="en-US" sz="2600" dirty="0"/>
                <a:t>refers to variable </a:t>
              </a:r>
              <a:r>
                <a:rPr lang="en-US" sz="2600" b="1" dirty="0">
                  <a:solidFill>
                    <a:srgbClr val="008000"/>
                  </a:solidFill>
                </a:rPr>
                <a:t>n</a:t>
              </a:r>
              <a:r>
                <a:rPr lang="en-US" sz="2600" dirty="0"/>
                <a:t> (in main function)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763000" cy="71596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C00000"/>
                </a:solidFill>
              </a:rPr>
              <a:t>2. Pass by Reference - Example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9067800" cy="6019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spcBef>
                <a:spcPct val="200000"/>
              </a:spcBef>
            </a:pPr>
            <a:r>
              <a:rPr lang="en-US" dirty="0"/>
              <a:t>Swap two variable using a Pass-By reference</a:t>
            </a:r>
            <a:endParaRPr lang="en-US" dirty="0">
              <a:solidFill>
                <a:srgbClr val="2F1BC7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7620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300" dirty="0">
                <a:solidFill>
                  <a:srgbClr val="B80000"/>
                </a:solidFill>
                <a:latin typeface="Arial" charset="0"/>
              </a:rPr>
              <a:t>Passing an Array to a Function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943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latin typeface="+mj-lt"/>
              </a:rPr>
              <a:t>When </a:t>
            </a:r>
            <a:r>
              <a:rPr lang="en-US" dirty="0">
                <a:solidFill>
                  <a:srgbClr val="2F1BC7"/>
                </a:solidFill>
                <a:latin typeface="+mj-lt"/>
              </a:rPr>
              <a:t>passing</a:t>
            </a:r>
            <a:r>
              <a:rPr lang="en-US" dirty="0">
                <a:latin typeface="+mj-lt"/>
              </a:rPr>
              <a:t> an </a:t>
            </a:r>
            <a:r>
              <a:rPr lang="en-US" dirty="0">
                <a:solidFill>
                  <a:srgbClr val="2F1BC7"/>
                </a:solidFill>
                <a:latin typeface="+mj-lt"/>
              </a:rPr>
              <a:t>array</a:t>
            </a:r>
            <a:r>
              <a:rPr lang="en-US" dirty="0">
                <a:latin typeface="+mj-lt"/>
              </a:rPr>
              <a:t> to a </a:t>
            </a:r>
            <a:r>
              <a:rPr lang="en-US" dirty="0">
                <a:solidFill>
                  <a:srgbClr val="2F1BC7"/>
                </a:solidFill>
                <a:latin typeface="+mj-lt"/>
              </a:rPr>
              <a:t>function</a:t>
            </a:r>
            <a:r>
              <a:rPr lang="en-US" dirty="0">
                <a:latin typeface="+mj-lt"/>
              </a:rPr>
              <a:t>, we </a:t>
            </a:r>
            <a:r>
              <a:rPr lang="en-US" dirty="0">
                <a:solidFill>
                  <a:srgbClr val="2F1BC7"/>
                </a:solidFill>
                <a:latin typeface="+mj-lt"/>
              </a:rPr>
              <a:t>need to tell </a:t>
            </a:r>
            <a:r>
              <a:rPr lang="en-US" dirty="0">
                <a:latin typeface="+mj-lt"/>
              </a:rPr>
              <a:t>the </a:t>
            </a:r>
            <a:r>
              <a:rPr lang="en-US" dirty="0">
                <a:solidFill>
                  <a:srgbClr val="2F1BC7"/>
                </a:solidFill>
                <a:latin typeface="+mj-lt"/>
              </a:rPr>
              <a:t>compiler</a:t>
            </a:r>
            <a:r>
              <a:rPr lang="en-US" dirty="0">
                <a:latin typeface="+mj-lt"/>
              </a:rPr>
              <a:t> what the </a:t>
            </a:r>
            <a:r>
              <a:rPr lang="en-US" dirty="0">
                <a:solidFill>
                  <a:srgbClr val="2F1BC7"/>
                </a:solidFill>
                <a:latin typeface="+mj-lt"/>
              </a:rPr>
              <a:t>type of the array </a:t>
            </a:r>
            <a:r>
              <a:rPr lang="en-US" dirty="0">
                <a:latin typeface="+mj-lt"/>
              </a:rPr>
              <a:t>is and give it a variable name, similar to an array declaration</a:t>
            </a:r>
          </a:p>
          <a:p>
            <a:pPr algn="ctr" eaLnBrk="1" hangingPunct="1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b="1" dirty="0">
                <a:solidFill>
                  <a:srgbClr val="3333CC"/>
                </a:solidFill>
                <a:latin typeface="+mj-lt"/>
              </a:rPr>
              <a:t>float a[]</a:t>
            </a:r>
          </a:p>
          <a:p>
            <a:pPr algn="ctr" eaLnBrk="1" hangingPunct="1">
              <a:lnSpc>
                <a:spcPct val="90000"/>
              </a:lnSpc>
              <a:spcBef>
                <a:spcPts val="1200"/>
              </a:spcBef>
              <a:buFontTx/>
              <a:buNone/>
            </a:pPr>
            <a:endParaRPr lang="en-US" b="1" dirty="0">
              <a:solidFill>
                <a:srgbClr val="3333CC"/>
              </a:solidFill>
              <a:latin typeface="+mj-lt"/>
            </a:endParaRPr>
          </a:p>
          <a:p>
            <a:pPr algn="ctr" eaLnBrk="1" hangingPunct="1">
              <a:lnSpc>
                <a:spcPct val="90000"/>
              </a:lnSpc>
              <a:spcBef>
                <a:spcPts val="1200"/>
              </a:spcBef>
              <a:buFontTx/>
              <a:buNone/>
            </a:pPr>
            <a:endParaRPr lang="en-US" b="1" dirty="0">
              <a:solidFill>
                <a:srgbClr val="3333CC"/>
              </a:solidFill>
              <a:latin typeface="+mj-lt"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endParaRPr lang="en-US" dirty="0">
              <a:latin typeface="+mj-lt"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latin typeface="+mj-lt"/>
              </a:rPr>
              <a:t>We </a:t>
            </a:r>
            <a:r>
              <a:rPr lang="en-US" dirty="0">
                <a:solidFill>
                  <a:srgbClr val="2F1BC7"/>
                </a:solidFill>
                <a:latin typeface="+mj-lt"/>
              </a:rPr>
              <a:t>don’t want to specify the size </a:t>
            </a:r>
            <a:r>
              <a:rPr lang="en-US" dirty="0">
                <a:latin typeface="+mj-lt"/>
              </a:rPr>
              <a:t>so function can work with </a:t>
            </a:r>
            <a:r>
              <a:rPr lang="en-US" dirty="0">
                <a:solidFill>
                  <a:srgbClr val="2F1BC7"/>
                </a:solidFill>
                <a:latin typeface="+mj-lt"/>
              </a:rPr>
              <a:t>different sized arrays</a:t>
            </a:r>
            <a:r>
              <a:rPr lang="en-US" dirty="0">
                <a:latin typeface="+mj-lt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2F1BC7"/>
                </a:solidFill>
                <a:latin typeface="+mj-lt"/>
              </a:rPr>
              <a:t>Size</a:t>
            </a:r>
            <a:r>
              <a:rPr lang="en-US" dirty="0">
                <a:latin typeface="+mj-lt"/>
              </a:rPr>
              <a:t> comes in as a </a:t>
            </a:r>
            <a:r>
              <a:rPr lang="en-US" dirty="0">
                <a:solidFill>
                  <a:srgbClr val="2F1BC7"/>
                </a:solidFill>
                <a:latin typeface="+mj-lt"/>
              </a:rPr>
              <a:t>second parameter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368550" y="3429000"/>
            <a:ext cx="52318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1" dirty="0"/>
              <a:t>This would be a </a:t>
            </a:r>
            <a:r>
              <a:rPr lang="en-US" sz="2800" b="1" i="1" dirty="0">
                <a:solidFill>
                  <a:srgbClr val="2F1BC7"/>
                </a:solidFill>
              </a:rPr>
              <a:t>formal parameter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8686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300" dirty="0">
                <a:solidFill>
                  <a:srgbClr val="B80000"/>
                </a:solidFill>
                <a:latin typeface="Arial" charset="0"/>
              </a:rPr>
              <a:t>Passing an Array to a Function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337" y="838200"/>
            <a:ext cx="8831263" cy="6019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 err="1">
                <a:latin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</a:rPr>
              <a:t> Display(</a:t>
            </a:r>
            <a:r>
              <a:rPr lang="en-US" sz="2800" b="1" dirty="0" err="1">
                <a:solidFill>
                  <a:srgbClr val="B80000"/>
                </a:solidFill>
                <a:latin typeface="Courier New" pitchFamily="49" charset="0"/>
              </a:rPr>
              <a:t>int</a:t>
            </a:r>
            <a:r>
              <a:rPr lang="en-US" sz="2800" b="1" dirty="0">
                <a:solidFill>
                  <a:srgbClr val="B80000"/>
                </a:solidFill>
                <a:latin typeface="Courier New" pitchFamily="49" charset="0"/>
              </a:rPr>
              <a:t> data[]</a:t>
            </a:r>
            <a:r>
              <a:rPr lang="en-US" sz="2800" b="1" dirty="0">
                <a:latin typeface="Courier New" pitchFamily="49" charset="0"/>
              </a:rPr>
              <a:t>, </a:t>
            </a:r>
            <a:r>
              <a:rPr lang="en-US" sz="2800" b="1" dirty="0" err="1">
                <a:solidFill>
                  <a:srgbClr val="2F1BC7"/>
                </a:solidFill>
                <a:latin typeface="Courier New" pitchFamily="49" charset="0"/>
              </a:rPr>
              <a:t>int</a:t>
            </a:r>
            <a:r>
              <a:rPr lang="en-US" sz="2800" b="1" dirty="0">
                <a:solidFill>
                  <a:srgbClr val="2F1BC7"/>
                </a:solidFill>
                <a:latin typeface="Courier New" pitchFamily="49" charset="0"/>
              </a:rPr>
              <a:t> N</a:t>
            </a:r>
            <a:r>
              <a:rPr lang="en-US" sz="2800" b="1" dirty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>
                <a:latin typeface="Courier New" pitchFamily="49" charset="0"/>
              </a:rPr>
              <a:t>{	</a:t>
            </a:r>
            <a:r>
              <a:rPr lang="en-US" sz="2800" b="1" dirty="0" err="1">
                <a:latin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</a:rPr>
              <a:t> 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>
                <a:latin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</a:rPr>
              <a:t>cout</a:t>
            </a:r>
            <a:r>
              <a:rPr lang="en-US" sz="2800" b="1" dirty="0">
                <a:latin typeface="Courier New" pitchFamily="49" charset="0"/>
              </a:rPr>
              <a:t>&lt;&lt;“Array contains”&lt;&lt;</a:t>
            </a:r>
            <a:r>
              <a:rPr lang="en-US" sz="2800" b="1" dirty="0" err="1">
                <a:latin typeface="Courier New" pitchFamily="49" charset="0"/>
              </a:rPr>
              <a:t>endl</a:t>
            </a:r>
            <a:r>
              <a:rPr lang="en-US" sz="2800" b="1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>
                <a:latin typeface="Courier New" pitchFamily="49" charset="0"/>
              </a:rPr>
              <a:t>	for (k=0; k&lt;N; k++)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>
                <a:latin typeface="Courier New" pitchFamily="49" charset="0"/>
              </a:rPr>
              <a:t>		</a:t>
            </a:r>
            <a:r>
              <a:rPr lang="en-US" sz="2800" b="1" dirty="0" err="1">
                <a:latin typeface="Courier New" pitchFamily="49" charset="0"/>
              </a:rPr>
              <a:t>cout</a:t>
            </a:r>
            <a:r>
              <a:rPr lang="en-US" sz="2800" b="1" dirty="0">
                <a:latin typeface="Courier New" pitchFamily="49" charset="0"/>
              </a:rPr>
              <a:t>&lt;&lt;data[k]&lt;&lt;“ “;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>
                <a:latin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</a:rPr>
              <a:t>cout</a:t>
            </a:r>
            <a:r>
              <a:rPr lang="en-US" sz="2800" b="1" dirty="0">
                <a:latin typeface="Courier New" pitchFamily="49" charset="0"/>
              </a:rPr>
              <a:t>&lt;&lt;</a:t>
            </a:r>
            <a:r>
              <a:rPr lang="en-US" sz="2800" b="1" dirty="0" err="1">
                <a:latin typeface="Courier New" pitchFamily="49" charset="0"/>
              </a:rPr>
              <a:t>endl</a:t>
            </a:r>
            <a:r>
              <a:rPr lang="en-US" sz="2800" b="1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 err="1">
                <a:latin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</a:rPr>
              <a:t> main()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>
                <a:latin typeface="Courier New" pitchFamily="49" charset="0"/>
              </a:rPr>
              <a:t>	 </a:t>
            </a:r>
            <a:r>
              <a:rPr lang="en-US" sz="2800" b="1" dirty="0" err="1">
                <a:latin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B80000"/>
                </a:solidFill>
                <a:latin typeface="Courier New" pitchFamily="49" charset="0"/>
              </a:rPr>
              <a:t>a[4]</a:t>
            </a:r>
            <a:r>
              <a:rPr lang="en-US" sz="2800" b="1" dirty="0">
                <a:latin typeface="Courier New" pitchFamily="49" charset="0"/>
              </a:rPr>
              <a:t> = { 11, 33, 55, 77 };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>
                <a:latin typeface="Courier New" pitchFamily="49" charset="0"/>
              </a:rPr>
              <a:t>	 Display(</a:t>
            </a:r>
            <a:r>
              <a:rPr lang="en-US" sz="2800" b="1" dirty="0">
                <a:solidFill>
                  <a:srgbClr val="B80000"/>
                </a:solidFill>
                <a:latin typeface="Courier New" pitchFamily="49" charset="0"/>
              </a:rPr>
              <a:t>a</a:t>
            </a:r>
            <a:r>
              <a:rPr lang="en-US" sz="2800" b="1" dirty="0">
                <a:latin typeface="Courier New" pitchFamily="49" charset="0"/>
              </a:rPr>
              <a:t>, </a:t>
            </a:r>
            <a:r>
              <a:rPr lang="en-US" sz="2800" b="1" dirty="0">
                <a:solidFill>
                  <a:srgbClr val="2F1BC7"/>
                </a:solidFill>
                <a:latin typeface="Courier New" pitchFamily="49" charset="0"/>
              </a:rPr>
              <a:t>4</a:t>
            </a:r>
            <a:r>
              <a:rPr lang="en-US" sz="2800" b="1" dirty="0">
                <a:latin typeface="Courier New" pitchFamily="49" charset="0"/>
              </a:rPr>
              <a:t>);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b="1" dirty="0">
              <a:solidFill>
                <a:srgbClr val="3333CC"/>
              </a:solidFill>
              <a:latin typeface="Courier New" pitchFamily="49" charset="0"/>
            </a:endParaRP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6934201" y="533400"/>
            <a:ext cx="220979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solidFill>
                  <a:srgbClr val="2F1BC7"/>
                </a:solidFill>
              </a:rPr>
              <a:t>An </a:t>
            </a:r>
            <a:r>
              <a:rPr lang="en-US" sz="2200" b="1" dirty="0" err="1">
                <a:solidFill>
                  <a:srgbClr val="2F1BC7"/>
                </a:solidFill>
              </a:rPr>
              <a:t>int</a:t>
            </a:r>
            <a:r>
              <a:rPr lang="en-US" sz="2200" b="1" dirty="0">
                <a:solidFill>
                  <a:srgbClr val="2F1BC7"/>
                </a:solidFill>
              </a:rPr>
              <a:t> array parameter </a:t>
            </a:r>
          </a:p>
          <a:p>
            <a:pPr algn="r"/>
            <a:r>
              <a:rPr lang="en-US" sz="2200" b="1" dirty="0">
                <a:solidFill>
                  <a:srgbClr val="2F1BC7"/>
                </a:solidFill>
              </a:rPr>
              <a:t>of unknown size</a:t>
            </a:r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7391400" y="2667000"/>
            <a:ext cx="1752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solidFill>
                  <a:srgbClr val="2F1BC7"/>
                </a:solidFill>
              </a:rPr>
              <a:t>The size of the array</a:t>
            </a:r>
          </a:p>
        </p:txBody>
      </p:sp>
      <p:sp>
        <p:nvSpPr>
          <p:cNvPr id="9223" name="Text Box 8"/>
          <p:cNvSpPr txBox="1">
            <a:spLocks noChangeArrowheads="1"/>
          </p:cNvSpPr>
          <p:nvPr/>
        </p:nvSpPr>
        <p:spPr bwMode="auto">
          <a:xfrm>
            <a:off x="4495800" y="6088559"/>
            <a:ext cx="2057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2F1BC7"/>
                </a:solidFill>
              </a:rPr>
              <a:t>The array argument, no []</a:t>
            </a:r>
          </a:p>
        </p:txBody>
      </p:sp>
      <p:sp>
        <p:nvSpPr>
          <p:cNvPr id="9224" name="Line 9"/>
          <p:cNvSpPr>
            <a:spLocks noChangeShapeType="1"/>
          </p:cNvSpPr>
          <p:nvPr/>
        </p:nvSpPr>
        <p:spPr bwMode="auto">
          <a:xfrm flipH="1">
            <a:off x="4876800" y="838200"/>
            <a:ext cx="2895600" cy="4572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5" name="Line 11"/>
          <p:cNvSpPr>
            <a:spLocks noChangeShapeType="1"/>
          </p:cNvSpPr>
          <p:nvPr/>
        </p:nvSpPr>
        <p:spPr bwMode="auto">
          <a:xfrm flipH="1" flipV="1">
            <a:off x="6324600" y="1600200"/>
            <a:ext cx="15240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6" name="Line 12"/>
          <p:cNvSpPr>
            <a:spLocks noChangeShapeType="1"/>
          </p:cNvSpPr>
          <p:nvPr/>
        </p:nvSpPr>
        <p:spPr bwMode="auto">
          <a:xfrm flipH="1" flipV="1">
            <a:off x="2667000" y="6324600"/>
            <a:ext cx="1905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1546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5737</TotalTime>
  <Words>1237</Words>
  <Application>Microsoft Office PowerPoint</Application>
  <PresentationFormat>On-screen Show (4:3)</PresentationFormat>
  <Paragraphs>211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Wingdings</vt:lpstr>
      <vt:lpstr>Office Theme</vt:lpstr>
      <vt:lpstr>Fundamental of Programming </vt:lpstr>
      <vt:lpstr>Calling Functions</vt:lpstr>
      <vt:lpstr>1. Pass by value – Example</vt:lpstr>
      <vt:lpstr>Using Reference Variables with Functions</vt:lpstr>
      <vt:lpstr>2. Pass By Reference</vt:lpstr>
      <vt:lpstr>2. Pass by Reference – Example</vt:lpstr>
      <vt:lpstr>2. Pass by Reference - Example</vt:lpstr>
      <vt:lpstr>Passing an Array to a Function</vt:lpstr>
      <vt:lpstr>Passing an Array to a Function</vt:lpstr>
      <vt:lpstr>Passing an Array to a Function</vt:lpstr>
      <vt:lpstr>Arrays are always Pass By Reference</vt:lpstr>
      <vt:lpstr>Function Overloading</vt:lpstr>
      <vt:lpstr>Function Overloading</vt:lpstr>
      <vt:lpstr>Function Overloading</vt:lpstr>
      <vt:lpstr>Class Exercise 1 - Find the output</vt:lpstr>
      <vt:lpstr>Class Exercise-2</vt:lpstr>
      <vt:lpstr>Static Variables</vt:lpstr>
      <vt:lpstr>Scope</vt:lpstr>
      <vt:lpstr>Lifetime of Variables</vt:lpstr>
      <vt:lpstr>Static Variables</vt:lpstr>
      <vt:lpstr>Static Variables -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aleem</dc:creator>
  <cp:lastModifiedBy>Sehrish Firdous</cp:lastModifiedBy>
  <cp:revision>1296</cp:revision>
  <dcterms:created xsi:type="dcterms:W3CDTF">2012-08-28T12:59:58Z</dcterms:created>
  <dcterms:modified xsi:type="dcterms:W3CDTF">2023-12-06T10:39:16Z</dcterms:modified>
</cp:coreProperties>
</file>