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8" r:id="rId2"/>
    <p:sldId id="284" r:id="rId3"/>
    <p:sldId id="288" r:id="rId4"/>
    <p:sldId id="289" r:id="rId5"/>
    <p:sldId id="290" r:id="rId6"/>
    <p:sldId id="291" r:id="rId7"/>
    <p:sldId id="292" r:id="rId8"/>
    <p:sldId id="293" r:id="rId9"/>
    <p:sldId id="294" r:id="rId10"/>
    <p:sldId id="295"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2" r:id="rId35"/>
    <p:sldId id="323" r:id="rId36"/>
    <p:sldId id="324" r:id="rId37"/>
    <p:sldId id="325" r:id="rId38"/>
    <p:sldId id="326" r:id="rId39"/>
    <p:sldId id="327"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971AE7-F1E7-44B3-A773-FD31570438B2}" type="datetimeFigureOut">
              <a:rPr lang="en-US" smtClean="0"/>
              <a:t>10/25/2023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B4E518-682B-46B8-BC9E-B837BE15F072}" type="slidenum">
              <a:rPr lang="en-US" smtClean="0"/>
              <a:t>‹#›</a:t>
            </a:fld>
            <a:endParaRPr lang="en-US"/>
          </a:p>
        </p:txBody>
      </p:sp>
    </p:spTree>
    <p:extLst>
      <p:ext uri="{BB962C8B-B14F-4D97-AF65-F5344CB8AC3E}">
        <p14:creationId xmlns:p14="http://schemas.microsoft.com/office/powerpoint/2010/main" val="1428859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3</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97633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12</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213312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998973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85789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98238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29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08964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4</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07589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5</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64921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6</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144527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7</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1339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8</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49639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9</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18865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10</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64546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4E277D-74A9-418D-92E0-E29C2E7268F6}" type="slidenum">
              <a:rPr lang="en-US"/>
              <a:pPr/>
              <a:t>11</a:t>
            </a:fld>
            <a:endParaRPr lang="en-US"/>
          </a:p>
        </p:txBody>
      </p:sp>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19801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33EA539-6BA2-4B0B-8376-A2E629F657A8}"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2446620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EA539-6BA2-4B0B-8376-A2E629F657A8}"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368303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EA539-6BA2-4B0B-8376-A2E629F657A8}"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262182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1D474410-A3CD-4930-835E-FFCA3D92A822}" type="slidenum">
              <a:rPr lang="en-US"/>
              <a:pPr/>
              <a:t>‹#›</a:t>
            </a:fld>
            <a:endParaRPr lang="en-US"/>
          </a:p>
        </p:txBody>
      </p:sp>
    </p:spTree>
    <p:extLst>
      <p:ext uri="{BB962C8B-B14F-4D97-AF65-F5344CB8AC3E}">
        <p14:creationId xmlns:p14="http://schemas.microsoft.com/office/powerpoint/2010/main" val="2918663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3EA539-6BA2-4B0B-8376-A2E629F657A8}"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99165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EA539-6BA2-4B0B-8376-A2E629F657A8}" type="datetimeFigureOut">
              <a:rPr lang="en-US" smtClean="0"/>
              <a:t>10/25/2023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4101678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3EA539-6BA2-4B0B-8376-A2E629F657A8}"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1791945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3EA539-6BA2-4B0B-8376-A2E629F657A8}" type="datetimeFigureOut">
              <a:rPr lang="en-US" smtClean="0"/>
              <a:t>10/25/2023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3709487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3EA539-6BA2-4B0B-8376-A2E629F657A8}" type="datetimeFigureOut">
              <a:rPr lang="en-US" smtClean="0"/>
              <a:t>10/25/2023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2094488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EA539-6BA2-4B0B-8376-A2E629F657A8}" type="datetimeFigureOut">
              <a:rPr lang="en-US" smtClean="0"/>
              <a:t>10/25/2023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398117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EA539-6BA2-4B0B-8376-A2E629F657A8}"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1125493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EA539-6BA2-4B0B-8376-A2E629F657A8}" type="datetimeFigureOut">
              <a:rPr lang="en-US" smtClean="0"/>
              <a:t>10/25/2023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5D2529F-C787-48C7-8D78-DD5D746AD2DC}" type="slidenum">
              <a:rPr lang="en-US" smtClean="0"/>
              <a:t>‹#›</a:t>
            </a:fld>
            <a:endParaRPr lang="en-US"/>
          </a:p>
        </p:txBody>
      </p:sp>
    </p:spTree>
    <p:extLst>
      <p:ext uri="{BB962C8B-B14F-4D97-AF65-F5344CB8AC3E}">
        <p14:creationId xmlns:p14="http://schemas.microsoft.com/office/powerpoint/2010/main" val="421172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3EA539-6BA2-4B0B-8376-A2E629F657A8}" type="datetimeFigureOut">
              <a:rPr lang="en-US" smtClean="0"/>
              <a:t>10/25/2023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D2529F-C787-48C7-8D78-DD5D746AD2DC}" type="slidenum">
              <a:rPr lang="en-US" smtClean="0"/>
              <a:t>‹#›</a:t>
            </a:fld>
            <a:endParaRPr lang="en-US"/>
          </a:p>
        </p:txBody>
      </p:sp>
    </p:spTree>
    <p:extLst>
      <p:ext uri="{BB962C8B-B14F-4D97-AF65-F5344CB8AC3E}">
        <p14:creationId xmlns:p14="http://schemas.microsoft.com/office/powerpoint/2010/main" val="8814400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3636" y="1882776"/>
            <a:ext cx="8991600" cy="1622425"/>
          </a:xfrm>
        </p:spPr>
        <p:txBody>
          <a:bodyPr>
            <a:normAutofit/>
          </a:bodyPr>
          <a:lstStyle/>
          <a:p>
            <a:r>
              <a:rPr lang="en-US" sz="4800" dirty="0">
                <a:solidFill>
                  <a:srgbClr val="160C5C"/>
                </a:solidFill>
              </a:rPr>
              <a:t>Fundamental of Programming</a:t>
            </a:r>
            <a:br>
              <a:rPr lang="en-US" dirty="0"/>
            </a:br>
            <a:endParaRPr lang="en-US" sz="2600" dirty="0"/>
          </a:p>
        </p:txBody>
      </p:sp>
      <p:sp>
        <p:nvSpPr>
          <p:cNvPr id="5" name="Subtitle 4">
            <a:extLst>
              <a:ext uri="{FF2B5EF4-FFF2-40B4-BE49-F238E27FC236}">
                <a16:creationId xmlns:a16="http://schemas.microsoft.com/office/drawing/2014/main" id="{3BAD6340-A73D-5F15-ACE1-60F8AC91AD6F}"/>
              </a:ext>
            </a:extLst>
          </p:cNvPr>
          <p:cNvSpPr>
            <a:spLocks noGrp="1"/>
          </p:cNvSpPr>
          <p:nvPr>
            <p:ph type="subTitle" idx="1"/>
          </p:nvPr>
        </p:nvSpPr>
        <p:spPr/>
        <p:txBody>
          <a:bodyPr/>
          <a:lstStyle/>
          <a:p>
            <a:endParaRPr lang="en-PK"/>
          </a:p>
        </p:txBody>
      </p:sp>
    </p:spTree>
    <p:extLst>
      <p:ext uri="{BB962C8B-B14F-4D97-AF65-F5344CB8AC3E}">
        <p14:creationId xmlns:p14="http://schemas.microsoft.com/office/powerpoint/2010/main" val="244062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39108"/>
            <a:ext cx="9040095" cy="715962"/>
          </a:xfrm>
        </p:spPr>
        <p:txBody>
          <a:bodyPr>
            <a:normAutofit/>
          </a:bodyPr>
          <a:lstStyle/>
          <a:p>
            <a:r>
              <a:rPr lang="en-US" dirty="0">
                <a:solidFill>
                  <a:srgbClr val="B80000"/>
                </a:solidFill>
              </a:rPr>
              <a:t>(1) for loop – optional expressions</a:t>
            </a:r>
          </a:p>
        </p:txBody>
      </p:sp>
      <p:sp>
        <p:nvSpPr>
          <p:cNvPr id="9219" name="Rectangle 3"/>
          <p:cNvSpPr>
            <a:spLocks noGrp="1" noChangeArrowheads="1"/>
          </p:cNvSpPr>
          <p:nvPr>
            <p:ph type="body" sz="half" idx="1"/>
          </p:nvPr>
        </p:nvSpPr>
        <p:spPr>
          <a:xfrm>
            <a:off x="1586340" y="803560"/>
            <a:ext cx="8797640" cy="1524000"/>
          </a:xfrm>
        </p:spPr>
        <p:txBody>
          <a:bodyPr>
            <a:noAutofit/>
          </a:bodyPr>
          <a:lstStyle/>
          <a:p>
            <a:pPr>
              <a:buNone/>
            </a:pPr>
            <a:r>
              <a:rPr lang="en-US" dirty="0" err="1"/>
              <a:t>int</a:t>
            </a:r>
            <a:r>
              <a:rPr lang="en-US" dirty="0"/>
              <a:t> j=0;</a:t>
            </a:r>
          </a:p>
          <a:p>
            <a:pPr>
              <a:buNone/>
            </a:pPr>
            <a:r>
              <a:rPr lang="en-US" dirty="0">
                <a:solidFill>
                  <a:srgbClr val="2C14DE"/>
                </a:solidFill>
              </a:rPr>
              <a:t>for</a:t>
            </a:r>
            <a:r>
              <a:rPr lang="en-US" dirty="0"/>
              <a:t>(; j&lt;10; j++) </a:t>
            </a:r>
            <a:endParaRPr lang="en-US" b="1" dirty="0">
              <a:solidFill>
                <a:srgbClr val="2C14DE"/>
              </a:solidFill>
            </a:endParaRPr>
          </a:p>
          <a:p>
            <a:pPr>
              <a:buNone/>
            </a:pPr>
            <a:r>
              <a:rPr lang="en-US" dirty="0"/>
              <a:t>		</a:t>
            </a:r>
            <a:r>
              <a:rPr lang="en-US" dirty="0" err="1"/>
              <a:t>cout</a:t>
            </a:r>
            <a:r>
              <a:rPr lang="en-US" dirty="0"/>
              <a:t>&lt;&lt;“\</a:t>
            </a:r>
            <a:r>
              <a:rPr lang="en-US" dirty="0" err="1"/>
              <a:t>nHello</a:t>
            </a:r>
            <a:r>
              <a:rPr lang="en-US" dirty="0"/>
              <a:t> world“;</a:t>
            </a:r>
          </a:p>
        </p:txBody>
      </p:sp>
      <p:sp>
        <p:nvSpPr>
          <p:cNvPr id="6" name="Rectangle 5"/>
          <p:cNvSpPr/>
          <p:nvPr/>
        </p:nvSpPr>
        <p:spPr>
          <a:xfrm>
            <a:off x="1524000" y="716277"/>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1" name="Group 20"/>
          <p:cNvGrpSpPr/>
          <p:nvPr/>
        </p:nvGrpSpPr>
        <p:grpSpPr>
          <a:xfrm>
            <a:off x="1600200" y="2438400"/>
            <a:ext cx="8797640" cy="3013360"/>
            <a:chOff x="76200" y="2438400"/>
            <a:chExt cx="8797640" cy="3013360"/>
          </a:xfrm>
        </p:grpSpPr>
        <p:sp>
          <p:nvSpPr>
            <p:cNvPr id="8" name="Rectangle 3"/>
            <p:cNvSpPr txBox="1">
              <a:spLocks noChangeArrowheads="1"/>
            </p:cNvSpPr>
            <p:nvPr/>
          </p:nvSpPr>
          <p:spPr>
            <a:xfrm>
              <a:off x="76200" y="2479960"/>
              <a:ext cx="8797640" cy="2971800"/>
            </a:xfrm>
            <a:prstGeom prst="rect">
              <a:avLst/>
            </a:prstGeom>
          </p:spPr>
          <p:txBody>
            <a:bodyPr vert="horz" lIns="91440" tIns="45720" rIns="91440" bIns="45720" rtlCol="0">
              <a:noAutofit/>
            </a:bodyPr>
            <a:lstStyle/>
            <a:p>
              <a:pPr marL="342900" indent="-342900">
                <a:spcBef>
                  <a:spcPct val="20000"/>
                </a:spcBef>
                <a:defRPr/>
              </a:pPr>
              <a:r>
                <a:rPr lang="en-US" sz="2800" dirty="0" err="1"/>
                <a:t>int</a:t>
              </a:r>
              <a:r>
                <a:rPr lang="en-US" sz="2800" dirty="0"/>
                <a:t> j=0;</a:t>
              </a:r>
            </a:p>
            <a:p>
              <a:pPr marL="342900" indent="-342900">
                <a:spcBef>
                  <a:spcPct val="20000"/>
                </a:spcBef>
                <a:defRPr/>
              </a:pPr>
              <a:r>
                <a:rPr lang="en-US" sz="2800" dirty="0">
                  <a:solidFill>
                    <a:srgbClr val="2C14DE"/>
                  </a:solidFill>
                </a:rPr>
                <a:t>for</a:t>
              </a:r>
              <a:r>
                <a:rPr lang="en-US" sz="2800" dirty="0"/>
                <a:t>(; j&lt;10;) </a:t>
              </a:r>
            </a:p>
            <a:p>
              <a:pPr marL="342900" indent="-342900">
                <a:spcBef>
                  <a:spcPct val="20000"/>
                </a:spcBef>
                <a:defRPr/>
              </a:pPr>
              <a:r>
                <a:rPr lang="en-US" sz="2800" dirty="0"/>
                <a:t>{		</a:t>
              </a:r>
            </a:p>
            <a:p>
              <a:pPr marL="342900" indent="-342900">
                <a:spcBef>
                  <a:spcPct val="20000"/>
                </a:spcBef>
                <a:defRPr/>
              </a:pPr>
              <a:r>
                <a:rPr lang="en-US" sz="2800" dirty="0"/>
                <a:t>	</a:t>
              </a:r>
              <a:r>
                <a:rPr lang="en-US" sz="2800" dirty="0" err="1"/>
                <a:t>cout</a:t>
              </a:r>
              <a:r>
                <a:rPr lang="en-US" sz="2800" dirty="0"/>
                <a:t>&lt;&lt;“\</a:t>
              </a:r>
              <a:r>
                <a:rPr lang="en-US" sz="2800" dirty="0" err="1"/>
                <a:t>nHello</a:t>
              </a:r>
              <a:r>
                <a:rPr lang="en-US" sz="2800" dirty="0"/>
                <a:t> world“;</a:t>
              </a:r>
            </a:p>
            <a:p>
              <a:pPr marL="342900" indent="-342900">
                <a:spcBef>
                  <a:spcPct val="20000"/>
                </a:spcBef>
                <a:defRPr/>
              </a:pPr>
              <a:r>
                <a:rPr lang="en-US" sz="2800" dirty="0"/>
                <a:t>	j++;</a:t>
              </a:r>
            </a:p>
            <a:p>
              <a:pPr marL="342900" indent="-342900">
                <a:spcBef>
                  <a:spcPct val="20000"/>
                </a:spcBef>
                <a:defRPr/>
              </a:pPr>
              <a:r>
                <a:rPr lang="en-US" sz="2800" dirty="0"/>
                <a:t>}</a:t>
              </a:r>
            </a:p>
            <a:p>
              <a:pPr marL="342900" indent="-342900">
                <a:spcBef>
                  <a:spcPct val="20000"/>
                </a:spcBef>
                <a:defRPr/>
              </a:pPr>
              <a:r>
                <a:rPr lang="en-US" sz="2800" dirty="0"/>
                <a:t>	</a:t>
              </a:r>
            </a:p>
          </p:txBody>
        </p:sp>
        <p:cxnSp>
          <p:nvCxnSpPr>
            <p:cNvPr id="13" name="Straight Connector 12"/>
            <p:cNvCxnSpPr/>
            <p:nvPr/>
          </p:nvCxnSpPr>
          <p:spPr>
            <a:xfrm>
              <a:off x="83130" y="2438400"/>
              <a:ext cx="8763000" cy="1588"/>
            </a:xfrm>
            <a:prstGeom prst="line">
              <a:avLst/>
            </a:prstGeom>
            <a:ln w="317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2" name="Group 21"/>
          <p:cNvGrpSpPr/>
          <p:nvPr/>
        </p:nvGrpSpPr>
        <p:grpSpPr>
          <a:xfrm>
            <a:off x="1565560" y="5715000"/>
            <a:ext cx="8797640" cy="1066800"/>
            <a:chOff x="41560" y="5715000"/>
            <a:chExt cx="8797640" cy="1066800"/>
          </a:xfrm>
        </p:grpSpPr>
        <p:sp>
          <p:nvSpPr>
            <p:cNvPr id="9" name="Rectangle 3"/>
            <p:cNvSpPr txBox="1">
              <a:spLocks noChangeArrowheads="1"/>
            </p:cNvSpPr>
            <p:nvPr/>
          </p:nvSpPr>
          <p:spPr>
            <a:xfrm>
              <a:off x="41560" y="5791200"/>
              <a:ext cx="8797640" cy="990600"/>
            </a:xfrm>
            <a:prstGeom prst="rect">
              <a:avLst/>
            </a:prstGeom>
          </p:spPr>
          <p:txBody>
            <a:bodyPr vert="horz" lIns="91440" tIns="45720" rIns="91440" bIns="45720" rtlCol="0">
              <a:noAutofit/>
            </a:bodyPr>
            <a:lstStyle/>
            <a:p>
              <a:pPr marL="342900" indent="-342900">
                <a:spcBef>
                  <a:spcPct val="20000"/>
                </a:spcBef>
                <a:defRPr/>
              </a:pPr>
              <a:r>
                <a:rPr lang="en-US" sz="2800" dirty="0">
                  <a:solidFill>
                    <a:srgbClr val="2C14DE"/>
                  </a:solidFill>
                </a:rPr>
                <a:t>for</a:t>
              </a:r>
              <a:r>
                <a:rPr lang="en-US" sz="2800" dirty="0"/>
                <a:t>(; ;) </a:t>
              </a:r>
              <a:endParaRPr lang="en-US" sz="2800" b="1" dirty="0">
                <a:solidFill>
                  <a:srgbClr val="2C14DE"/>
                </a:solidFill>
              </a:endParaRPr>
            </a:p>
            <a:p>
              <a:pPr marL="342900" indent="-342900">
                <a:spcBef>
                  <a:spcPct val="20000"/>
                </a:spcBef>
                <a:defRPr/>
              </a:pPr>
              <a:r>
                <a:rPr lang="en-US" sz="2800" dirty="0"/>
                <a:t>		</a:t>
              </a:r>
              <a:r>
                <a:rPr lang="en-US" sz="2800" dirty="0" err="1"/>
                <a:t>cout</a:t>
              </a:r>
              <a:r>
                <a:rPr lang="en-US" sz="2800" dirty="0"/>
                <a:t>&lt;&lt;“\</a:t>
              </a:r>
              <a:r>
                <a:rPr lang="en-US" sz="2800" dirty="0" err="1"/>
                <a:t>nHello</a:t>
              </a:r>
              <a:r>
                <a:rPr lang="en-US" sz="2800" dirty="0"/>
                <a:t> world“;</a:t>
              </a:r>
            </a:p>
          </p:txBody>
        </p:sp>
        <p:cxnSp>
          <p:nvCxnSpPr>
            <p:cNvPr id="14" name="Straight Connector 13"/>
            <p:cNvCxnSpPr/>
            <p:nvPr/>
          </p:nvCxnSpPr>
          <p:spPr>
            <a:xfrm>
              <a:off x="76200" y="5715000"/>
              <a:ext cx="8763000" cy="1588"/>
            </a:xfrm>
            <a:prstGeom prst="line">
              <a:avLst/>
            </a:prstGeom>
            <a:ln w="31750">
              <a:solidFill>
                <a:srgbClr val="C00000"/>
              </a:solidFill>
              <a:prstDash val="dash"/>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2743200" y="5943601"/>
            <a:ext cx="7026940" cy="646331"/>
            <a:chOff x="1219200" y="5943600"/>
            <a:chExt cx="7026940" cy="646331"/>
          </a:xfrm>
        </p:grpSpPr>
        <p:cxnSp>
          <p:nvCxnSpPr>
            <p:cNvPr id="16" name="Straight Arrow Connector 15"/>
            <p:cNvCxnSpPr/>
            <p:nvPr/>
          </p:nvCxnSpPr>
          <p:spPr>
            <a:xfrm rot="10800000">
              <a:off x="1219200" y="6096000"/>
              <a:ext cx="5105400" cy="762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0" y="5943600"/>
              <a:ext cx="2150140" cy="646331"/>
            </a:xfrm>
            <a:prstGeom prst="rect">
              <a:avLst/>
            </a:prstGeom>
            <a:noFill/>
          </p:spPr>
          <p:txBody>
            <a:bodyPr wrap="none" rtlCol="0">
              <a:spAutoFit/>
            </a:bodyPr>
            <a:lstStyle/>
            <a:p>
              <a:pPr algn="ctr"/>
              <a:r>
                <a:rPr lang="en-US" b="1" dirty="0"/>
                <a:t>Infinite loop </a:t>
              </a:r>
            </a:p>
            <a:p>
              <a:pPr algn="ctr"/>
              <a:r>
                <a:rPr lang="en-US" b="1" dirty="0"/>
                <a:t>(it never terminates)</a:t>
              </a:r>
            </a:p>
          </p:txBody>
        </p:sp>
      </p:grpSp>
    </p:spTree>
    <p:extLst>
      <p:ext uri="{BB962C8B-B14F-4D97-AF65-F5344CB8AC3E}">
        <p14:creationId xmlns:p14="http://schemas.microsoft.com/office/powerpoint/2010/main" val="121151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0" dur="500"/>
                                        <p:tgtEl>
                                          <p:spTgt spid="9219">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3" dur="500"/>
                                        <p:tgtEl>
                                          <p:spTgt spid="92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blinds(horizont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blinds(horizontal)">
                                      <p:cBhvr>
                                        <p:cTn id="23" dur="500"/>
                                        <p:tgtEl>
                                          <p:spTgt spid="2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linds(horizontal)">
                                      <p:cBhvr>
                                        <p:cTn id="2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while loop</a:t>
            </a:r>
          </a:p>
        </p:txBody>
      </p:sp>
      <p:sp>
        <p:nvSpPr>
          <p:cNvPr id="9219" name="Rectangle 3"/>
          <p:cNvSpPr>
            <a:spLocks noGrp="1" noChangeArrowheads="1"/>
          </p:cNvSpPr>
          <p:nvPr>
            <p:ph type="body" sz="half" idx="1"/>
          </p:nvPr>
        </p:nvSpPr>
        <p:spPr>
          <a:xfrm>
            <a:off x="1641760" y="914400"/>
            <a:ext cx="8915400" cy="5943600"/>
          </a:xfrm>
        </p:spPr>
        <p:txBody>
          <a:bodyPr>
            <a:noAutofit/>
          </a:bodyPr>
          <a:lstStyle/>
          <a:p>
            <a:r>
              <a:rPr lang="en-US" dirty="0">
                <a:solidFill>
                  <a:srgbClr val="2F1BC7"/>
                </a:solidFill>
              </a:rPr>
              <a:t>for loop </a:t>
            </a:r>
            <a:r>
              <a:rPr lang="en-US" dirty="0"/>
              <a:t>does </a:t>
            </a:r>
            <a:r>
              <a:rPr lang="en-US" dirty="0">
                <a:solidFill>
                  <a:srgbClr val="2F1BC7"/>
                </a:solidFill>
              </a:rPr>
              <a:t>something</a:t>
            </a:r>
            <a:r>
              <a:rPr lang="en-US" dirty="0"/>
              <a:t> </a:t>
            </a:r>
            <a:r>
              <a:rPr lang="en-US" dirty="0">
                <a:solidFill>
                  <a:srgbClr val="2F1BC7"/>
                </a:solidFill>
              </a:rPr>
              <a:t>a fixed number of times</a:t>
            </a:r>
            <a:r>
              <a:rPr lang="en-US" dirty="0"/>
              <a:t>.</a:t>
            </a:r>
          </a:p>
          <a:p>
            <a:endParaRPr lang="en-US" dirty="0"/>
          </a:p>
          <a:p>
            <a:r>
              <a:rPr lang="en-US" dirty="0"/>
              <a:t>If you </a:t>
            </a:r>
            <a:r>
              <a:rPr lang="en-US" dirty="0">
                <a:solidFill>
                  <a:srgbClr val="2F1BC7"/>
                </a:solidFill>
              </a:rPr>
              <a:t>don’t know </a:t>
            </a:r>
            <a:r>
              <a:rPr lang="en-US" dirty="0"/>
              <a:t>how many </a:t>
            </a:r>
            <a:r>
              <a:rPr lang="en-US" dirty="0">
                <a:solidFill>
                  <a:srgbClr val="2F1BC7"/>
                </a:solidFill>
              </a:rPr>
              <a:t>times</a:t>
            </a:r>
            <a:r>
              <a:rPr lang="en-US" dirty="0"/>
              <a:t> you </a:t>
            </a:r>
            <a:r>
              <a:rPr lang="en-US" dirty="0">
                <a:solidFill>
                  <a:srgbClr val="2F1BC7"/>
                </a:solidFill>
              </a:rPr>
              <a:t>want to do something</a:t>
            </a:r>
            <a:r>
              <a:rPr lang="en-US" dirty="0"/>
              <a:t> before you start the loop? </a:t>
            </a:r>
          </a:p>
          <a:p>
            <a:endParaRPr lang="en-US" dirty="0"/>
          </a:p>
          <a:p>
            <a:r>
              <a:rPr lang="en-US" dirty="0"/>
              <a:t>In this case a different kind of loop may be used: the </a:t>
            </a:r>
            <a:r>
              <a:rPr lang="en-US" b="1" dirty="0">
                <a:solidFill>
                  <a:srgbClr val="B80000"/>
                </a:solidFill>
              </a:rPr>
              <a:t>while loop</a:t>
            </a:r>
            <a:r>
              <a:rPr lang="en-US" dirty="0"/>
              <a:t>	</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200805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while loop - syntax</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4" name="Group 23"/>
          <p:cNvGrpSpPr/>
          <p:nvPr/>
        </p:nvGrpSpPr>
        <p:grpSpPr>
          <a:xfrm>
            <a:off x="1524000" y="838201"/>
            <a:ext cx="8534400" cy="1617643"/>
            <a:chOff x="0" y="838200"/>
            <a:chExt cx="8534400" cy="1617643"/>
          </a:xfrm>
        </p:grpSpPr>
        <p:pic>
          <p:nvPicPr>
            <p:cNvPr id="1026" name="Picture 2"/>
            <p:cNvPicPr>
              <a:picLocks noChangeAspect="1" noChangeArrowheads="1"/>
            </p:cNvPicPr>
            <p:nvPr/>
          </p:nvPicPr>
          <p:blipFill>
            <a:blip r:embed="rId3"/>
            <a:srcRect/>
            <a:stretch>
              <a:fillRect/>
            </a:stretch>
          </p:blipFill>
          <p:spPr bwMode="auto">
            <a:xfrm>
              <a:off x="2743200" y="990600"/>
              <a:ext cx="5791200" cy="1465243"/>
            </a:xfrm>
            <a:prstGeom prst="rect">
              <a:avLst/>
            </a:prstGeom>
            <a:noFill/>
            <a:ln w="9525">
              <a:noFill/>
              <a:miter lim="800000"/>
              <a:headEnd/>
              <a:tailEnd/>
            </a:ln>
            <a:effectLst/>
          </p:spPr>
        </p:pic>
        <p:grpSp>
          <p:nvGrpSpPr>
            <p:cNvPr id="21" name="Group 20"/>
            <p:cNvGrpSpPr/>
            <p:nvPr/>
          </p:nvGrpSpPr>
          <p:grpSpPr>
            <a:xfrm>
              <a:off x="0" y="838200"/>
              <a:ext cx="2667000" cy="914400"/>
              <a:chOff x="0" y="838200"/>
              <a:chExt cx="2667000" cy="914400"/>
            </a:xfrm>
          </p:grpSpPr>
          <p:cxnSp>
            <p:nvCxnSpPr>
              <p:cNvPr id="9" name="Straight Arrow Connector 8"/>
              <p:cNvCxnSpPr/>
              <p:nvPr/>
            </p:nvCxnSpPr>
            <p:spPr>
              <a:xfrm rot="16200000" flipH="1">
                <a:off x="2400300" y="1485900"/>
                <a:ext cx="304800" cy="2286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838200"/>
                <a:ext cx="2609049" cy="830997"/>
              </a:xfrm>
              <a:prstGeom prst="rect">
                <a:avLst/>
              </a:prstGeom>
              <a:noFill/>
            </p:spPr>
            <p:txBody>
              <a:bodyPr wrap="none" rtlCol="0">
                <a:spAutoFit/>
              </a:bodyPr>
              <a:lstStyle/>
              <a:p>
                <a:pPr algn="ctr"/>
                <a:r>
                  <a:rPr lang="en-US" sz="2400" b="1" dirty="0">
                    <a:solidFill>
                      <a:srgbClr val="2F1BC7"/>
                    </a:solidFill>
                  </a:rPr>
                  <a:t>Loop body contain </a:t>
                </a:r>
              </a:p>
              <a:p>
                <a:pPr algn="ctr"/>
                <a:r>
                  <a:rPr lang="en-US" sz="2400" b="1" dirty="0">
                    <a:solidFill>
                      <a:srgbClr val="2F1BC7"/>
                    </a:solidFill>
                  </a:rPr>
                  <a:t>single statement</a:t>
                </a:r>
              </a:p>
            </p:txBody>
          </p:sp>
        </p:grpSp>
      </p:grpSp>
      <p:grpSp>
        <p:nvGrpSpPr>
          <p:cNvPr id="25" name="Group 24"/>
          <p:cNvGrpSpPr/>
          <p:nvPr/>
        </p:nvGrpSpPr>
        <p:grpSpPr>
          <a:xfrm>
            <a:off x="1676400" y="2895600"/>
            <a:ext cx="7848600" cy="3733800"/>
            <a:chOff x="152400" y="2895600"/>
            <a:chExt cx="7848600" cy="3733800"/>
          </a:xfrm>
        </p:grpSpPr>
        <p:pic>
          <p:nvPicPr>
            <p:cNvPr id="1028" name="Picture 4"/>
            <p:cNvPicPr>
              <a:picLocks noChangeAspect="1" noChangeArrowheads="1"/>
            </p:cNvPicPr>
            <p:nvPr/>
          </p:nvPicPr>
          <p:blipFill>
            <a:blip r:embed="rId4"/>
            <a:srcRect/>
            <a:stretch>
              <a:fillRect/>
            </a:stretch>
          </p:blipFill>
          <p:spPr bwMode="auto">
            <a:xfrm>
              <a:off x="2743200" y="2895600"/>
              <a:ext cx="5257800" cy="3733800"/>
            </a:xfrm>
            <a:prstGeom prst="rect">
              <a:avLst/>
            </a:prstGeom>
            <a:noFill/>
            <a:ln w="9525">
              <a:noFill/>
              <a:miter lim="800000"/>
              <a:headEnd/>
              <a:tailEnd/>
            </a:ln>
            <a:effectLst/>
          </p:spPr>
        </p:pic>
        <p:grpSp>
          <p:nvGrpSpPr>
            <p:cNvPr id="23" name="Group 22"/>
            <p:cNvGrpSpPr/>
            <p:nvPr/>
          </p:nvGrpSpPr>
          <p:grpSpPr>
            <a:xfrm>
              <a:off x="152400" y="3581400"/>
              <a:ext cx="2650085" cy="1447799"/>
              <a:chOff x="152400" y="3581400"/>
              <a:chExt cx="2650085" cy="1447799"/>
            </a:xfrm>
          </p:grpSpPr>
          <p:cxnSp>
            <p:nvCxnSpPr>
              <p:cNvPr id="19" name="Straight Arrow Connector 18"/>
              <p:cNvCxnSpPr>
                <a:stCxn id="20" idx="2"/>
              </p:cNvCxnSpPr>
              <p:nvPr/>
            </p:nvCxnSpPr>
            <p:spPr>
              <a:xfrm rot="16200000" flipH="1">
                <a:off x="1763820" y="4126019"/>
                <a:ext cx="616803" cy="118955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 y="3581400"/>
                <a:ext cx="2650085" cy="830997"/>
              </a:xfrm>
              <a:prstGeom prst="rect">
                <a:avLst/>
              </a:prstGeom>
              <a:noFill/>
            </p:spPr>
            <p:txBody>
              <a:bodyPr wrap="none" rtlCol="0">
                <a:spAutoFit/>
              </a:bodyPr>
              <a:lstStyle/>
              <a:p>
                <a:pPr algn="ctr"/>
                <a:r>
                  <a:rPr lang="en-US" sz="2400" b="1" dirty="0">
                    <a:solidFill>
                      <a:srgbClr val="2F1BC7"/>
                    </a:solidFill>
                  </a:rPr>
                  <a:t>Loop body contain </a:t>
                </a:r>
              </a:p>
              <a:p>
                <a:pPr algn="ctr"/>
                <a:r>
                  <a:rPr lang="en-US" sz="2400" b="1" dirty="0">
                    <a:solidFill>
                      <a:srgbClr val="2F1BC7"/>
                    </a:solidFill>
                  </a:rPr>
                  <a:t>Multiple statement</a:t>
                </a:r>
              </a:p>
            </p:txBody>
          </p:sp>
        </p:grpSp>
      </p:grpSp>
    </p:spTree>
    <p:extLst>
      <p:ext uri="{BB962C8B-B14F-4D97-AF65-F5344CB8AC3E}">
        <p14:creationId xmlns:p14="http://schemas.microsoft.com/office/powerpoint/2010/main" val="215670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linds(horizontal)">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blinds(horizontal)">
                                      <p:cBhvr>
                                        <p:cTn id="1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9"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2906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29061"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29062" name="Rectangle 6"/>
          <p:cNvSpPr>
            <a:spLocks noChangeArrowheads="1"/>
          </p:cNvSpPr>
          <p:nvPr/>
        </p:nvSpPr>
        <p:spPr bwMode="auto">
          <a:xfrm>
            <a:off x="1723156" y="1428894"/>
            <a:ext cx="3095625"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429063" name="AutoShape 7"/>
          <p:cNvSpPr>
            <a:spLocks noChangeArrowheads="1"/>
          </p:cNvSpPr>
          <p:nvPr/>
        </p:nvSpPr>
        <p:spPr bwMode="auto">
          <a:xfrm>
            <a:off x="4656138" y="981076"/>
            <a:ext cx="1873250" cy="384175"/>
          </a:xfrm>
          <a:prstGeom prst="wedgeRoundRectCallout">
            <a:avLst>
              <a:gd name="adj1" fmla="val -97542"/>
              <a:gd name="adj2" fmla="val 12727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Initialize count</a:t>
            </a:r>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algn="ctr">
              <a:spcBef>
                <a:spcPct val="0"/>
              </a:spcBef>
              <a:defRPr/>
            </a:pPr>
            <a:r>
              <a:rPr lang="en-US" sz="4000" dirty="0">
                <a:solidFill>
                  <a:srgbClr val="B80000"/>
                </a:solidFill>
                <a:latin typeface="+mj-lt"/>
                <a:ea typeface="宋体" charset="-122"/>
                <a:cs typeface="+mj-cs"/>
              </a:rPr>
              <a:t>Example: Tracing a while Loop</a:t>
            </a:r>
          </a:p>
        </p:txBody>
      </p:sp>
    </p:spTree>
    <p:extLst>
      <p:ext uri="{BB962C8B-B14F-4D97-AF65-F5344CB8AC3E}">
        <p14:creationId xmlns:p14="http://schemas.microsoft.com/office/powerpoint/2010/main" val="92883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0083"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0085"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0086" name="AutoShape 6"/>
          <p:cNvSpPr>
            <a:spLocks noChangeArrowheads="1"/>
          </p:cNvSpPr>
          <p:nvPr/>
        </p:nvSpPr>
        <p:spPr bwMode="auto">
          <a:xfrm>
            <a:off x="5016501" y="1196976"/>
            <a:ext cx="2303463" cy="384175"/>
          </a:xfrm>
          <a:prstGeom prst="wedgeRoundRectCallout">
            <a:avLst>
              <a:gd name="adj1" fmla="val -70884"/>
              <a:gd name="adj2" fmla="val 208264"/>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true</a:t>
            </a:r>
          </a:p>
        </p:txBody>
      </p:sp>
      <p:sp>
        <p:nvSpPr>
          <p:cNvPr id="430087" name="Rectangle 7"/>
          <p:cNvSpPr>
            <a:spLocks noChangeArrowheads="1"/>
          </p:cNvSpPr>
          <p:nvPr/>
        </p:nvSpPr>
        <p:spPr bwMode="auto">
          <a:xfrm>
            <a:off x="1780310" y="200891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779199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1107"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1109"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1110" name="AutoShape 6"/>
          <p:cNvSpPr>
            <a:spLocks noChangeArrowheads="1"/>
          </p:cNvSpPr>
          <p:nvPr/>
        </p:nvSpPr>
        <p:spPr bwMode="auto">
          <a:xfrm>
            <a:off x="7391400" y="1828801"/>
            <a:ext cx="2736850" cy="504825"/>
          </a:xfrm>
          <a:prstGeom prst="wedgeRoundRectCallout">
            <a:avLst>
              <a:gd name="adj1" fmla="val -67056"/>
              <a:gd name="adj2" fmla="val 26509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Print “Welcome to C++”</a:t>
            </a:r>
          </a:p>
        </p:txBody>
      </p:sp>
      <p:sp>
        <p:nvSpPr>
          <p:cNvPr id="431111" name="Rectangle 7"/>
          <p:cNvSpPr>
            <a:spLocks noChangeArrowheads="1"/>
          </p:cNvSpPr>
          <p:nvPr/>
        </p:nvSpPr>
        <p:spPr bwMode="auto">
          <a:xfrm>
            <a:off x="2590800" y="32004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3972410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213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213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2134" name="AutoShape 6"/>
          <p:cNvSpPr>
            <a:spLocks noChangeArrowheads="1"/>
          </p:cNvSpPr>
          <p:nvPr/>
        </p:nvSpPr>
        <p:spPr bwMode="auto">
          <a:xfrm>
            <a:off x="7162800" y="2590800"/>
            <a:ext cx="2376488" cy="647700"/>
          </a:xfrm>
          <a:prstGeom prst="wedgeRoundRectCallout">
            <a:avLst>
              <a:gd name="adj1" fmla="val -84671"/>
              <a:gd name="adj2" fmla="val 173282"/>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Increase count by 1</a:t>
            </a:r>
          </a:p>
          <a:p>
            <a:pPr algn="ctr" eaLnBrk="0" hangingPunct="0"/>
            <a:r>
              <a:rPr lang="en-US" b="1" dirty="0">
                <a:latin typeface="+mj-lt"/>
              </a:rPr>
              <a:t>count is 1 now</a:t>
            </a:r>
          </a:p>
        </p:txBody>
      </p:sp>
      <p:sp>
        <p:nvSpPr>
          <p:cNvPr id="432135" name="Rectangle 7"/>
          <p:cNvSpPr>
            <a:spLocks noChangeArrowheads="1"/>
          </p:cNvSpPr>
          <p:nvPr/>
        </p:nvSpPr>
        <p:spPr bwMode="auto">
          <a:xfrm>
            <a:off x="2590800" y="38100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3932315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3155"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3157"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3158" name="AutoShape 6"/>
          <p:cNvSpPr>
            <a:spLocks noChangeArrowheads="1"/>
          </p:cNvSpPr>
          <p:nvPr/>
        </p:nvSpPr>
        <p:spPr bwMode="auto">
          <a:xfrm>
            <a:off x="5943601" y="1143000"/>
            <a:ext cx="3095625" cy="635000"/>
          </a:xfrm>
          <a:prstGeom prst="wedgeRoundRectCallout">
            <a:avLst>
              <a:gd name="adj1" fmla="val -78508"/>
              <a:gd name="adj2" fmla="val 126704"/>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still true since count is 1</a:t>
            </a:r>
          </a:p>
        </p:txBody>
      </p:sp>
      <p:sp>
        <p:nvSpPr>
          <p:cNvPr id="433159" name="Rectangle 7"/>
          <p:cNvSpPr>
            <a:spLocks noChangeArrowheads="1"/>
          </p:cNvSpPr>
          <p:nvPr/>
        </p:nvSpPr>
        <p:spPr bwMode="auto">
          <a:xfrm>
            <a:off x="1752600" y="202969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1711592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4179"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4181"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4182" name="AutoShape 6"/>
          <p:cNvSpPr>
            <a:spLocks noChangeArrowheads="1"/>
          </p:cNvSpPr>
          <p:nvPr/>
        </p:nvSpPr>
        <p:spPr bwMode="auto">
          <a:xfrm>
            <a:off x="7543801" y="2209801"/>
            <a:ext cx="2592387" cy="504825"/>
          </a:xfrm>
          <a:prstGeom prst="wedgeRoundRectCallout">
            <a:avLst>
              <a:gd name="adj1" fmla="val -71801"/>
              <a:gd name="adj2" fmla="val 170755"/>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Print “Welcome to C++”</a:t>
            </a:r>
          </a:p>
        </p:txBody>
      </p:sp>
      <p:sp>
        <p:nvSpPr>
          <p:cNvPr id="434183" name="Rectangle 7"/>
          <p:cNvSpPr>
            <a:spLocks noChangeArrowheads="1"/>
          </p:cNvSpPr>
          <p:nvPr/>
        </p:nvSpPr>
        <p:spPr bwMode="auto">
          <a:xfrm>
            <a:off x="2667000" y="3214256"/>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3826880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5203"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5205"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5206" name="AutoShape 6"/>
          <p:cNvSpPr>
            <a:spLocks noChangeArrowheads="1"/>
          </p:cNvSpPr>
          <p:nvPr/>
        </p:nvSpPr>
        <p:spPr bwMode="auto">
          <a:xfrm>
            <a:off x="7239001" y="2362200"/>
            <a:ext cx="2592387" cy="719138"/>
          </a:xfrm>
          <a:prstGeom prst="wedgeRoundRectCallout">
            <a:avLst>
              <a:gd name="adj1" fmla="val -82454"/>
              <a:gd name="adj2" fmla="val 174060"/>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Increase count by 1</a:t>
            </a:r>
          </a:p>
          <a:p>
            <a:pPr algn="ctr" eaLnBrk="0" hangingPunct="0"/>
            <a:r>
              <a:rPr lang="en-US" b="1" dirty="0">
                <a:latin typeface="+mj-lt"/>
              </a:rPr>
              <a:t>count is 2 now</a:t>
            </a:r>
          </a:p>
        </p:txBody>
      </p:sp>
      <p:sp>
        <p:nvSpPr>
          <p:cNvPr id="435207" name="Rectangle 7"/>
          <p:cNvSpPr>
            <a:spLocks noChangeArrowheads="1"/>
          </p:cNvSpPr>
          <p:nvPr/>
        </p:nvSpPr>
        <p:spPr bwMode="auto">
          <a:xfrm>
            <a:off x="2514600" y="3810001"/>
            <a:ext cx="51054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2670122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83636" y="1882776"/>
            <a:ext cx="8991600" cy="1622425"/>
          </a:xfrm>
        </p:spPr>
        <p:txBody>
          <a:bodyPr>
            <a:normAutofit fontScale="90000"/>
          </a:bodyPr>
          <a:lstStyle/>
          <a:p>
            <a:r>
              <a:rPr lang="en-US" sz="5200" dirty="0">
                <a:solidFill>
                  <a:srgbClr val="160C5C"/>
                </a:solidFill>
              </a:rPr>
              <a:t>Repetition Structures </a:t>
            </a:r>
            <a:br>
              <a:rPr lang="en-US" sz="5200" dirty="0">
                <a:solidFill>
                  <a:srgbClr val="160C5C"/>
                </a:solidFill>
              </a:rPr>
            </a:br>
            <a:r>
              <a:rPr lang="en-US" sz="5200" dirty="0">
                <a:solidFill>
                  <a:srgbClr val="160C5C"/>
                </a:solidFill>
              </a:rPr>
              <a:t>(LOOPs)</a:t>
            </a:r>
            <a:br>
              <a:rPr lang="en-US" sz="5200" dirty="0">
                <a:solidFill>
                  <a:srgbClr val="160C5C"/>
                </a:solidFill>
              </a:rPr>
            </a:br>
            <a:endParaRPr lang="en-US" sz="2600"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53714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6227"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6229"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6230" name="AutoShape 6"/>
          <p:cNvSpPr>
            <a:spLocks noChangeArrowheads="1"/>
          </p:cNvSpPr>
          <p:nvPr/>
        </p:nvSpPr>
        <p:spPr bwMode="auto">
          <a:xfrm>
            <a:off x="6019800" y="1143000"/>
            <a:ext cx="3538538" cy="635000"/>
          </a:xfrm>
          <a:prstGeom prst="wedgeRoundRectCallout">
            <a:avLst>
              <a:gd name="adj1" fmla="val -72644"/>
              <a:gd name="adj2" fmla="val 126023"/>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(count &lt; 2) is false since count is 2 now</a:t>
            </a:r>
          </a:p>
        </p:txBody>
      </p:sp>
      <p:sp>
        <p:nvSpPr>
          <p:cNvPr id="436231" name="Rectangle 7"/>
          <p:cNvSpPr>
            <a:spLocks noChangeArrowheads="1"/>
          </p:cNvSpPr>
          <p:nvPr/>
        </p:nvSpPr>
        <p:spPr bwMode="auto">
          <a:xfrm>
            <a:off x="1833563" y="2008189"/>
            <a:ext cx="51435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9" name="Rectangle 2"/>
          <p:cNvSpPr txBox="1">
            <a:spLocks noChangeArrowheads="1"/>
          </p:cNvSpPr>
          <p:nvPr/>
        </p:nvSpPr>
        <p:spPr>
          <a:xfrm>
            <a:off x="2286000" y="228600"/>
            <a:ext cx="7772400" cy="463550"/>
          </a:xfrm>
          <a:prstGeom prst="rect">
            <a:avLst/>
          </a:prstGeom>
        </p:spPr>
        <p:txBody>
          <a:bodyPr vert="horz" lIns="91440" tIns="45720" rIns="91440" bIns="45720" rtlCol="0" anchor="ctr">
            <a:noAutofit/>
          </a:bodyPr>
          <a:lstStyle/>
          <a:p>
            <a:pPr lvl="0" algn="ctr">
              <a:spcBef>
                <a:spcPct val="0"/>
              </a:spcBef>
            </a:pPr>
            <a:r>
              <a:rPr lang="en-US" sz="4000" dirty="0">
                <a:solidFill>
                  <a:srgbClr val="B80000"/>
                </a:solidFill>
                <a:ea typeface="宋体" charset="-122"/>
              </a:rPr>
              <a:t>Example: </a:t>
            </a:r>
            <a:r>
              <a:rPr lang="en-US" sz="4000" dirty="0">
                <a:solidFill>
                  <a:srgbClr val="B80000"/>
                </a:solidFill>
                <a:latin typeface="+mj-lt"/>
                <a:ea typeface="宋体" charset="-122"/>
                <a:cs typeface="+mj-cs"/>
              </a:rPr>
              <a:t>Tracing a while Loop</a:t>
            </a:r>
          </a:p>
        </p:txBody>
      </p:sp>
    </p:spTree>
    <p:extLst>
      <p:ext uri="{BB962C8B-B14F-4D97-AF65-F5344CB8AC3E}">
        <p14:creationId xmlns:p14="http://schemas.microsoft.com/office/powerpoint/2010/main" val="4046758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774825" y="1412875"/>
            <a:ext cx="5334000" cy="3496342"/>
          </a:xfrm>
          <a:prstGeom prst="rect">
            <a:avLst/>
          </a:prstGeom>
          <a:solidFill>
            <a:schemeClr val="bg1"/>
          </a:solidFill>
          <a:ln w="12700">
            <a:noFill/>
            <a:miter lim="800000"/>
            <a:headEnd type="none" w="sm" len="sm"/>
            <a:tailEnd type="none" w="sm" len="sm"/>
          </a:ln>
          <a:effectLst/>
        </p:spPr>
        <p:txBody>
          <a:bodyPr>
            <a:spAutoFit/>
          </a:bodyPr>
          <a:lstStyle/>
          <a:p>
            <a:pPr eaLnBrk="0" hangingPunct="0">
              <a:lnSpc>
                <a:spcPct val="90000"/>
              </a:lnSpc>
              <a:spcBef>
                <a:spcPct val="50000"/>
              </a:spcBef>
              <a:buClr>
                <a:schemeClr val="tx2"/>
              </a:buClr>
              <a:buSzPct val="75000"/>
              <a:buFont typeface="Monotype Sorts" pitchFamily="2" charset="2"/>
              <a:buNone/>
            </a:pPr>
            <a:r>
              <a:rPr lang="en-US" sz="2800" dirty="0" err="1">
                <a:latin typeface="+mj-lt"/>
                <a:cs typeface="Courier New" pitchFamily="49" charset="0"/>
              </a:rPr>
              <a:t>int</a:t>
            </a:r>
            <a:r>
              <a:rPr lang="en-US" sz="2800" dirty="0">
                <a:latin typeface="+mj-lt"/>
                <a:cs typeface="Courier New" pitchFamily="49" charset="0"/>
              </a:rPr>
              <a:t> count = 0;</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while (count &lt; 2) </a:t>
            </a: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a:t>
            </a:r>
            <a:r>
              <a:rPr lang="en-US" sz="2800" dirty="0" err="1">
                <a:latin typeface="+mj-lt"/>
                <a:cs typeface="Courier New" pitchFamily="49" charset="0"/>
              </a:rPr>
              <a:t>cout</a:t>
            </a:r>
            <a:r>
              <a:rPr lang="en-US" sz="2800" dirty="0">
                <a:latin typeface="+mj-lt"/>
                <a:cs typeface="Courier New" pitchFamily="49" charset="0"/>
              </a:rPr>
              <a:t> &lt;&lt; "Welcome to C++!";</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  	count++;</a:t>
            </a:r>
            <a:endParaRPr lang="en-US" sz="2800" dirty="0">
              <a:latin typeface="+mj-lt"/>
              <a:cs typeface="Times New Roman" pitchFamily="18" charset="0"/>
            </a:endParaRPr>
          </a:p>
          <a:p>
            <a:pPr eaLnBrk="0" hangingPunct="0">
              <a:lnSpc>
                <a:spcPct val="90000"/>
              </a:lnSpc>
              <a:spcBef>
                <a:spcPct val="50000"/>
              </a:spcBef>
              <a:buClr>
                <a:schemeClr val="tx2"/>
              </a:buClr>
              <a:buSzPct val="75000"/>
              <a:buFont typeface="Monotype Sorts" pitchFamily="2" charset="2"/>
              <a:buNone/>
            </a:pPr>
            <a:r>
              <a:rPr lang="en-US" sz="2800" dirty="0">
                <a:latin typeface="+mj-lt"/>
                <a:cs typeface="Courier New" pitchFamily="49" charset="0"/>
              </a:rPr>
              <a:t>}</a:t>
            </a:r>
          </a:p>
        </p:txBody>
      </p:sp>
      <p:sp>
        <p:nvSpPr>
          <p:cNvPr id="437250" name="Rectangle 2"/>
          <p:cNvSpPr>
            <a:spLocks noGrp="1" noChangeArrowheads="1"/>
          </p:cNvSpPr>
          <p:nvPr>
            <p:ph type="title" idx="4294967295"/>
          </p:nvPr>
        </p:nvSpPr>
        <p:spPr>
          <a:xfrm>
            <a:off x="2286000" y="228600"/>
            <a:ext cx="7772400" cy="463550"/>
          </a:xfrm>
        </p:spPr>
        <p:txBody>
          <a:bodyPr>
            <a:noAutofit/>
          </a:bodyPr>
          <a:lstStyle/>
          <a:p>
            <a:r>
              <a:rPr lang="en-US" sz="4000" dirty="0">
                <a:solidFill>
                  <a:srgbClr val="B80000"/>
                </a:solidFill>
                <a:ea typeface="宋体" charset="-122"/>
              </a:rPr>
              <a:t>Example: Tracing a while Loop</a:t>
            </a: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4" name="AutoShape 6"/>
          <p:cNvSpPr>
            <a:spLocks noChangeArrowheads="1"/>
          </p:cNvSpPr>
          <p:nvPr/>
        </p:nvSpPr>
        <p:spPr bwMode="auto">
          <a:xfrm>
            <a:off x="7129464" y="3810000"/>
            <a:ext cx="3538537" cy="647700"/>
          </a:xfrm>
          <a:prstGeom prst="wedgeRoundRectCallout">
            <a:avLst>
              <a:gd name="adj1" fmla="val -109099"/>
              <a:gd name="adj2" fmla="val 150778"/>
              <a:gd name="adj3" fmla="val 16667"/>
            </a:avLst>
          </a:prstGeom>
          <a:solidFill>
            <a:srgbClr val="00FFFF"/>
          </a:solidFill>
          <a:ln w="12700">
            <a:solidFill>
              <a:schemeClr val="tx1"/>
            </a:solidFill>
            <a:miter lim="800000"/>
            <a:headEnd type="none" w="sm" len="sm"/>
            <a:tailEnd type="none" w="sm" len="sm"/>
          </a:ln>
          <a:effectLst/>
        </p:spPr>
        <p:txBody>
          <a:bodyPr/>
          <a:lstStyle/>
          <a:p>
            <a:pPr algn="ctr" eaLnBrk="0" hangingPunct="0"/>
            <a:r>
              <a:rPr lang="en-US" b="1" dirty="0">
                <a:latin typeface="+mj-lt"/>
              </a:rPr>
              <a:t>The loop exits. Execute the next statement after the loop.</a:t>
            </a:r>
          </a:p>
        </p:txBody>
      </p:sp>
      <p:sp>
        <p:nvSpPr>
          <p:cNvPr id="437255" name="Rectangle 7"/>
          <p:cNvSpPr>
            <a:spLocks noChangeArrowheads="1"/>
          </p:cNvSpPr>
          <p:nvPr/>
        </p:nvSpPr>
        <p:spPr bwMode="auto">
          <a:xfrm>
            <a:off x="1752600" y="4953001"/>
            <a:ext cx="5143500" cy="384175"/>
          </a:xfrm>
          <a:prstGeom prst="rect">
            <a:avLst/>
          </a:prstGeom>
          <a:solidFill>
            <a:schemeClr val="accent1">
              <a:alpha val="45000"/>
            </a:schemeClr>
          </a:solidFill>
          <a:ln w="12700">
            <a:solidFill>
              <a:schemeClr val="tx1"/>
            </a:solidFill>
            <a:miter lim="800000"/>
            <a:headEnd type="none" w="sm" len="sm"/>
            <a:tailEnd type="none" w="sm" len="sm"/>
          </a:ln>
          <a:effectLst/>
        </p:spPr>
        <p:txBody>
          <a:bodyPr wrap="none" anchor="ctr"/>
          <a:lstStyle/>
          <a:p>
            <a:endParaRPr lang="en-US"/>
          </a:p>
        </p:txBody>
      </p:sp>
      <p:sp>
        <p:nvSpPr>
          <p:cNvPr id="8" name="Rectangle 7"/>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958405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600200" y="609601"/>
            <a:ext cx="9067800" cy="5872377"/>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buFontTx/>
              <a:buChar char="-"/>
            </a:pPr>
            <a:r>
              <a:rPr lang="en-US" sz="3000" dirty="0">
                <a:latin typeface="+mj-lt"/>
                <a:cs typeface="Courier New" pitchFamily="49" charset="0"/>
              </a:rPr>
              <a:t>Write a program to print character entered by user, terminate the program when ‘z’ is pressed. </a:t>
            </a:r>
          </a:p>
          <a:p>
            <a:pPr eaLnBrk="0" hangingPunct="0">
              <a:lnSpc>
                <a:spcPct val="90000"/>
              </a:lnSpc>
              <a:spcBef>
                <a:spcPct val="50000"/>
              </a:spcBef>
              <a:buClr>
                <a:schemeClr val="tx2"/>
              </a:buClr>
              <a:buSzPct val="75000"/>
              <a:buFontTx/>
              <a:buChar char="-"/>
            </a:pPr>
            <a:endParaRPr lang="en-US" sz="2400" dirty="0">
              <a:latin typeface="Courier New" pitchFamily="49" charset="0"/>
              <a:cs typeface="Courier New" pitchFamily="49" charset="0"/>
            </a:endParaRPr>
          </a:p>
          <a:p>
            <a:r>
              <a:rPr lang="en-US" sz="2400" b="1" dirty="0">
                <a:latin typeface="Courier New" pitchFamily="49" charset="0"/>
                <a:cs typeface="Courier New" pitchFamily="49" charset="0"/>
              </a:rPr>
              <a:t>#include &lt;</a:t>
            </a:r>
            <a:r>
              <a:rPr lang="en-US" sz="2400" b="1" dirty="0" err="1">
                <a:latin typeface="Courier New" pitchFamily="49" charset="0"/>
                <a:cs typeface="Courier New" pitchFamily="49" charset="0"/>
              </a:rPr>
              <a:t>iostream</a:t>
            </a:r>
            <a:r>
              <a:rPr lang="en-US" sz="2400" b="1" dirty="0">
                <a:latin typeface="Courier New" pitchFamily="49" charset="0"/>
                <a:cs typeface="Courier New" pitchFamily="49" charset="0"/>
              </a:rPr>
              <a:t>&gt;</a:t>
            </a:r>
          </a:p>
          <a:p>
            <a:r>
              <a:rPr lang="en-US" sz="2400" b="1" dirty="0">
                <a:latin typeface="Courier New" pitchFamily="49" charset="0"/>
                <a:cs typeface="Courier New" pitchFamily="49" charset="0"/>
              </a:rPr>
              <a:t>#include &lt;</a:t>
            </a:r>
            <a:r>
              <a:rPr lang="en-US" sz="2400" b="1" dirty="0" err="1">
                <a:latin typeface="Courier New" pitchFamily="49" charset="0"/>
                <a:cs typeface="Courier New" pitchFamily="49" charset="0"/>
              </a:rPr>
              <a:t>conio.h</a:t>
            </a:r>
            <a:r>
              <a:rPr lang="en-US" sz="2400" b="1" dirty="0">
                <a:latin typeface="Courier New" pitchFamily="49" charset="0"/>
                <a:cs typeface="Courier New" pitchFamily="49" charset="0"/>
              </a:rPr>
              <a:t>&gt;</a:t>
            </a:r>
          </a:p>
          <a:p>
            <a:r>
              <a:rPr lang="en-US" sz="2400" b="1" dirty="0">
                <a:latin typeface="Courier New" pitchFamily="49" charset="0"/>
                <a:cs typeface="Courier New" pitchFamily="49" charset="0"/>
              </a:rPr>
              <a:t>using namespace std;</a:t>
            </a:r>
          </a:p>
          <a:p>
            <a:endParaRPr lang="en-US" sz="2400" b="1" dirty="0">
              <a:latin typeface="Courier New" pitchFamily="49" charset="0"/>
              <a:cs typeface="Courier New" pitchFamily="49" charset="0"/>
            </a:endParaRPr>
          </a:p>
          <a:p>
            <a:r>
              <a:rPr lang="en-US" sz="2400" b="1" dirty="0">
                <a:latin typeface="Courier New" pitchFamily="49" charset="0"/>
                <a:cs typeface="Courier New" pitchFamily="49" charset="0"/>
              </a:rPr>
              <a:t>void main( )</a:t>
            </a:r>
          </a:p>
          <a:p>
            <a:r>
              <a:rPr lang="en-US" sz="2400" b="1" dirty="0">
                <a:latin typeface="Courier New" pitchFamily="49" charset="0"/>
                <a:cs typeface="Courier New" pitchFamily="49" charset="0"/>
              </a:rPr>
              <a:t>{</a:t>
            </a:r>
          </a:p>
          <a:p>
            <a:r>
              <a:rPr lang="en-US" sz="2400" b="1" dirty="0">
                <a:latin typeface="Courier New" pitchFamily="49" charset="0"/>
                <a:cs typeface="Courier New" pitchFamily="49" charset="0"/>
              </a:rPr>
              <a:t>   char </a:t>
            </a:r>
            <a:r>
              <a:rPr lang="en-US" sz="2400" b="1" dirty="0" err="1">
                <a:latin typeface="Courier New" pitchFamily="49" charset="0"/>
                <a:cs typeface="Courier New" pitchFamily="49" charset="0"/>
              </a:rPr>
              <a:t>ch</a:t>
            </a:r>
            <a:r>
              <a:rPr lang="en-US" sz="2400" b="1" dirty="0">
                <a:latin typeface="Courier New" pitchFamily="49" charset="0"/>
                <a:cs typeface="Courier New" pitchFamily="49" charset="0"/>
              </a:rPr>
              <a:t>='0';</a:t>
            </a:r>
          </a:p>
          <a:p>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cout</a:t>
            </a:r>
            <a:r>
              <a:rPr lang="en-US" sz="2400" b="1" dirty="0">
                <a:latin typeface="Courier New" pitchFamily="49" charset="0"/>
                <a:cs typeface="Courier New" pitchFamily="49" charset="0"/>
              </a:rPr>
              <a:t>&lt;&lt;"Enter characters, z to terminate..\n";</a:t>
            </a:r>
          </a:p>
          <a:p>
            <a:r>
              <a:rPr lang="en-US" sz="2400" b="1" dirty="0">
                <a:latin typeface="Courier New" pitchFamily="49" charset="0"/>
                <a:cs typeface="Courier New" pitchFamily="49" charset="0"/>
              </a:rPr>
              <a:t>   while(</a:t>
            </a:r>
            <a:r>
              <a:rPr lang="en-US" sz="2400" b="1" dirty="0" err="1">
                <a:latin typeface="Courier New" pitchFamily="49" charset="0"/>
                <a:cs typeface="Courier New" pitchFamily="49" charset="0"/>
              </a:rPr>
              <a:t>ch</a:t>
            </a:r>
            <a:r>
              <a:rPr lang="en-US" sz="2400" b="1" dirty="0">
                <a:latin typeface="Courier New" pitchFamily="49" charset="0"/>
                <a:cs typeface="Courier New" pitchFamily="49" charset="0"/>
              </a:rPr>
              <a:t>!='z')</a:t>
            </a:r>
          </a:p>
          <a:p>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ch</a:t>
            </a:r>
            <a:r>
              <a:rPr lang="en-US" sz="2400" b="1" dirty="0">
                <a:latin typeface="Courier New" pitchFamily="49" charset="0"/>
                <a:cs typeface="Courier New" pitchFamily="49" charset="0"/>
              </a:rPr>
              <a:t> = _</a:t>
            </a:r>
            <a:r>
              <a:rPr lang="en-US" sz="2400" b="1" dirty="0" err="1">
                <a:latin typeface="Courier New" pitchFamily="49" charset="0"/>
                <a:cs typeface="Courier New" pitchFamily="49" charset="0"/>
              </a:rPr>
              <a:t>getche</a:t>
            </a:r>
            <a:r>
              <a:rPr lang="en-US" sz="2400" b="1" dirty="0">
                <a:latin typeface="Courier New" pitchFamily="49" charset="0"/>
                <a:cs typeface="Courier New" pitchFamily="49" charset="0"/>
              </a:rPr>
              <a:t>();	</a:t>
            </a:r>
          </a:p>
          <a:p>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cout</a:t>
            </a:r>
            <a:r>
              <a:rPr lang="en-US" sz="2400" b="1" dirty="0">
                <a:latin typeface="Courier New" pitchFamily="49" charset="0"/>
                <a:cs typeface="Courier New" pitchFamily="49" charset="0"/>
              </a:rPr>
              <a:t>&lt;&lt;“Program ended…”	</a:t>
            </a:r>
          </a:p>
          <a:p>
            <a:r>
              <a:rPr lang="en-US" sz="2400" b="1" dirty="0">
                <a:latin typeface="Courier New" pitchFamily="49" charset="0"/>
                <a:cs typeface="Courier New" pitchFamily="49" charset="0"/>
              </a:rPr>
              <a:t>}</a:t>
            </a:r>
          </a:p>
        </p:txBody>
      </p:sp>
      <p:sp>
        <p:nvSpPr>
          <p:cNvPr id="437250" name="Rectangle 2"/>
          <p:cNvSpPr>
            <a:spLocks noGrp="1" noChangeArrowheads="1"/>
          </p:cNvSpPr>
          <p:nvPr>
            <p:ph type="title" idx="4294967295"/>
          </p:nvPr>
        </p:nvSpPr>
        <p:spPr>
          <a:xfrm>
            <a:off x="1905000" y="76200"/>
            <a:ext cx="7772400" cy="463550"/>
          </a:xfrm>
        </p:spPr>
        <p:txBody>
          <a:bodyPr>
            <a:noAutofit/>
          </a:bodyPr>
          <a:lstStyle/>
          <a:p>
            <a:r>
              <a:rPr lang="en-US" sz="4000" dirty="0">
                <a:solidFill>
                  <a:srgbClr val="B80000"/>
                </a:solidFill>
                <a:ea typeface="宋体" charset="-122"/>
              </a:rPr>
              <a:t>Example Program</a:t>
            </a: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24000" y="609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004722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600200" y="609600"/>
            <a:ext cx="9067800" cy="1754326"/>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buFontTx/>
              <a:buChar char="-"/>
            </a:pPr>
            <a:r>
              <a:rPr lang="en-US" sz="3000" dirty="0">
                <a:latin typeface="+mj-lt"/>
                <a:cs typeface="Courier New" pitchFamily="49" charset="0"/>
              </a:rPr>
              <a:t>Write a </a:t>
            </a:r>
            <a:r>
              <a:rPr lang="en-US" sz="3000" dirty="0">
                <a:solidFill>
                  <a:srgbClr val="2F1BC7"/>
                </a:solidFill>
                <a:latin typeface="+mj-lt"/>
                <a:cs typeface="Courier New" pitchFamily="49" charset="0"/>
              </a:rPr>
              <a:t>program</a:t>
            </a:r>
            <a:r>
              <a:rPr lang="en-US" sz="3000" dirty="0">
                <a:latin typeface="+mj-lt"/>
                <a:cs typeface="Courier New" pitchFamily="49" charset="0"/>
              </a:rPr>
              <a:t> to </a:t>
            </a:r>
            <a:r>
              <a:rPr lang="en-US" sz="3000" dirty="0">
                <a:solidFill>
                  <a:srgbClr val="2F1BC7"/>
                </a:solidFill>
                <a:latin typeface="+mj-lt"/>
                <a:cs typeface="Courier New" pitchFamily="49" charset="0"/>
              </a:rPr>
              <a:t>get characters </a:t>
            </a:r>
            <a:r>
              <a:rPr lang="en-US" sz="3000" dirty="0">
                <a:latin typeface="+mj-lt"/>
                <a:cs typeface="Courier New" pitchFamily="49" charset="0"/>
              </a:rPr>
              <a:t>from the user. In the end of the </a:t>
            </a:r>
            <a:r>
              <a:rPr lang="en-US" sz="3000" dirty="0">
                <a:solidFill>
                  <a:srgbClr val="2F1BC7"/>
                </a:solidFill>
                <a:latin typeface="+mj-lt"/>
                <a:cs typeface="Courier New" pitchFamily="49" charset="0"/>
              </a:rPr>
              <a:t>program</a:t>
            </a:r>
            <a:r>
              <a:rPr lang="en-US" sz="3000" dirty="0">
                <a:latin typeface="+mj-lt"/>
                <a:cs typeface="Courier New" pitchFamily="49" charset="0"/>
              </a:rPr>
              <a:t> should </a:t>
            </a:r>
            <a:r>
              <a:rPr lang="en-US" sz="3000" dirty="0">
                <a:solidFill>
                  <a:srgbClr val="2F1BC7"/>
                </a:solidFill>
                <a:latin typeface="+mj-lt"/>
                <a:cs typeface="Courier New" pitchFamily="49" charset="0"/>
              </a:rPr>
              <a:t>count</a:t>
            </a:r>
            <a:r>
              <a:rPr lang="en-US" sz="3000" dirty="0">
                <a:latin typeface="+mj-lt"/>
                <a:cs typeface="Courier New" pitchFamily="49" charset="0"/>
              </a:rPr>
              <a:t> </a:t>
            </a:r>
            <a:r>
              <a:rPr lang="en-US" sz="3000" dirty="0">
                <a:solidFill>
                  <a:srgbClr val="2F1BC7"/>
                </a:solidFill>
                <a:latin typeface="+mj-lt"/>
                <a:cs typeface="Courier New" pitchFamily="49" charset="0"/>
              </a:rPr>
              <a:t>total characters (</a:t>
            </a:r>
            <a:r>
              <a:rPr lang="en-US" sz="3000" dirty="0">
                <a:latin typeface="+mj-lt"/>
                <a:cs typeface="Courier New" pitchFamily="49" charset="0"/>
              </a:rPr>
              <a:t>entered by the user). The program should stop taking input when </a:t>
            </a:r>
            <a:r>
              <a:rPr lang="en-US" sz="3000" dirty="0">
                <a:solidFill>
                  <a:srgbClr val="B80000"/>
                </a:solidFill>
                <a:latin typeface="+mj-lt"/>
                <a:cs typeface="Courier New" pitchFamily="49" charset="0"/>
              </a:rPr>
              <a:t>0 is pressed</a:t>
            </a:r>
            <a:r>
              <a:rPr lang="en-US" sz="3000" dirty="0">
                <a:latin typeface="+mj-lt"/>
                <a:cs typeface="Courier New" pitchFamily="49" charset="0"/>
              </a:rPr>
              <a:t>.</a:t>
            </a:r>
          </a:p>
        </p:txBody>
      </p:sp>
      <p:sp>
        <p:nvSpPr>
          <p:cNvPr id="437250" name="Rectangle 2"/>
          <p:cNvSpPr>
            <a:spLocks noGrp="1" noChangeArrowheads="1"/>
          </p:cNvSpPr>
          <p:nvPr>
            <p:ph type="title" idx="4294967295"/>
          </p:nvPr>
        </p:nvSpPr>
        <p:spPr>
          <a:xfrm>
            <a:off x="1905000" y="76200"/>
            <a:ext cx="7772400" cy="463550"/>
          </a:xfrm>
        </p:spPr>
        <p:txBody>
          <a:bodyPr>
            <a:noAutofit/>
          </a:bodyPr>
          <a:lstStyle/>
          <a:p>
            <a:r>
              <a:rPr lang="en-US" sz="4000" i="1" dirty="0">
                <a:solidFill>
                  <a:srgbClr val="B80000"/>
                </a:solidFill>
              </a:rPr>
              <a:t>(while loop) </a:t>
            </a:r>
            <a:r>
              <a:rPr lang="en-US" sz="4000" dirty="0">
                <a:solidFill>
                  <a:srgbClr val="B80000"/>
                </a:solidFill>
              </a:rPr>
              <a:t>-- Class Exercise-1</a:t>
            </a:r>
            <a:endParaRPr lang="en-US" sz="4000" dirty="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24000" y="609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81756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600200" y="609600"/>
            <a:ext cx="9067800" cy="1754326"/>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buFontTx/>
              <a:buChar char="-"/>
            </a:pPr>
            <a:r>
              <a:rPr lang="en-US" sz="3000" dirty="0">
                <a:latin typeface="+mj-lt"/>
                <a:cs typeface="Courier New" pitchFamily="49" charset="0"/>
              </a:rPr>
              <a:t>Write a </a:t>
            </a:r>
            <a:r>
              <a:rPr lang="en-US" sz="3000" dirty="0">
                <a:solidFill>
                  <a:srgbClr val="2F1BC7"/>
                </a:solidFill>
                <a:latin typeface="+mj-lt"/>
                <a:cs typeface="Courier New" pitchFamily="49" charset="0"/>
              </a:rPr>
              <a:t>program</a:t>
            </a:r>
            <a:r>
              <a:rPr lang="en-US" sz="3000" dirty="0">
                <a:latin typeface="+mj-lt"/>
                <a:cs typeface="Courier New" pitchFamily="49" charset="0"/>
              </a:rPr>
              <a:t> to </a:t>
            </a:r>
            <a:r>
              <a:rPr lang="en-US" sz="3000" dirty="0">
                <a:solidFill>
                  <a:srgbClr val="2F1BC7"/>
                </a:solidFill>
                <a:latin typeface="+mj-lt"/>
                <a:cs typeface="Courier New" pitchFamily="49" charset="0"/>
              </a:rPr>
              <a:t>get </a:t>
            </a:r>
            <a:r>
              <a:rPr lang="en-US" sz="3000" dirty="0">
                <a:latin typeface="+mj-lt"/>
                <a:cs typeface="Courier New" pitchFamily="49" charset="0"/>
              </a:rPr>
              <a:t>input in the form of </a:t>
            </a:r>
            <a:r>
              <a:rPr lang="en-US" sz="3000" dirty="0">
                <a:solidFill>
                  <a:srgbClr val="2F1BC7"/>
                </a:solidFill>
                <a:latin typeface="+mj-lt"/>
                <a:cs typeface="Courier New" pitchFamily="49" charset="0"/>
              </a:rPr>
              <a:t>characters </a:t>
            </a:r>
            <a:r>
              <a:rPr lang="en-US" sz="3000" dirty="0">
                <a:latin typeface="+mj-lt"/>
                <a:cs typeface="Courier New" pitchFamily="49" charset="0"/>
              </a:rPr>
              <a:t>from the user. In the end of the </a:t>
            </a:r>
            <a:r>
              <a:rPr lang="en-US" sz="3000" dirty="0">
                <a:solidFill>
                  <a:srgbClr val="2F1BC7"/>
                </a:solidFill>
                <a:latin typeface="+mj-lt"/>
                <a:cs typeface="Courier New" pitchFamily="49" charset="0"/>
              </a:rPr>
              <a:t>program</a:t>
            </a:r>
            <a:r>
              <a:rPr lang="en-US" sz="3000" dirty="0">
                <a:latin typeface="+mj-lt"/>
                <a:cs typeface="Courier New" pitchFamily="49" charset="0"/>
              </a:rPr>
              <a:t> should </a:t>
            </a:r>
            <a:r>
              <a:rPr lang="en-US" sz="3000" dirty="0">
                <a:solidFill>
                  <a:srgbClr val="2F1BC7"/>
                </a:solidFill>
                <a:latin typeface="+mj-lt"/>
                <a:cs typeface="Courier New" pitchFamily="49" charset="0"/>
              </a:rPr>
              <a:t>count</a:t>
            </a:r>
            <a:r>
              <a:rPr lang="en-US" sz="3000" dirty="0">
                <a:latin typeface="+mj-lt"/>
                <a:cs typeface="Courier New" pitchFamily="49" charset="0"/>
              </a:rPr>
              <a:t> </a:t>
            </a:r>
            <a:r>
              <a:rPr lang="en-US" sz="3000" dirty="0">
                <a:solidFill>
                  <a:srgbClr val="2F1BC7"/>
                </a:solidFill>
                <a:latin typeface="+mj-lt"/>
                <a:cs typeface="Courier New" pitchFamily="49" charset="0"/>
              </a:rPr>
              <a:t>total words  </a:t>
            </a:r>
            <a:r>
              <a:rPr lang="en-US" sz="3000" dirty="0">
                <a:latin typeface="+mj-lt"/>
                <a:cs typeface="Courier New" pitchFamily="49" charset="0"/>
              </a:rPr>
              <a:t>entered by the user. The program should stop taking input when </a:t>
            </a:r>
            <a:r>
              <a:rPr lang="en-US" sz="3000" dirty="0">
                <a:solidFill>
                  <a:srgbClr val="B80000"/>
                </a:solidFill>
                <a:latin typeface="+mj-lt"/>
                <a:cs typeface="Courier New" pitchFamily="49" charset="0"/>
              </a:rPr>
              <a:t>1 is pressed</a:t>
            </a:r>
            <a:r>
              <a:rPr lang="en-US" sz="3000" dirty="0">
                <a:latin typeface="+mj-lt"/>
                <a:cs typeface="Courier New" pitchFamily="49" charset="0"/>
              </a:rPr>
              <a:t>.</a:t>
            </a:r>
          </a:p>
        </p:txBody>
      </p:sp>
      <p:sp>
        <p:nvSpPr>
          <p:cNvPr id="437250" name="Rectangle 2"/>
          <p:cNvSpPr>
            <a:spLocks noGrp="1" noChangeArrowheads="1"/>
          </p:cNvSpPr>
          <p:nvPr>
            <p:ph type="title" idx="4294967295"/>
          </p:nvPr>
        </p:nvSpPr>
        <p:spPr>
          <a:xfrm>
            <a:off x="1905000" y="76200"/>
            <a:ext cx="7772400" cy="463550"/>
          </a:xfrm>
        </p:spPr>
        <p:txBody>
          <a:bodyPr>
            <a:noAutofit/>
          </a:bodyPr>
          <a:lstStyle/>
          <a:p>
            <a:r>
              <a:rPr lang="en-US" sz="4000" i="1" dirty="0">
                <a:solidFill>
                  <a:srgbClr val="B80000"/>
                </a:solidFill>
              </a:rPr>
              <a:t>(while loop) </a:t>
            </a:r>
            <a:r>
              <a:rPr lang="en-US" sz="4000" dirty="0">
                <a:solidFill>
                  <a:srgbClr val="B80000"/>
                </a:solidFill>
              </a:rPr>
              <a:t>-- Class Exercise-2</a:t>
            </a:r>
            <a:endParaRPr lang="en-US" sz="4000" dirty="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24000" y="609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211675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p:cNvSpPr>
            <a:spLocks noChangeArrowheads="1"/>
          </p:cNvSpPr>
          <p:nvPr/>
        </p:nvSpPr>
        <p:spPr bwMode="auto">
          <a:xfrm>
            <a:off x="1496290" y="762000"/>
            <a:ext cx="9296400" cy="1754326"/>
          </a:xfrm>
          <a:prstGeom prst="rect">
            <a:avLst/>
          </a:prstGeom>
          <a:solidFill>
            <a:schemeClr val="bg1"/>
          </a:solidFill>
          <a:ln w="12700">
            <a:noFill/>
            <a:miter lim="800000"/>
            <a:headEnd type="none" w="sm" len="sm"/>
            <a:tailEnd type="none" w="sm" len="sm"/>
          </a:ln>
          <a:effectLst/>
        </p:spPr>
        <p:txBody>
          <a:bodyPr wrap="square">
            <a:spAutoFit/>
          </a:bodyPr>
          <a:lstStyle/>
          <a:p>
            <a:pPr eaLnBrk="0" hangingPunct="0">
              <a:lnSpc>
                <a:spcPct val="90000"/>
              </a:lnSpc>
              <a:spcBef>
                <a:spcPct val="50000"/>
              </a:spcBef>
              <a:buClr>
                <a:schemeClr val="tx2"/>
              </a:buClr>
              <a:buSzPct val="75000"/>
              <a:buFontTx/>
              <a:buChar char="-"/>
            </a:pPr>
            <a:r>
              <a:rPr lang="en-US" sz="3000" dirty="0">
                <a:latin typeface="+mj-lt"/>
                <a:cs typeface="Courier New" pitchFamily="49" charset="0"/>
              </a:rPr>
              <a:t> Write a program that </a:t>
            </a:r>
            <a:r>
              <a:rPr lang="en-US" sz="3000" dirty="0">
                <a:solidFill>
                  <a:srgbClr val="2F1BC7"/>
                </a:solidFill>
                <a:latin typeface="+mj-lt"/>
                <a:cs typeface="Courier New" pitchFamily="49" charset="0"/>
              </a:rPr>
              <a:t>inputs a value </a:t>
            </a:r>
            <a:r>
              <a:rPr lang="en-US" sz="3000" dirty="0">
                <a:latin typeface="+mj-lt"/>
                <a:cs typeface="Courier New" pitchFamily="49" charset="0"/>
              </a:rPr>
              <a:t>in an </a:t>
            </a:r>
            <a:r>
              <a:rPr lang="en-US" sz="3000" dirty="0">
                <a:solidFill>
                  <a:srgbClr val="2F1BC7"/>
                </a:solidFill>
                <a:latin typeface="+mj-lt"/>
                <a:cs typeface="Courier New" pitchFamily="49" charset="0"/>
              </a:rPr>
              <a:t>integer number</a:t>
            </a:r>
            <a:r>
              <a:rPr lang="en-US" sz="3000" dirty="0">
                <a:latin typeface="+mj-lt"/>
                <a:cs typeface="Courier New" pitchFamily="49" charset="0"/>
              </a:rPr>
              <a:t> from user. For this number the program returns </a:t>
            </a:r>
            <a:r>
              <a:rPr lang="en-US" sz="3000" dirty="0">
                <a:latin typeface="+mj-lt"/>
              </a:rPr>
              <a:t> the </a:t>
            </a:r>
            <a:r>
              <a:rPr lang="en-US" sz="3000" b="1" i="1" dirty="0">
                <a:solidFill>
                  <a:srgbClr val="2F1BC7"/>
                </a:solidFill>
                <a:latin typeface="+mj-lt"/>
              </a:rPr>
              <a:t>count</a:t>
            </a:r>
            <a:r>
              <a:rPr lang="en-US" sz="3000" dirty="0">
                <a:latin typeface="+mj-lt"/>
              </a:rPr>
              <a:t> for </a:t>
            </a:r>
            <a:r>
              <a:rPr lang="en-US" sz="3000" b="1" dirty="0">
                <a:solidFill>
                  <a:srgbClr val="2F1BC7"/>
                </a:solidFill>
                <a:latin typeface="+mj-lt"/>
              </a:rPr>
              <a:t>how many times can we divide this number by 2</a:t>
            </a:r>
            <a:r>
              <a:rPr lang="en-US" sz="3000" dirty="0">
                <a:latin typeface="+mj-lt"/>
              </a:rPr>
              <a:t> </a:t>
            </a:r>
            <a:r>
              <a:rPr lang="en-US" sz="3000" b="1" i="1" dirty="0">
                <a:latin typeface="+mj-lt"/>
              </a:rPr>
              <a:t>to get down to 1</a:t>
            </a:r>
            <a:r>
              <a:rPr lang="en-US" sz="3000" dirty="0">
                <a:latin typeface="+mj-lt"/>
              </a:rPr>
              <a:t>”.</a:t>
            </a:r>
            <a:endParaRPr lang="en-US" sz="3000" dirty="0">
              <a:latin typeface="+mj-lt"/>
              <a:cs typeface="Courier New" pitchFamily="49" charset="0"/>
            </a:endParaRPr>
          </a:p>
        </p:txBody>
      </p:sp>
      <p:sp>
        <p:nvSpPr>
          <p:cNvPr id="437250" name="Rectangle 2"/>
          <p:cNvSpPr>
            <a:spLocks noGrp="1" noChangeArrowheads="1"/>
          </p:cNvSpPr>
          <p:nvPr>
            <p:ph type="title" idx="4294967295"/>
          </p:nvPr>
        </p:nvSpPr>
        <p:spPr>
          <a:xfrm>
            <a:off x="1905000" y="76200"/>
            <a:ext cx="7772400" cy="463550"/>
          </a:xfrm>
        </p:spPr>
        <p:txBody>
          <a:bodyPr>
            <a:noAutofit/>
          </a:bodyPr>
          <a:lstStyle/>
          <a:p>
            <a:r>
              <a:rPr lang="en-US" sz="4000" i="1" dirty="0">
                <a:solidFill>
                  <a:srgbClr val="B80000"/>
                </a:solidFill>
              </a:rPr>
              <a:t>(while loop) </a:t>
            </a:r>
            <a:r>
              <a:rPr lang="en-US" sz="4000" dirty="0">
                <a:solidFill>
                  <a:srgbClr val="B80000"/>
                </a:solidFill>
              </a:rPr>
              <a:t>-- Class Exercise-3</a:t>
            </a:r>
            <a:endParaRPr lang="en-US" sz="4000" dirty="0">
              <a:solidFill>
                <a:srgbClr val="B80000"/>
              </a:solidFill>
              <a:ea typeface="宋体" charset="-122"/>
            </a:endParaRPr>
          </a:p>
        </p:txBody>
      </p:sp>
      <p:sp>
        <p:nvSpPr>
          <p:cNvPr id="437251" name="Rectangle 3"/>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437253" name="Rectangle 5"/>
          <p:cNvSpPr>
            <a:spLocks noChangeArrowheads="1"/>
          </p:cNvSpPr>
          <p:nvPr/>
        </p:nvSpPr>
        <p:spPr bwMode="auto">
          <a:xfrm>
            <a:off x="3348038" y="2166938"/>
            <a:ext cx="9144000" cy="369332"/>
          </a:xfrm>
          <a:prstGeom prst="rect">
            <a:avLst/>
          </a:prstGeom>
          <a:noFill/>
          <a:ln w="12700">
            <a:noFill/>
            <a:miter lim="800000"/>
            <a:headEnd type="none" w="sm" len="sm"/>
            <a:tailEnd type="none" w="sm" len="sm"/>
          </a:ln>
          <a:effectLst/>
        </p:spPr>
        <p:txBody>
          <a:bodyPr>
            <a:spAutoFit/>
          </a:bodyPr>
          <a:lstStyle/>
          <a:p>
            <a:endParaRPr lang="en-US"/>
          </a:p>
        </p:txBody>
      </p:sp>
      <p:sp>
        <p:nvSpPr>
          <p:cNvPr id="8" name="Rectangle 7"/>
          <p:cNvSpPr/>
          <p:nvPr/>
        </p:nvSpPr>
        <p:spPr>
          <a:xfrm>
            <a:off x="1524000" y="609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
        <p:nvSpPr>
          <p:cNvPr id="26647" name="Rectangle 23"/>
          <p:cNvSpPr>
            <a:spLocks noChangeArrowheads="1"/>
          </p:cNvSpPr>
          <p:nvPr/>
        </p:nvSpPr>
        <p:spPr bwMode="auto">
          <a:xfrm>
            <a:off x="1593270" y="3048000"/>
            <a:ext cx="9074730" cy="30469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err="1">
                <a:solidFill>
                  <a:srgbClr val="2F1BC7"/>
                </a:solidFill>
                <a:latin typeface="Courier New" pitchFamily="49" charset="0"/>
                <a:cs typeface="Courier New" pitchFamily="49" charset="0"/>
              </a:rPr>
              <a:t>int</a:t>
            </a:r>
            <a:r>
              <a:rPr lang="en-US" sz="2400" b="1" dirty="0">
                <a:solidFill>
                  <a:srgbClr val="000000"/>
                </a:solidFill>
                <a:latin typeface="Courier New" pitchFamily="49" charset="0"/>
                <a:cs typeface="Courier New" pitchFamily="49" charset="0"/>
              </a:rPr>
              <a:t> count = 0; </a:t>
            </a:r>
            <a:r>
              <a:rPr lang="en-US" sz="2400" b="1" dirty="0" err="1">
                <a:solidFill>
                  <a:srgbClr val="2F1BC7"/>
                </a:solidFill>
                <a:latin typeface="Courier New" pitchFamily="49" charset="0"/>
                <a:cs typeface="Courier New" pitchFamily="49" charset="0"/>
              </a:rPr>
              <a:t>int</a:t>
            </a:r>
            <a:r>
              <a:rPr lang="en-US" sz="2400" b="1" dirty="0">
                <a:solidFill>
                  <a:srgbClr val="000000"/>
                </a:solidFill>
                <a:latin typeface="Courier New" pitchFamily="49" charset="0"/>
                <a:cs typeface="Courier New" pitchFamily="49" charset="0"/>
              </a:rPr>
              <a:t> num;  </a:t>
            </a:r>
            <a:r>
              <a:rPr lang="en-US" sz="2400" b="1" dirty="0" err="1">
                <a:solidFill>
                  <a:srgbClr val="000000"/>
                </a:solidFill>
                <a:latin typeface="Courier New" pitchFamily="49" charset="0"/>
                <a:cs typeface="Courier New" pitchFamily="49" charset="0"/>
              </a:rPr>
              <a:t>cin</a:t>
            </a:r>
            <a:r>
              <a:rPr lang="en-US" sz="2400" b="1" dirty="0">
                <a:solidFill>
                  <a:srgbClr val="000000"/>
                </a:solidFill>
                <a:latin typeface="Courier New" pitchFamily="49" charset="0"/>
                <a:cs typeface="Courier New" pitchFamily="49" charset="0"/>
              </a:rPr>
              <a:t>&gt;&gt;num;</a:t>
            </a:r>
          </a:p>
          <a:p>
            <a:pPr fontAlgn="base">
              <a:spcBef>
                <a:spcPct val="0"/>
              </a:spcBef>
              <a:spcAft>
                <a:spcPct val="0"/>
              </a:spcAft>
            </a:pPr>
            <a:r>
              <a:rPr lang="en-US" sz="2400" b="1" dirty="0">
                <a:solidFill>
                  <a:srgbClr val="008000"/>
                </a:solidFill>
                <a:latin typeface="Courier New" pitchFamily="49" charset="0"/>
                <a:cs typeface="Courier New" pitchFamily="49" charset="0"/>
              </a:rPr>
              <a:t>//count how many divisions we've done </a:t>
            </a:r>
          </a:p>
          <a:p>
            <a:pPr fontAlgn="base">
              <a:spcBef>
                <a:spcPct val="0"/>
              </a:spcBef>
              <a:spcAft>
                <a:spcPct val="0"/>
              </a:spcAft>
            </a:pPr>
            <a:r>
              <a:rPr lang="en-US" sz="2400" b="1" dirty="0">
                <a:solidFill>
                  <a:srgbClr val="2F1BC7"/>
                </a:solidFill>
                <a:latin typeface="Courier New" pitchFamily="49" charset="0"/>
                <a:cs typeface="Courier New" pitchFamily="49" charset="0"/>
              </a:rPr>
              <a:t>while</a:t>
            </a:r>
            <a:r>
              <a:rPr lang="en-US" sz="2400" b="1" dirty="0">
                <a:solidFill>
                  <a:srgbClr val="000000"/>
                </a:solidFill>
                <a:latin typeface="Courier New" pitchFamily="49" charset="0"/>
                <a:cs typeface="Courier New" pitchFamily="49" charset="0"/>
              </a:rPr>
              <a:t> (num &gt;= 1) </a:t>
            </a:r>
          </a:p>
          <a:p>
            <a:pPr fontAlgn="base">
              <a:spcBef>
                <a:spcPct val="0"/>
              </a:spcBef>
              <a:spcAft>
                <a:spcPct val="0"/>
              </a:spcAft>
            </a:pPr>
            <a:r>
              <a:rPr lang="en-US" sz="2400" b="1" dirty="0">
                <a:solidFill>
                  <a:srgbClr val="2F1BC7"/>
                </a:solidFill>
                <a:latin typeface="Courier New" pitchFamily="49" charset="0"/>
                <a:cs typeface="Courier New" pitchFamily="49" charset="0"/>
              </a:rPr>
              <a:t>{ </a:t>
            </a:r>
          </a:p>
          <a:p>
            <a:pPr fontAlgn="base">
              <a:spcBef>
                <a:spcPct val="0"/>
              </a:spcBef>
              <a:spcAft>
                <a:spcPct val="0"/>
              </a:spcAft>
            </a:pPr>
            <a:r>
              <a:rPr lang="en-US" sz="2400" b="1" dirty="0">
                <a:solidFill>
                  <a:srgbClr val="000000"/>
                </a:solidFill>
                <a:latin typeface="Courier New" pitchFamily="49" charset="0"/>
                <a:cs typeface="Courier New" pitchFamily="49" charset="0"/>
              </a:rPr>
              <a:t>	num = num / 2; </a:t>
            </a:r>
          </a:p>
          <a:p>
            <a:pPr fontAlgn="base">
              <a:spcBef>
                <a:spcPct val="0"/>
              </a:spcBef>
              <a:spcAft>
                <a:spcPct val="0"/>
              </a:spcAft>
            </a:pPr>
            <a:r>
              <a:rPr lang="en-US" sz="2400" b="1" dirty="0">
                <a:solidFill>
                  <a:srgbClr val="000000"/>
                </a:solidFill>
                <a:latin typeface="Courier New" pitchFamily="49" charset="0"/>
                <a:cs typeface="Courier New" pitchFamily="49" charset="0"/>
              </a:rPr>
              <a:t>	count++; </a:t>
            </a:r>
          </a:p>
          <a:p>
            <a:pPr fontAlgn="base">
              <a:spcBef>
                <a:spcPct val="0"/>
              </a:spcBef>
              <a:spcAft>
                <a:spcPct val="0"/>
              </a:spcAft>
            </a:pPr>
            <a:r>
              <a:rPr lang="en-US" sz="2400" b="1" dirty="0">
                <a:solidFill>
                  <a:srgbClr val="2F1BC7"/>
                </a:solidFill>
                <a:latin typeface="Courier New" pitchFamily="49" charset="0"/>
                <a:cs typeface="Courier New" pitchFamily="49" charset="0"/>
              </a:rPr>
              <a:t>} </a:t>
            </a:r>
          </a:p>
          <a:p>
            <a:pPr fontAlgn="base">
              <a:spcBef>
                <a:spcPct val="0"/>
              </a:spcBef>
              <a:spcAft>
                <a:spcPct val="0"/>
              </a:spcAft>
            </a:pPr>
            <a:r>
              <a:rPr lang="en-US" sz="2400" b="1" dirty="0" err="1">
                <a:solidFill>
                  <a:srgbClr val="000000"/>
                </a:solidFill>
                <a:latin typeface="Courier New" pitchFamily="49" charset="0"/>
                <a:cs typeface="Courier New" pitchFamily="49" charset="0"/>
              </a:rPr>
              <a:t>cout</a:t>
            </a:r>
            <a:r>
              <a:rPr lang="en-US" sz="2400" b="1" dirty="0">
                <a:solidFill>
                  <a:srgbClr val="000000"/>
                </a:solidFill>
                <a:latin typeface="Courier New" pitchFamily="49" charset="0"/>
                <a:cs typeface="Courier New" pitchFamily="49" charset="0"/>
              </a:rPr>
              <a:t>&lt;&lt;“\</a:t>
            </a:r>
            <a:r>
              <a:rPr lang="en-US" sz="2400" b="1" dirty="0" err="1">
                <a:solidFill>
                  <a:srgbClr val="000000"/>
                </a:solidFill>
                <a:latin typeface="Courier New" pitchFamily="49" charset="0"/>
                <a:cs typeface="Courier New" pitchFamily="49" charset="0"/>
              </a:rPr>
              <a:t>nWe</a:t>
            </a:r>
            <a:r>
              <a:rPr lang="en-US" sz="2400" b="1" dirty="0">
                <a:solidFill>
                  <a:srgbClr val="000000"/>
                </a:solidFill>
                <a:latin typeface="Courier New" pitchFamily="49" charset="0"/>
                <a:cs typeface="Courier New" pitchFamily="49" charset="0"/>
              </a:rPr>
              <a:t> have to divide: “&lt;&lt;count&lt;&lt;“ times”; </a:t>
            </a:r>
            <a:endParaRPr lang="en-US" sz="2400" b="1" dirty="0">
              <a:latin typeface="Courier New" pitchFamily="49" charset="0"/>
              <a:cs typeface="Courier New" pitchFamily="49" charset="0"/>
            </a:endParaRPr>
          </a:p>
        </p:txBody>
      </p:sp>
    </p:spTree>
    <p:extLst>
      <p:ext uri="{BB962C8B-B14F-4D97-AF65-F5344CB8AC3E}">
        <p14:creationId xmlns:p14="http://schemas.microsoft.com/office/powerpoint/2010/main" val="333044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647"/>
                                        </p:tgtEl>
                                        <p:attrNameLst>
                                          <p:attrName>style.visibility</p:attrName>
                                        </p:attrNameLst>
                                      </p:cBhvr>
                                      <p:to>
                                        <p:strVal val="visible"/>
                                      </p:to>
                                    </p:set>
                                    <p:animEffect transition="in" filter="blinds(horizontal)">
                                      <p:cBhvr>
                                        <p:cTn id="7" dur="500"/>
                                        <p:tgtEl>
                                          <p:spTgt spid="26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do loop</a:t>
            </a:r>
          </a:p>
        </p:txBody>
      </p:sp>
      <p:sp>
        <p:nvSpPr>
          <p:cNvPr id="9219" name="Rectangle 3"/>
          <p:cNvSpPr>
            <a:spLocks noGrp="1" noChangeArrowheads="1"/>
          </p:cNvSpPr>
          <p:nvPr>
            <p:ph type="body" sz="half" idx="1"/>
          </p:nvPr>
        </p:nvSpPr>
        <p:spPr>
          <a:xfrm>
            <a:off x="1641760" y="914400"/>
            <a:ext cx="8915400" cy="5943600"/>
          </a:xfrm>
        </p:spPr>
        <p:txBody>
          <a:bodyPr>
            <a:noAutofit/>
          </a:bodyPr>
          <a:lstStyle/>
          <a:p>
            <a:r>
              <a:rPr lang="en-US" dirty="0"/>
              <a:t>In</a:t>
            </a:r>
            <a:r>
              <a:rPr lang="en-US" dirty="0">
                <a:solidFill>
                  <a:srgbClr val="2F1BC7"/>
                </a:solidFill>
              </a:rPr>
              <a:t> while </a:t>
            </a:r>
            <a:r>
              <a:rPr lang="en-US" dirty="0"/>
              <a:t>loop if </a:t>
            </a:r>
            <a:r>
              <a:rPr lang="en-US" dirty="0">
                <a:solidFill>
                  <a:srgbClr val="2F1BC7"/>
                </a:solidFill>
              </a:rPr>
              <a:t>condition</a:t>
            </a:r>
            <a:r>
              <a:rPr lang="en-US" dirty="0"/>
              <a:t> is </a:t>
            </a:r>
            <a:r>
              <a:rPr lang="en-US" dirty="0">
                <a:solidFill>
                  <a:srgbClr val="2F1BC7"/>
                </a:solidFill>
              </a:rPr>
              <a:t>false</a:t>
            </a:r>
            <a:r>
              <a:rPr lang="en-US" dirty="0"/>
              <a:t> it is </a:t>
            </a:r>
            <a:r>
              <a:rPr lang="en-US" dirty="0">
                <a:solidFill>
                  <a:srgbClr val="2F1BC7"/>
                </a:solidFill>
              </a:rPr>
              <a:t>never</a:t>
            </a:r>
            <a:r>
              <a:rPr lang="en-US" dirty="0"/>
              <a:t> entered or </a:t>
            </a:r>
            <a:r>
              <a:rPr lang="en-US" dirty="0">
                <a:solidFill>
                  <a:srgbClr val="2F1BC7"/>
                </a:solidFill>
              </a:rPr>
              <a:t>executed</a:t>
            </a:r>
            <a:endParaRPr lang="en-US" dirty="0"/>
          </a:p>
          <a:p>
            <a:endParaRPr lang="en-US" dirty="0"/>
          </a:p>
          <a:p>
            <a:r>
              <a:rPr lang="en-US" dirty="0"/>
              <a:t>Sometime, </a:t>
            </a:r>
            <a:r>
              <a:rPr lang="en-US" dirty="0">
                <a:solidFill>
                  <a:srgbClr val="2F1BC7"/>
                </a:solidFill>
              </a:rPr>
              <a:t>requirements</a:t>
            </a:r>
            <a:r>
              <a:rPr lang="en-US" dirty="0"/>
              <a:t> are that the </a:t>
            </a:r>
            <a:r>
              <a:rPr lang="en-US" dirty="0">
                <a:solidFill>
                  <a:srgbClr val="2F1BC7"/>
                </a:solidFill>
              </a:rPr>
              <a:t>loop should </a:t>
            </a:r>
            <a:r>
              <a:rPr lang="en-US" dirty="0"/>
              <a:t>be </a:t>
            </a:r>
            <a:r>
              <a:rPr lang="en-US" dirty="0">
                <a:solidFill>
                  <a:srgbClr val="2F1BC7"/>
                </a:solidFill>
              </a:rPr>
              <a:t>executed</a:t>
            </a:r>
            <a:r>
              <a:rPr lang="en-US" dirty="0"/>
              <a:t> </a:t>
            </a:r>
            <a:r>
              <a:rPr lang="en-US" dirty="0">
                <a:solidFill>
                  <a:srgbClr val="2F1BC7"/>
                </a:solidFill>
              </a:rPr>
              <a:t>at least once</a:t>
            </a:r>
            <a:r>
              <a:rPr lang="en-US" dirty="0"/>
              <a:t>….</a:t>
            </a:r>
          </a:p>
          <a:p>
            <a:endParaRPr lang="en-US" dirty="0"/>
          </a:p>
          <a:p>
            <a:r>
              <a:rPr lang="en-US" dirty="0"/>
              <a:t>For that, we use </a:t>
            </a:r>
            <a:r>
              <a:rPr lang="en-US" b="1" dirty="0">
                <a:solidFill>
                  <a:srgbClr val="B80000"/>
                </a:solidFill>
              </a:rPr>
              <a:t>do loop, </a:t>
            </a:r>
            <a:r>
              <a:rPr lang="en-US" dirty="0"/>
              <a:t>that </a:t>
            </a:r>
            <a:r>
              <a:rPr lang="en-US" dirty="0">
                <a:solidFill>
                  <a:srgbClr val="2F1BC7"/>
                </a:solidFill>
              </a:rPr>
              <a:t>guarantees</a:t>
            </a:r>
            <a:r>
              <a:rPr lang="en-US" dirty="0"/>
              <a:t> </a:t>
            </a:r>
            <a:r>
              <a:rPr lang="en-US" dirty="0">
                <a:solidFill>
                  <a:srgbClr val="2F1BC7"/>
                </a:solidFill>
              </a:rPr>
              <a:t>at least on execution of the loop body</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5337374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do while loop - syntax</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3" name="Group 20"/>
          <p:cNvGrpSpPr/>
          <p:nvPr/>
        </p:nvGrpSpPr>
        <p:grpSpPr>
          <a:xfrm>
            <a:off x="1524000" y="914400"/>
            <a:ext cx="2588912" cy="762000"/>
            <a:chOff x="78088" y="990600"/>
            <a:chExt cx="2588912" cy="762000"/>
          </a:xfrm>
        </p:grpSpPr>
        <p:cxnSp>
          <p:nvCxnSpPr>
            <p:cNvPr id="9" name="Straight Arrow Connector 8"/>
            <p:cNvCxnSpPr/>
            <p:nvPr/>
          </p:nvCxnSpPr>
          <p:spPr>
            <a:xfrm>
              <a:off x="2133600" y="1447800"/>
              <a:ext cx="533400"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088" y="990600"/>
              <a:ext cx="2207912" cy="707886"/>
            </a:xfrm>
            <a:prstGeom prst="rect">
              <a:avLst/>
            </a:prstGeom>
            <a:noFill/>
          </p:spPr>
          <p:txBody>
            <a:bodyPr wrap="none" rtlCol="0">
              <a:spAutoFit/>
            </a:bodyPr>
            <a:lstStyle/>
            <a:p>
              <a:pPr algn="ctr"/>
              <a:r>
                <a:rPr lang="en-US" sz="2000" b="1" dirty="0">
                  <a:solidFill>
                    <a:srgbClr val="2F1BC7"/>
                  </a:solidFill>
                </a:rPr>
                <a:t>Loop body contain </a:t>
              </a:r>
            </a:p>
            <a:p>
              <a:pPr algn="ctr"/>
              <a:r>
                <a:rPr lang="en-US" sz="2000" b="1" dirty="0">
                  <a:solidFill>
                    <a:srgbClr val="2F1BC7"/>
                  </a:solidFill>
                </a:rPr>
                <a:t>single statement</a:t>
              </a:r>
            </a:p>
          </p:txBody>
        </p:sp>
      </p:grpSp>
      <p:grpSp>
        <p:nvGrpSpPr>
          <p:cNvPr id="5" name="Group 22"/>
          <p:cNvGrpSpPr/>
          <p:nvPr/>
        </p:nvGrpSpPr>
        <p:grpSpPr>
          <a:xfrm>
            <a:off x="1752600" y="3124200"/>
            <a:ext cx="2514600" cy="1447800"/>
            <a:chOff x="152400" y="3581400"/>
            <a:chExt cx="2514600" cy="1447800"/>
          </a:xfrm>
        </p:grpSpPr>
        <p:cxnSp>
          <p:nvCxnSpPr>
            <p:cNvPr id="19" name="Straight Arrow Connector 18"/>
            <p:cNvCxnSpPr/>
            <p:nvPr/>
          </p:nvCxnSpPr>
          <p:spPr>
            <a:xfrm>
              <a:off x="1524000" y="4267200"/>
              <a:ext cx="1143000" cy="7620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52400" y="3581400"/>
              <a:ext cx="2234458" cy="707886"/>
            </a:xfrm>
            <a:prstGeom prst="rect">
              <a:avLst/>
            </a:prstGeom>
            <a:noFill/>
          </p:spPr>
          <p:txBody>
            <a:bodyPr wrap="none" rtlCol="0">
              <a:spAutoFit/>
            </a:bodyPr>
            <a:lstStyle/>
            <a:p>
              <a:pPr algn="ctr"/>
              <a:r>
                <a:rPr lang="en-US" sz="2000" b="1" dirty="0">
                  <a:solidFill>
                    <a:srgbClr val="2F1BC7"/>
                  </a:solidFill>
                </a:rPr>
                <a:t>Loop body contain </a:t>
              </a:r>
            </a:p>
            <a:p>
              <a:pPr algn="ctr"/>
              <a:r>
                <a:rPr lang="en-US" sz="2000" b="1" dirty="0">
                  <a:solidFill>
                    <a:srgbClr val="2F1BC7"/>
                  </a:solidFill>
                </a:rPr>
                <a:t>Multiple statement</a:t>
              </a:r>
            </a:p>
          </p:txBody>
        </p:sp>
      </p:grpSp>
      <p:pic>
        <p:nvPicPr>
          <p:cNvPr id="2050" name="Picture 2"/>
          <p:cNvPicPr>
            <a:picLocks noChangeAspect="1" noChangeArrowheads="1"/>
          </p:cNvPicPr>
          <p:nvPr/>
        </p:nvPicPr>
        <p:blipFill>
          <a:blip r:embed="rId3"/>
          <a:srcRect/>
          <a:stretch>
            <a:fillRect/>
          </a:stretch>
        </p:blipFill>
        <p:spPr bwMode="auto">
          <a:xfrm>
            <a:off x="4245886" y="990600"/>
            <a:ext cx="5660115" cy="16002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4267200" y="2734290"/>
            <a:ext cx="5638800" cy="3818911"/>
          </a:xfrm>
          <a:prstGeom prst="rect">
            <a:avLst/>
          </a:prstGeom>
          <a:noFill/>
          <a:ln w="9525">
            <a:noFill/>
            <a:miter lim="800000"/>
            <a:headEnd/>
            <a:tailEnd/>
          </a:ln>
          <a:effectLst/>
        </p:spPr>
      </p:pic>
    </p:spTree>
    <p:extLst>
      <p:ext uri="{BB962C8B-B14F-4D97-AF65-F5344CB8AC3E}">
        <p14:creationId xmlns:p14="http://schemas.microsoft.com/office/powerpoint/2010/main" val="1280948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52963"/>
            <a:ext cx="9040095" cy="715962"/>
          </a:xfrm>
        </p:spPr>
        <p:txBody>
          <a:bodyPr>
            <a:normAutofit/>
          </a:bodyPr>
          <a:lstStyle/>
          <a:p>
            <a:r>
              <a:rPr lang="en-US" dirty="0">
                <a:solidFill>
                  <a:srgbClr val="B80000"/>
                </a:solidFill>
              </a:rPr>
              <a:t>do loop – Example1</a:t>
            </a:r>
          </a:p>
        </p:txBody>
      </p:sp>
      <p:sp>
        <p:nvSpPr>
          <p:cNvPr id="9219" name="Rectangle 3"/>
          <p:cNvSpPr>
            <a:spLocks noGrp="1" noChangeArrowheads="1"/>
          </p:cNvSpPr>
          <p:nvPr>
            <p:ph type="body" sz="half" idx="1"/>
          </p:nvPr>
        </p:nvSpPr>
        <p:spPr>
          <a:xfrm>
            <a:off x="1600200" y="685800"/>
            <a:ext cx="8915400" cy="6096000"/>
          </a:xfrm>
        </p:spPr>
        <p:txBody>
          <a:bodyPr>
            <a:noAutofit/>
          </a:bodyPr>
          <a:lstStyle/>
          <a:p>
            <a:pPr>
              <a:buNone/>
            </a:pPr>
            <a:r>
              <a:rPr lang="en-US" sz="2600" b="1" dirty="0">
                <a:latin typeface="Courier New" pitchFamily="49" charset="0"/>
                <a:cs typeface="Courier New" pitchFamily="49" charset="0"/>
              </a:rPr>
              <a:t>#include &lt;</a:t>
            </a:r>
            <a:r>
              <a:rPr lang="en-US" sz="2600" b="1" dirty="0" err="1">
                <a:latin typeface="Courier New" pitchFamily="49" charset="0"/>
                <a:cs typeface="Courier New" pitchFamily="49" charset="0"/>
              </a:rPr>
              <a:t>iostream</a:t>
            </a:r>
            <a:r>
              <a:rPr lang="en-US" sz="2600" b="1" dirty="0">
                <a:latin typeface="Courier New" pitchFamily="49" charset="0"/>
                <a:cs typeface="Courier New" pitchFamily="49" charset="0"/>
              </a:rPr>
              <a:t>&gt; </a:t>
            </a:r>
          </a:p>
          <a:p>
            <a:pPr>
              <a:buNone/>
            </a:pPr>
            <a:r>
              <a:rPr lang="en-US" sz="2600" b="1" dirty="0">
                <a:latin typeface="Courier New" pitchFamily="49" charset="0"/>
                <a:cs typeface="Courier New" pitchFamily="49" charset="0"/>
              </a:rPr>
              <a:t>using namespace std; </a:t>
            </a:r>
          </a:p>
          <a:p>
            <a:pPr>
              <a:buNone/>
            </a:pPr>
            <a:endParaRPr lang="en-US" sz="1050" b="1" dirty="0">
              <a:latin typeface="Courier New" pitchFamily="49" charset="0"/>
              <a:cs typeface="Courier New" pitchFamily="49" charset="0"/>
            </a:endParaRPr>
          </a:p>
          <a:p>
            <a:pPr>
              <a:buNone/>
            </a:pPr>
            <a:r>
              <a:rPr lang="en-US" sz="2600" b="1" dirty="0">
                <a:solidFill>
                  <a:srgbClr val="2F1BC7"/>
                </a:solidFill>
                <a:latin typeface="Courier New" pitchFamily="49" charset="0"/>
                <a:cs typeface="Courier New" pitchFamily="49" charset="0"/>
              </a:rPr>
              <a:t>void main</a:t>
            </a:r>
            <a:r>
              <a:rPr lang="en-US" sz="2600" b="1" dirty="0">
                <a:latin typeface="Courier New" pitchFamily="49" charset="0"/>
                <a:cs typeface="Courier New" pitchFamily="49" charset="0"/>
              </a:rPr>
              <a:t>( ) </a:t>
            </a:r>
          </a:p>
          <a:p>
            <a:pPr>
              <a:buNone/>
            </a:pPr>
            <a:r>
              <a:rPr lang="en-US" sz="2600" b="1" dirty="0">
                <a:latin typeface="Courier New" pitchFamily="49" charset="0"/>
                <a:cs typeface="Courier New" pitchFamily="49" charset="0"/>
              </a:rPr>
              <a:t>{ </a:t>
            </a:r>
            <a:br>
              <a:rPr lang="en-US" sz="2600" b="1" dirty="0">
                <a:latin typeface="Courier New" pitchFamily="49" charset="0"/>
                <a:cs typeface="Courier New" pitchFamily="49" charset="0"/>
              </a:rPr>
            </a:br>
            <a:r>
              <a:rPr lang="en-US" sz="2600" b="1" dirty="0" err="1">
                <a:solidFill>
                  <a:srgbClr val="2F1BC7"/>
                </a:solidFill>
                <a:latin typeface="Courier New" pitchFamily="49" charset="0"/>
                <a:cs typeface="Courier New" pitchFamily="49" charset="0"/>
              </a:rPr>
              <a:t>int</a:t>
            </a:r>
            <a:r>
              <a:rPr lang="en-US" sz="2600" b="1" dirty="0">
                <a:latin typeface="Courier New" pitchFamily="49" charset="0"/>
                <a:cs typeface="Courier New" pitchFamily="49" charset="0"/>
              </a:rPr>
              <a:t> counter, </a:t>
            </a:r>
            <a:r>
              <a:rPr lang="en-US" sz="2600" b="1" dirty="0" err="1">
                <a:latin typeface="Courier New" pitchFamily="49" charset="0"/>
                <a:cs typeface="Courier New" pitchFamily="49" charset="0"/>
              </a:rPr>
              <a:t>howmuch</a:t>
            </a:r>
            <a:r>
              <a:rPr lang="en-US" sz="2600" b="1" dirty="0">
                <a:latin typeface="Courier New" pitchFamily="49" charset="0"/>
                <a:cs typeface="Courier New" pitchFamily="49" charset="0"/>
              </a:rPr>
              <a:t>; </a:t>
            </a:r>
            <a:br>
              <a:rPr lang="en-US" sz="2600" b="1" dirty="0">
                <a:latin typeface="Courier New" pitchFamily="49" charset="0"/>
                <a:cs typeface="Courier New" pitchFamily="49" charset="0"/>
              </a:rPr>
            </a:br>
            <a:r>
              <a:rPr lang="en-US" sz="2600" b="1" dirty="0" err="1">
                <a:solidFill>
                  <a:srgbClr val="2F1BC7"/>
                </a:solidFill>
                <a:latin typeface="Courier New" pitchFamily="49" charset="0"/>
                <a:cs typeface="Courier New" pitchFamily="49" charset="0"/>
              </a:rPr>
              <a:t>cin</a:t>
            </a:r>
            <a:r>
              <a:rPr lang="en-US" sz="2600" b="1" dirty="0">
                <a:latin typeface="Courier New" pitchFamily="49" charset="0"/>
                <a:cs typeface="Courier New" pitchFamily="49" charset="0"/>
              </a:rPr>
              <a:t>&gt;&gt;</a:t>
            </a:r>
            <a:r>
              <a:rPr lang="en-US" sz="2600" b="1" dirty="0" err="1">
                <a:latin typeface="Courier New" pitchFamily="49" charset="0"/>
                <a:cs typeface="Courier New" pitchFamily="49" charset="0"/>
              </a:rPr>
              <a:t>howmuch</a:t>
            </a:r>
            <a:r>
              <a:rPr lang="en-US" sz="2600" b="1" dirty="0">
                <a:latin typeface="Courier New" pitchFamily="49" charset="0"/>
                <a:cs typeface="Courier New" pitchFamily="49" charset="0"/>
              </a:rPr>
              <a:t>; </a:t>
            </a:r>
            <a:br>
              <a:rPr lang="en-US" sz="2600" b="1" dirty="0">
                <a:latin typeface="Courier New" pitchFamily="49" charset="0"/>
                <a:cs typeface="Courier New" pitchFamily="49" charset="0"/>
              </a:rPr>
            </a:br>
            <a:r>
              <a:rPr lang="en-US" sz="2600" b="1" dirty="0">
                <a:latin typeface="Courier New" pitchFamily="49" charset="0"/>
                <a:cs typeface="Courier New" pitchFamily="49" charset="0"/>
              </a:rPr>
              <a:t>counter = 0; </a:t>
            </a:r>
          </a:p>
          <a:p>
            <a:pPr>
              <a:buNone/>
            </a:pPr>
            <a:r>
              <a:rPr lang="en-US" sz="2600" b="1" dirty="0">
                <a:solidFill>
                  <a:srgbClr val="2F1BC7"/>
                </a:solidFill>
                <a:latin typeface="Courier New" pitchFamily="49" charset="0"/>
                <a:cs typeface="Courier New" pitchFamily="49" charset="0"/>
              </a:rPr>
              <a:t>  do { </a:t>
            </a:r>
          </a:p>
          <a:p>
            <a:pPr>
              <a:buNone/>
            </a:pPr>
            <a:r>
              <a:rPr lang="en-US" sz="2600" b="1" dirty="0">
                <a:latin typeface="Courier New" pitchFamily="49" charset="0"/>
                <a:cs typeface="Courier New" pitchFamily="49" charset="0"/>
              </a:rPr>
              <a:t>			counter++; </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&lt;&lt;counter&lt;&lt;'\n'; </a:t>
            </a:r>
          </a:p>
          <a:p>
            <a:pPr>
              <a:buNone/>
            </a:pPr>
            <a:r>
              <a:rPr lang="en-US" sz="2600" b="1" dirty="0">
                <a:latin typeface="Courier New" pitchFamily="49" charset="0"/>
                <a:cs typeface="Courier New" pitchFamily="49" charset="0"/>
              </a:rPr>
              <a:t>	</a:t>
            </a:r>
            <a:r>
              <a:rPr lang="en-US" sz="2600" b="1" dirty="0">
                <a:solidFill>
                  <a:srgbClr val="2F1BC7"/>
                </a:solidFill>
                <a:latin typeface="Courier New" pitchFamily="49" charset="0"/>
                <a:cs typeface="Courier New" pitchFamily="49" charset="0"/>
              </a:rPr>
              <a:t>} while ( counter &lt; </a:t>
            </a:r>
            <a:r>
              <a:rPr lang="en-US" sz="2600" b="1" dirty="0" err="1">
                <a:solidFill>
                  <a:srgbClr val="2F1BC7"/>
                </a:solidFill>
                <a:latin typeface="Courier New" pitchFamily="49" charset="0"/>
                <a:cs typeface="Courier New" pitchFamily="49" charset="0"/>
              </a:rPr>
              <a:t>howmuch</a:t>
            </a:r>
            <a:r>
              <a:rPr lang="en-US" sz="2600" b="1" dirty="0">
                <a:solidFill>
                  <a:srgbClr val="2F1BC7"/>
                </a:solidFill>
                <a:latin typeface="Courier New" pitchFamily="49" charset="0"/>
                <a:cs typeface="Courier New" pitchFamily="49" charset="0"/>
              </a:rPr>
              <a:t>); </a:t>
            </a:r>
          </a:p>
          <a:p>
            <a:pPr>
              <a:buNone/>
            </a:pPr>
            <a:endParaRPr lang="en-US" sz="2600" b="1" dirty="0">
              <a:latin typeface="Courier New" pitchFamily="49" charset="0"/>
              <a:cs typeface="Courier New" pitchFamily="49" charset="0"/>
            </a:endParaRPr>
          </a:p>
          <a:p>
            <a:pPr>
              <a:buNone/>
            </a:pPr>
            <a:r>
              <a:rPr lang="en-US" sz="2600" b="1" dirty="0">
                <a:latin typeface="Courier New" pitchFamily="49" charset="0"/>
                <a:cs typeface="Courier New" pitchFamily="49" charset="0"/>
              </a:rPr>
              <a:t>}</a:t>
            </a:r>
            <a:endParaRPr lang="en-US" sz="2600" b="1" dirty="0">
              <a:solidFill>
                <a:srgbClr val="2F1BC7"/>
              </a:solidFill>
              <a:latin typeface="Courier New" pitchFamily="49" charset="0"/>
              <a:cs typeface="Courier New" pitchFamily="49" charset="0"/>
            </a:endParaRPr>
          </a:p>
        </p:txBody>
      </p:sp>
      <p:sp>
        <p:nvSpPr>
          <p:cNvPr id="6" name="Rectangle 5"/>
          <p:cNvSpPr/>
          <p:nvPr/>
        </p:nvSpPr>
        <p:spPr>
          <a:xfrm>
            <a:off x="1524000" y="73429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787678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52963"/>
            <a:ext cx="9040095" cy="715962"/>
          </a:xfrm>
        </p:spPr>
        <p:txBody>
          <a:bodyPr>
            <a:normAutofit/>
          </a:bodyPr>
          <a:lstStyle/>
          <a:p>
            <a:r>
              <a:rPr lang="en-US" dirty="0">
                <a:solidFill>
                  <a:srgbClr val="B80000"/>
                </a:solidFill>
              </a:rPr>
              <a:t>do loop – Example2</a:t>
            </a:r>
          </a:p>
        </p:txBody>
      </p:sp>
      <p:sp>
        <p:nvSpPr>
          <p:cNvPr id="9219" name="Rectangle 3"/>
          <p:cNvSpPr>
            <a:spLocks noGrp="1" noChangeArrowheads="1"/>
          </p:cNvSpPr>
          <p:nvPr>
            <p:ph type="body" sz="half" idx="1"/>
          </p:nvPr>
        </p:nvSpPr>
        <p:spPr>
          <a:xfrm>
            <a:off x="1600200" y="685800"/>
            <a:ext cx="9067800" cy="6096000"/>
          </a:xfrm>
        </p:spPr>
        <p:txBody>
          <a:bodyPr>
            <a:noAutofit/>
          </a:bodyPr>
          <a:lstStyle/>
          <a:p>
            <a:pPr>
              <a:buNone/>
            </a:pPr>
            <a:r>
              <a:rPr lang="en-US" sz="2600" b="1" dirty="0">
                <a:solidFill>
                  <a:srgbClr val="2F1BC7"/>
                </a:solidFill>
                <a:latin typeface="Courier New" pitchFamily="49" charset="0"/>
                <a:cs typeface="Courier New" pitchFamily="49" charset="0"/>
              </a:rPr>
              <a:t>void main</a:t>
            </a:r>
            <a:r>
              <a:rPr lang="en-US" sz="2600" b="1" dirty="0">
                <a:latin typeface="Courier New" pitchFamily="49" charset="0"/>
                <a:cs typeface="Courier New" pitchFamily="49" charset="0"/>
              </a:rPr>
              <a:t>( ) </a:t>
            </a:r>
          </a:p>
          <a:p>
            <a:pPr>
              <a:buNone/>
            </a:pPr>
            <a:r>
              <a:rPr lang="en-US" sz="2600" b="1" dirty="0">
                <a:latin typeface="Courier New" pitchFamily="49" charset="0"/>
                <a:cs typeface="Courier New" pitchFamily="49" charset="0"/>
              </a:rPr>
              <a:t>{ </a:t>
            </a:r>
            <a:br>
              <a:rPr lang="en-US" sz="2600" b="1" dirty="0">
                <a:latin typeface="Courier New" pitchFamily="49" charset="0"/>
                <a:cs typeface="Courier New" pitchFamily="49" charset="0"/>
              </a:rPr>
            </a:br>
            <a:r>
              <a:rPr lang="en-US" sz="2600" b="1" dirty="0" err="1">
                <a:solidFill>
                  <a:srgbClr val="2F1BC7"/>
                </a:solidFill>
                <a:latin typeface="Courier New" pitchFamily="49" charset="0"/>
                <a:cs typeface="Courier New" pitchFamily="49" charset="0"/>
              </a:rPr>
              <a:t>int</a:t>
            </a:r>
            <a:r>
              <a:rPr lang="en-US" sz="2600" b="1" dirty="0">
                <a:latin typeface="Courier New" pitchFamily="49" charset="0"/>
                <a:cs typeface="Courier New" pitchFamily="49" charset="0"/>
              </a:rPr>
              <a:t> num1, num2; char choice;</a:t>
            </a:r>
            <a:br>
              <a:rPr lang="en-US" sz="2600" b="1" dirty="0">
                <a:latin typeface="Courier New" pitchFamily="49" charset="0"/>
                <a:cs typeface="Courier New" pitchFamily="49" charset="0"/>
              </a:rPr>
            </a:br>
            <a:r>
              <a:rPr lang="en-US" sz="2600" b="1" dirty="0">
                <a:solidFill>
                  <a:srgbClr val="2F1BC7"/>
                </a:solidFill>
                <a:latin typeface="Courier New" pitchFamily="49" charset="0"/>
                <a:cs typeface="Courier New" pitchFamily="49" charset="0"/>
              </a:rPr>
              <a:t>do { </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nEnter</a:t>
            </a:r>
            <a:r>
              <a:rPr lang="en-US" sz="2600" b="1" dirty="0">
                <a:latin typeface="Courier New" pitchFamily="49" charset="0"/>
                <a:cs typeface="Courier New" pitchFamily="49" charset="0"/>
              </a:rPr>
              <a:t> a number:”;</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cin</a:t>
            </a:r>
            <a:r>
              <a:rPr lang="en-US" sz="2600" b="1" dirty="0">
                <a:latin typeface="Courier New" pitchFamily="49" charset="0"/>
                <a:cs typeface="Courier New" pitchFamily="49" charset="0"/>
              </a:rPr>
              <a:t>&gt;&gt;num1;</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nEnter</a:t>
            </a:r>
            <a:r>
              <a:rPr lang="en-US" sz="2600" b="1" dirty="0">
                <a:latin typeface="Courier New" pitchFamily="49" charset="0"/>
                <a:cs typeface="Courier New" pitchFamily="49" charset="0"/>
              </a:rPr>
              <a:t> another number:”;</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cin</a:t>
            </a:r>
            <a:r>
              <a:rPr lang="en-US" sz="2600" b="1" dirty="0">
                <a:latin typeface="Courier New" pitchFamily="49" charset="0"/>
                <a:cs typeface="Courier New" pitchFamily="49" charset="0"/>
              </a:rPr>
              <a:t>&gt;&gt;num2;</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nTheir</a:t>
            </a:r>
            <a:r>
              <a:rPr lang="en-US" sz="2600" b="1" dirty="0">
                <a:latin typeface="Courier New" pitchFamily="49" charset="0"/>
                <a:cs typeface="Courier New" pitchFamily="49" charset="0"/>
              </a:rPr>
              <a:t> sum is: “&lt;&lt;num1+num2;</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nDo</a:t>
            </a:r>
            <a:r>
              <a:rPr lang="en-US" sz="2600" b="1" dirty="0">
                <a:latin typeface="Courier New" pitchFamily="49" charset="0"/>
                <a:cs typeface="Courier New" pitchFamily="49" charset="0"/>
              </a:rPr>
              <a:t> another time (y/n):”; </a:t>
            </a:r>
          </a:p>
          <a:p>
            <a:pPr>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ch</a:t>
            </a:r>
            <a:r>
              <a:rPr lang="en-US" sz="2600" b="1" dirty="0">
                <a:latin typeface="Courier New" pitchFamily="49" charset="0"/>
                <a:cs typeface="Courier New" pitchFamily="49" charset="0"/>
              </a:rPr>
              <a:t> = _</a:t>
            </a:r>
            <a:r>
              <a:rPr lang="en-US" sz="2600" b="1" dirty="0" err="1">
                <a:latin typeface="Courier New" pitchFamily="49" charset="0"/>
                <a:cs typeface="Courier New" pitchFamily="49" charset="0"/>
              </a:rPr>
              <a:t>getche</a:t>
            </a:r>
            <a:r>
              <a:rPr lang="en-US" sz="2600" b="1" dirty="0">
                <a:latin typeface="Courier New" pitchFamily="49" charset="0"/>
                <a:cs typeface="Courier New" pitchFamily="49" charset="0"/>
              </a:rPr>
              <a:t>();</a:t>
            </a:r>
            <a:r>
              <a:rPr lang="en-US" sz="2600" b="1" dirty="0">
                <a:solidFill>
                  <a:srgbClr val="008000"/>
                </a:solidFill>
                <a:latin typeface="Courier New" pitchFamily="49" charset="0"/>
                <a:cs typeface="Courier New" pitchFamily="49" charset="0"/>
              </a:rPr>
              <a:t>	//</a:t>
            </a:r>
            <a:r>
              <a:rPr lang="en-US" dirty="0">
                <a:solidFill>
                  <a:srgbClr val="008000"/>
                </a:solidFill>
              </a:rPr>
              <a:t> #include &lt;</a:t>
            </a:r>
            <a:r>
              <a:rPr lang="en-US" dirty="0" err="1">
                <a:solidFill>
                  <a:srgbClr val="008000"/>
                </a:solidFill>
              </a:rPr>
              <a:t>conio.h</a:t>
            </a:r>
            <a:r>
              <a:rPr lang="en-US" dirty="0">
                <a:solidFill>
                  <a:srgbClr val="008000"/>
                </a:solidFill>
              </a:rPr>
              <a:t>&gt; </a:t>
            </a:r>
            <a:r>
              <a:rPr lang="en-US" sz="2600" b="1" dirty="0">
                <a:latin typeface="Courier New" pitchFamily="49" charset="0"/>
                <a:cs typeface="Courier New" pitchFamily="49" charset="0"/>
              </a:rPr>
              <a:t>	</a:t>
            </a:r>
          </a:p>
          <a:p>
            <a:pPr>
              <a:buNone/>
            </a:pPr>
            <a:r>
              <a:rPr lang="en-US" sz="2600" b="1" dirty="0">
                <a:solidFill>
                  <a:srgbClr val="2F1BC7"/>
                </a:solidFill>
                <a:latin typeface="Courier New" pitchFamily="49" charset="0"/>
                <a:cs typeface="Courier New" pitchFamily="49" charset="0"/>
              </a:rPr>
              <a:t>  } while(</a:t>
            </a:r>
            <a:r>
              <a:rPr lang="en-US" sz="2600" b="1" dirty="0" err="1">
                <a:solidFill>
                  <a:srgbClr val="2F1BC7"/>
                </a:solidFill>
                <a:latin typeface="Courier New" pitchFamily="49" charset="0"/>
                <a:cs typeface="Courier New" pitchFamily="49" charset="0"/>
              </a:rPr>
              <a:t>ch</a:t>
            </a:r>
            <a:r>
              <a:rPr lang="en-US" sz="2600" b="1" dirty="0">
                <a:solidFill>
                  <a:srgbClr val="2F1BC7"/>
                </a:solidFill>
                <a:latin typeface="Courier New" pitchFamily="49" charset="0"/>
                <a:cs typeface="Courier New" pitchFamily="49" charset="0"/>
              </a:rPr>
              <a:t>==‘y’);</a:t>
            </a:r>
          </a:p>
          <a:p>
            <a:pPr>
              <a:buNone/>
            </a:pPr>
            <a:r>
              <a:rPr lang="en-US" sz="2600" b="1" dirty="0">
                <a:latin typeface="Courier New" pitchFamily="49" charset="0"/>
                <a:cs typeface="Courier New" pitchFamily="49" charset="0"/>
              </a:rPr>
              <a:t>}</a:t>
            </a:r>
            <a:r>
              <a:rPr lang="en-US" sz="2600" b="1" dirty="0">
                <a:solidFill>
                  <a:srgbClr val="2F1BC7"/>
                </a:solidFill>
                <a:latin typeface="Courier New" pitchFamily="49" charset="0"/>
                <a:cs typeface="Courier New" pitchFamily="49" charset="0"/>
              </a:rPr>
              <a:t>	</a:t>
            </a:r>
          </a:p>
        </p:txBody>
      </p:sp>
      <p:sp>
        <p:nvSpPr>
          <p:cNvPr id="6" name="Rectangle 5"/>
          <p:cNvSpPr/>
          <p:nvPr/>
        </p:nvSpPr>
        <p:spPr>
          <a:xfrm>
            <a:off x="1524000" y="73429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321463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3</a:t>
            </a:fld>
            <a:endParaRPr lang="en-US"/>
          </a:p>
        </p:txBody>
      </p:sp>
      <p:sp>
        <p:nvSpPr>
          <p:cNvPr id="9218" name="Rectangle 2"/>
          <p:cNvSpPr>
            <a:spLocks noGrp="1" noChangeArrowheads="1"/>
          </p:cNvSpPr>
          <p:nvPr>
            <p:ph type="title"/>
          </p:nvPr>
        </p:nvSpPr>
        <p:spPr>
          <a:xfrm>
            <a:off x="1627906" y="94528"/>
            <a:ext cx="8435975" cy="715962"/>
          </a:xfrm>
        </p:spPr>
        <p:txBody>
          <a:bodyPr>
            <a:normAutofit/>
          </a:bodyPr>
          <a:lstStyle/>
          <a:p>
            <a:r>
              <a:rPr lang="en-US" dirty="0">
                <a:solidFill>
                  <a:srgbClr val="B80000"/>
                </a:solidFill>
              </a:rPr>
              <a:t>(1) for loop</a:t>
            </a:r>
          </a:p>
        </p:txBody>
      </p:sp>
      <p:sp>
        <p:nvSpPr>
          <p:cNvPr id="9219" name="Rectangle 3"/>
          <p:cNvSpPr>
            <a:spLocks noGrp="1" noChangeArrowheads="1"/>
          </p:cNvSpPr>
          <p:nvPr>
            <p:ph type="body" sz="half" idx="1"/>
          </p:nvPr>
        </p:nvSpPr>
        <p:spPr>
          <a:xfrm>
            <a:off x="1641760" y="914400"/>
            <a:ext cx="8915400" cy="5943600"/>
          </a:xfrm>
        </p:spPr>
        <p:txBody>
          <a:bodyPr>
            <a:normAutofit fontScale="92500" lnSpcReduction="10000"/>
          </a:bodyPr>
          <a:lstStyle/>
          <a:p>
            <a:pPr>
              <a:buNone/>
            </a:pPr>
            <a:r>
              <a:rPr lang="en-US" sz="3600" dirty="0"/>
              <a:t>#include &lt;</a:t>
            </a:r>
            <a:r>
              <a:rPr lang="en-US" sz="3600" dirty="0" err="1"/>
              <a:t>iostream</a:t>
            </a:r>
            <a:r>
              <a:rPr lang="en-US" sz="3600" dirty="0"/>
              <a:t>&gt;</a:t>
            </a:r>
          </a:p>
          <a:p>
            <a:pPr>
              <a:buNone/>
            </a:pPr>
            <a:r>
              <a:rPr lang="en-US" sz="3600" dirty="0"/>
              <a:t>using namespace std;</a:t>
            </a:r>
          </a:p>
          <a:p>
            <a:pPr>
              <a:buNone/>
            </a:pPr>
            <a:r>
              <a:rPr lang="en-US" sz="3600" dirty="0" err="1"/>
              <a:t>int</a:t>
            </a:r>
            <a:r>
              <a:rPr lang="en-US" sz="3600" dirty="0"/>
              <a:t> main()</a:t>
            </a:r>
          </a:p>
          <a:p>
            <a:pPr>
              <a:buNone/>
            </a:pPr>
            <a:r>
              <a:rPr lang="en-US" sz="3600" dirty="0"/>
              <a:t>{</a:t>
            </a:r>
          </a:p>
          <a:p>
            <a:pPr>
              <a:buNone/>
            </a:pPr>
            <a:r>
              <a:rPr lang="en-US" sz="3600" dirty="0"/>
              <a:t>	</a:t>
            </a:r>
            <a:r>
              <a:rPr lang="en-US" sz="3600" dirty="0" err="1"/>
              <a:t>int</a:t>
            </a:r>
            <a:r>
              <a:rPr lang="en-US" sz="3600" dirty="0"/>
              <a:t> j; </a:t>
            </a:r>
          </a:p>
          <a:p>
            <a:pPr>
              <a:buNone/>
            </a:pPr>
            <a:r>
              <a:rPr lang="en-US" sz="3600" dirty="0"/>
              <a:t>	</a:t>
            </a:r>
          </a:p>
          <a:p>
            <a:pPr>
              <a:buNone/>
            </a:pPr>
            <a:r>
              <a:rPr lang="en-US" sz="3600" dirty="0"/>
              <a:t>	</a:t>
            </a:r>
            <a:r>
              <a:rPr lang="en-US" sz="3600" dirty="0">
                <a:solidFill>
                  <a:srgbClr val="2C14DE"/>
                </a:solidFill>
              </a:rPr>
              <a:t>for </a:t>
            </a:r>
            <a:r>
              <a:rPr lang="en-US" sz="3600" dirty="0"/>
              <a:t>(j=0; j&lt;10; j++)</a:t>
            </a:r>
          </a:p>
          <a:p>
            <a:pPr>
              <a:buNone/>
            </a:pPr>
            <a:r>
              <a:rPr lang="en-US" sz="3600" dirty="0"/>
              <a:t>		</a:t>
            </a:r>
            <a:r>
              <a:rPr lang="en-US" sz="3600" dirty="0" err="1"/>
              <a:t>cout</a:t>
            </a:r>
            <a:r>
              <a:rPr lang="en-US" sz="3600" dirty="0"/>
              <a:t> &lt;&lt; j * j &lt;&lt;</a:t>
            </a:r>
            <a:r>
              <a:rPr lang="en-US" sz="3600" dirty="0" err="1"/>
              <a:t>endl</a:t>
            </a:r>
            <a:r>
              <a:rPr lang="en-US" sz="3600" dirty="0"/>
              <a:t>;</a:t>
            </a:r>
          </a:p>
          <a:p>
            <a:pPr>
              <a:buNone/>
            </a:pPr>
            <a:r>
              <a:rPr lang="en-US" sz="3600" dirty="0"/>
              <a:t>		</a:t>
            </a:r>
          </a:p>
          <a:p>
            <a:pPr>
              <a:buNone/>
            </a:pPr>
            <a:r>
              <a:rPr lang="en-US" sz="3600" dirty="0"/>
              <a:t>	return 0;</a:t>
            </a:r>
          </a:p>
          <a:p>
            <a:pPr>
              <a:buNone/>
            </a:pPr>
            <a:r>
              <a:rPr lang="en-US" sz="3600" dirty="0"/>
              <a:t>}</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511266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981200" y="0"/>
            <a:ext cx="8229600" cy="762000"/>
          </a:xfrm>
        </p:spPr>
        <p:txBody>
          <a:bodyPr>
            <a:normAutofit/>
          </a:bodyPr>
          <a:lstStyle/>
          <a:p>
            <a:r>
              <a:rPr lang="en-US" noProof="1">
                <a:solidFill>
                  <a:srgbClr val="B80000"/>
                </a:solidFill>
              </a:rPr>
              <a:t>	“break” Statement</a:t>
            </a:r>
            <a:endParaRPr lang="en-US" dirty="0">
              <a:solidFill>
                <a:srgbClr val="B80000"/>
              </a:solidFill>
            </a:endParaRPr>
          </a:p>
        </p:txBody>
      </p:sp>
      <p:sp>
        <p:nvSpPr>
          <p:cNvPr id="380931" name="Rectangle 3"/>
          <p:cNvSpPr>
            <a:spLocks noGrp="1" noChangeArrowheads="1"/>
          </p:cNvSpPr>
          <p:nvPr>
            <p:ph type="body" idx="1"/>
          </p:nvPr>
        </p:nvSpPr>
        <p:spPr>
          <a:xfrm>
            <a:off x="1600200" y="914400"/>
            <a:ext cx="8839200" cy="5715000"/>
          </a:xfrm>
        </p:spPr>
        <p:txBody>
          <a:bodyPr/>
          <a:lstStyle/>
          <a:p>
            <a:r>
              <a:rPr lang="en-US" b="1" dirty="0">
                <a:solidFill>
                  <a:srgbClr val="B80000"/>
                </a:solidFill>
                <a:latin typeface="Courier New" pitchFamily="49" charset="0"/>
              </a:rPr>
              <a:t>break</a:t>
            </a:r>
            <a:r>
              <a:rPr lang="en-US" dirty="0">
                <a:solidFill>
                  <a:srgbClr val="B80000"/>
                </a:solidFill>
              </a:rPr>
              <a:t> statement</a:t>
            </a:r>
          </a:p>
          <a:p>
            <a:pPr lvl="1"/>
            <a:r>
              <a:rPr lang="en-US" dirty="0"/>
              <a:t>Immediate exit from </a:t>
            </a:r>
            <a:r>
              <a:rPr lang="en-US" b="1" dirty="0">
                <a:solidFill>
                  <a:srgbClr val="2F1BC7"/>
                </a:solidFill>
                <a:latin typeface="Courier New" pitchFamily="49" charset="0"/>
              </a:rPr>
              <a:t>while</a:t>
            </a:r>
            <a:r>
              <a:rPr lang="en-US" dirty="0"/>
              <a:t>, </a:t>
            </a:r>
            <a:r>
              <a:rPr lang="en-US" b="1" dirty="0">
                <a:solidFill>
                  <a:srgbClr val="2F1BC7"/>
                </a:solidFill>
                <a:latin typeface="Courier New" pitchFamily="49" charset="0"/>
              </a:rPr>
              <a:t>for</a:t>
            </a:r>
            <a:r>
              <a:rPr lang="en-US" dirty="0"/>
              <a:t>, </a:t>
            </a:r>
            <a:r>
              <a:rPr lang="en-US" b="1" dirty="0">
                <a:solidFill>
                  <a:srgbClr val="2F1BC7"/>
                </a:solidFill>
                <a:latin typeface="Courier New" pitchFamily="49" charset="0"/>
              </a:rPr>
              <a:t>do/while</a:t>
            </a:r>
            <a:r>
              <a:rPr lang="en-US" dirty="0"/>
              <a:t>, (also used in </a:t>
            </a:r>
            <a:r>
              <a:rPr lang="en-US" b="1" dirty="0">
                <a:solidFill>
                  <a:srgbClr val="2F1BC7"/>
                </a:solidFill>
                <a:latin typeface="Courier New" pitchFamily="49" charset="0"/>
              </a:rPr>
              <a:t>switch</a:t>
            </a:r>
            <a:r>
              <a:rPr lang="en-US" b="1" dirty="0">
                <a:latin typeface="Courier New" pitchFamily="49" charset="0"/>
              </a:rPr>
              <a:t>)</a:t>
            </a:r>
          </a:p>
          <a:p>
            <a:pPr lvl="1"/>
            <a:r>
              <a:rPr lang="en-US" dirty="0"/>
              <a:t>Program </a:t>
            </a:r>
            <a:r>
              <a:rPr lang="en-US" dirty="0">
                <a:solidFill>
                  <a:srgbClr val="2F1BC7"/>
                </a:solidFill>
              </a:rPr>
              <a:t>continues with first statement after the loop </a:t>
            </a:r>
            <a:r>
              <a:rPr lang="en-US" dirty="0"/>
              <a:t>structure</a:t>
            </a:r>
          </a:p>
          <a:p>
            <a:pPr lvl="1"/>
            <a:endParaRPr lang="en-US" b="1" dirty="0">
              <a:latin typeface="Courier New" pitchFamily="49" charset="0"/>
            </a:endParaRPr>
          </a:p>
          <a:p>
            <a:r>
              <a:rPr lang="en-US" dirty="0"/>
              <a:t>Common uses of break in Loop</a:t>
            </a:r>
          </a:p>
          <a:p>
            <a:pPr lvl="1"/>
            <a:r>
              <a:rPr lang="en-US" dirty="0">
                <a:solidFill>
                  <a:srgbClr val="2F1BC7"/>
                </a:solidFill>
              </a:rPr>
              <a:t>Escape early </a:t>
            </a:r>
            <a:r>
              <a:rPr lang="en-US" dirty="0"/>
              <a:t>from a loop OR </a:t>
            </a:r>
            <a:r>
              <a:rPr lang="en-US" dirty="0">
                <a:solidFill>
                  <a:srgbClr val="2F1BC7"/>
                </a:solidFill>
              </a:rPr>
              <a:t>skip remainder part of the loop</a:t>
            </a:r>
            <a:endParaRPr lang="en-US" b="1" dirty="0">
              <a:solidFill>
                <a:srgbClr val="2F1BC7"/>
              </a:solidFill>
              <a:latin typeface="Courier New" pitchFamily="49" charset="0"/>
            </a:endParaRPr>
          </a:p>
        </p:txBody>
      </p:sp>
      <p:sp>
        <p:nvSpPr>
          <p:cNvPr id="7" name="Rectangle 6"/>
          <p:cNvSpPr/>
          <p:nvPr/>
        </p:nvSpPr>
        <p:spPr>
          <a:xfrm>
            <a:off x="15240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978993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981200" y="0"/>
            <a:ext cx="8229600" cy="762000"/>
          </a:xfrm>
        </p:spPr>
        <p:txBody>
          <a:bodyPr>
            <a:normAutofit/>
          </a:bodyPr>
          <a:lstStyle/>
          <a:p>
            <a:r>
              <a:rPr lang="en-US" noProof="1">
                <a:solidFill>
                  <a:srgbClr val="B80000"/>
                </a:solidFill>
              </a:rPr>
              <a:t>	“break” Statement Syntax</a:t>
            </a:r>
            <a:endParaRPr lang="en-US" dirty="0">
              <a:solidFill>
                <a:srgbClr val="B80000"/>
              </a:solidFill>
            </a:endParaRPr>
          </a:p>
        </p:txBody>
      </p:sp>
      <p:sp>
        <p:nvSpPr>
          <p:cNvPr id="380931" name="Rectangle 3"/>
          <p:cNvSpPr>
            <a:spLocks noGrp="1" noChangeArrowheads="1"/>
          </p:cNvSpPr>
          <p:nvPr>
            <p:ph type="body" idx="1"/>
          </p:nvPr>
        </p:nvSpPr>
        <p:spPr>
          <a:xfrm>
            <a:off x="1600200" y="914400"/>
            <a:ext cx="9067800" cy="5943600"/>
          </a:xfrm>
        </p:spPr>
        <p:txBody>
          <a:bodyPr>
            <a:normAutofit fontScale="85000" lnSpcReduction="20000"/>
          </a:bodyPr>
          <a:lstStyle/>
          <a:p>
            <a:pPr>
              <a:buNone/>
            </a:pPr>
            <a:r>
              <a:rPr lang="en-US" sz="2600" b="1" dirty="0">
                <a:latin typeface="Courier New" pitchFamily="49" charset="0"/>
              </a:rPr>
              <a:t> for (</a:t>
            </a: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i</a:t>
            </a:r>
            <a:r>
              <a:rPr lang="en-US" sz="2600" b="1" dirty="0">
                <a:latin typeface="Courier New" pitchFamily="49" charset="0"/>
              </a:rPr>
              <a:t>=1; </a:t>
            </a:r>
            <a:r>
              <a:rPr lang="en-US" sz="2600" b="1" dirty="0" err="1">
                <a:latin typeface="Courier New" pitchFamily="49" charset="0"/>
              </a:rPr>
              <a:t>i</a:t>
            </a:r>
            <a:r>
              <a:rPr lang="en-US" sz="2600" b="1" dirty="0">
                <a:latin typeface="Courier New" pitchFamily="49" charset="0"/>
              </a:rPr>
              <a:t>&lt;=5; </a:t>
            </a:r>
            <a:r>
              <a:rPr lang="en-US" sz="2600" b="1" dirty="0" err="1">
                <a:latin typeface="Courier New" pitchFamily="49" charset="0"/>
              </a:rPr>
              <a:t>i</a:t>
            </a:r>
            <a:r>
              <a:rPr lang="en-US" sz="2600" b="1" dirty="0">
                <a:latin typeface="Courier New" pitchFamily="49" charset="0"/>
              </a:rPr>
              <a:t>++)</a:t>
            </a:r>
          </a:p>
          <a:p>
            <a:pPr>
              <a:buNone/>
            </a:pPr>
            <a:r>
              <a:rPr lang="en-US" sz="2600" b="1" dirty="0">
                <a:latin typeface="Courier New" pitchFamily="49" charset="0"/>
              </a:rPr>
              <a:t> {</a:t>
            </a:r>
          </a:p>
          <a:p>
            <a:pPr>
              <a:buNone/>
            </a:pPr>
            <a:r>
              <a:rPr lang="en-US" sz="2600" b="1" dirty="0">
                <a:latin typeface="Courier New" pitchFamily="49" charset="0"/>
              </a:rPr>
              <a:t>		if (</a:t>
            </a:r>
            <a:r>
              <a:rPr lang="en-US" sz="2600" b="1" dirty="0" err="1">
                <a:latin typeface="Courier New" pitchFamily="49" charset="0"/>
              </a:rPr>
              <a:t>i</a:t>
            </a:r>
            <a:r>
              <a:rPr lang="en-US" sz="2600" b="1" dirty="0">
                <a:latin typeface="Courier New" pitchFamily="49" charset="0"/>
              </a:rPr>
              <a:t>==3)</a:t>
            </a:r>
          </a:p>
          <a:p>
            <a:pPr>
              <a:buNone/>
            </a:pPr>
            <a:r>
              <a:rPr lang="en-US" sz="2600" b="1" dirty="0">
                <a:latin typeface="Courier New" pitchFamily="49" charset="0"/>
              </a:rPr>
              <a:t>			</a:t>
            </a:r>
            <a:r>
              <a:rPr lang="en-US" sz="2600" b="1" dirty="0">
                <a:solidFill>
                  <a:srgbClr val="2F1BC7"/>
                </a:solidFill>
                <a:latin typeface="Courier New" pitchFamily="49" charset="0"/>
              </a:rPr>
              <a:t>break;</a:t>
            </a:r>
          </a:p>
          <a:p>
            <a:pPr>
              <a:buNone/>
            </a:pPr>
            <a:r>
              <a:rPr lang="en-US" sz="2600" b="1" dirty="0">
                <a:latin typeface="Courier New" pitchFamily="49" charset="0"/>
              </a:rPr>
              <a:t>		</a:t>
            </a:r>
            <a:r>
              <a:rPr lang="en-US" sz="2600" b="1" dirty="0" err="1">
                <a:latin typeface="Courier New" pitchFamily="49" charset="0"/>
              </a:rPr>
              <a:t>cout</a:t>
            </a:r>
            <a:r>
              <a:rPr lang="en-US" sz="2600" b="1" dirty="0">
                <a:latin typeface="Courier New" pitchFamily="49" charset="0"/>
              </a:rPr>
              <a:t>&lt;&lt;“Hello”;</a:t>
            </a:r>
          </a:p>
          <a:p>
            <a:pPr>
              <a:buNone/>
            </a:pPr>
            <a:r>
              <a:rPr lang="en-US" sz="2600" b="1" dirty="0">
                <a:latin typeface="Courier New" pitchFamily="49" charset="0"/>
              </a:rPr>
              <a:t> }</a:t>
            </a:r>
          </a:p>
          <a:p>
            <a:pPr>
              <a:buNone/>
            </a:pPr>
            <a:r>
              <a:rPr lang="en-US" sz="2600" b="1" dirty="0">
                <a:solidFill>
                  <a:schemeClr val="bg1">
                    <a:lumMod val="50000"/>
                  </a:schemeClr>
                </a:solidFill>
                <a:latin typeface="Courier New" pitchFamily="49" charset="0"/>
              </a:rPr>
              <a:t>===================================================</a:t>
            </a:r>
          </a:p>
          <a:p>
            <a:pPr>
              <a:buNone/>
            </a:pPr>
            <a:r>
              <a:rPr lang="en-US" sz="2600" b="1" dirty="0">
                <a:latin typeface="Courier New" pitchFamily="49" charset="0"/>
              </a:rPr>
              <a:t>  </a:t>
            </a:r>
            <a:r>
              <a:rPr lang="en-US" sz="2600" b="1" dirty="0" err="1">
                <a:latin typeface="Courier New" pitchFamily="49" charset="0"/>
              </a:rPr>
              <a:t>int</a:t>
            </a:r>
            <a:r>
              <a:rPr lang="en-US" sz="2600" b="1" dirty="0">
                <a:latin typeface="Courier New" pitchFamily="49" charset="0"/>
              </a:rPr>
              <a:t> n;</a:t>
            </a:r>
          </a:p>
          <a:p>
            <a:pPr>
              <a:buNone/>
            </a:pPr>
            <a:r>
              <a:rPr lang="en-US" sz="2600" b="1" dirty="0">
                <a:latin typeface="Courier New" pitchFamily="49" charset="0"/>
              </a:rPr>
              <a:t>  </a:t>
            </a:r>
            <a:r>
              <a:rPr lang="en-US" sz="2600" b="1" dirty="0" err="1">
                <a:latin typeface="Courier New" pitchFamily="49" charset="0"/>
              </a:rPr>
              <a:t>int</a:t>
            </a:r>
            <a:r>
              <a:rPr lang="en-US" sz="2600" b="1" dirty="0">
                <a:latin typeface="Courier New" pitchFamily="49" charset="0"/>
              </a:rPr>
              <a:t> </a:t>
            </a:r>
            <a:r>
              <a:rPr lang="en-US" sz="2600" b="1" dirty="0" err="1">
                <a:latin typeface="Courier New" pitchFamily="49" charset="0"/>
              </a:rPr>
              <a:t>EvenSum</a:t>
            </a:r>
            <a:r>
              <a:rPr lang="en-US" sz="2600" b="1" dirty="0">
                <a:latin typeface="Courier New" pitchFamily="49" charset="0"/>
              </a:rPr>
              <a:t>=0; </a:t>
            </a:r>
          </a:p>
          <a:p>
            <a:pPr>
              <a:buNone/>
            </a:pPr>
            <a:r>
              <a:rPr lang="en-US" sz="2600" b="1" dirty="0">
                <a:latin typeface="Courier New" pitchFamily="49" charset="0"/>
              </a:rPr>
              <a:t>	while(1)</a:t>
            </a:r>
          </a:p>
          <a:p>
            <a:pPr>
              <a:buNone/>
            </a:pPr>
            <a:r>
              <a:rPr lang="en-US" sz="2600" b="1" dirty="0">
                <a:latin typeface="Courier New" pitchFamily="49" charset="0"/>
              </a:rPr>
              <a:t>  {</a:t>
            </a:r>
          </a:p>
          <a:p>
            <a:pPr>
              <a:buNone/>
            </a:pPr>
            <a:r>
              <a:rPr lang="en-US" sz="2600" b="1" dirty="0">
                <a:latin typeface="Courier New" pitchFamily="49" charset="0"/>
              </a:rPr>
              <a:t>		</a:t>
            </a:r>
            <a:r>
              <a:rPr lang="en-US" sz="2600" b="1" dirty="0" err="1">
                <a:latin typeface="Courier New" pitchFamily="49" charset="0"/>
              </a:rPr>
              <a:t>cin</a:t>
            </a:r>
            <a:r>
              <a:rPr lang="en-US" sz="2600" b="1" dirty="0">
                <a:latin typeface="Courier New" pitchFamily="49" charset="0"/>
              </a:rPr>
              <a:t>&gt;&gt;n;</a:t>
            </a:r>
          </a:p>
          <a:p>
            <a:pPr>
              <a:buNone/>
            </a:pPr>
            <a:r>
              <a:rPr lang="en-US" sz="2600" b="1" dirty="0">
                <a:latin typeface="Courier New" pitchFamily="49" charset="0"/>
              </a:rPr>
              <a:t>		if(n%2==1)</a:t>
            </a:r>
          </a:p>
          <a:p>
            <a:pPr>
              <a:buNone/>
            </a:pPr>
            <a:r>
              <a:rPr lang="en-US" sz="2600" b="1" dirty="0">
                <a:latin typeface="Courier New" pitchFamily="49" charset="0"/>
              </a:rPr>
              <a:t>			</a:t>
            </a:r>
            <a:r>
              <a:rPr lang="en-US" sz="2600" b="1" dirty="0">
                <a:solidFill>
                  <a:srgbClr val="2F1BC7"/>
                </a:solidFill>
                <a:latin typeface="Courier New" pitchFamily="49" charset="0"/>
              </a:rPr>
              <a:t>break;</a:t>
            </a:r>
          </a:p>
          <a:p>
            <a:pPr>
              <a:buNone/>
            </a:pPr>
            <a:r>
              <a:rPr lang="en-US" sz="2600" b="1" dirty="0">
                <a:latin typeface="Courier New" pitchFamily="49" charset="0"/>
              </a:rPr>
              <a:t>		</a:t>
            </a:r>
            <a:r>
              <a:rPr lang="en-US" sz="2600" b="1" dirty="0" err="1">
                <a:latin typeface="Courier New" pitchFamily="49" charset="0"/>
              </a:rPr>
              <a:t>EvenSum</a:t>
            </a:r>
            <a:r>
              <a:rPr lang="en-US" sz="2600" b="1" dirty="0">
                <a:latin typeface="Courier New" pitchFamily="49" charset="0"/>
              </a:rPr>
              <a:t> = </a:t>
            </a:r>
            <a:r>
              <a:rPr lang="en-US" sz="2600" b="1" dirty="0" err="1">
                <a:latin typeface="Courier New" pitchFamily="49" charset="0"/>
              </a:rPr>
              <a:t>EvenSum</a:t>
            </a:r>
            <a:r>
              <a:rPr lang="en-US" sz="2600" b="1" dirty="0">
                <a:latin typeface="Courier New" pitchFamily="49" charset="0"/>
              </a:rPr>
              <a:t> + n;</a:t>
            </a:r>
          </a:p>
          <a:p>
            <a:pPr>
              <a:buNone/>
            </a:pPr>
            <a:r>
              <a:rPr lang="en-US" sz="2600" b="1" dirty="0">
                <a:latin typeface="Courier New" pitchFamily="49" charset="0"/>
              </a:rPr>
              <a:t>  }</a:t>
            </a:r>
          </a:p>
        </p:txBody>
      </p:sp>
      <p:sp>
        <p:nvSpPr>
          <p:cNvPr id="7" name="Rectangle 6"/>
          <p:cNvSpPr/>
          <p:nvPr/>
        </p:nvSpPr>
        <p:spPr>
          <a:xfrm>
            <a:off x="15240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74456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80931">
                                            <p:txEl>
                                              <p:pRg st="7" end="7"/>
                                            </p:txEl>
                                          </p:spTgt>
                                        </p:tgtEl>
                                        <p:attrNameLst>
                                          <p:attrName>style.visibility</p:attrName>
                                        </p:attrNameLst>
                                      </p:cBhvr>
                                      <p:to>
                                        <p:strVal val="visible"/>
                                      </p:to>
                                    </p:set>
                                    <p:animEffect transition="in" filter="blinds(horizontal)">
                                      <p:cBhvr>
                                        <p:cTn id="7" dur="500"/>
                                        <p:tgtEl>
                                          <p:spTgt spid="380931">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80931">
                                            <p:txEl>
                                              <p:pRg st="8" end="8"/>
                                            </p:txEl>
                                          </p:spTgt>
                                        </p:tgtEl>
                                        <p:attrNameLst>
                                          <p:attrName>style.visibility</p:attrName>
                                        </p:attrNameLst>
                                      </p:cBhvr>
                                      <p:to>
                                        <p:strVal val="visible"/>
                                      </p:to>
                                    </p:set>
                                    <p:animEffect transition="in" filter="blinds(horizontal)">
                                      <p:cBhvr>
                                        <p:cTn id="10" dur="500"/>
                                        <p:tgtEl>
                                          <p:spTgt spid="380931">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80931">
                                            <p:txEl>
                                              <p:pRg st="9" end="9"/>
                                            </p:txEl>
                                          </p:spTgt>
                                        </p:tgtEl>
                                        <p:attrNameLst>
                                          <p:attrName>style.visibility</p:attrName>
                                        </p:attrNameLst>
                                      </p:cBhvr>
                                      <p:to>
                                        <p:strVal val="visible"/>
                                      </p:to>
                                    </p:set>
                                    <p:animEffect transition="in" filter="blinds(horizontal)">
                                      <p:cBhvr>
                                        <p:cTn id="13" dur="500"/>
                                        <p:tgtEl>
                                          <p:spTgt spid="380931">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80931">
                                            <p:txEl>
                                              <p:pRg st="10" end="10"/>
                                            </p:txEl>
                                          </p:spTgt>
                                        </p:tgtEl>
                                        <p:attrNameLst>
                                          <p:attrName>style.visibility</p:attrName>
                                        </p:attrNameLst>
                                      </p:cBhvr>
                                      <p:to>
                                        <p:strVal val="visible"/>
                                      </p:to>
                                    </p:set>
                                    <p:animEffect transition="in" filter="blinds(horizontal)">
                                      <p:cBhvr>
                                        <p:cTn id="16" dur="500"/>
                                        <p:tgtEl>
                                          <p:spTgt spid="380931">
                                            <p:txEl>
                                              <p:pRg st="10" end="10"/>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80931">
                                            <p:txEl>
                                              <p:pRg st="11" end="11"/>
                                            </p:txEl>
                                          </p:spTgt>
                                        </p:tgtEl>
                                        <p:attrNameLst>
                                          <p:attrName>style.visibility</p:attrName>
                                        </p:attrNameLst>
                                      </p:cBhvr>
                                      <p:to>
                                        <p:strVal val="visible"/>
                                      </p:to>
                                    </p:set>
                                    <p:animEffect transition="in" filter="blinds(horizontal)">
                                      <p:cBhvr>
                                        <p:cTn id="19" dur="500"/>
                                        <p:tgtEl>
                                          <p:spTgt spid="380931">
                                            <p:txEl>
                                              <p:pRg st="11" end="11"/>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80931">
                                            <p:txEl>
                                              <p:pRg st="12" end="12"/>
                                            </p:txEl>
                                          </p:spTgt>
                                        </p:tgtEl>
                                        <p:attrNameLst>
                                          <p:attrName>style.visibility</p:attrName>
                                        </p:attrNameLst>
                                      </p:cBhvr>
                                      <p:to>
                                        <p:strVal val="visible"/>
                                      </p:to>
                                    </p:set>
                                    <p:animEffect transition="in" filter="blinds(horizontal)">
                                      <p:cBhvr>
                                        <p:cTn id="22" dur="500"/>
                                        <p:tgtEl>
                                          <p:spTgt spid="380931">
                                            <p:txEl>
                                              <p:pRg st="12" end="12"/>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380931">
                                            <p:txEl>
                                              <p:pRg st="13" end="13"/>
                                            </p:txEl>
                                          </p:spTgt>
                                        </p:tgtEl>
                                        <p:attrNameLst>
                                          <p:attrName>style.visibility</p:attrName>
                                        </p:attrNameLst>
                                      </p:cBhvr>
                                      <p:to>
                                        <p:strVal val="visible"/>
                                      </p:to>
                                    </p:set>
                                    <p:animEffect transition="in" filter="blinds(horizontal)">
                                      <p:cBhvr>
                                        <p:cTn id="25" dur="500"/>
                                        <p:tgtEl>
                                          <p:spTgt spid="380931">
                                            <p:txEl>
                                              <p:pRg st="13" end="1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80931">
                                            <p:txEl>
                                              <p:pRg st="14" end="14"/>
                                            </p:txEl>
                                          </p:spTgt>
                                        </p:tgtEl>
                                        <p:attrNameLst>
                                          <p:attrName>style.visibility</p:attrName>
                                        </p:attrNameLst>
                                      </p:cBhvr>
                                      <p:to>
                                        <p:strVal val="visible"/>
                                      </p:to>
                                    </p:set>
                                    <p:animEffect transition="in" filter="blinds(horizontal)">
                                      <p:cBhvr>
                                        <p:cTn id="28" dur="500"/>
                                        <p:tgtEl>
                                          <p:spTgt spid="380931">
                                            <p:txEl>
                                              <p:pRg st="14" end="14"/>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380931">
                                            <p:txEl>
                                              <p:pRg st="15" end="15"/>
                                            </p:txEl>
                                          </p:spTgt>
                                        </p:tgtEl>
                                        <p:attrNameLst>
                                          <p:attrName>style.visibility</p:attrName>
                                        </p:attrNameLst>
                                      </p:cBhvr>
                                      <p:to>
                                        <p:strVal val="visible"/>
                                      </p:to>
                                    </p:set>
                                    <p:animEffect transition="in" filter="blinds(horizontal)">
                                      <p:cBhvr>
                                        <p:cTn id="31" dur="500"/>
                                        <p:tgtEl>
                                          <p:spTgt spid="38093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600200" y="0"/>
            <a:ext cx="9067800" cy="762000"/>
          </a:xfrm>
        </p:spPr>
        <p:txBody>
          <a:bodyPr>
            <a:normAutofit/>
          </a:bodyPr>
          <a:lstStyle/>
          <a:p>
            <a:r>
              <a:rPr lang="en-US" sz="4000" noProof="1">
                <a:solidFill>
                  <a:srgbClr val="B80000"/>
                </a:solidFill>
              </a:rPr>
              <a:t>(using break in loops) – </a:t>
            </a:r>
            <a:r>
              <a:rPr lang="en-US" sz="4000" dirty="0">
                <a:solidFill>
                  <a:srgbClr val="B80000"/>
                </a:solidFill>
              </a:rPr>
              <a:t>Class Exercise 1</a:t>
            </a:r>
          </a:p>
        </p:txBody>
      </p:sp>
      <p:sp>
        <p:nvSpPr>
          <p:cNvPr id="380931" name="Rectangle 3"/>
          <p:cNvSpPr>
            <a:spLocks noGrp="1" noChangeArrowheads="1"/>
          </p:cNvSpPr>
          <p:nvPr>
            <p:ph type="body" idx="1"/>
          </p:nvPr>
        </p:nvSpPr>
        <p:spPr>
          <a:xfrm>
            <a:off x="1600200" y="914400"/>
            <a:ext cx="8839200" cy="5715000"/>
          </a:xfrm>
        </p:spPr>
        <p:txBody>
          <a:bodyPr>
            <a:normAutofit/>
          </a:bodyPr>
          <a:lstStyle/>
          <a:p>
            <a:pPr algn="just"/>
            <a:r>
              <a:rPr lang="en-US" sz="3000" dirty="0"/>
              <a:t>Write a program which </a:t>
            </a:r>
            <a:r>
              <a:rPr lang="en-US" sz="3000" dirty="0">
                <a:solidFill>
                  <a:srgbClr val="2F1BC7"/>
                </a:solidFill>
              </a:rPr>
              <a:t>reads</a:t>
            </a:r>
            <a:r>
              <a:rPr lang="en-US" sz="3000" dirty="0"/>
              <a:t> an integer </a:t>
            </a:r>
            <a:r>
              <a:rPr lang="en-US" sz="3000" b="1" i="1" dirty="0">
                <a:solidFill>
                  <a:srgbClr val="2F1BC7"/>
                </a:solidFill>
              </a:rPr>
              <a:t>n</a:t>
            </a:r>
            <a:r>
              <a:rPr lang="en-US" sz="3000" dirty="0"/>
              <a:t> from the user, and prints </a:t>
            </a:r>
            <a:r>
              <a:rPr lang="en-US" sz="3000" dirty="0">
                <a:solidFill>
                  <a:srgbClr val="2F1BC7"/>
                </a:solidFill>
              </a:rPr>
              <a:t>square value </a:t>
            </a:r>
            <a:r>
              <a:rPr lang="en-US" sz="3000" dirty="0"/>
              <a:t>(</a:t>
            </a:r>
            <a:r>
              <a:rPr lang="en-US" sz="3000" b="1" i="1" dirty="0">
                <a:solidFill>
                  <a:srgbClr val="2F1BC7"/>
                </a:solidFill>
              </a:rPr>
              <a:t>n*n</a:t>
            </a:r>
            <a:r>
              <a:rPr lang="en-US" sz="3000" dirty="0"/>
              <a:t>) for that number. Whenever ZERO is entered by the user program should terminate by printing “Invalid Value” message.</a:t>
            </a:r>
            <a:endParaRPr lang="en-US" sz="3000" b="1" dirty="0">
              <a:solidFill>
                <a:srgbClr val="2F1BC7"/>
              </a:solidFill>
              <a:latin typeface="Courier New" pitchFamily="49" charset="0"/>
            </a:endParaRPr>
          </a:p>
        </p:txBody>
      </p:sp>
      <p:sp>
        <p:nvSpPr>
          <p:cNvPr id="7" name="Rectangle 6"/>
          <p:cNvSpPr/>
          <p:nvPr/>
        </p:nvSpPr>
        <p:spPr>
          <a:xfrm>
            <a:off x="15240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24413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Rectangle 2"/>
          <p:cNvSpPr>
            <a:spLocks noGrp="1" noChangeArrowheads="1"/>
          </p:cNvSpPr>
          <p:nvPr>
            <p:ph type="title"/>
          </p:nvPr>
        </p:nvSpPr>
        <p:spPr>
          <a:xfrm>
            <a:off x="1676400" y="0"/>
            <a:ext cx="8001000" cy="762000"/>
          </a:xfrm>
        </p:spPr>
        <p:txBody>
          <a:bodyPr>
            <a:normAutofit/>
          </a:bodyPr>
          <a:lstStyle/>
          <a:p>
            <a:r>
              <a:rPr lang="en-US" noProof="1">
                <a:solidFill>
                  <a:srgbClr val="B80000"/>
                </a:solidFill>
              </a:rPr>
              <a:t>	break in loop – Concusion</a:t>
            </a:r>
            <a:endParaRPr lang="en-US" dirty="0">
              <a:solidFill>
                <a:srgbClr val="B80000"/>
              </a:solidFill>
            </a:endParaRPr>
          </a:p>
        </p:txBody>
      </p:sp>
      <p:sp>
        <p:nvSpPr>
          <p:cNvPr id="380931" name="Rectangle 3"/>
          <p:cNvSpPr>
            <a:spLocks noGrp="1" noChangeArrowheads="1"/>
          </p:cNvSpPr>
          <p:nvPr>
            <p:ph type="body" idx="1"/>
          </p:nvPr>
        </p:nvSpPr>
        <p:spPr>
          <a:xfrm>
            <a:off x="1600200" y="914400"/>
            <a:ext cx="9067800" cy="2971800"/>
          </a:xfrm>
        </p:spPr>
        <p:txBody>
          <a:bodyPr anchor="t">
            <a:normAutofit/>
          </a:bodyPr>
          <a:lstStyle/>
          <a:p>
            <a:pPr marL="457200" indent="-457200" defTabSz="457200" eaLnBrk="0" hangingPunct="0">
              <a:spcBef>
                <a:spcPct val="50000"/>
              </a:spcBef>
            </a:pPr>
            <a:r>
              <a:rPr lang="en-US" sz="3400" b="1" dirty="0">
                <a:solidFill>
                  <a:srgbClr val="2F1BC7"/>
                </a:solidFill>
                <a:latin typeface="+mj-lt"/>
              </a:rPr>
              <a:t>“break”</a:t>
            </a:r>
            <a:r>
              <a:rPr lang="en-US" sz="3400" b="1" dirty="0">
                <a:latin typeface="+mj-lt"/>
              </a:rPr>
              <a:t> </a:t>
            </a:r>
            <a:r>
              <a:rPr lang="en-US" sz="3400" b="1" dirty="0">
                <a:solidFill>
                  <a:srgbClr val="2F1BC7"/>
                </a:solidFill>
                <a:latin typeface="+mj-lt"/>
              </a:rPr>
              <a:t>immediately ends the loop</a:t>
            </a:r>
            <a:r>
              <a:rPr lang="en-US" sz="3400" b="1" dirty="0">
                <a:latin typeface="+mj-lt"/>
              </a:rPr>
              <a:t> that contains it. </a:t>
            </a:r>
          </a:p>
        </p:txBody>
      </p:sp>
      <p:sp>
        <p:nvSpPr>
          <p:cNvPr id="7" name="Rectangle 6"/>
          <p:cNvSpPr/>
          <p:nvPr/>
        </p:nvSpPr>
        <p:spPr>
          <a:xfrm>
            <a:off x="15240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60850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152400"/>
            <a:ext cx="8686800" cy="1173162"/>
          </a:xfrm>
        </p:spPr>
        <p:txBody>
          <a:bodyPr>
            <a:normAutofit fontScale="90000"/>
          </a:bodyPr>
          <a:lstStyle/>
          <a:p>
            <a:pPr eaLnBrk="1" hangingPunct="1"/>
            <a:r>
              <a:rPr lang="en-US" dirty="0">
                <a:solidFill>
                  <a:srgbClr val="B80000"/>
                </a:solidFill>
              </a:rPr>
              <a:t>Nested Repetition Structures</a:t>
            </a:r>
            <a:br>
              <a:rPr lang="en-US" dirty="0">
                <a:solidFill>
                  <a:srgbClr val="B80000"/>
                </a:solidFill>
              </a:rPr>
            </a:br>
            <a:r>
              <a:rPr lang="en-US" b="1" dirty="0">
                <a:solidFill>
                  <a:srgbClr val="B80000"/>
                </a:solidFill>
              </a:rPr>
              <a:t> (Nested Loops)</a:t>
            </a:r>
          </a:p>
        </p:txBody>
      </p:sp>
      <p:sp>
        <p:nvSpPr>
          <p:cNvPr id="17413" name="Rectangle 3"/>
          <p:cNvSpPr>
            <a:spLocks noGrp="1" noChangeArrowheads="1"/>
          </p:cNvSpPr>
          <p:nvPr>
            <p:ph type="body" idx="1"/>
          </p:nvPr>
        </p:nvSpPr>
        <p:spPr>
          <a:xfrm>
            <a:off x="1676400" y="1524000"/>
            <a:ext cx="8763000" cy="5105400"/>
          </a:xfrm>
        </p:spPr>
        <p:txBody>
          <a:bodyPr/>
          <a:lstStyle/>
          <a:p>
            <a:pPr eaLnBrk="1" hangingPunct="1"/>
            <a:r>
              <a:rPr lang="en-US" dirty="0"/>
              <a:t>In a </a:t>
            </a:r>
            <a:r>
              <a:rPr lang="en-US" b="1" dirty="0"/>
              <a:t>nested repetition structure</a:t>
            </a:r>
            <a:r>
              <a:rPr lang="en-US" dirty="0"/>
              <a:t>, one loop (</a:t>
            </a:r>
            <a:r>
              <a:rPr lang="en-US" dirty="0">
                <a:solidFill>
                  <a:srgbClr val="2F1BC7"/>
                </a:solidFill>
              </a:rPr>
              <a:t>inner loop</a:t>
            </a:r>
            <a:r>
              <a:rPr lang="en-US" dirty="0"/>
              <a:t>) is placed entirely within another loop (</a:t>
            </a:r>
            <a:r>
              <a:rPr lang="en-US" dirty="0">
                <a:solidFill>
                  <a:srgbClr val="2F1BC7"/>
                </a:solidFill>
              </a:rPr>
              <a:t>outer loop</a:t>
            </a:r>
            <a:r>
              <a:rPr lang="en-US" dirty="0"/>
              <a:t>)</a:t>
            </a:r>
          </a:p>
          <a:p>
            <a:pPr eaLnBrk="1" hangingPunct="1"/>
            <a:endParaRPr lang="en-US" dirty="0"/>
          </a:p>
          <a:p>
            <a:pPr eaLnBrk="1" hangingPunct="1"/>
            <a:r>
              <a:rPr lang="en-US" dirty="0"/>
              <a:t>In </a:t>
            </a:r>
            <a:r>
              <a:rPr lang="en-US" dirty="0">
                <a:solidFill>
                  <a:srgbClr val="2F1BC7"/>
                </a:solidFill>
              </a:rPr>
              <a:t>nested loops </a:t>
            </a:r>
            <a:r>
              <a:rPr lang="en-US" dirty="0"/>
              <a:t>any loop (</a:t>
            </a:r>
            <a:r>
              <a:rPr lang="en-US" i="1" dirty="0">
                <a:solidFill>
                  <a:srgbClr val="2F1BC7"/>
                </a:solidFill>
              </a:rPr>
              <a:t>for</a:t>
            </a:r>
            <a:r>
              <a:rPr lang="en-US" dirty="0"/>
              <a:t>, </a:t>
            </a:r>
            <a:r>
              <a:rPr lang="en-US" i="1" dirty="0">
                <a:solidFill>
                  <a:srgbClr val="2F1BC7"/>
                </a:solidFill>
              </a:rPr>
              <a:t>while</a:t>
            </a:r>
            <a:r>
              <a:rPr lang="en-US" dirty="0"/>
              <a:t>, or </a:t>
            </a:r>
            <a:r>
              <a:rPr lang="en-US" i="1" dirty="0">
                <a:solidFill>
                  <a:srgbClr val="2F1BC7"/>
                </a:solidFill>
              </a:rPr>
              <a:t>do</a:t>
            </a:r>
            <a:r>
              <a:rPr lang="en-US" dirty="0"/>
              <a:t> loop) can be placed inside another loop which can be a </a:t>
            </a:r>
            <a:r>
              <a:rPr lang="en-US" i="1" dirty="0">
                <a:solidFill>
                  <a:srgbClr val="2F1BC7"/>
                </a:solidFill>
              </a:rPr>
              <a:t>for</a:t>
            </a:r>
            <a:r>
              <a:rPr lang="en-US" dirty="0"/>
              <a:t>, </a:t>
            </a:r>
            <a:r>
              <a:rPr lang="en-US" i="1" dirty="0">
                <a:solidFill>
                  <a:srgbClr val="2F1BC7"/>
                </a:solidFill>
              </a:rPr>
              <a:t>while</a:t>
            </a:r>
            <a:r>
              <a:rPr lang="en-US" dirty="0"/>
              <a:t>, or a </a:t>
            </a:r>
            <a:r>
              <a:rPr lang="en-US" i="1" dirty="0">
                <a:solidFill>
                  <a:srgbClr val="2F1BC7"/>
                </a:solidFill>
              </a:rPr>
              <a:t>do</a:t>
            </a:r>
            <a:r>
              <a:rPr lang="en-US" dirty="0"/>
              <a:t> loop</a:t>
            </a:r>
          </a:p>
          <a:p>
            <a:pPr eaLnBrk="1" hangingPunct="1"/>
            <a:endParaRPr lang="en-US" dirty="0"/>
          </a:p>
        </p:txBody>
      </p:sp>
      <p:sp>
        <p:nvSpPr>
          <p:cNvPr id="7" name="Rectangle 6"/>
          <p:cNvSpPr/>
          <p:nvPr/>
        </p:nvSpPr>
        <p:spPr>
          <a:xfrm>
            <a:off x="1600200" y="1371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965404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152400"/>
            <a:ext cx="8382000" cy="1173162"/>
          </a:xfrm>
        </p:spPr>
        <p:txBody>
          <a:bodyPr>
            <a:normAutofit fontScale="90000"/>
          </a:bodyPr>
          <a:lstStyle/>
          <a:p>
            <a:pPr eaLnBrk="1" hangingPunct="1"/>
            <a:r>
              <a:rPr lang="en-US" dirty="0">
                <a:solidFill>
                  <a:srgbClr val="B80000"/>
                </a:solidFill>
              </a:rPr>
              <a:t>Nested Repetition Structures</a:t>
            </a:r>
            <a:br>
              <a:rPr lang="en-US" dirty="0">
                <a:solidFill>
                  <a:srgbClr val="B80000"/>
                </a:solidFill>
              </a:rPr>
            </a:br>
            <a:r>
              <a:rPr lang="en-US" dirty="0">
                <a:solidFill>
                  <a:srgbClr val="B80000"/>
                </a:solidFill>
              </a:rPr>
              <a:t> (Nested Loops) - Example</a:t>
            </a:r>
          </a:p>
        </p:txBody>
      </p:sp>
      <p:sp>
        <p:nvSpPr>
          <p:cNvPr id="17413" name="Rectangle 3"/>
          <p:cNvSpPr>
            <a:spLocks noGrp="1" noChangeArrowheads="1"/>
          </p:cNvSpPr>
          <p:nvPr>
            <p:ph type="body" idx="1"/>
          </p:nvPr>
        </p:nvSpPr>
        <p:spPr>
          <a:xfrm>
            <a:off x="1676400" y="1524000"/>
            <a:ext cx="8991600" cy="5105400"/>
          </a:xfrm>
        </p:spPr>
        <p:txBody>
          <a:bodyPr>
            <a:normAutofit/>
          </a:bodyPr>
          <a:lstStyle/>
          <a:p>
            <a:pPr eaLnBrk="1" hangingPunct="1"/>
            <a:endParaRPr lang="en-US" sz="2600" b="1" dirty="0">
              <a:latin typeface="Courier New" pitchFamily="49" charset="0"/>
              <a:cs typeface="Courier New" pitchFamily="49" charset="0"/>
            </a:endParaRPr>
          </a:p>
          <a:p>
            <a:pPr eaLnBrk="1" hangingPunct="1"/>
            <a:endParaRPr lang="en-US" sz="2600" b="1" dirty="0">
              <a:latin typeface="Courier New" pitchFamily="49" charset="0"/>
              <a:cs typeface="Courier New" pitchFamily="49" charset="0"/>
            </a:endParaRPr>
          </a:p>
          <a:p>
            <a:pPr eaLnBrk="1" hangingPunct="1">
              <a:buNone/>
            </a:pPr>
            <a:r>
              <a:rPr lang="en-US" sz="2600" b="1" dirty="0">
                <a:solidFill>
                  <a:srgbClr val="2F1BC7"/>
                </a:solidFill>
                <a:latin typeface="Courier New" pitchFamily="49" charset="0"/>
                <a:cs typeface="Courier New" pitchFamily="49" charset="0"/>
              </a:rPr>
              <a:t>for (</a:t>
            </a:r>
            <a:r>
              <a:rPr lang="en-US" sz="2600" b="1" dirty="0" err="1">
                <a:solidFill>
                  <a:srgbClr val="2F1BC7"/>
                </a:solidFill>
                <a:latin typeface="Courier New" pitchFamily="49" charset="0"/>
                <a:cs typeface="Courier New" pitchFamily="49" charset="0"/>
              </a:rPr>
              <a:t>int</a:t>
            </a:r>
            <a:r>
              <a:rPr lang="en-US" sz="2600" b="1" dirty="0">
                <a:solidFill>
                  <a:srgbClr val="2F1BC7"/>
                </a:solidFill>
                <a:latin typeface="Courier New" pitchFamily="49" charset="0"/>
                <a:cs typeface="Courier New" pitchFamily="49" charset="0"/>
              </a:rPr>
              <a:t>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=0;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&lt;2; </a:t>
            </a:r>
            <a:r>
              <a:rPr lang="en-US" sz="2600" b="1" dirty="0" err="1">
                <a:solidFill>
                  <a:srgbClr val="2F1BC7"/>
                </a:solidFill>
                <a:latin typeface="Courier New" pitchFamily="49" charset="0"/>
                <a:cs typeface="Courier New" pitchFamily="49" charset="0"/>
              </a:rPr>
              <a:t>i</a:t>
            </a:r>
            <a:r>
              <a:rPr lang="en-US" sz="2600" b="1" dirty="0">
                <a:solidFill>
                  <a:srgbClr val="2F1BC7"/>
                </a:solidFill>
                <a:latin typeface="Courier New" pitchFamily="49" charset="0"/>
                <a:cs typeface="Courier New" pitchFamily="49" charset="0"/>
              </a:rPr>
              <a:t>++)</a:t>
            </a:r>
          </a:p>
          <a:p>
            <a:pPr eaLnBrk="1" hangingPunct="1">
              <a:buNone/>
            </a:pPr>
            <a:r>
              <a:rPr lang="en-US" sz="2600" b="1" dirty="0">
                <a:solidFill>
                  <a:srgbClr val="2F1BC7"/>
                </a:solidFill>
                <a:latin typeface="Courier New" pitchFamily="49" charset="0"/>
                <a:cs typeface="Courier New" pitchFamily="49" charset="0"/>
              </a:rPr>
              <a:t>{	</a:t>
            </a:r>
          </a:p>
          <a:p>
            <a:pPr eaLnBrk="1" hangingPunct="1">
              <a:buNone/>
            </a:pPr>
            <a:r>
              <a:rPr lang="en-US" sz="2600" b="1" dirty="0">
                <a:latin typeface="Courier New" pitchFamily="49" charset="0"/>
                <a:cs typeface="Courier New" pitchFamily="49" charset="0"/>
              </a:rPr>
              <a:t>		</a:t>
            </a:r>
            <a:r>
              <a:rPr lang="en-US" sz="2600" b="1" dirty="0">
                <a:solidFill>
                  <a:srgbClr val="008000"/>
                </a:solidFill>
                <a:latin typeface="Courier New" pitchFamily="49" charset="0"/>
                <a:cs typeface="Courier New" pitchFamily="49" charset="0"/>
              </a:rPr>
              <a:t>for (</a:t>
            </a:r>
            <a:r>
              <a:rPr lang="en-US" sz="2600" b="1" dirty="0" err="1">
                <a:solidFill>
                  <a:srgbClr val="008000"/>
                </a:solidFill>
                <a:latin typeface="Courier New" pitchFamily="49" charset="0"/>
                <a:cs typeface="Courier New" pitchFamily="49" charset="0"/>
              </a:rPr>
              <a:t>int</a:t>
            </a:r>
            <a:r>
              <a:rPr lang="en-US" sz="2600" b="1" dirty="0">
                <a:solidFill>
                  <a:srgbClr val="008000"/>
                </a:solidFill>
                <a:latin typeface="Courier New" pitchFamily="49" charset="0"/>
                <a:cs typeface="Courier New" pitchFamily="49" charset="0"/>
              </a:rPr>
              <a:t> j=0; j&lt;2;j++)</a:t>
            </a:r>
          </a:p>
          <a:p>
            <a:pPr lvl="2">
              <a:buNone/>
            </a:pPr>
            <a:r>
              <a:rPr lang="en-US" sz="2600" b="1" dirty="0">
                <a:solidFill>
                  <a:srgbClr val="008000"/>
                </a:solidFill>
                <a:latin typeface="Courier New" pitchFamily="49" charset="0"/>
                <a:cs typeface="Courier New" pitchFamily="49" charset="0"/>
              </a:rPr>
              <a:t>{</a:t>
            </a:r>
          </a:p>
          <a:p>
            <a:pPr lvl="3">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cout</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nHello</a:t>
            </a:r>
            <a:r>
              <a:rPr lang="en-US" sz="2600" b="1" dirty="0">
                <a:latin typeface="Courier New" pitchFamily="49" charset="0"/>
                <a:cs typeface="Courier New" pitchFamily="49" charset="0"/>
              </a:rPr>
              <a:t>-”&lt;&lt;</a:t>
            </a:r>
            <a:r>
              <a:rPr lang="en-US" sz="2600" b="1" dirty="0" err="1">
                <a:latin typeface="Courier New" pitchFamily="49" charset="0"/>
                <a:cs typeface="Courier New" pitchFamily="49" charset="0"/>
              </a:rPr>
              <a:t>i</a:t>
            </a:r>
            <a:r>
              <a:rPr lang="en-US" sz="2600" b="1" dirty="0">
                <a:latin typeface="Courier New" pitchFamily="49" charset="0"/>
                <a:cs typeface="Courier New" pitchFamily="49" charset="0"/>
              </a:rPr>
              <a:t>&lt;&lt;“:“&lt;&lt;j;</a:t>
            </a:r>
          </a:p>
          <a:p>
            <a:pPr lvl="2">
              <a:buNone/>
            </a:pPr>
            <a:r>
              <a:rPr lang="en-US" sz="2600" b="1" dirty="0">
                <a:solidFill>
                  <a:srgbClr val="008000"/>
                </a:solidFill>
                <a:latin typeface="Courier New" pitchFamily="49" charset="0"/>
                <a:cs typeface="Courier New" pitchFamily="49" charset="0"/>
              </a:rPr>
              <a:t>}</a:t>
            </a:r>
          </a:p>
          <a:p>
            <a:pPr lvl="2" indent="-1143000">
              <a:buNone/>
            </a:pPr>
            <a:r>
              <a:rPr lang="en-US" sz="2600" b="1" dirty="0">
                <a:solidFill>
                  <a:srgbClr val="2F1BC7"/>
                </a:solidFill>
                <a:latin typeface="Courier New" pitchFamily="49" charset="0"/>
                <a:cs typeface="Courier New" pitchFamily="49" charset="0"/>
              </a:rPr>
              <a:t>}</a:t>
            </a:r>
          </a:p>
        </p:txBody>
      </p:sp>
      <p:sp>
        <p:nvSpPr>
          <p:cNvPr id="7" name="Rectangle 6"/>
          <p:cNvSpPr/>
          <p:nvPr/>
        </p:nvSpPr>
        <p:spPr>
          <a:xfrm>
            <a:off x="1600200" y="13716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 name="Group 15"/>
          <p:cNvGrpSpPr/>
          <p:nvPr/>
        </p:nvGrpSpPr>
        <p:grpSpPr>
          <a:xfrm>
            <a:off x="2362200" y="1828800"/>
            <a:ext cx="2895600" cy="762000"/>
            <a:chOff x="838200" y="1828800"/>
            <a:chExt cx="2895600" cy="762000"/>
          </a:xfrm>
        </p:grpSpPr>
        <p:cxnSp>
          <p:nvCxnSpPr>
            <p:cNvPr id="6" name="Straight Arrow Connector 5"/>
            <p:cNvCxnSpPr/>
            <p:nvPr/>
          </p:nvCxnSpPr>
          <p:spPr>
            <a:xfrm rot="10800000" flipV="1">
              <a:off x="838200" y="2057400"/>
              <a:ext cx="1219200" cy="533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057400" y="1828800"/>
              <a:ext cx="1676400" cy="430887"/>
            </a:xfrm>
            <a:prstGeom prst="rect">
              <a:avLst/>
            </a:prstGeom>
            <a:noFill/>
          </p:spPr>
          <p:txBody>
            <a:bodyPr wrap="square" rtlCol="0">
              <a:spAutoFit/>
            </a:bodyPr>
            <a:lstStyle/>
            <a:p>
              <a:r>
                <a:rPr lang="en-US" sz="2200" b="1" dirty="0"/>
                <a:t>Outer Loop</a:t>
              </a:r>
            </a:p>
          </p:txBody>
        </p:sp>
      </p:grpSp>
      <p:grpSp>
        <p:nvGrpSpPr>
          <p:cNvPr id="3" name="Group 16"/>
          <p:cNvGrpSpPr/>
          <p:nvPr/>
        </p:nvGrpSpPr>
        <p:grpSpPr>
          <a:xfrm>
            <a:off x="3124200" y="2971800"/>
            <a:ext cx="4191000" cy="533398"/>
            <a:chOff x="1600200" y="2971800"/>
            <a:chExt cx="4191000" cy="533398"/>
          </a:xfrm>
        </p:grpSpPr>
        <p:cxnSp>
          <p:nvCxnSpPr>
            <p:cNvPr id="12" name="Straight Arrow Connector 11"/>
            <p:cNvCxnSpPr>
              <a:stCxn id="13" idx="1"/>
            </p:cNvCxnSpPr>
            <p:nvPr/>
          </p:nvCxnSpPr>
          <p:spPr>
            <a:xfrm rot="10800000" flipV="1">
              <a:off x="1600200" y="3187243"/>
              <a:ext cx="2743200" cy="31795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343400" y="2971800"/>
              <a:ext cx="1447800" cy="430887"/>
            </a:xfrm>
            <a:prstGeom prst="rect">
              <a:avLst/>
            </a:prstGeom>
            <a:noFill/>
          </p:spPr>
          <p:txBody>
            <a:bodyPr wrap="square" rtlCol="0">
              <a:spAutoFit/>
            </a:bodyPr>
            <a:lstStyle/>
            <a:p>
              <a:r>
                <a:rPr lang="en-US" sz="2200" b="1" dirty="0"/>
                <a:t>Inner Loop</a:t>
              </a:r>
            </a:p>
          </p:txBody>
        </p:sp>
      </p:grpSp>
    </p:spTree>
    <p:extLst>
      <p:ext uri="{BB962C8B-B14F-4D97-AF65-F5344CB8AC3E}">
        <p14:creationId xmlns:p14="http://schemas.microsoft.com/office/powerpoint/2010/main" val="22629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96980"/>
            <a:ext cx="8229600" cy="685800"/>
          </a:xfrm>
        </p:spPr>
        <p:txBody>
          <a:bodyPr>
            <a:normAutofit fontScale="90000"/>
          </a:bodyPr>
          <a:lstStyle/>
          <a:p>
            <a:pPr eaLnBrk="1" hangingPunct="1"/>
            <a:r>
              <a:rPr lang="en-US" dirty="0">
                <a:solidFill>
                  <a:srgbClr val="B80000"/>
                </a:solidFill>
              </a:rPr>
              <a:t> (Nested Loops) – Example Program-1</a:t>
            </a:r>
          </a:p>
        </p:txBody>
      </p:sp>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triangle of starts.</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9073427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96980"/>
            <a:ext cx="8229600" cy="685800"/>
          </a:xfrm>
        </p:spPr>
        <p:txBody>
          <a:bodyPr>
            <a:normAutofit fontScale="90000"/>
          </a:bodyPr>
          <a:lstStyle/>
          <a:p>
            <a:pPr eaLnBrk="1" hangingPunct="1"/>
            <a:r>
              <a:rPr lang="en-US" dirty="0">
                <a:solidFill>
                  <a:srgbClr val="B80000"/>
                </a:solidFill>
              </a:rPr>
              <a:t> (Nested Loops) – Example Program-2</a:t>
            </a:r>
          </a:p>
        </p:txBody>
      </p:sp>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triangle of starts.</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endParaRPr lang="en-US" dirty="0"/>
          </a:p>
          <a:p>
            <a:pPr algn="just">
              <a:spcBef>
                <a:spcPts val="0"/>
              </a:spcBef>
              <a:buNone/>
            </a:pPr>
            <a:endParaRPr lang="en-US" dirty="0"/>
          </a:p>
          <a:p>
            <a:pPr algn="just">
              <a:spcBef>
                <a:spcPts val="0"/>
              </a:spcBef>
              <a:buNone/>
            </a:pPr>
            <a:endParaRPr lang="en-US" dirty="0"/>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434628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96980"/>
            <a:ext cx="8229600" cy="685800"/>
          </a:xfrm>
        </p:spPr>
        <p:txBody>
          <a:bodyPr>
            <a:normAutofit fontScale="90000"/>
          </a:bodyPr>
          <a:lstStyle/>
          <a:p>
            <a:pPr eaLnBrk="1" hangingPunct="1"/>
            <a:r>
              <a:rPr lang="en-US" dirty="0">
                <a:solidFill>
                  <a:srgbClr val="B80000"/>
                </a:solidFill>
              </a:rPr>
              <a:t> (Nested Loops) – Example Program-3</a:t>
            </a:r>
          </a:p>
        </p:txBody>
      </p:sp>
      <p:sp>
        <p:nvSpPr>
          <p:cNvPr id="17413" name="Rectangle 3"/>
          <p:cNvSpPr>
            <a:spLocks noGrp="1" noChangeArrowheads="1"/>
          </p:cNvSpPr>
          <p:nvPr>
            <p:ph type="body" idx="1"/>
          </p:nvPr>
        </p:nvSpPr>
        <p:spPr>
          <a:xfrm>
            <a:off x="1620980" y="949035"/>
            <a:ext cx="8894620" cy="5680365"/>
          </a:xfrm>
        </p:spPr>
        <p:txBody>
          <a:bodyPr>
            <a:normAutofit/>
          </a:bodyPr>
          <a:lstStyle/>
          <a:p>
            <a:pPr algn="just" eaLnBrk="1" hangingPunct="1">
              <a:buFontTx/>
              <a:buChar char="-"/>
            </a:pPr>
            <a:r>
              <a:rPr lang="en-US" dirty="0"/>
              <a:t>Write a program to print Rectangle based on two triangles (One using + and other using * symbol).</a:t>
            </a:r>
          </a:p>
          <a:p>
            <a:pPr algn="just">
              <a:buNone/>
            </a:pPr>
            <a:endParaRPr lang="en-US" dirty="0"/>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a:p>
            <a:pPr algn="just">
              <a:spcBef>
                <a:spcPts val="0"/>
              </a:spcBef>
              <a:buNone/>
            </a:pPr>
            <a:r>
              <a:rPr lang="en-US" dirty="0"/>
              <a:t>		+++++++++</a:t>
            </a:r>
          </a:p>
        </p:txBody>
      </p:sp>
      <p:sp>
        <p:nvSpPr>
          <p:cNvPr id="7" name="Rectangle 6"/>
          <p:cNvSpPr/>
          <p:nvPr/>
        </p:nvSpPr>
        <p:spPr>
          <a:xfrm>
            <a:off x="1600200" y="8382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2190557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676400" y="96980"/>
            <a:ext cx="8229600" cy="685800"/>
          </a:xfrm>
        </p:spPr>
        <p:txBody>
          <a:bodyPr>
            <a:normAutofit fontScale="90000"/>
          </a:bodyPr>
          <a:lstStyle/>
          <a:p>
            <a:pPr eaLnBrk="1" hangingPunct="1"/>
            <a:r>
              <a:rPr lang="en-US" dirty="0">
                <a:solidFill>
                  <a:srgbClr val="B80000"/>
                </a:solidFill>
              </a:rPr>
              <a:t> (Nested Loops) – Example Program-4</a:t>
            </a:r>
          </a:p>
        </p:txBody>
      </p:sp>
      <p:sp>
        <p:nvSpPr>
          <p:cNvPr id="17413" name="Rectangle 3"/>
          <p:cNvSpPr>
            <a:spLocks noGrp="1" noChangeArrowheads="1"/>
          </p:cNvSpPr>
          <p:nvPr>
            <p:ph type="body" idx="1"/>
          </p:nvPr>
        </p:nvSpPr>
        <p:spPr>
          <a:xfrm>
            <a:off x="1620980" y="838201"/>
            <a:ext cx="8894620" cy="5791199"/>
          </a:xfrm>
        </p:spPr>
        <p:txBody>
          <a:bodyPr>
            <a:normAutofit/>
          </a:bodyPr>
          <a:lstStyle/>
          <a:p>
            <a:pPr algn="just" eaLnBrk="1" hangingPunct="1">
              <a:buFontTx/>
              <a:buChar char="-"/>
            </a:pPr>
            <a:r>
              <a:rPr lang="en-US" dirty="0"/>
              <a:t>Write a program for a company to calculate total sales for 3 regions. Each region’s sales is entered by user which is then summed in total regional sales. The program keep accepting regional sales until it is not 0. The program prints the final regional sum for three regions and exits.</a:t>
            </a:r>
          </a:p>
          <a:p>
            <a:pPr algn="just" eaLnBrk="1" hangingPunct="1">
              <a:buNone/>
            </a:pPr>
            <a:endParaRPr lang="en-US" dirty="0"/>
          </a:p>
          <a:p>
            <a:pPr algn="just" eaLnBrk="1" hangingPunct="1">
              <a:buNone/>
            </a:pPr>
            <a:r>
              <a:rPr lang="en-US" b="1" u="sng" dirty="0">
                <a:solidFill>
                  <a:srgbClr val="160C5C"/>
                </a:solidFill>
              </a:rPr>
              <a:t>Example Output:</a:t>
            </a:r>
          </a:p>
          <a:p>
            <a:pPr algn="just" eaLnBrk="1" hangingPunct="1">
              <a:buNone/>
            </a:pPr>
            <a:r>
              <a:rPr lang="en-US" dirty="0"/>
              <a:t>    Total Sales for Region 1: 87645</a:t>
            </a:r>
          </a:p>
          <a:p>
            <a:pPr algn="just" eaLnBrk="1" hangingPunct="1">
              <a:buNone/>
            </a:pPr>
            <a:r>
              <a:rPr lang="en-US" dirty="0"/>
              <a:t>    Total Sales for Region 2: 2312</a:t>
            </a:r>
          </a:p>
          <a:p>
            <a:pPr algn="just">
              <a:buNone/>
            </a:pPr>
            <a:r>
              <a:rPr lang="en-US" dirty="0"/>
              <a:t>    Total Sales for Region 3: 8874</a:t>
            </a:r>
          </a:p>
        </p:txBody>
      </p:sp>
      <p:sp>
        <p:nvSpPr>
          <p:cNvPr id="7" name="Rectangle 6"/>
          <p:cNvSpPr/>
          <p:nvPr/>
        </p:nvSpPr>
        <p:spPr>
          <a:xfrm>
            <a:off x="1600200" y="762001"/>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4228820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4</a:t>
            </a:fld>
            <a:endParaRPr lang="en-US"/>
          </a:p>
        </p:txBody>
      </p:sp>
      <p:sp>
        <p:nvSpPr>
          <p:cNvPr id="9218" name="Rectangle 2"/>
          <p:cNvSpPr>
            <a:spLocks noGrp="1" noChangeArrowheads="1"/>
          </p:cNvSpPr>
          <p:nvPr>
            <p:ph type="title"/>
          </p:nvPr>
        </p:nvSpPr>
        <p:spPr>
          <a:xfrm>
            <a:off x="1627906" y="94528"/>
            <a:ext cx="8435975" cy="715962"/>
          </a:xfrm>
        </p:spPr>
        <p:txBody>
          <a:bodyPr>
            <a:normAutofit/>
          </a:bodyPr>
          <a:lstStyle/>
          <a:p>
            <a:r>
              <a:rPr lang="en-US" dirty="0">
                <a:solidFill>
                  <a:srgbClr val="B80000"/>
                </a:solidFill>
              </a:rPr>
              <a:t>(1) for loop - Syntax</a:t>
            </a:r>
          </a:p>
        </p:txBody>
      </p:sp>
      <p:sp>
        <p:nvSpPr>
          <p:cNvPr id="9219" name="Rectangle 3"/>
          <p:cNvSpPr>
            <a:spLocks noGrp="1" noChangeArrowheads="1"/>
          </p:cNvSpPr>
          <p:nvPr>
            <p:ph type="body" sz="half" idx="1"/>
          </p:nvPr>
        </p:nvSpPr>
        <p:spPr>
          <a:xfrm>
            <a:off x="1641760" y="914400"/>
            <a:ext cx="8915400" cy="5943600"/>
          </a:xfrm>
        </p:spPr>
        <p:txBody>
          <a:bodyPr>
            <a:normAutofit/>
          </a:bodyPr>
          <a:lstStyle/>
          <a:p>
            <a:pPr>
              <a:buNone/>
            </a:pPr>
            <a:r>
              <a:rPr lang="en-US" sz="3600" dirty="0">
                <a:solidFill>
                  <a:srgbClr val="2C14DE"/>
                </a:solidFill>
              </a:rPr>
              <a:t> </a:t>
            </a:r>
          </a:p>
          <a:p>
            <a:pPr>
              <a:buNone/>
            </a:pPr>
            <a:endParaRPr lang="en-US" sz="3600" dirty="0">
              <a:solidFill>
                <a:srgbClr val="2C14DE"/>
              </a:solidFill>
            </a:endParaRPr>
          </a:p>
          <a:p>
            <a:pPr>
              <a:buNone/>
            </a:pPr>
            <a:r>
              <a:rPr lang="en-US" sz="3600" dirty="0">
                <a:solidFill>
                  <a:srgbClr val="2C14DE"/>
                </a:solidFill>
              </a:rPr>
              <a:t>		</a:t>
            </a:r>
          </a:p>
          <a:p>
            <a:pPr>
              <a:buNone/>
            </a:pPr>
            <a:r>
              <a:rPr lang="en-US" sz="3600" dirty="0">
                <a:solidFill>
                  <a:srgbClr val="2C14DE"/>
                </a:solidFill>
              </a:rPr>
              <a:t>		 for </a:t>
            </a:r>
            <a:r>
              <a:rPr lang="en-US" sz="3600" dirty="0"/>
              <a:t>(</a:t>
            </a:r>
            <a:r>
              <a:rPr lang="en-US" sz="3600" b="1" dirty="0" err="1">
                <a:solidFill>
                  <a:schemeClr val="accent6">
                    <a:lumMod val="75000"/>
                  </a:schemeClr>
                </a:solidFill>
              </a:rPr>
              <a:t>int</a:t>
            </a:r>
            <a:r>
              <a:rPr lang="en-US" sz="3600" b="1" dirty="0">
                <a:solidFill>
                  <a:schemeClr val="accent6">
                    <a:lumMod val="75000"/>
                  </a:schemeClr>
                </a:solidFill>
              </a:rPr>
              <a:t> j=0;</a:t>
            </a:r>
            <a:r>
              <a:rPr lang="en-US" sz="3600" dirty="0"/>
              <a:t>  </a:t>
            </a:r>
            <a:r>
              <a:rPr lang="en-US" sz="3600" b="1" dirty="0">
                <a:solidFill>
                  <a:srgbClr val="00B050"/>
                </a:solidFill>
              </a:rPr>
              <a:t>j&lt;10;</a:t>
            </a:r>
            <a:r>
              <a:rPr lang="en-US" sz="3600" dirty="0"/>
              <a:t>  </a:t>
            </a:r>
            <a:r>
              <a:rPr lang="en-US" sz="3600" b="1" dirty="0">
                <a:solidFill>
                  <a:schemeClr val="accent4">
                    <a:lumMod val="75000"/>
                  </a:schemeClr>
                </a:solidFill>
              </a:rPr>
              <a:t>j++</a:t>
            </a:r>
            <a:r>
              <a:rPr lang="en-US" sz="3600" dirty="0"/>
              <a:t>)</a:t>
            </a:r>
          </a:p>
          <a:p>
            <a:pPr>
              <a:buNone/>
            </a:pPr>
            <a:r>
              <a:rPr lang="en-US" sz="3600" dirty="0"/>
              <a:t>			     </a:t>
            </a:r>
            <a:r>
              <a:rPr lang="en-US" sz="3600" dirty="0" err="1"/>
              <a:t>cout</a:t>
            </a:r>
            <a:r>
              <a:rPr lang="en-US" sz="3600" dirty="0"/>
              <a:t> &lt;&lt; j * j &lt;&lt;</a:t>
            </a:r>
            <a:r>
              <a:rPr lang="en-US" sz="3600" dirty="0" err="1"/>
              <a:t>endl</a:t>
            </a:r>
            <a:r>
              <a:rPr lang="en-US" sz="3600" dirty="0"/>
              <a:t>;</a:t>
            </a:r>
          </a:p>
          <a:p>
            <a:pPr>
              <a:buNone/>
            </a:pPr>
            <a:r>
              <a:rPr lang="en-US" sz="3600" dirty="0"/>
              <a:t>	</a:t>
            </a:r>
          </a:p>
          <a:p>
            <a:pPr>
              <a:buNone/>
            </a:pPr>
            <a:r>
              <a:rPr lang="en-US" sz="3600" dirty="0"/>
              <a:t>	</a:t>
            </a:r>
          </a:p>
          <a:p>
            <a:pPr>
              <a:buNone/>
            </a:pPr>
            <a:r>
              <a:rPr lang="en-US" sz="3600" dirty="0">
                <a:solidFill>
                  <a:srgbClr val="2C14DE"/>
                </a:solidFill>
              </a:rPr>
              <a:t>   </a:t>
            </a:r>
            <a:endParaRPr lang="en-US" sz="3600" dirty="0"/>
          </a:p>
          <a:p>
            <a:pPr>
              <a:buNone/>
            </a:pPr>
            <a:endParaRPr lang="en-US" sz="3600" dirty="0"/>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1" name="Group 20"/>
          <p:cNvGrpSpPr/>
          <p:nvPr/>
        </p:nvGrpSpPr>
        <p:grpSpPr>
          <a:xfrm>
            <a:off x="2095018" y="1516560"/>
            <a:ext cx="1714982" cy="1455241"/>
            <a:chOff x="571018" y="1516559"/>
            <a:chExt cx="1714982" cy="1455241"/>
          </a:xfrm>
        </p:grpSpPr>
        <p:cxnSp>
          <p:nvCxnSpPr>
            <p:cNvPr id="10" name="Straight Arrow Connector 9"/>
            <p:cNvCxnSpPr/>
            <p:nvPr/>
          </p:nvCxnSpPr>
          <p:spPr>
            <a:xfrm rot="16200000" flipH="1">
              <a:off x="1562100" y="2247900"/>
              <a:ext cx="762000" cy="6858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1018" y="1516559"/>
              <a:ext cx="1638782" cy="769441"/>
            </a:xfrm>
            <a:prstGeom prst="rect">
              <a:avLst/>
            </a:prstGeom>
            <a:noFill/>
          </p:spPr>
          <p:txBody>
            <a:bodyPr wrap="none" rtlCol="0">
              <a:spAutoFit/>
            </a:bodyPr>
            <a:lstStyle/>
            <a:p>
              <a:r>
                <a:rPr lang="en-US" sz="2200" b="1" dirty="0">
                  <a:solidFill>
                    <a:srgbClr val="B80000"/>
                  </a:solidFill>
                </a:rPr>
                <a:t>Initialization</a:t>
              </a:r>
            </a:p>
            <a:p>
              <a:r>
                <a:rPr lang="en-US" sz="2200" b="1" dirty="0">
                  <a:solidFill>
                    <a:srgbClr val="B80000"/>
                  </a:solidFill>
                </a:rPr>
                <a:t>expression</a:t>
              </a:r>
            </a:p>
          </p:txBody>
        </p:sp>
      </p:grpSp>
      <p:grpSp>
        <p:nvGrpSpPr>
          <p:cNvPr id="22" name="Group 21"/>
          <p:cNvGrpSpPr/>
          <p:nvPr/>
        </p:nvGrpSpPr>
        <p:grpSpPr>
          <a:xfrm>
            <a:off x="4495801" y="1600200"/>
            <a:ext cx="1854739" cy="1371600"/>
            <a:chOff x="2971800" y="1600200"/>
            <a:chExt cx="1854739" cy="1371600"/>
          </a:xfrm>
        </p:grpSpPr>
        <p:cxnSp>
          <p:nvCxnSpPr>
            <p:cNvPr id="15" name="Straight Arrow Connector 14"/>
            <p:cNvCxnSpPr/>
            <p:nvPr/>
          </p:nvCxnSpPr>
          <p:spPr>
            <a:xfrm rot="16200000" flipH="1">
              <a:off x="3352800" y="2438400"/>
              <a:ext cx="990600" cy="762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1600200"/>
              <a:ext cx="1854739" cy="430887"/>
            </a:xfrm>
            <a:prstGeom prst="rect">
              <a:avLst/>
            </a:prstGeom>
            <a:noFill/>
          </p:spPr>
          <p:txBody>
            <a:bodyPr wrap="none" rtlCol="0">
              <a:spAutoFit/>
            </a:bodyPr>
            <a:lstStyle/>
            <a:p>
              <a:r>
                <a:rPr lang="en-US" sz="2200" b="1" dirty="0">
                  <a:solidFill>
                    <a:srgbClr val="B80000"/>
                  </a:solidFill>
                </a:rPr>
                <a:t>Test Condition</a:t>
              </a:r>
            </a:p>
          </p:txBody>
        </p:sp>
      </p:grpSp>
      <p:grpSp>
        <p:nvGrpSpPr>
          <p:cNvPr id="23" name="Group 22"/>
          <p:cNvGrpSpPr/>
          <p:nvPr/>
        </p:nvGrpSpPr>
        <p:grpSpPr>
          <a:xfrm>
            <a:off x="6400800" y="1752600"/>
            <a:ext cx="3545480" cy="1295400"/>
            <a:chOff x="4876800" y="1752600"/>
            <a:chExt cx="3545480" cy="1295400"/>
          </a:xfrm>
        </p:grpSpPr>
        <p:cxnSp>
          <p:nvCxnSpPr>
            <p:cNvPr id="18" name="Straight Arrow Connector 17"/>
            <p:cNvCxnSpPr/>
            <p:nvPr/>
          </p:nvCxnSpPr>
          <p:spPr>
            <a:xfrm rot="10800000" flipV="1">
              <a:off x="4876800" y="2133600"/>
              <a:ext cx="167640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715000" y="1752600"/>
              <a:ext cx="2707280" cy="430887"/>
            </a:xfrm>
            <a:prstGeom prst="rect">
              <a:avLst/>
            </a:prstGeom>
            <a:noFill/>
          </p:spPr>
          <p:txBody>
            <a:bodyPr wrap="none" rtlCol="0">
              <a:spAutoFit/>
            </a:bodyPr>
            <a:lstStyle/>
            <a:p>
              <a:r>
                <a:rPr lang="en-US" sz="2200" b="1" dirty="0">
                  <a:solidFill>
                    <a:srgbClr val="B80000"/>
                  </a:solidFill>
                </a:rPr>
                <a:t>Increment expression</a:t>
              </a:r>
            </a:p>
          </p:txBody>
        </p:sp>
      </p:grpSp>
      <p:grpSp>
        <p:nvGrpSpPr>
          <p:cNvPr id="27" name="Group 26"/>
          <p:cNvGrpSpPr/>
          <p:nvPr/>
        </p:nvGrpSpPr>
        <p:grpSpPr>
          <a:xfrm>
            <a:off x="2667000" y="3581400"/>
            <a:ext cx="5232168" cy="2438400"/>
            <a:chOff x="1143000" y="3581400"/>
            <a:chExt cx="5232168" cy="2438400"/>
          </a:xfrm>
        </p:grpSpPr>
        <p:sp>
          <p:nvSpPr>
            <p:cNvPr id="24" name="Left Brace 23"/>
            <p:cNvSpPr/>
            <p:nvPr/>
          </p:nvSpPr>
          <p:spPr>
            <a:xfrm>
              <a:off x="1143000" y="35814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5" name="TextBox 24"/>
            <p:cNvSpPr txBox="1"/>
            <p:nvPr/>
          </p:nvSpPr>
          <p:spPr>
            <a:xfrm>
              <a:off x="2396835" y="4135580"/>
              <a:ext cx="3978333" cy="1200329"/>
            </a:xfrm>
            <a:prstGeom prst="rect">
              <a:avLst/>
            </a:prstGeom>
            <a:noFill/>
          </p:spPr>
          <p:txBody>
            <a:bodyPr wrap="none" rtlCol="0">
              <a:spAutoFit/>
            </a:bodyPr>
            <a:lstStyle/>
            <a:p>
              <a:r>
                <a:rPr lang="en-US" sz="3600" dirty="0" err="1"/>
                <a:t>cout</a:t>
              </a:r>
              <a:r>
                <a:rPr lang="en-US" sz="3600" dirty="0"/>
                <a:t> &lt;&lt; j*2 &lt;&lt;</a:t>
              </a:r>
              <a:r>
                <a:rPr lang="en-US" sz="3600" dirty="0" err="1"/>
                <a:t>endl</a:t>
              </a:r>
              <a:r>
                <a:rPr lang="en-US" sz="3600" dirty="0"/>
                <a:t>;</a:t>
              </a:r>
            </a:p>
            <a:p>
              <a:r>
                <a:rPr lang="en-US" sz="3600" dirty="0" err="1"/>
                <a:t>cout</a:t>
              </a:r>
              <a:r>
                <a:rPr lang="en-US" sz="3600" dirty="0"/>
                <a:t> &lt;&lt; j*j*j &lt;&lt;</a:t>
              </a:r>
              <a:r>
                <a:rPr lang="en-US" sz="3600" dirty="0" err="1"/>
                <a:t>endl</a:t>
              </a:r>
              <a:r>
                <a:rPr lang="en-US" sz="3600" dirty="0"/>
                <a:t>;</a:t>
              </a:r>
            </a:p>
          </p:txBody>
        </p:sp>
        <p:sp>
          <p:nvSpPr>
            <p:cNvPr id="26" name="Left Brace 25"/>
            <p:cNvSpPr/>
            <p:nvPr/>
          </p:nvSpPr>
          <p:spPr>
            <a:xfrm flipH="1">
              <a:off x="1295400" y="53340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grpSp>
    </p:spTree>
    <p:extLst>
      <p:ext uri="{BB962C8B-B14F-4D97-AF65-F5344CB8AC3E}">
        <p14:creationId xmlns:p14="http://schemas.microsoft.com/office/powerpoint/2010/main" val="3555358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blinds(horizontal)">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blinds(horizontal)">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5</a:t>
            </a:fld>
            <a:endParaRPr lang="en-US"/>
          </a:p>
        </p:txBody>
      </p:sp>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(for loop) -- Class Exercise-1</a:t>
            </a:r>
          </a:p>
        </p:txBody>
      </p:sp>
      <p:sp>
        <p:nvSpPr>
          <p:cNvPr id="9219" name="Rectangle 3"/>
          <p:cNvSpPr>
            <a:spLocks noGrp="1" noChangeArrowheads="1"/>
          </p:cNvSpPr>
          <p:nvPr>
            <p:ph type="body" sz="half" idx="1"/>
          </p:nvPr>
        </p:nvSpPr>
        <p:spPr>
          <a:xfrm>
            <a:off x="1572485" y="914400"/>
            <a:ext cx="9026240" cy="5943600"/>
          </a:xfrm>
        </p:spPr>
        <p:txBody>
          <a:bodyPr>
            <a:noAutofit/>
          </a:bodyPr>
          <a:lstStyle/>
          <a:p>
            <a:pPr>
              <a:buNone/>
            </a:pPr>
            <a:r>
              <a:rPr lang="en-US" dirty="0">
                <a:solidFill>
                  <a:srgbClr val="2C14DE"/>
                </a:solidFill>
              </a:rPr>
              <a:t> </a:t>
            </a:r>
            <a:r>
              <a:rPr lang="en-US" dirty="0"/>
              <a:t>- Get a number form user and calculate its factorial</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75307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6</a:t>
            </a:fld>
            <a:endParaRPr lang="en-US"/>
          </a:p>
        </p:txBody>
      </p:sp>
      <p:sp>
        <p:nvSpPr>
          <p:cNvPr id="9218" name="Rectangle 2"/>
          <p:cNvSpPr>
            <a:spLocks noGrp="1" noChangeArrowheads="1"/>
          </p:cNvSpPr>
          <p:nvPr>
            <p:ph type="title"/>
          </p:nvPr>
        </p:nvSpPr>
        <p:spPr>
          <a:xfrm>
            <a:off x="1627906" y="94528"/>
            <a:ext cx="9040095" cy="715962"/>
          </a:xfrm>
        </p:spPr>
        <p:txBody>
          <a:bodyPr>
            <a:normAutofit/>
          </a:bodyPr>
          <a:lstStyle/>
          <a:p>
            <a:r>
              <a:rPr lang="en-US" i="1" dirty="0">
                <a:solidFill>
                  <a:srgbClr val="B80000"/>
                </a:solidFill>
              </a:rPr>
              <a:t>(for loop) </a:t>
            </a:r>
            <a:r>
              <a:rPr lang="en-US" dirty="0">
                <a:solidFill>
                  <a:srgbClr val="B80000"/>
                </a:solidFill>
              </a:rPr>
              <a:t>-- Class Exercise-2</a:t>
            </a:r>
          </a:p>
        </p:txBody>
      </p:sp>
      <p:sp>
        <p:nvSpPr>
          <p:cNvPr id="9219" name="Rectangle 3"/>
          <p:cNvSpPr>
            <a:spLocks noGrp="1" noChangeArrowheads="1"/>
          </p:cNvSpPr>
          <p:nvPr>
            <p:ph type="body" sz="half" idx="1"/>
          </p:nvPr>
        </p:nvSpPr>
        <p:spPr>
          <a:xfrm>
            <a:off x="1572485" y="914400"/>
            <a:ext cx="9026240" cy="5943600"/>
          </a:xfrm>
        </p:spPr>
        <p:txBody>
          <a:bodyPr>
            <a:noAutofit/>
          </a:bodyPr>
          <a:lstStyle/>
          <a:p>
            <a:pPr>
              <a:buNone/>
            </a:pPr>
            <a:r>
              <a:rPr lang="en-US" dirty="0">
                <a:solidFill>
                  <a:srgbClr val="2C14DE"/>
                </a:solidFill>
              </a:rPr>
              <a:t> </a:t>
            </a:r>
            <a:r>
              <a:rPr lang="en-US" dirty="0"/>
              <a:t>- Write a program that ask the user to enter a number.  The program should print the Cube of all integers starting from 1 to the Number.</a:t>
            </a:r>
          </a:p>
          <a:p>
            <a:pPr>
              <a:buNone/>
            </a:pPr>
            <a:r>
              <a:rPr lang="en-US" dirty="0"/>
              <a:t>E.g.,</a:t>
            </a:r>
          </a:p>
          <a:p>
            <a:pPr>
              <a:buNone/>
            </a:pPr>
            <a:r>
              <a:rPr lang="en-US" dirty="0"/>
              <a:t>		Enter a Number: 4</a:t>
            </a:r>
          </a:p>
          <a:p>
            <a:pPr>
              <a:buNone/>
            </a:pPr>
            <a:r>
              <a:rPr lang="en-US" dirty="0"/>
              <a:t>			1		1</a:t>
            </a:r>
          </a:p>
          <a:p>
            <a:pPr>
              <a:buNone/>
            </a:pPr>
            <a:r>
              <a:rPr lang="en-US" dirty="0"/>
              <a:t>   			2		6</a:t>
            </a:r>
          </a:p>
          <a:p>
            <a:pPr>
              <a:buNone/>
            </a:pPr>
            <a:r>
              <a:rPr lang="en-US" dirty="0"/>
              <a:t>			3		27</a:t>
            </a:r>
          </a:p>
          <a:p>
            <a:pPr>
              <a:buNone/>
            </a:pPr>
            <a:r>
              <a:rPr lang="en-US" dirty="0"/>
              <a:t>			4		64</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1083978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627906" y="94528"/>
            <a:ext cx="9040095" cy="715962"/>
          </a:xfrm>
        </p:spPr>
        <p:txBody>
          <a:bodyPr>
            <a:normAutofit/>
          </a:bodyPr>
          <a:lstStyle/>
          <a:p>
            <a:r>
              <a:rPr lang="en-US" i="1" dirty="0">
                <a:solidFill>
                  <a:srgbClr val="B80000"/>
                </a:solidFill>
              </a:rPr>
              <a:t>(for loop) </a:t>
            </a:r>
            <a:r>
              <a:rPr lang="en-US" dirty="0">
                <a:solidFill>
                  <a:srgbClr val="B80000"/>
                </a:solidFill>
              </a:rPr>
              <a:t>-- Class Exercise-3</a:t>
            </a:r>
          </a:p>
        </p:txBody>
      </p:sp>
      <p:sp>
        <p:nvSpPr>
          <p:cNvPr id="9219" name="Rectangle 3"/>
          <p:cNvSpPr>
            <a:spLocks noGrp="1" noChangeArrowheads="1"/>
          </p:cNvSpPr>
          <p:nvPr>
            <p:ph type="body" sz="half" idx="1"/>
          </p:nvPr>
        </p:nvSpPr>
        <p:spPr>
          <a:xfrm>
            <a:off x="1572485" y="914400"/>
            <a:ext cx="9026240" cy="5943600"/>
          </a:xfrm>
        </p:spPr>
        <p:txBody>
          <a:bodyPr>
            <a:noAutofit/>
          </a:bodyPr>
          <a:lstStyle/>
          <a:p>
            <a:pPr algn="just">
              <a:buNone/>
            </a:pPr>
            <a:r>
              <a:rPr lang="en-US" dirty="0">
                <a:solidFill>
                  <a:srgbClr val="2C14DE"/>
                </a:solidFill>
              </a:rPr>
              <a:t> </a:t>
            </a:r>
            <a:r>
              <a:rPr lang="en-US" dirty="0"/>
              <a:t>- Write a program that asks the user to enter two numbers: </a:t>
            </a:r>
            <a:r>
              <a:rPr lang="en-US" b="1" i="1" dirty="0"/>
              <a:t>speed1</a:t>
            </a:r>
            <a:r>
              <a:rPr lang="en-US" dirty="0"/>
              <a:t>, and </a:t>
            </a:r>
            <a:r>
              <a:rPr lang="en-US" b="1" i="1" dirty="0"/>
              <a:t>speed2</a:t>
            </a:r>
            <a:r>
              <a:rPr lang="en-US" dirty="0"/>
              <a:t> representing speeds in KPH (Kilo meters per Hour). Then the program should convert and show table of speeds in MPH (Miles per Hour) for all the speed values between </a:t>
            </a:r>
            <a:r>
              <a:rPr lang="en-US" b="1" i="1" dirty="0"/>
              <a:t>speed1</a:t>
            </a:r>
            <a:r>
              <a:rPr lang="en-US" dirty="0"/>
              <a:t> and </a:t>
            </a:r>
            <a:r>
              <a:rPr lang="en-US" b="1" i="1" dirty="0"/>
              <a:t>speed2</a:t>
            </a:r>
            <a:r>
              <a:rPr lang="en-US" dirty="0"/>
              <a:t>. </a:t>
            </a:r>
          </a:p>
          <a:p>
            <a:pPr>
              <a:buNone/>
            </a:pPr>
            <a:r>
              <a:rPr lang="en-US" b="1" dirty="0">
                <a:solidFill>
                  <a:srgbClr val="2F1BC7"/>
                </a:solidFill>
              </a:rPr>
              <a:t>			          MPH = KPH * 0.6214</a:t>
            </a:r>
          </a:p>
          <a:p>
            <a:pPr>
              <a:buNone/>
            </a:pPr>
            <a:endParaRPr lang="en-US" dirty="0"/>
          </a:p>
          <a:p>
            <a:pPr algn="just">
              <a:buNone/>
            </a:pPr>
            <a:r>
              <a:rPr lang="en-US" dirty="0"/>
              <a:t>  </a:t>
            </a:r>
            <a:r>
              <a:rPr lang="en-US" b="1" i="1" dirty="0"/>
              <a:t>speed1</a:t>
            </a:r>
            <a:r>
              <a:rPr lang="en-US" dirty="0"/>
              <a:t> and </a:t>
            </a:r>
            <a:r>
              <a:rPr lang="en-US" b="1" i="1" dirty="0"/>
              <a:t>speed2</a:t>
            </a:r>
            <a:r>
              <a:rPr lang="en-US" dirty="0"/>
              <a:t> variables should be multiple of 10. Each table entry (in KPH) should be updated by 5 in each iteration.</a:t>
            </a:r>
          </a:p>
          <a:p>
            <a:pPr>
              <a:buNone/>
            </a:pPr>
            <a:r>
              <a:rPr lang="en-US" b="1" dirty="0">
                <a:solidFill>
                  <a:srgbClr val="2F1BC7"/>
                </a:solidFill>
              </a:rPr>
              <a:t>	</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656014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8</a:t>
            </a:fld>
            <a:endParaRPr lang="en-US"/>
          </a:p>
        </p:txBody>
      </p:sp>
      <p:sp>
        <p:nvSpPr>
          <p:cNvPr id="9218" name="Rectangle 2"/>
          <p:cNvSpPr>
            <a:spLocks noGrp="1" noChangeArrowheads="1"/>
          </p:cNvSpPr>
          <p:nvPr>
            <p:ph type="title"/>
          </p:nvPr>
        </p:nvSpPr>
        <p:spPr>
          <a:xfrm>
            <a:off x="1627906" y="94528"/>
            <a:ext cx="8435975" cy="715962"/>
          </a:xfrm>
        </p:spPr>
        <p:txBody>
          <a:bodyPr>
            <a:normAutofit/>
          </a:bodyPr>
          <a:lstStyle/>
          <a:p>
            <a:r>
              <a:rPr lang="en-US" dirty="0">
                <a:solidFill>
                  <a:srgbClr val="B80000"/>
                </a:solidFill>
              </a:rPr>
              <a:t>for loop – Multiple Expressions</a:t>
            </a:r>
          </a:p>
        </p:txBody>
      </p:sp>
      <p:sp>
        <p:nvSpPr>
          <p:cNvPr id="9219" name="Rectangle 3"/>
          <p:cNvSpPr>
            <a:spLocks noGrp="1" noChangeArrowheads="1"/>
          </p:cNvSpPr>
          <p:nvPr>
            <p:ph type="body" sz="half" idx="1"/>
          </p:nvPr>
        </p:nvSpPr>
        <p:spPr>
          <a:xfrm>
            <a:off x="1641760" y="914400"/>
            <a:ext cx="8915400" cy="5943600"/>
          </a:xfrm>
        </p:spPr>
        <p:txBody>
          <a:bodyPr>
            <a:normAutofit/>
          </a:bodyPr>
          <a:lstStyle/>
          <a:p>
            <a:pPr>
              <a:buNone/>
            </a:pPr>
            <a:r>
              <a:rPr lang="en-US" sz="3600" dirty="0">
                <a:solidFill>
                  <a:srgbClr val="2C14DE"/>
                </a:solidFill>
              </a:rPr>
              <a:t> </a:t>
            </a:r>
          </a:p>
          <a:p>
            <a:pPr>
              <a:buNone/>
            </a:pPr>
            <a:endParaRPr lang="en-US" sz="3600" dirty="0">
              <a:solidFill>
                <a:srgbClr val="2C14DE"/>
              </a:solidFill>
            </a:endParaRPr>
          </a:p>
          <a:p>
            <a:pPr>
              <a:buNone/>
            </a:pPr>
            <a:r>
              <a:rPr lang="en-US" sz="3600" dirty="0">
                <a:solidFill>
                  <a:srgbClr val="2C14DE"/>
                </a:solidFill>
              </a:rPr>
              <a:t>		</a:t>
            </a:r>
          </a:p>
          <a:p>
            <a:pPr>
              <a:buNone/>
            </a:pPr>
            <a:r>
              <a:rPr lang="en-US" sz="3600" dirty="0">
                <a:solidFill>
                  <a:srgbClr val="2C14DE"/>
                </a:solidFill>
              </a:rPr>
              <a:t>		 for </a:t>
            </a:r>
            <a:r>
              <a:rPr lang="en-US" sz="3600" dirty="0"/>
              <a:t>(</a:t>
            </a:r>
            <a:r>
              <a:rPr lang="en-US" sz="3600" b="1" dirty="0" err="1">
                <a:solidFill>
                  <a:schemeClr val="accent6">
                    <a:lumMod val="75000"/>
                  </a:schemeClr>
                </a:solidFill>
              </a:rPr>
              <a:t>int</a:t>
            </a:r>
            <a:r>
              <a:rPr lang="en-US" sz="3600" b="1" dirty="0">
                <a:solidFill>
                  <a:schemeClr val="accent6">
                    <a:lumMod val="75000"/>
                  </a:schemeClr>
                </a:solidFill>
              </a:rPr>
              <a:t> j=0, k=9;</a:t>
            </a:r>
            <a:r>
              <a:rPr lang="en-US" sz="3600" dirty="0"/>
              <a:t>  </a:t>
            </a:r>
            <a:r>
              <a:rPr lang="en-US" sz="3600" b="1" dirty="0">
                <a:solidFill>
                  <a:srgbClr val="00B050"/>
                </a:solidFill>
              </a:rPr>
              <a:t>j&lt;10;</a:t>
            </a:r>
            <a:r>
              <a:rPr lang="en-US" sz="3600" dirty="0"/>
              <a:t>  </a:t>
            </a:r>
            <a:r>
              <a:rPr lang="en-US" sz="3600" b="1" dirty="0">
                <a:solidFill>
                  <a:schemeClr val="accent4">
                    <a:lumMod val="75000"/>
                  </a:schemeClr>
                </a:solidFill>
              </a:rPr>
              <a:t>j++,k--</a:t>
            </a:r>
            <a:r>
              <a:rPr lang="en-US" sz="3600" dirty="0"/>
              <a:t>)</a:t>
            </a:r>
          </a:p>
          <a:p>
            <a:pPr>
              <a:buNone/>
            </a:pPr>
            <a:r>
              <a:rPr lang="en-US" sz="3600" dirty="0"/>
              <a:t>			     </a:t>
            </a:r>
            <a:r>
              <a:rPr lang="en-US" sz="3600" dirty="0" err="1"/>
              <a:t>cout</a:t>
            </a:r>
            <a:r>
              <a:rPr lang="en-US" sz="3600" dirty="0"/>
              <a:t> &lt;&lt; j * j &lt;&lt;</a:t>
            </a:r>
            <a:r>
              <a:rPr lang="en-US" sz="3600" dirty="0" err="1"/>
              <a:t>endl</a:t>
            </a:r>
            <a:r>
              <a:rPr lang="en-US" sz="3600" dirty="0"/>
              <a:t>;</a:t>
            </a:r>
          </a:p>
          <a:p>
            <a:pPr>
              <a:buNone/>
            </a:pPr>
            <a:r>
              <a:rPr lang="en-US" sz="3600" dirty="0"/>
              <a:t>			      </a:t>
            </a:r>
            <a:r>
              <a:rPr lang="en-US" sz="3600" dirty="0" err="1"/>
              <a:t>cout</a:t>
            </a:r>
            <a:r>
              <a:rPr lang="en-US" sz="3600" dirty="0"/>
              <a:t>&lt;&lt; k*k &lt;&lt;</a:t>
            </a:r>
            <a:r>
              <a:rPr lang="en-US" sz="3600" dirty="0" err="1"/>
              <a:t>endl</a:t>
            </a:r>
            <a:r>
              <a:rPr lang="en-US" sz="3600" dirty="0"/>
              <a:t>;</a:t>
            </a:r>
          </a:p>
          <a:p>
            <a:pPr>
              <a:buNone/>
            </a:pPr>
            <a:r>
              <a:rPr lang="en-US" sz="3600" dirty="0"/>
              <a:t>	</a:t>
            </a:r>
          </a:p>
          <a:p>
            <a:pPr>
              <a:buNone/>
            </a:pPr>
            <a:r>
              <a:rPr lang="en-US" sz="3600" dirty="0">
                <a:solidFill>
                  <a:srgbClr val="2C14DE"/>
                </a:solidFill>
              </a:rPr>
              <a:t>   </a:t>
            </a:r>
            <a:endParaRPr lang="en-US" sz="3600" dirty="0"/>
          </a:p>
          <a:p>
            <a:pPr>
              <a:buNone/>
            </a:pPr>
            <a:endParaRPr lang="en-US" sz="3600" dirty="0"/>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grpSp>
        <p:nvGrpSpPr>
          <p:cNvPr id="2" name="Group 20"/>
          <p:cNvGrpSpPr/>
          <p:nvPr/>
        </p:nvGrpSpPr>
        <p:grpSpPr>
          <a:xfrm>
            <a:off x="1524000" y="1371600"/>
            <a:ext cx="2698368" cy="1676402"/>
            <a:chOff x="571018" y="1516559"/>
            <a:chExt cx="1710409" cy="1676402"/>
          </a:xfrm>
        </p:grpSpPr>
        <p:cxnSp>
          <p:nvCxnSpPr>
            <p:cNvPr id="10" name="Straight Arrow Connector 9"/>
            <p:cNvCxnSpPr/>
            <p:nvPr/>
          </p:nvCxnSpPr>
          <p:spPr>
            <a:xfrm rot="16200000" flipH="1">
              <a:off x="1415142" y="2394858"/>
              <a:ext cx="983160" cy="61304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71018" y="1516559"/>
              <a:ext cx="1710409" cy="769441"/>
            </a:xfrm>
            <a:prstGeom prst="rect">
              <a:avLst/>
            </a:prstGeom>
            <a:noFill/>
          </p:spPr>
          <p:txBody>
            <a:bodyPr wrap="none" rtlCol="0">
              <a:spAutoFit/>
            </a:bodyPr>
            <a:lstStyle/>
            <a:p>
              <a:pPr algn="ctr"/>
              <a:r>
                <a:rPr lang="en-US" sz="2200" b="1" dirty="0">
                  <a:solidFill>
                    <a:srgbClr val="B80000"/>
                  </a:solidFill>
                </a:rPr>
                <a:t>Multiple Initialization</a:t>
              </a:r>
            </a:p>
            <a:p>
              <a:pPr algn="ctr"/>
              <a:r>
                <a:rPr lang="en-US" sz="2200" b="1" dirty="0">
                  <a:solidFill>
                    <a:srgbClr val="B80000"/>
                  </a:solidFill>
                </a:rPr>
                <a:t>expressions</a:t>
              </a:r>
            </a:p>
          </p:txBody>
        </p:sp>
      </p:grpSp>
      <p:grpSp>
        <p:nvGrpSpPr>
          <p:cNvPr id="3" name="Group 21"/>
          <p:cNvGrpSpPr/>
          <p:nvPr/>
        </p:nvGrpSpPr>
        <p:grpSpPr>
          <a:xfrm>
            <a:off x="4572001" y="1447801"/>
            <a:ext cx="1854739" cy="1600201"/>
            <a:chOff x="2971800" y="1600200"/>
            <a:chExt cx="1854739" cy="1600201"/>
          </a:xfrm>
        </p:grpSpPr>
        <p:cxnSp>
          <p:nvCxnSpPr>
            <p:cNvPr id="15" name="Straight Arrow Connector 14"/>
            <p:cNvCxnSpPr>
              <a:stCxn id="17" idx="2"/>
            </p:cNvCxnSpPr>
            <p:nvPr/>
          </p:nvCxnSpPr>
          <p:spPr>
            <a:xfrm rot="16200000" flipH="1">
              <a:off x="3858305" y="2410506"/>
              <a:ext cx="830761" cy="74903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971800" y="1600200"/>
              <a:ext cx="1854739" cy="769441"/>
            </a:xfrm>
            <a:prstGeom prst="rect">
              <a:avLst/>
            </a:prstGeom>
            <a:noFill/>
          </p:spPr>
          <p:txBody>
            <a:bodyPr wrap="none" rtlCol="0">
              <a:spAutoFit/>
            </a:bodyPr>
            <a:lstStyle/>
            <a:p>
              <a:pPr algn="ctr"/>
              <a:r>
                <a:rPr lang="en-US" sz="2200" b="1" dirty="0">
                  <a:solidFill>
                    <a:srgbClr val="B80000"/>
                  </a:solidFill>
                </a:rPr>
                <a:t>Only one </a:t>
              </a:r>
            </a:p>
            <a:p>
              <a:pPr algn="ctr"/>
              <a:r>
                <a:rPr lang="en-US" sz="2200" b="1" dirty="0">
                  <a:solidFill>
                    <a:srgbClr val="B80000"/>
                  </a:solidFill>
                </a:rPr>
                <a:t>Test Condition</a:t>
              </a:r>
            </a:p>
          </p:txBody>
        </p:sp>
      </p:grpSp>
      <p:grpSp>
        <p:nvGrpSpPr>
          <p:cNvPr id="4" name="Group 22"/>
          <p:cNvGrpSpPr/>
          <p:nvPr/>
        </p:nvGrpSpPr>
        <p:grpSpPr>
          <a:xfrm>
            <a:off x="7626970" y="1295400"/>
            <a:ext cx="3072316" cy="1676400"/>
            <a:chOff x="4998750" y="1752600"/>
            <a:chExt cx="4504815" cy="1676400"/>
          </a:xfrm>
        </p:grpSpPr>
        <p:cxnSp>
          <p:nvCxnSpPr>
            <p:cNvPr id="18" name="Straight Arrow Connector 17"/>
            <p:cNvCxnSpPr/>
            <p:nvPr/>
          </p:nvCxnSpPr>
          <p:spPr>
            <a:xfrm rot="10800000" flipV="1">
              <a:off x="5100264" y="2514600"/>
              <a:ext cx="1787660" cy="91440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998750" y="1752600"/>
              <a:ext cx="4504815" cy="769441"/>
            </a:xfrm>
            <a:prstGeom prst="rect">
              <a:avLst/>
            </a:prstGeom>
            <a:noFill/>
          </p:spPr>
          <p:txBody>
            <a:bodyPr wrap="none" rtlCol="0">
              <a:spAutoFit/>
            </a:bodyPr>
            <a:lstStyle/>
            <a:p>
              <a:pPr algn="ctr"/>
              <a:r>
                <a:rPr lang="en-US" sz="2200" b="1" dirty="0">
                  <a:solidFill>
                    <a:srgbClr val="B80000"/>
                  </a:solidFill>
                </a:rPr>
                <a:t>Multiple Increment/Dec </a:t>
              </a:r>
            </a:p>
            <a:p>
              <a:pPr algn="ctr"/>
              <a:r>
                <a:rPr lang="en-US" sz="2200" b="1" dirty="0">
                  <a:solidFill>
                    <a:srgbClr val="B80000"/>
                  </a:solidFill>
                </a:rPr>
                <a:t>expressions</a:t>
              </a:r>
            </a:p>
          </p:txBody>
        </p:sp>
      </p:grpSp>
      <p:grpSp>
        <p:nvGrpSpPr>
          <p:cNvPr id="5" name="Group 26"/>
          <p:cNvGrpSpPr/>
          <p:nvPr/>
        </p:nvGrpSpPr>
        <p:grpSpPr>
          <a:xfrm>
            <a:off x="2667000" y="3581400"/>
            <a:ext cx="981710" cy="2438400"/>
            <a:chOff x="1143000" y="3581400"/>
            <a:chExt cx="1544460" cy="2438400"/>
          </a:xfrm>
        </p:grpSpPr>
        <p:sp>
          <p:nvSpPr>
            <p:cNvPr id="24" name="Left Brace 23"/>
            <p:cNvSpPr/>
            <p:nvPr/>
          </p:nvSpPr>
          <p:spPr>
            <a:xfrm>
              <a:off x="1143000" y="35814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sp>
          <p:nvSpPr>
            <p:cNvPr id="25" name="TextBox 24"/>
            <p:cNvSpPr txBox="1"/>
            <p:nvPr/>
          </p:nvSpPr>
          <p:spPr>
            <a:xfrm>
              <a:off x="2396835" y="4135580"/>
              <a:ext cx="290625" cy="646331"/>
            </a:xfrm>
            <a:prstGeom prst="rect">
              <a:avLst/>
            </a:prstGeom>
            <a:noFill/>
          </p:spPr>
          <p:txBody>
            <a:bodyPr wrap="none" rtlCol="0">
              <a:spAutoFit/>
            </a:bodyPr>
            <a:lstStyle/>
            <a:p>
              <a:endParaRPr lang="en-US" sz="3600" dirty="0"/>
            </a:p>
          </p:txBody>
        </p:sp>
        <p:sp>
          <p:nvSpPr>
            <p:cNvPr id="26" name="Left Brace 25"/>
            <p:cNvSpPr/>
            <p:nvPr/>
          </p:nvSpPr>
          <p:spPr>
            <a:xfrm flipH="1">
              <a:off x="1295400" y="5334000"/>
              <a:ext cx="304800" cy="685800"/>
            </a:xfrm>
            <a:prstGeom prst="leftBrace">
              <a:avLst/>
            </a:prstGeom>
            <a:ln w="31750">
              <a:solidFill>
                <a:srgbClr val="2C14DE"/>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dirty="0"/>
            </a:p>
          </p:txBody>
        </p:sp>
      </p:grpSp>
    </p:spTree>
    <p:extLst>
      <p:ext uri="{BB962C8B-B14F-4D97-AF65-F5344CB8AC3E}">
        <p14:creationId xmlns:p14="http://schemas.microsoft.com/office/powerpoint/2010/main" val="217999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A5BBE262-A091-4A78-A1CF-1D8FC93BF1E6}" type="slidenum">
              <a:rPr lang="en-US"/>
              <a:pPr/>
              <a:t>9</a:t>
            </a:fld>
            <a:endParaRPr lang="en-US"/>
          </a:p>
        </p:txBody>
      </p:sp>
      <p:sp>
        <p:nvSpPr>
          <p:cNvPr id="9218" name="Rectangle 2"/>
          <p:cNvSpPr>
            <a:spLocks noGrp="1" noChangeArrowheads="1"/>
          </p:cNvSpPr>
          <p:nvPr>
            <p:ph type="title"/>
          </p:nvPr>
        </p:nvSpPr>
        <p:spPr>
          <a:xfrm>
            <a:off x="1627906" y="94528"/>
            <a:ext cx="9040095" cy="715962"/>
          </a:xfrm>
        </p:spPr>
        <p:txBody>
          <a:bodyPr>
            <a:normAutofit/>
          </a:bodyPr>
          <a:lstStyle/>
          <a:p>
            <a:r>
              <a:rPr lang="en-US" dirty="0">
                <a:solidFill>
                  <a:srgbClr val="B80000"/>
                </a:solidFill>
              </a:rPr>
              <a:t>(1) for loop - Variable Visibility</a:t>
            </a:r>
          </a:p>
        </p:txBody>
      </p:sp>
      <p:sp>
        <p:nvSpPr>
          <p:cNvPr id="9219" name="Rectangle 3"/>
          <p:cNvSpPr>
            <a:spLocks noGrp="1" noChangeArrowheads="1"/>
          </p:cNvSpPr>
          <p:nvPr>
            <p:ph type="body" sz="half" idx="1"/>
          </p:nvPr>
        </p:nvSpPr>
        <p:spPr>
          <a:xfrm>
            <a:off x="1641760" y="914400"/>
            <a:ext cx="8915400" cy="5943600"/>
          </a:xfrm>
        </p:spPr>
        <p:txBody>
          <a:bodyPr>
            <a:noAutofit/>
          </a:bodyPr>
          <a:lstStyle/>
          <a:p>
            <a:pPr>
              <a:buNone/>
            </a:pPr>
            <a:r>
              <a:rPr lang="en-US" dirty="0">
                <a:solidFill>
                  <a:srgbClr val="2C14DE"/>
                </a:solidFill>
              </a:rPr>
              <a:t> </a:t>
            </a:r>
            <a:r>
              <a:rPr lang="en-US" dirty="0"/>
              <a:t>void main()</a:t>
            </a:r>
          </a:p>
          <a:p>
            <a:pPr>
              <a:buNone/>
            </a:pPr>
            <a:r>
              <a:rPr lang="en-US" dirty="0"/>
              <a:t>{</a:t>
            </a:r>
          </a:p>
          <a:p>
            <a:pPr>
              <a:buNone/>
            </a:pPr>
            <a:r>
              <a:rPr lang="en-US" dirty="0"/>
              <a:t>		</a:t>
            </a:r>
            <a:r>
              <a:rPr lang="en-US" dirty="0" err="1"/>
              <a:t>int</a:t>
            </a:r>
            <a:r>
              <a:rPr lang="en-US" dirty="0"/>
              <a:t> j; </a:t>
            </a:r>
          </a:p>
          <a:p>
            <a:pPr>
              <a:buNone/>
            </a:pPr>
            <a:r>
              <a:rPr lang="en-US" dirty="0"/>
              <a:t>		</a:t>
            </a:r>
            <a:r>
              <a:rPr lang="en-US" dirty="0">
                <a:solidFill>
                  <a:srgbClr val="2C14DE"/>
                </a:solidFill>
              </a:rPr>
              <a:t>for</a:t>
            </a:r>
            <a:r>
              <a:rPr lang="en-US" dirty="0"/>
              <a:t>(j=0; j&lt;10; j++) </a:t>
            </a:r>
            <a:r>
              <a:rPr lang="en-US" b="1" dirty="0">
                <a:solidFill>
                  <a:srgbClr val="2C14DE"/>
                </a:solidFill>
              </a:rPr>
              <a:t>{</a:t>
            </a:r>
          </a:p>
          <a:p>
            <a:pPr>
              <a:buNone/>
            </a:pPr>
            <a:r>
              <a:rPr lang="en-US" dirty="0"/>
              <a:t>			</a:t>
            </a:r>
            <a:r>
              <a:rPr lang="en-US" dirty="0" err="1">
                <a:solidFill>
                  <a:srgbClr val="2C14DE"/>
                </a:solidFill>
              </a:rPr>
              <a:t>int</a:t>
            </a:r>
            <a:r>
              <a:rPr lang="en-US" dirty="0">
                <a:solidFill>
                  <a:srgbClr val="2C14DE"/>
                </a:solidFill>
              </a:rPr>
              <a:t> k=0;</a:t>
            </a:r>
          </a:p>
          <a:p>
            <a:pPr>
              <a:buNone/>
            </a:pPr>
            <a:r>
              <a:rPr lang="en-US" dirty="0"/>
              <a:t>			k = j*j;</a:t>
            </a:r>
          </a:p>
          <a:p>
            <a:pPr>
              <a:buNone/>
            </a:pPr>
            <a:r>
              <a:rPr lang="en-US" dirty="0"/>
              <a:t>			</a:t>
            </a:r>
            <a:r>
              <a:rPr lang="en-US" dirty="0" err="1"/>
              <a:t>cout</a:t>
            </a:r>
            <a:r>
              <a:rPr lang="en-US" dirty="0"/>
              <a:t>&lt;&lt;“\</a:t>
            </a:r>
            <a:r>
              <a:rPr lang="en-US" dirty="0" err="1"/>
              <a:t>nValue</a:t>
            </a:r>
            <a:r>
              <a:rPr lang="en-US" dirty="0"/>
              <a:t> of k: “&lt;&lt;k;		</a:t>
            </a:r>
          </a:p>
          <a:p>
            <a:pPr>
              <a:buNone/>
            </a:pPr>
            <a:r>
              <a:rPr lang="en-US" b="1" dirty="0">
                <a:solidFill>
                  <a:srgbClr val="2C14DE"/>
                </a:solidFill>
              </a:rPr>
              <a:t>		}</a:t>
            </a:r>
          </a:p>
          <a:p>
            <a:pPr>
              <a:buNone/>
            </a:pPr>
            <a:r>
              <a:rPr lang="en-US" dirty="0"/>
              <a:t>   		// </a:t>
            </a:r>
            <a:r>
              <a:rPr lang="en-US" b="1" dirty="0">
                <a:solidFill>
                  <a:srgbClr val="B80000"/>
                </a:solidFill>
              </a:rPr>
              <a:t>k = 23; </a:t>
            </a:r>
            <a:r>
              <a:rPr lang="en-US" dirty="0"/>
              <a:t>Cannot do this! </a:t>
            </a:r>
          </a:p>
          <a:p>
            <a:pPr>
              <a:buNone/>
            </a:pPr>
            <a:r>
              <a:rPr lang="en-US" dirty="0"/>
              <a:t>}</a:t>
            </a:r>
          </a:p>
          <a:p>
            <a:pPr>
              <a:buNone/>
            </a:pPr>
            <a:r>
              <a:rPr lang="en-US" dirty="0"/>
              <a:t>	</a:t>
            </a:r>
          </a:p>
        </p:txBody>
      </p:sp>
      <p:sp>
        <p:nvSpPr>
          <p:cNvPr id="6" name="Rectangle 5"/>
          <p:cNvSpPr/>
          <p:nvPr/>
        </p:nvSpPr>
        <p:spPr>
          <a:xfrm>
            <a:off x="1524000" y="868682"/>
            <a:ext cx="9067800" cy="4571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ourier New" pitchFamily="49" charset="0"/>
              <a:cs typeface="Courier New" pitchFamily="49" charset="0"/>
            </a:endParaRPr>
          </a:p>
        </p:txBody>
      </p:sp>
    </p:spTree>
    <p:extLst>
      <p:ext uri="{BB962C8B-B14F-4D97-AF65-F5344CB8AC3E}">
        <p14:creationId xmlns:p14="http://schemas.microsoft.com/office/powerpoint/2010/main" val="31007760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2014</TotalTime>
  <Words>2051</Words>
  <Application>Microsoft Office PowerPoint</Application>
  <PresentationFormat>Widescreen</PresentationFormat>
  <Paragraphs>344</Paragraphs>
  <Slides>39</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Monotype Sorts</vt:lpstr>
      <vt:lpstr>Office Theme</vt:lpstr>
      <vt:lpstr>Fundamental of Programming </vt:lpstr>
      <vt:lpstr>Repetition Structures  (LOOPs) </vt:lpstr>
      <vt:lpstr>(1) for loop</vt:lpstr>
      <vt:lpstr>(1) for loop - Syntax</vt:lpstr>
      <vt:lpstr>(for loop) -- Class Exercise-1</vt:lpstr>
      <vt:lpstr>(for loop) -- Class Exercise-2</vt:lpstr>
      <vt:lpstr>(for loop) -- Class Exercise-3</vt:lpstr>
      <vt:lpstr>for loop – Multiple Expressions</vt:lpstr>
      <vt:lpstr>(1) for loop - Variable Visibility</vt:lpstr>
      <vt:lpstr>(1) for loop – optional expressions</vt:lpstr>
      <vt:lpstr>while loop</vt:lpstr>
      <vt:lpstr>while loop -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Tracing a while Loop</vt:lpstr>
      <vt:lpstr>Example Program</vt:lpstr>
      <vt:lpstr>(while loop) -- Class Exercise-1</vt:lpstr>
      <vt:lpstr>(while loop) -- Class Exercise-2</vt:lpstr>
      <vt:lpstr>(while loop) -- Class Exercise-3</vt:lpstr>
      <vt:lpstr>do loop</vt:lpstr>
      <vt:lpstr>do while loop - syntax</vt:lpstr>
      <vt:lpstr>do loop – Example1</vt:lpstr>
      <vt:lpstr>do loop – Example2</vt:lpstr>
      <vt:lpstr> “break” Statement</vt:lpstr>
      <vt:lpstr> “break” Statement Syntax</vt:lpstr>
      <vt:lpstr>(using break in loops) – Class Exercise 1</vt:lpstr>
      <vt:lpstr> break in loop – Concusion</vt:lpstr>
      <vt:lpstr>Nested Repetition Structures  (Nested Loops)</vt:lpstr>
      <vt:lpstr>Nested Repetition Structures  (Nested Loops) - Example</vt:lpstr>
      <vt:lpstr> (Nested Loops) – Example Program-1</vt:lpstr>
      <vt:lpstr> (Nested Loops) – Example Program-2</vt:lpstr>
      <vt:lpstr> (Nested Loops) – Example Program-3</vt:lpstr>
      <vt:lpstr> (Nested Loops) – Example Program-4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 of Programming (ACS-102)</dc:title>
  <dc:creator>MATI</dc:creator>
  <cp:lastModifiedBy>Sehrish Firdous</cp:lastModifiedBy>
  <cp:revision>72</cp:revision>
  <dcterms:created xsi:type="dcterms:W3CDTF">2017-03-11T04:46:15Z</dcterms:created>
  <dcterms:modified xsi:type="dcterms:W3CDTF">2023-10-25T09:36:00Z</dcterms:modified>
</cp:coreProperties>
</file>