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84" r:id="rId3"/>
    <p:sldId id="322" r:id="rId4"/>
    <p:sldId id="327" r:id="rId5"/>
    <p:sldId id="328" r:id="rId6"/>
    <p:sldId id="323" r:id="rId7"/>
    <p:sldId id="329" r:id="rId8"/>
    <p:sldId id="324" r:id="rId9"/>
    <p:sldId id="325" r:id="rId10"/>
    <p:sldId id="32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71AE7-F1E7-44B3-A773-FD31570438B2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B4E518-682B-46B8-BC9E-B837BE15F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59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A539-6BA2-4B0B-8376-A2E629F657A8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529F-C787-48C7-8D78-DD5D746AD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20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A539-6BA2-4B0B-8376-A2E629F657A8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529F-C787-48C7-8D78-DD5D746AD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35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A539-6BA2-4B0B-8376-A2E629F657A8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529F-C787-48C7-8D78-DD5D746AD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25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A539-6BA2-4B0B-8376-A2E629F657A8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529F-C787-48C7-8D78-DD5D746AD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5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A539-6BA2-4B0B-8376-A2E629F657A8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529F-C787-48C7-8D78-DD5D746AD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78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A539-6BA2-4B0B-8376-A2E629F657A8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529F-C787-48C7-8D78-DD5D746AD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45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A539-6BA2-4B0B-8376-A2E629F657A8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529F-C787-48C7-8D78-DD5D746AD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87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A539-6BA2-4B0B-8376-A2E629F657A8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529F-C787-48C7-8D78-DD5D746AD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88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A539-6BA2-4B0B-8376-A2E629F657A8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529F-C787-48C7-8D78-DD5D746AD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70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A539-6BA2-4B0B-8376-A2E629F657A8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529F-C787-48C7-8D78-DD5D746AD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493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EA539-6BA2-4B0B-8376-A2E629F657A8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2529F-C787-48C7-8D78-DD5D746AD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22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EA539-6BA2-4B0B-8376-A2E629F657A8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2529F-C787-48C7-8D78-DD5D746AD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40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3636" y="1882776"/>
            <a:ext cx="8991600" cy="1622425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160C5C"/>
                </a:solidFill>
              </a:rPr>
              <a:t>Fundamental of Programming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600" dirty="0"/>
              <a:t>(ACS-102)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2600" y="3962400"/>
            <a:ext cx="8686800" cy="2743200"/>
          </a:xfrm>
        </p:spPr>
        <p:txBody>
          <a:bodyPr>
            <a:normAutofit/>
          </a:bodyPr>
          <a:lstStyle/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4406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96980"/>
            <a:ext cx="82296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rgbClr val="B80000"/>
                </a:solidFill>
              </a:rPr>
              <a:t> (Nested Loops) – Example Program-3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20980" y="949035"/>
            <a:ext cx="8894620" cy="5680365"/>
          </a:xfrm>
        </p:spPr>
        <p:txBody>
          <a:bodyPr>
            <a:normAutofit/>
          </a:bodyPr>
          <a:lstStyle/>
          <a:p>
            <a:pPr algn="just" eaLnBrk="1" hangingPunct="1">
              <a:buFontTx/>
              <a:buChar char="-"/>
            </a:pPr>
            <a:r>
              <a:rPr lang="en-US" dirty="0"/>
              <a:t>Write a program to print Rectangle based on two triangles (One using + and other using * symbol).</a:t>
            </a:r>
          </a:p>
          <a:p>
            <a:pPr algn="just">
              <a:buNone/>
            </a:pPr>
            <a:endParaRPr lang="en-US" dirty="0"/>
          </a:p>
          <a:p>
            <a:pPr algn="just">
              <a:spcBef>
                <a:spcPts val="0"/>
              </a:spcBef>
              <a:buNone/>
            </a:pPr>
            <a:r>
              <a:rPr lang="en-US" dirty="0"/>
              <a:t>		+********</a:t>
            </a:r>
          </a:p>
          <a:p>
            <a:pPr algn="just">
              <a:spcBef>
                <a:spcPts val="0"/>
              </a:spcBef>
              <a:buNone/>
            </a:pPr>
            <a:r>
              <a:rPr lang="en-US" dirty="0"/>
              <a:t>		++*******</a:t>
            </a:r>
          </a:p>
          <a:p>
            <a:pPr algn="just">
              <a:spcBef>
                <a:spcPts val="0"/>
              </a:spcBef>
              <a:buNone/>
            </a:pPr>
            <a:r>
              <a:rPr lang="en-US" dirty="0"/>
              <a:t>		+++******</a:t>
            </a:r>
          </a:p>
          <a:p>
            <a:pPr algn="just">
              <a:spcBef>
                <a:spcPts val="0"/>
              </a:spcBef>
              <a:buNone/>
            </a:pPr>
            <a:r>
              <a:rPr lang="en-US" dirty="0"/>
              <a:t>		++++*****</a:t>
            </a:r>
          </a:p>
          <a:p>
            <a:pPr algn="just">
              <a:spcBef>
                <a:spcPts val="0"/>
              </a:spcBef>
              <a:buNone/>
            </a:pPr>
            <a:r>
              <a:rPr lang="en-US" dirty="0"/>
              <a:t>		+++++****</a:t>
            </a:r>
          </a:p>
          <a:p>
            <a:pPr algn="just">
              <a:spcBef>
                <a:spcPts val="0"/>
              </a:spcBef>
              <a:buNone/>
            </a:pPr>
            <a:r>
              <a:rPr lang="en-US" dirty="0"/>
              <a:t>		++++++***</a:t>
            </a:r>
          </a:p>
          <a:p>
            <a:pPr algn="just">
              <a:spcBef>
                <a:spcPts val="0"/>
              </a:spcBef>
              <a:buNone/>
            </a:pPr>
            <a:r>
              <a:rPr lang="en-US" dirty="0"/>
              <a:t>		+++++++**</a:t>
            </a:r>
          </a:p>
          <a:p>
            <a:pPr algn="just">
              <a:spcBef>
                <a:spcPts val="0"/>
              </a:spcBef>
              <a:buNone/>
            </a:pPr>
            <a:r>
              <a:rPr lang="en-US" dirty="0"/>
              <a:t>		++++++++*</a:t>
            </a:r>
          </a:p>
          <a:p>
            <a:pPr algn="just">
              <a:spcBef>
                <a:spcPts val="0"/>
              </a:spcBef>
              <a:buNone/>
            </a:pPr>
            <a:r>
              <a:rPr lang="en-US" dirty="0"/>
              <a:t>		+++++++++</a:t>
            </a:r>
          </a:p>
        </p:txBody>
      </p:sp>
      <p:sp>
        <p:nvSpPr>
          <p:cNvPr id="7" name="Rectangle 6"/>
          <p:cNvSpPr/>
          <p:nvPr/>
        </p:nvSpPr>
        <p:spPr>
          <a:xfrm>
            <a:off x="1600200" y="8382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05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3636" y="1882776"/>
            <a:ext cx="8991600" cy="1622425"/>
          </a:xfrm>
        </p:spPr>
        <p:txBody>
          <a:bodyPr>
            <a:normAutofit fontScale="90000"/>
          </a:bodyPr>
          <a:lstStyle/>
          <a:p>
            <a:r>
              <a:rPr lang="en-US" sz="5200" dirty="0" smtClean="0">
                <a:solidFill>
                  <a:srgbClr val="160C5C"/>
                </a:solidFill>
              </a:rPr>
              <a:t>Repetition </a:t>
            </a:r>
            <a:r>
              <a:rPr lang="en-US" sz="5200" dirty="0">
                <a:solidFill>
                  <a:srgbClr val="160C5C"/>
                </a:solidFill>
              </a:rPr>
              <a:t>Structures </a:t>
            </a:r>
            <a:br>
              <a:rPr lang="en-US" sz="5200" dirty="0">
                <a:solidFill>
                  <a:srgbClr val="160C5C"/>
                </a:solidFill>
              </a:rPr>
            </a:br>
            <a:r>
              <a:rPr lang="en-US" sz="5200" dirty="0" smtClean="0">
                <a:solidFill>
                  <a:srgbClr val="160C5C"/>
                </a:solidFill>
              </a:rPr>
              <a:t>(LOOPs)</a:t>
            </a:r>
            <a:r>
              <a:rPr lang="en-US" sz="5200" dirty="0">
                <a:solidFill>
                  <a:srgbClr val="160C5C"/>
                </a:solidFill>
              </a:rPr>
              <a:t/>
            </a:r>
            <a:br>
              <a:rPr lang="en-US" sz="5200" dirty="0">
                <a:solidFill>
                  <a:srgbClr val="160C5C"/>
                </a:solidFill>
              </a:rPr>
            </a:br>
            <a:endParaRPr lang="en-US" sz="26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Nested 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71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8686800" cy="11731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rgbClr val="B80000"/>
                </a:solidFill>
              </a:rPr>
              <a:t>Nested Repetition Structures</a:t>
            </a:r>
            <a:br>
              <a:rPr lang="en-US" dirty="0" smtClean="0">
                <a:solidFill>
                  <a:srgbClr val="B80000"/>
                </a:solidFill>
              </a:rPr>
            </a:br>
            <a:r>
              <a:rPr lang="en-US" b="1" dirty="0" smtClean="0">
                <a:solidFill>
                  <a:srgbClr val="B80000"/>
                </a:solidFill>
              </a:rPr>
              <a:t> (Nested Loops)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524000"/>
            <a:ext cx="8763000" cy="5105400"/>
          </a:xfrm>
        </p:spPr>
        <p:txBody>
          <a:bodyPr/>
          <a:lstStyle/>
          <a:p>
            <a:pPr eaLnBrk="1" hangingPunct="1"/>
            <a:r>
              <a:rPr lang="en-US" dirty="0" smtClean="0"/>
              <a:t>In a </a:t>
            </a:r>
            <a:r>
              <a:rPr lang="en-US" b="1" dirty="0" smtClean="0"/>
              <a:t>nested repetition structure</a:t>
            </a:r>
            <a:r>
              <a:rPr lang="en-US" dirty="0" smtClean="0"/>
              <a:t>, one loop (</a:t>
            </a:r>
            <a:r>
              <a:rPr lang="en-US" dirty="0" smtClean="0">
                <a:solidFill>
                  <a:srgbClr val="2F1BC7"/>
                </a:solidFill>
              </a:rPr>
              <a:t>inner loop</a:t>
            </a:r>
            <a:r>
              <a:rPr lang="en-US" dirty="0" smtClean="0"/>
              <a:t>) is placed entirely within another loop (</a:t>
            </a:r>
            <a:r>
              <a:rPr lang="en-US" dirty="0" smtClean="0">
                <a:solidFill>
                  <a:srgbClr val="2F1BC7"/>
                </a:solidFill>
              </a:rPr>
              <a:t>outer loop</a:t>
            </a:r>
            <a:r>
              <a:rPr lang="en-US" dirty="0" smtClean="0"/>
              <a:t>)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In </a:t>
            </a:r>
            <a:r>
              <a:rPr lang="en-US" dirty="0" smtClean="0">
                <a:solidFill>
                  <a:srgbClr val="2F1BC7"/>
                </a:solidFill>
              </a:rPr>
              <a:t>nested loops </a:t>
            </a:r>
            <a:r>
              <a:rPr lang="en-US" dirty="0" smtClean="0"/>
              <a:t>any loop (</a:t>
            </a:r>
            <a:r>
              <a:rPr lang="en-US" i="1" dirty="0" smtClean="0">
                <a:solidFill>
                  <a:srgbClr val="2F1BC7"/>
                </a:solidFill>
              </a:rPr>
              <a:t>for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rgbClr val="2F1BC7"/>
                </a:solidFill>
              </a:rPr>
              <a:t>while</a:t>
            </a:r>
            <a:r>
              <a:rPr lang="en-US" dirty="0" smtClean="0"/>
              <a:t>, or </a:t>
            </a:r>
            <a:r>
              <a:rPr lang="en-US" i="1" dirty="0" smtClean="0">
                <a:solidFill>
                  <a:srgbClr val="2F1BC7"/>
                </a:solidFill>
              </a:rPr>
              <a:t>do</a:t>
            </a:r>
            <a:r>
              <a:rPr lang="en-US" dirty="0" smtClean="0"/>
              <a:t> loop) can be placed inside another loop which can be a </a:t>
            </a:r>
            <a:r>
              <a:rPr lang="en-US" i="1" dirty="0" smtClean="0">
                <a:solidFill>
                  <a:srgbClr val="2F1BC7"/>
                </a:solidFill>
              </a:rPr>
              <a:t>for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rgbClr val="2F1BC7"/>
                </a:solidFill>
              </a:rPr>
              <a:t>while</a:t>
            </a:r>
            <a:r>
              <a:rPr lang="en-US" dirty="0" smtClean="0"/>
              <a:t>, or a </a:t>
            </a:r>
            <a:r>
              <a:rPr lang="en-US" i="1" dirty="0" smtClean="0">
                <a:solidFill>
                  <a:srgbClr val="2F1BC7"/>
                </a:solidFill>
              </a:rPr>
              <a:t>do</a:t>
            </a:r>
            <a:r>
              <a:rPr lang="en-US" dirty="0" smtClean="0"/>
              <a:t> loop</a:t>
            </a:r>
          </a:p>
          <a:p>
            <a:pPr eaLnBrk="1" hangingPunct="1"/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1600200" y="13716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40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loop within another loop is called a nested loop. Let's take an example,</a:t>
            </a:r>
          </a:p>
          <a:p>
            <a:r>
              <a:rPr lang="en-US" dirty="0"/>
              <a:t>Suppose we want to loop through each day of a week for 3 weeks.</a:t>
            </a:r>
          </a:p>
          <a:p>
            <a:r>
              <a:rPr lang="en-US" dirty="0"/>
              <a:t>To achieve this, we can create a loop to iterate three times (3 weeks). And inside the loop, we can create another loop to iterate 7 times (7 days). This is how we can use nested loops.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264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199" y="985086"/>
            <a:ext cx="9795387" cy="6032421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078F2"/>
                </a:solidFill>
                <a:effectLst/>
                <a:latin typeface="droid sans mono"/>
              </a:rPr>
              <a:t>#include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0A14F"/>
                </a:solidFill>
                <a:effectLst/>
                <a:latin typeface="droid sans mono"/>
              </a:rPr>
              <a:t>&lt;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50A14F"/>
                </a:solidFill>
                <a:effectLst/>
                <a:latin typeface="droid sans mono"/>
              </a:rPr>
              <a:t>iostream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0A14F"/>
                </a:solidFill>
                <a:effectLst/>
                <a:latin typeface="droid sans mono"/>
              </a:rPr>
              <a:t>&gt;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droid sans mono"/>
              </a:rPr>
              <a:t>using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droid sans mono"/>
              </a:rPr>
              <a:t>namespace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C18401"/>
                </a:solidFill>
                <a:effectLst/>
                <a:latin typeface="droid sans mono"/>
              </a:rPr>
              <a:t>std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626A4"/>
                </a:solidFill>
                <a:effectLst/>
                <a:latin typeface="droid sans mono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4078F2"/>
                </a:solidFill>
                <a:effectLst/>
                <a:latin typeface="droid sans mono"/>
              </a:rPr>
              <a:t>main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626A4"/>
                </a:solidFill>
                <a:effectLst/>
                <a:latin typeface="droid sans mono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weeks =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86801"/>
                </a:solidFill>
                <a:effectLst/>
                <a:latin typeface="droid sans mono"/>
              </a:rPr>
              <a:t>3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days_in_week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=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86801"/>
                </a:solidFill>
                <a:effectLst/>
                <a:latin typeface="droid sans mono"/>
              </a:rPr>
              <a:t>7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droid sans mono"/>
              </a:rPr>
              <a:t>for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626A4"/>
                </a:solidFill>
                <a:effectLst/>
                <a:latin typeface="droid sans mono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=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86801"/>
                </a:solidFill>
                <a:effectLst/>
                <a:latin typeface="droid sans mono"/>
              </a:rPr>
              <a:t>1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;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&lt;= weeks; ++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C18401"/>
                </a:solidFill>
                <a:effectLst/>
                <a:latin typeface="droid sans mono"/>
              </a:rPr>
              <a:t>cout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&lt;&lt;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0A14F"/>
                </a:solidFill>
                <a:effectLst/>
                <a:latin typeface="droid sans mono"/>
              </a:rPr>
              <a:t>"Week: 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&lt;&lt;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&lt;&lt;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C18401"/>
                </a:solidFill>
                <a:effectLst/>
                <a:latin typeface="droid sans mono"/>
              </a:rPr>
              <a:t>endl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droid sans mono"/>
              </a:rPr>
              <a:t>for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A626A4"/>
                </a:solidFill>
                <a:effectLst/>
                <a:latin typeface="droid sans mono"/>
              </a:rPr>
              <a:t>int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j =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86801"/>
                </a:solidFill>
                <a:effectLst/>
                <a:latin typeface="droid sans mono"/>
              </a:rPr>
              <a:t>1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; j &lt;=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days_in_week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; ++j)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C18401"/>
                </a:solidFill>
                <a:effectLst/>
                <a:latin typeface="droid sans mono"/>
              </a:rPr>
              <a:t>cout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&lt;&lt;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50A14F"/>
                </a:solidFill>
                <a:effectLst/>
                <a:latin typeface="droid sans mono"/>
              </a:rPr>
              <a:t>" Day:"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&lt;&lt; j &lt;&lt;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C18401"/>
                </a:solidFill>
                <a:effectLst/>
                <a:latin typeface="droid sans mono"/>
              </a:rPr>
              <a:t>endl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A626A4"/>
                </a:solidFill>
                <a:effectLst/>
                <a:latin typeface="droid sans mono"/>
              </a:rPr>
              <a:t>return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986801"/>
                </a:solidFill>
                <a:effectLst/>
                <a:latin typeface="droid sans mono"/>
              </a:rPr>
              <a:t>0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383A42"/>
                </a:solidFill>
                <a:effectLst/>
                <a:latin typeface="droid sans mono"/>
              </a:rPr>
              <a:t>; }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33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8382000" cy="11731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rgbClr val="B80000"/>
                </a:solidFill>
              </a:rPr>
              <a:t>Nested Repetition Structures</a:t>
            </a:r>
            <a:br>
              <a:rPr lang="en-US" dirty="0" smtClean="0">
                <a:solidFill>
                  <a:srgbClr val="B80000"/>
                </a:solidFill>
              </a:rPr>
            </a:br>
            <a:r>
              <a:rPr lang="en-US" dirty="0" smtClean="0">
                <a:solidFill>
                  <a:srgbClr val="B80000"/>
                </a:solidFill>
              </a:rPr>
              <a:t> (Nested Loops) - Example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524000"/>
            <a:ext cx="8991600" cy="5105400"/>
          </a:xfrm>
        </p:spPr>
        <p:txBody>
          <a:bodyPr>
            <a:normAutofit/>
          </a:bodyPr>
          <a:lstStyle/>
          <a:p>
            <a:pPr eaLnBrk="1" hangingPunct="1"/>
            <a:endParaRPr lang="en-US" sz="2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2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None/>
            </a:pPr>
            <a:r>
              <a:rPr lang="en-US" sz="2600" b="1" dirty="0">
                <a:solidFill>
                  <a:srgbClr val="2F1BC7"/>
                </a:solidFill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2600" b="1" dirty="0" err="1">
                <a:solidFill>
                  <a:srgbClr val="2F1BC7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b="1" dirty="0">
                <a:solidFill>
                  <a:srgbClr val="2F1BC7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 err="1">
                <a:solidFill>
                  <a:srgbClr val="2F1BC7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600" b="1" dirty="0">
                <a:solidFill>
                  <a:srgbClr val="2F1BC7"/>
                </a:solidFill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2600" b="1" dirty="0" err="1">
                <a:solidFill>
                  <a:srgbClr val="2F1BC7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600" b="1" dirty="0">
                <a:solidFill>
                  <a:srgbClr val="2F1BC7"/>
                </a:solidFill>
                <a:latin typeface="Courier New" pitchFamily="49" charset="0"/>
                <a:cs typeface="Courier New" pitchFamily="49" charset="0"/>
              </a:rPr>
              <a:t>&lt;2; </a:t>
            </a:r>
            <a:r>
              <a:rPr lang="en-US" sz="2600" b="1" dirty="0" err="1">
                <a:solidFill>
                  <a:srgbClr val="2F1BC7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600" b="1" dirty="0">
                <a:solidFill>
                  <a:srgbClr val="2F1BC7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eaLnBrk="1" hangingPunct="1">
              <a:buNone/>
            </a:pPr>
            <a:r>
              <a:rPr lang="en-US" sz="2600" b="1" dirty="0">
                <a:solidFill>
                  <a:srgbClr val="2F1BC7"/>
                </a:solidFill>
                <a:latin typeface="Courier New" pitchFamily="49" charset="0"/>
                <a:cs typeface="Courier New" pitchFamily="49" charset="0"/>
              </a:rPr>
              <a:t>{	</a:t>
            </a:r>
          </a:p>
          <a:p>
            <a:pPr eaLnBrk="1" hangingPunct="1"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2600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j=0; j&lt;2;j++)</a:t>
            </a:r>
          </a:p>
          <a:p>
            <a:pPr lvl="2">
              <a:buNone/>
            </a:pPr>
            <a:r>
              <a:rPr lang="en-US" sz="2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3"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&lt;&lt;“\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nHello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-”&lt;&lt;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&lt;&lt;“:“&lt;&lt;j;</a:t>
            </a:r>
          </a:p>
          <a:p>
            <a:pPr lvl="2">
              <a:buNone/>
            </a:pPr>
            <a:r>
              <a:rPr lang="en-US" sz="2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2" indent="-1143000">
              <a:buNone/>
            </a:pPr>
            <a:r>
              <a:rPr lang="en-US" sz="2600" b="1" dirty="0">
                <a:solidFill>
                  <a:srgbClr val="2F1BC7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1600200" y="13716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5"/>
          <p:cNvGrpSpPr/>
          <p:nvPr/>
        </p:nvGrpSpPr>
        <p:grpSpPr>
          <a:xfrm>
            <a:off x="2362200" y="1828800"/>
            <a:ext cx="2895600" cy="762000"/>
            <a:chOff x="838200" y="1828800"/>
            <a:chExt cx="2895600" cy="762000"/>
          </a:xfrm>
        </p:grpSpPr>
        <p:cxnSp>
          <p:nvCxnSpPr>
            <p:cNvPr id="6" name="Straight Arrow Connector 5"/>
            <p:cNvCxnSpPr/>
            <p:nvPr/>
          </p:nvCxnSpPr>
          <p:spPr>
            <a:xfrm rot="10800000" flipV="1">
              <a:off x="838200" y="2057400"/>
              <a:ext cx="1219200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057400" y="1828800"/>
              <a:ext cx="16764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/>
                <a:t>Outer Loop</a:t>
              </a:r>
            </a:p>
          </p:txBody>
        </p:sp>
      </p:grpSp>
      <p:grpSp>
        <p:nvGrpSpPr>
          <p:cNvPr id="3" name="Group 16"/>
          <p:cNvGrpSpPr/>
          <p:nvPr/>
        </p:nvGrpSpPr>
        <p:grpSpPr>
          <a:xfrm>
            <a:off x="3124200" y="2971800"/>
            <a:ext cx="4191000" cy="533398"/>
            <a:chOff x="1600200" y="2971800"/>
            <a:chExt cx="4191000" cy="533398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rot="10800000" flipV="1">
              <a:off x="1600200" y="3187243"/>
              <a:ext cx="2743200" cy="31795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343400" y="2971800"/>
              <a:ext cx="14478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/>
                <a:t>Inner Loop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297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Guess output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427" t="18037" r="17546" b="22310"/>
          <a:stretch/>
        </p:blipFill>
        <p:spPr>
          <a:xfrm>
            <a:off x="1740310" y="1533831"/>
            <a:ext cx="7182464" cy="466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79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96980"/>
            <a:ext cx="82296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rgbClr val="B80000"/>
                </a:solidFill>
              </a:rPr>
              <a:t> (Nested Loops) – Example Program-1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20980" y="949035"/>
            <a:ext cx="8894620" cy="5680365"/>
          </a:xfrm>
        </p:spPr>
        <p:txBody>
          <a:bodyPr>
            <a:normAutofit/>
          </a:bodyPr>
          <a:lstStyle/>
          <a:p>
            <a:pPr algn="just" eaLnBrk="1" hangingPunct="1">
              <a:buFontTx/>
              <a:buChar char="-"/>
            </a:pPr>
            <a:r>
              <a:rPr lang="en-US" dirty="0"/>
              <a:t>Write a program to print triangle of starts.</a:t>
            </a:r>
          </a:p>
          <a:p>
            <a:pPr algn="just">
              <a:buNone/>
            </a:pPr>
            <a:endParaRPr lang="en-US" dirty="0"/>
          </a:p>
          <a:p>
            <a:pPr algn="just">
              <a:spcBef>
                <a:spcPts val="0"/>
              </a:spcBef>
              <a:buNone/>
            </a:pPr>
            <a:r>
              <a:rPr lang="en-US" dirty="0"/>
              <a:t>		*</a:t>
            </a:r>
          </a:p>
          <a:p>
            <a:pPr algn="just">
              <a:spcBef>
                <a:spcPts val="0"/>
              </a:spcBef>
              <a:buNone/>
            </a:pPr>
            <a:r>
              <a:rPr lang="en-US" dirty="0"/>
              <a:t>		**</a:t>
            </a:r>
          </a:p>
          <a:p>
            <a:pPr algn="just">
              <a:spcBef>
                <a:spcPts val="0"/>
              </a:spcBef>
              <a:buNone/>
            </a:pPr>
            <a:r>
              <a:rPr lang="en-US" dirty="0"/>
              <a:t>		***</a:t>
            </a:r>
          </a:p>
          <a:p>
            <a:pPr algn="just">
              <a:spcBef>
                <a:spcPts val="0"/>
              </a:spcBef>
              <a:buNone/>
            </a:pPr>
            <a:r>
              <a:rPr lang="en-US" dirty="0"/>
              <a:t>		****</a:t>
            </a:r>
          </a:p>
          <a:p>
            <a:pPr algn="just">
              <a:spcBef>
                <a:spcPts val="0"/>
              </a:spcBef>
              <a:buNone/>
            </a:pPr>
            <a:r>
              <a:rPr lang="en-US" dirty="0"/>
              <a:t>		*****</a:t>
            </a:r>
          </a:p>
          <a:p>
            <a:pPr algn="just">
              <a:spcBef>
                <a:spcPts val="0"/>
              </a:spcBef>
              <a:buNone/>
            </a:pPr>
            <a:r>
              <a:rPr lang="en-US" dirty="0"/>
              <a:t>		******</a:t>
            </a:r>
          </a:p>
          <a:p>
            <a:pPr algn="just">
              <a:spcBef>
                <a:spcPts val="0"/>
              </a:spcBef>
              <a:buNone/>
            </a:pPr>
            <a:r>
              <a:rPr lang="en-US" dirty="0"/>
              <a:t>		*******</a:t>
            </a:r>
          </a:p>
          <a:p>
            <a:pPr algn="just">
              <a:spcBef>
                <a:spcPts val="0"/>
              </a:spcBef>
              <a:buNone/>
            </a:pPr>
            <a:r>
              <a:rPr lang="en-US" dirty="0"/>
              <a:t>		********</a:t>
            </a:r>
          </a:p>
          <a:p>
            <a:pPr algn="just">
              <a:spcBef>
                <a:spcPts val="0"/>
              </a:spcBef>
              <a:buNone/>
            </a:pPr>
            <a:r>
              <a:rPr lang="en-US" dirty="0"/>
              <a:t>		*********</a:t>
            </a:r>
          </a:p>
        </p:txBody>
      </p:sp>
      <p:sp>
        <p:nvSpPr>
          <p:cNvPr id="7" name="Rectangle 6"/>
          <p:cNvSpPr/>
          <p:nvPr/>
        </p:nvSpPr>
        <p:spPr>
          <a:xfrm>
            <a:off x="1600200" y="8382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34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96980"/>
            <a:ext cx="82296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rgbClr val="B80000"/>
                </a:solidFill>
              </a:rPr>
              <a:t> (Nested Loops) – Example Program-2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20980" y="949035"/>
            <a:ext cx="8894620" cy="5680365"/>
          </a:xfrm>
        </p:spPr>
        <p:txBody>
          <a:bodyPr>
            <a:normAutofit/>
          </a:bodyPr>
          <a:lstStyle/>
          <a:p>
            <a:pPr algn="just" eaLnBrk="1" hangingPunct="1">
              <a:buFontTx/>
              <a:buChar char="-"/>
            </a:pPr>
            <a:r>
              <a:rPr lang="en-US" dirty="0"/>
              <a:t>Write a program to print triangle of starts.</a:t>
            </a:r>
          </a:p>
          <a:p>
            <a:pPr algn="just">
              <a:buNone/>
            </a:pPr>
            <a:endParaRPr lang="en-US" dirty="0"/>
          </a:p>
          <a:p>
            <a:pPr algn="just">
              <a:spcBef>
                <a:spcPts val="0"/>
              </a:spcBef>
              <a:buNone/>
            </a:pPr>
            <a:r>
              <a:rPr lang="en-US" dirty="0"/>
              <a:t>		*********</a:t>
            </a:r>
          </a:p>
          <a:p>
            <a:pPr algn="just">
              <a:spcBef>
                <a:spcPts val="0"/>
              </a:spcBef>
              <a:buNone/>
            </a:pPr>
            <a:r>
              <a:rPr lang="en-US" dirty="0"/>
              <a:t>		********</a:t>
            </a:r>
          </a:p>
          <a:p>
            <a:pPr algn="just">
              <a:spcBef>
                <a:spcPts val="0"/>
              </a:spcBef>
              <a:buNone/>
            </a:pPr>
            <a:r>
              <a:rPr lang="en-US" dirty="0"/>
              <a:t>		*******</a:t>
            </a:r>
          </a:p>
          <a:p>
            <a:pPr algn="just">
              <a:spcBef>
                <a:spcPts val="0"/>
              </a:spcBef>
              <a:buNone/>
            </a:pPr>
            <a:r>
              <a:rPr lang="en-US" dirty="0"/>
              <a:t>		******</a:t>
            </a:r>
          </a:p>
          <a:p>
            <a:pPr algn="just">
              <a:spcBef>
                <a:spcPts val="0"/>
              </a:spcBef>
              <a:buNone/>
            </a:pPr>
            <a:r>
              <a:rPr lang="en-US" dirty="0"/>
              <a:t>		*****</a:t>
            </a:r>
          </a:p>
          <a:p>
            <a:pPr algn="just">
              <a:spcBef>
                <a:spcPts val="0"/>
              </a:spcBef>
              <a:buNone/>
            </a:pPr>
            <a:r>
              <a:rPr lang="en-US" dirty="0"/>
              <a:t>		****</a:t>
            </a:r>
          </a:p>
          <a:p>
            <a:pPr algn="just">
              <a:spcBef>
                <a:spcPts val="0"/>
              </a:spcBef>
              <a:buNone/>
            </a:pPr>
            <a:r>
              <a:rPr lang="en-US" dirty="0"/>
              <a:t>		***</a:t>
            </a:r>
          </a:p>
          <a:p>
            <a:pPr algn="just">
              <a:spcBef>
                <a:spcPts val="0"/>
              </a:spcBef>
              <a:buNone/>
            </a:pPr>
            <a:r>
              <a:rPr lang="en-US" dirty="0"/>
              <a:t>		**</a:t>
            </a:r>
          </a:p>
          <a:p>
            <a:pPr algn="just">
              <a:spcBef>
                <a:spcPts val="0"/>
              </a:spcBef>
              <a:buNone/>
            </a:pPr>
            <a:r>
              <a:rPr lang="en-US" dirty="0"/>
              <a:t>		*</a:t>
            </a:r>
          </a:p>
          <a:p>
            <a:pPr algn="just">
              <a:spcBef>
                <a:spcPts val="0"/>
              </a:spcBef>
              <a:buNone/>
            </a:pPr>
            <a:endParaRPr lang="en-US" dirty="0"/>
          </a:p>
          <a:p>
            <a:pPr algn="just">
              <a:spcBef>
                <a:spcPts val="0"/>
              </a:spcBef>
              <a:buNone/>
            </a:pPr>
            <a:endParaRPr lang="en-US" dirty="0"/>
          </a:p>
          <a:p>
            <a:pPr algn="just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00200" y="8382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62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2020</TotalTime>
  <Words>305</Words>
  <Application>Microsoft Office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droid sans mono</vt:lpstr>
      <vt:lpstr>Office Theme</vt:lpstr>
      <vt:lpstr>Fundamental of Programming (ACS-102)</vt:lpstr>
      <vt:lpstr>Repetition Structures  (LOOPs) </vt:lpstr>
      <vt:lpstr>Nested Repetition Structures  (Nested Loops)</vt:lpstr>
      <vt:lpstr>Nested Loop</vt:lpstr>
      <vt:lpstr>PowerPoint Presentation</vt:lpstr>
      <vt:lpstr>Nested Repetition Structures  (Nested Loops) - Example</vt:lpstr>
      <vt:lpstr>Guess output</vt:lpstr>
      <vt:lpstr> (Nested Loops) – Example Program-1</vt:lpstr>
      <vt:lpstr> (Nested Loops) – Example Program-2</vt:lpstr>
      <vt:lpstr> (Nested Loops) – Example Program-3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 of Programming (ACS-102)</dc:title>
  <dc:creator>MATI</dc:creator>
  <cp:lastModifiedBy>pc</cp:lastModifiedBy>
  <cp:revision>75</cp:revision>
  <dcterms:created xsi:type="dcterms:W3CDTF">2017-03-11T04:46:15Z</dcterms:created>
  <dcterms:modified xsi:type="dcterms:W3CDTF">2022-11-25T10:15:02Z</dcterms:modified>
</cp:coreProperties>
</file>