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3"/>
  </p:notesMasterIdLst>
  <p:sldIdLst>
    <p:sldId id="283" r:id="rId2"/>
    <p:sldId id="284" r:id="rId3"/>
    <p:sldId id="267" r:id="rId4"/>
    <p:sldId id="285" r:id="rId5"/>
    <p:sldId id="270" r:id="rId6"/>
    <p:sldId id="271" r:id="rId7"/>
    <p:sldId id="272" r:id="rId8"/>
    <p:sldId id="260" r:id="rId9"/>
    <p:sldId id="262" r:id="rId10"/>
    <p:sldId id="264" r:id="rId11"/>
    <p:sldId id="265" r:id="rId12"/>
    <p:sldId id="266" r:id="rId13"/>
    <p:sldId id="258" r:id="rId14"/>
    <p:sldId id="259" r:id="rId15"/>
    <p:sldId id="274" r:id="rId16"/>
    <p:sldId id="276" r:id="rId17"/>
    <p:sldId id="277" r:id="rId18"/>
    <p:sldId id="278" r:id="rId19"/>
    <p:sldId id="279" r:id="rId20"/>
    <p:sldId id="280" r:id="rId21"/>
    <p:sldId id="28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3D610D-CE70-4CD7-83CC-3FB8926637A6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C15DA5-8CE1-426D-9984-CD9011F680E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806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2648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3226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122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6025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6671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9853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0596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7570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8815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08E3BBB-6C9C-45F1-BA86-FC1B0AF049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590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09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5987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76791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41134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2561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19945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19189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6822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028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0824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5008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4561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21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431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2880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5021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1278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A0B6E03-A35D-4AEC-AC32-8D94087B97E7}" type="datetimeFigureOut">
              <a:rPr lang="en-GB" smtClean="0"/>
              <a:t>28/12/2023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A58FCD-504E-4999-B5D6-33D9D8405F7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01737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13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microsoft.com/office/2007/relationships/hdphoto" Target="../media/hdphoto3.wdp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APPLIED </a:t>
            </a:r>
            <a:r>
              <a:rPr lang="en-US" b="1" dirty="0" smtClean="0"/>
              <a:t>PHYSICS</a:t>
            </a:r>
            <a:endParaRPr lang="en-US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(SEAP-113)</a:t>
            </a:r>
          </a:p>
        </p:txBody>
      </p:sp>
    </p:spTree>
    <p:extLst>
      <p:ext uri="{BB962C8B-B14F-4D97-AF65-F5344CB8AC3E}">
        <p14:creationId xmlns:p14="http://schemas.microsoft.com/office/powerpoint/2010/main" val="215986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Contd.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4"/>
            <a:ext cx="10482357" cy="4651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367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Numerical</a:t>
            </a:r>
            <a:endParaRPr lang="en-GB" b="1" dirty="0"/>
          </a:p>
        </p:txBody>
      </p:sp>
      <p:sp>
        <p:nvSpPr>
          <p:cNvPr id="9" name="Picture Placeholder 8"/>
          <p:cNvSpPr>
            <a:spLocks noGrp="1"/>
          </p:cNvSpPr>
          <p:nvPr>
            <p:ph type="pic" idx="1"/>
          </p:nvPr>
        </p:nvSpPr>
        <p:spPr/>
      </p:sp>
      <p:sp>
        <p:nvSpPr>
          <p:cNvPr id="10" name="Text Placeholder 9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sz="4000" dirty="0" smtClean="0"/>
              <a:t>Find the Q-point.</a:t>
            </a:r>
          </a:p>
          <a:p>
            <a:endParaRPr lang="en-GB" dirty="0"/>
          </a:p>
          <a:p>
            <a:r>
              <a:rPr lang="en-GB" dirty="0" smtClean="0"/>
              <a:t> </a:t>
            </a:r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4112" y="1257300"/>
            <a:ext cx="3745006" cy="4349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5157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600" b="1" dirty="0" smtClean="0"/>
              <a:t>Numerical </a:t>
            </a:r>
            <a:endParaRPr lang="en-GB" sz="3600" b="1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idx="1"/>
          </p:nvPr>
        </p:nvSpPr>
        <p:spPr/>
      </p:sp>
      <p:sp>
        <p:nvSpPr>
          <p:cNvPr id="7" name="Text Placeholder 6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GB" sz="2400" b="1" dirty="0"/>
              <a:t>Find the Q-point</a:t>
            </a:r>
            <a:r>
              <a:rPr lang="en-GB" sz="2400" b="1" dirty="0" smtClean="0"/>
              <a:t>.</a:t>
            </a:r>
          </a:p>
          <a:p>
            <a:r>
              <a:rPr lang="en-GB" sz="2400" b="1" dirty="0" smtClean="0"/>
              <a:t>Beta =20</a:t>
            </a:r>
          </a:p>
          <a:p>
            <a:r>
              <a:rPr lang="en-GB" sz="2400" b="1" dirty="0" smtClean="0"/>
              <a:t>If beta changes then new Q-point will be?</a:t>
            </a:r>
          </a:p>
          <a:p>
            <a:r>
              <a:rPr lang="en-GB" sz="2400" b="1" dirty="0" smtClean="0"/>
              <a:t>Percentage Change in Q-point?</a:t>
            </a:r>
          </a:p>
          <a:p>
            <a:endParaRPr lang="en-GB" sz="2400" b="1" dirty="0"/>
          </a:p>
          <a:p>
            <a:endParaRPr lang="en-GB" sz="2400" b="1" dirty="0" smtClean="0"/>
          </a:p>
          <a:p>
            <a:endParaRPr lang="en-GB" sz="3600" b="1" dirty="0"/>
          </a:p>
          <a:p>
            <a:endParaRPr lang="en-GB" sz="3600" b="1" dirty="0"/>
          </a:p>
          <a:p>
            <a:endParaRPr lang="en-GB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4259" y="1671637"/>
            <a:ext cx="2447925" cy="351472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811" y="447447"/>
            <a:ext cx="4234143" cy="2356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472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Base Bias – Formula + Circuit Diagram</a:t>
            </a:r>
            <a:endParaRPr lang="en-GB" b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19538" y="2312194"/>
            <a:ext cx="3314700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56724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Base Bias – Formula + Circuit Diagram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67454" y="1853248"/>
            <a:ext cx="3866309" cy="4484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656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Formulas</a:t>
            </a:r>
            <a:r>
              <a:rPr lang="en-GB" dirty="0" smtClean="0"/>
              <a:t> </a:t>
            </a:r>
            <a:r>
              <a:rPr lang="en-GB" b="1" dirty="0">
                <a:solidFill>
                  <a:srgbClr val="FF0000"/>
                </a:solidFill>
              </a:rPr>
              <a:t>for conversion</a:t>
            </a:r>
          </a:p>
        </p:txBody>
      </p:sp>
      <p:pic>
        <p:nvPicPr>
          <p:cNvPr id="6146" name="Picture 2" descr="https://encrypted-tbn0.gstatic.com/images?q=tbn:ANd9GcQk6J8rvYbJOpDhupQyKK8B5UKeE-bfRfmUGA&amp;usqp=CAU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681" y="2164588"/>
            <a:ext cx="8216153" cy="3608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08088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Half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lvl="1"/>
                <a:r>
                  <a:rPr lang="en-GB" sz="2800" dirty="0" smtClean="0"/>
                  <a:t>Average value of half wave output voltage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𝐴𝑣𝑔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dirty="0"/>
                  <a:t>Equation shows that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avg</a:t>
                </a:r>
                <a:r>
                  <a:rPr lang="en-GB" sz="2800" dirty="0"/>
                  <a:t> is approx. 31.8% of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p</a:t>
                </a:r>
                <a:r>
                  <a:rPr lang="en-GB" sz="2800" baseline="-25000" dirty="0"/>
                  <a:t> </a:t>
                </a:r>
                <a:r>
                  <a:rPr lang="en-GB" sz="2800" dirty="0"/>
                  <a:t>(Ideal Diode Case)</a:t>
                </a:r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When a practical model is used peak output voltage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−0.7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32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172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:pPr lvl="1"/>
                <a:r>
                  <a:rPr lang="en-GB" sz="2800" dirty="0"/>
                  <a:t>The average value of full wave rectifier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𝐴𝑣𝑔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sub>
                          </m:sSub>
                        </m:num>
                        <m:den>
                          <m:r>
                            <a:rPr lang="en-GB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Equation shows that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avg</a:t>
                </a:r>
                <a:r>
                  <a:rPr lang="en-GB" sz="2800" dirty="0"/>
                  <a:t> is approx. 63.6% of </a:t>
                </a:r>
                <a:r>
                  <a:rPr lang="en-GB" sz="2800" dirty="0" err="1"/>
                  <a:t>V</a:t>
                </a:r>
                <a:r>
                  <a:rPr lang="en-GB" sz="2800" baseline="-25000" dirty="0" err="1"/>
                  <a:t>p</a:t>
                </a:r>
                <a:r>
                  <a:rPr lang="en-GB" sz="2800" baseline="-25000" dirty="0"/>
                  <a:t> </a:t>
                </a:r>
                <a:r>
                  <a:rPr lang="en-GB" sz="2800" dirty="0"/>
                  <a:t>(Ideal Diode Case)</a:t>
                </a:r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The frequency of full wave rectifier will be equal to </a:t>
                </a:r>
              </a:p>
              <a:p>
                <a:pPr marL="201168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=2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201168" lvl="1" indent="0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03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920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the bridge output voltage in case of ideal approx.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By using the second approx. the bridge output voltage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−1.4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943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Full Wave Rectifier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the bridge output voltage in case of ideal approx.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endParaRPr lang="en-GB" sz="2800" dirty="0"/>
              </a:p>
              <a:p>
                <a:pPr lvl="1"/>
                <a:r>
                  <a:rPr lang="en-GB" sz="2800" dirty="0"/>
                  <a:t>By using the second approx. the bridge output voltage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𝑜𝑢𝑡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𝑠𝑒𝑐</m:t>
                          </m:r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−1.4</m:t>
                      </m:r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81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Emitter Feedback Bias Configuration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53247"/>
            <a:ext cx="12314002" cy="4050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513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BJT Circuit Analysis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lvl="1"/>
                <a:r>
                  <a:rPr lang="en-GB" sz="2800" dirty="0"/>
                  <a:t>By using </a:t>
                </a:r>
                <a:r>
                  <a:rPr lang="en-GB" sz="2800" dirty="0" err="1"/>
                  <a:t>Kirchof’s</a:t>
                </a:r>
                <a:r>
                  <a:rPr lang="en-GB" sz="2800" dirty="0"/>
                  <a:t> voltage law</a:t>
                </a:r>
                <a:endParaRPr lang="en-US" sz="2400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𝐵𝐸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b="0" dirty="0"/>
                  <a:t>By Ohm’s Law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b="0" dirty="0"/>
                  <a:t>By substituting</a:t>
                </a:r>
                <a:r>
                  <a:rPr lang="en-GB" sz="2800" dirty="0"/>
                  <a:t> the values</a:t>
                </a:r>
                <a:endParaRPr lang="en-GB" sz="2800" b="0" dirty="0"/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𝐵𝐵</m:t>
                              </m:r>
                            </m:sub>
                          </m:s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𝐵𝐸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GB" sz="28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GB" sz="2800" b="0" dirty="0"/>
              </a:p>
              <a:p>
                <a:pPr marL="201168" lvl="1" indent="0" algn="ctr">
                  <a:buNone/>
                </a:pPr>
                <a:endParaRPr lang="en-GB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159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48047C41-5618-4AA5-9578-0BD95095B3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23413" y="2921579"/>
            <a:ext cx="3989960" cy="30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50045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BJT Circuit Analysis (contd.)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lvl="1"/>
                <a:r>
                  <a:rPr lang="en-GB" sz="2800" dirty="0"/>
                  <a:t>The voltage at collector can be calculated as: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GB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b>
                      </m:sSub>
                    </m:oMath>
                  </m:oMathPara>
                </a14:m>
                <a:endParaRPr lang="en-GB" sz="2800" b="0" dirty="0"/>
              </a:p>
              <a:p>
                <a:pPr lvl="1"/>
                <a:r>
                  <a:rPr lang="en-GB" sz="2800" dirty="0"/>
                  <a:t>Drop across the collector resistor is 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lvl="1"/>
                <a:r>
                  <a:rPr lang="en-GB" sz="2800" dirty="0"/>
                  <a:t>By substituting the values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lvl="1"/>
                <a:r>
                  <a:rPr lang="en-GB" sz="2800" dirty="0"/>
                  <a:t>Where</a:t>
                </a:r>
              </a:p>
              <a:p>
                <a:pPr marL="201168" lvl="1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GB" sz="2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GB" sz="2800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sSub>
                        <m:sSubPr>
                          <m:ctrlPr>
                            <a:rPr lang="en-GB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8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sub>
                      </m:sSub>
                    </m:oMath>
                  </m:oMathPara>
                </a14:m>
                <a:endParaRPr lang="en-GB" sz="2800" dirty="0"/>
              </a:p>
              <a:p>
                <a:pPr marL="201168" lvl="1" indent="0" algn="ctr">
                  <a:buNone/>
                </a:pPr>
                <a:endParaRPr lang="en-GB" sz="2800" dirty="0"/>
              </a:p>
              <a:p>
                <a:pPr marL="201168" lvl="1" indent="0" algn="ctr">
                  <a:buNone/>
                </a:pPr>
                <a:endParaRPr lang="en-US" sz="2800" dirty="0"/>
              </a:p>
              <a:p>
                <a:pPr marL="201168" lvl="1" indent="0" algn="ctr">
                  <a:buNone/>
                </a:pP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t="-261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942241EF-6CC4-48E1-B6E7-5DD7850D36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585" y="3401842"/>
            <a:ext cx="3989960" cy="30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251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4997FEC-C117-4B1F-8C62-B03ABCB2BC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462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Emitter </a:t>
            </a:r>
            <a:r>
              <a:rPr lang="en-US" b="1" dirty="0" smtClean="0">
                <a:solidFill>
                  <a:srgbClr val="FF0000"/>
                </a:solidFill>
              </a:rPr>
              <a:t>Feedback Bias Configuration</a:t>
            </a:r>
            <a:endParaRPr lang="en-US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062F3B1-9E02-4D79-A32B-131C5DA10A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52946"/>
                <a:ext cx="10744200" cy="5303404"/>
              </a:xfrm>
            </p:spPr>
            <p:txBody>
              <a:bodyPr/>
              <a:lstStyle/>
              <a:p>
                <a:pPr algn="just"/>
                <a:r>
                  <a:rPr lang="en-US" dirty="0"/>
                  <a:t>In previous configuration, the Q point was not stable on the load line so the goal is to make it stable. The solution is </a:t>
                </a:r>
                <a:r>
                  <a:rPr lang="en-US" dirty="0">
                    <a:solidFill>
                      <a:srgbClr val="FF0000"/>
                    </a:solidFill>
                  </a:rPr>
                  <a:t>Emitter Bias Configuration</a:t>
                </a:r>
              </a:p>
              <a:p>
                <a:pPr algn="just"/>
                <a:endParaRPr lang="en-US" dirty="0">
                  <a:solidFill>
                    <a:srgbClr val="FF0000"/>
                  </a:solidFill>
                </a:endParaRPr>
              </a:p>
              <a:p>
                <a:pPr marL="0" indent="0" algn="just">
                  <a:buNone/>
                </a:pPr>
                <a:endParaRPr lang="en-US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                    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062F3B1-9E02-4D79-A32B-131C5DA10A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52946"/>
                <a:ext cx="10744200" cy="5303404"/>
              </a:xfrm>
              <a:blipFill rotWithShape="0">
                <a:blip r:embed="rId3"/>
                <a:stretch>
                  <a:fillRect l="-284" t="-690" r="-56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A7EDD7C-5E8C-485B-924B-775FBB0425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5E9544C-787E-4C2D-B76F-9BD7B90E3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53020" y="2300287"/>
            <a:ext cx="3133725" cy="36290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29350" y="2150591"/>
            <a:ext cx="3620005" cy="140037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6817" y="4114799"/>
            <a:ext cx="1590897" cy="809738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9350" y="5220172"/>
            <a:ext cx="3600953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5286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>
                <a:solidFill>
                  <a:srgbClr val="FF0000"/>
                </a:solidFill>
              </a:rPr>
              <a:t>Some formulas</a:t>
            </a:r>
            <a:endParaRPr lang="en-GB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3200" dirty="0" smtClean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GB" sz="3200" dirty="0" smtClean="0"/>
                  <a:t> </a:t>
                </a:r>
              </a:p>
              <a:p>
                <a14:m>
                  <m:oMath xmlns:m="http://schemas.openxmlformats.org/officeDocument/2006/math">
                    <m:f>
                      <m:fPr>
                        <m:ctrlPr>
                          <a:rPr lang="en-GB" sz="32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</m:sub>
                        </m:sSub>
                      </m:den>
                    </m:f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l-GR" sz="3200" b="0" i="1" smtClean="0">
                        <a:latin typeface="Cambria Math" panose="02040503050406030204" pitchFamily="18" charset="0"/>
                      </a:rPr>
                      <m:t>α</m:t>
                    </m:r>
                  </m:oMath>
                </a14:m>
                <a:r>
                  <a:rPr lang="en-GB" sz="3200" dirty="0" smtClean="0"/>
                  <a:t> (Alpha)</a:t>
                </a:r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>
                        <a:latin typeface="Cambria Math" panose="02040503050406030204" pitchFamily="18" charset="0"/>
                      </a:rPr>
                      <m:t>α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l-GR" sz="3200" i="1" smtClean="0">
                            <a:latin typeface="Cambria Math" panose="02040503050406030204" pitchFamily="18" charset="0"/>
                          </a:rPr>
                          <m:t>β</m:t>
                        </m:r>
                      </m:num>
                      <m:den>
                        <m:r>
                          <a:rPr lang="en-GB" sz="3200" b="0" i="1" smtClean="0"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m:rPr>
                            <m:sty m:val="p"/>
                          </m:rPr>
                          <a:rPr lang="el-GR" sz="3200" b="0" i="1" smtClean="0">
                            <a:latin typeface="Cambria Math" panose="02040503050406030204" pitchFamily="18" charset="0"/>
                          </a:rPr>
                          <m:t>β</m:t>
                        </m:r>
                      </m:den>
                    </m:f>
                  </m:oMath>
                </a14:m>
                <a:endParaRPr lang="en-GB" sz="320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200" i="1" smtClean="0">
                        <a:latin typeface="Cambria Math" panose="02040503050406030204" pitchFamily="18" charset="0"/>
                      </a:rPr>
                      <m:t>β</m:t>
                    </m:r>
                    <m:r>
                      <a:rPr lang="en-GB" sz="32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3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3200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GB" sz="32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den>
                    </m:f>
                  </m:oMath>
                </a14:m>
                <a:endParaRPr lang="en-GB" sz="3200" dirty="0" smtClean="0"/>
              </a:p>
              <a:p>
                <a:r>
                  <a:rPr lang="en-GB" sz="3200" dirty="0" smtClean="0"/>
                  <a:t>Value of alpha is nearly equal to 1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r>
                  <a:rPr lang="en-GB" sz="3200" dirty="0"/>
                  <a:t> ≈</a:t>
                </a:r>
                <a:r>
                  <a:rPr lang="en-GB" sz="32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3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sz="3200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endParaRPr lang="en-GB" sz="2800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54" t="-2907" b="-5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39343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8D548-E8C7-4390-838F-2D95E82F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Divider Bias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571B0-E631-41AF-8163-1D99BAB4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048"/>
            <a:ext cx="11159836" cy="5103019"/>
          </a:xfrm>
        </p:spPr>
        <p:txBody>
          <a:bodyPr/>
          <a:lstStyle/>
          <a:p>
            <a:r>
              <a:rPr lang="en-US" dirty="0"/>
              <a:t>It is most widely used configuration</a:t>
            </a:r>
          </a:p>
          <a:p>
            <a:r>
              <a:rPr lang="en-US" dirty="0"/>
              <a:t>At base a voltage divider network, hence called voltage divider bias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5731E0-E35C-428B-9C1A-3DBC651B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B0BE3-BD24-4B1F-9DC4-93406D8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E5189480-FE18-4A45-8923-88C0349F50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78627" y="2778216"/>
            <a:ext cx="7834745" cy="4079784"/>
          </a:xfrm>
          <a:prstGeom prst="rect">
            <a:avLst/>
          </a:prstGeom>
        </p:spPr>
      </p:pic>
      <p:pic>
        <p:nvPicPr>
          <p:cNvPr id="7" name="Content Placeholder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0382" y="1706292"/>
            <a:ext cx="10570357" cy="1071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28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8D548-E8C7-4390-838F-2D95E82F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Divider Bias Configuration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571B0-E631-41AF-8163-1D99BAB4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159836" cy="5103019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Analysis </a:t>
            </a:r>
            <a:r>
              <a:rPr lang="en-US" dirty="0"/>
              <a:t>for the Q point can be as follows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5731E0-E35C-428B-9C1A-3DBC651B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B0BE3-BD24-4B1F-9DC4-93406D8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7C9F58F-43A3-41B2-849C-2639B713C2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96352" y="2228206"/>
            <a:ext cx="2743199" cy="448317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6BF0D65F-2A11-4EE0-9F6A-F8FE0EB3FD21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rcRect r="69536"/>
          <a:stretch/>
        </p:blipFill>
        <p:spPr>
          <a:xfrm>
            <a:off x="6591628" y="2463083"/>
            <a:ext cx="2485365" cy="4248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1714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6A8D548-E8C7-4390-838F-2D95E82F3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709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Voltage Divider Bias Configuration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C2571B0-E631-41AF-8163-1D99BAB4D0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0"/>
            <a:ext cx="11159836" cy="5103019"/>
          </a:xfrm>
        </p:spPr>
        <p:txBody>
          <a:bodyPr/>
          <a:lstStyle/>
          <a:p>
            <a:r>
              <a:rPr lang="en-US" dirty="0"/>
              <a:t>Find the Q point for the circuit given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C5731E0-E35C-428B-9C1A-3DBC651BA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App. Phy &amp; Elec.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95B0BE3-BD24-4B1F-9DC4-93406D8146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B83DBF70-E4EC-42EA-BF39-3928AFF90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5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09744" y="1680613"/>
            <a:ext cx="9772511" cy="4675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62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Voltage Divider Biased </a:t>
            </a:r>
            <a:endParaRPr lang="en-GB" b="1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5281" y="1287094"/>
            <a:ext cx="10570357" cy="107192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329" y="2430789"/>
            <a:ext cx="4996424" cy="442721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8313" y="1668184"/>
            <a:ext cx="3634852" cy="4953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5853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 smtClean="0"/>
              <a:t>Some </a:t>
            </a:r>
            <a:r>
              <a:rPr lang="en-GB" b="1" dirty="0" err="1" smtClean="0"/>
              <a:t>Numericals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19518"/>
            <a:ext cx="12192000" cy="5123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676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353</TotalTime>
  <Words>334</Words>
  <Application>Microsoft Office PowerPoint</Application>
  <PresentationFormat>Widescreen</PresentationFormat>
  <Paragraphs>115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Cambria Math</vt:lpstr>
      <vt:lpstr>Century Gothic</vt:lpstr>
      <vt:lpstr>Wingdings 3</vt:lpstr>
      <vt:lpstr>Ion</vt:lpstr>
      <vt:lpstr>APPLIED PHYSICS</vt:lpstr>
      <vt:lpstr>Emitter Feedback Bias Configuration</vt:lpstr>
      <vt:lpstr>Emitter Feedback Bias Configuration</vt:lpstr>
      <vt:lpstr>Some formulas</vt:lpstr>
      <vt:lpstr>Voltage Divider Bias Configuration</vt:lpstr>
      <vt:lpstr>Voltage Divider Bias Configuration (contd.)</vt:lpstr>
      <vt:lpstr>Voltage Divider Bias Configuration (contd.)</vt:lpstr>
      <vt:lpstr>Voltage Divider Biased </vt:lpstr>
      <vt:lpstr>Some Numericals</vt:lpstr>
      <vt:lpstr>Contd.</vt:lpstr>
      <vt:lpstr>Numerical</vt:lpstr>
      <vt:lpstr>Numerical </vt:lpstr>
      <vt:lpstr>Base Bias – Formula + Circuit Diagram</vt:lpstr>
      <vt:lpstr>Base Bias – Formula + Circuit Diagram</vt:lpstr>
      <vt:lpstr>Formulas for conversion</vt:lpstr>
      <vt:lpstr>Half Wave Rectifier (contd.)</vt:lpstr>
      <vt:lpstr>Full Wave Rectifier (contd.)</vt:lpstr>
      <vt:lpstr>Full Wave Rectifier (contd.)</vt:lpstr>
      <vt:lpstr>Full Wave Rectifier (contd.)</vt:lpstr>
      <vt:lpstr>BJT Circuit Analysis (contd.)</vt:lpstr>
      <vt:lpstr>BJT Circuit Analysis (contd.)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Windows User</cp:lastModifiedBy>
  <cp:revision>10</cp:revision>
  <dcterms:created xsi:type="dcterms:W3CDTF">2023-12-19T20:23:23Z</dcterms:created>
  <dcterms:modified xsi:type="dcterms:W3CDTF">2023-12-28T08:48:57Z</dcterms:modified>
</cp:coreProperties>
</file>