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66" r:id="rId2"/>
    <p:sldId id="257" r:id="rId3"/>
    <p:sldId id="258" r:id="rId4"/>
    <p:sldId id="259" r:id="rId5"/>
    <p:sldId id="260" r:id="rId6"/>
    <p:sldId id="268" r:id="rId7"/>
    <p:sldId id="261" r:id="rId8"/>
    <p:sldId id="262" r:id="rId9"/>
    <p:sldId id="263" r:id="rId10"/>
    <p:sldId id="264" r:id="rId11"/>
    <p:sldId id="265" r:id="rId12"/>
    <p:sldId id="269" r:id="rId13"/>
    <p:sldId id="270" r:id="rId14"/>
    <p:sldId id="271" r:id="rId15"/>
    <p:sldId id="304" r:id="rId16"/>
    <p:sldId id="272" r:id="rId17"/>
    <p:sldId id="273" r:id="rId18"/>
    <p:sldId id="305" r:id="rId19"/>
    <p:sldId id="274" r:id="rId20"/>
    <p:sldId id="275" r:id="rId21"/>
    <p:sldId id="277" r:id="rId22"/>
    <p:sldId id="278" r:id="rId23"/>
    <p:sldId id="306" r:id="rId24"/>
    <p:sldId id="279" r:id="rId25"/>
    <p:sldId id="280" r:id="rId26"/>
    <p:sldId id="281" r:id="rId27"/>
    <p:sldId id="282" r:id="rId28"/>
    <p:sldId id="283" r:id="rId29"/>
    <p:sldId id="284" r:id="rId30"/>
    <p:sldId id="285" r:id="rId31"/>
    <p:sldId id="286" r:id="rId32"/>
    <p:sldId id="287"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ED64FD-584D-4FB5-A1C2-73F6D7889C2B}" type="datetimeFigureOut">
              <a:rPr lang="en-GB" smtClean="0"/>
              <a:t>02/04/2024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0A5447-3107-4AEB-87C2-2A9BC8F27871}" type="slidenum">
              <a:rPr lang="en-GB" smtClean="0"/>
              <a:t>‹#›</a:t>
            </a:fld>
            <a:endParaRPr lang="en-GB"/>
          </a:p>
        </p:txBody>
      </p:sp>
    </p:spTree>
    <p:extLst>
      <p:ext uri="{BB962C8B-B14F-4D97-AF65-F5344CB8AC3E}">
        <p14:creationId xmlns:p14="http://schemas.microsoft.com/office/powerpoint/2010/main" val="6782817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10</a:t>
            </a:fld>
            <a:endParaRPr lang="en-US"/>
          </a:p>
        </p:txBody>
      </p:sp>
    </p:spTree>
    <p:extLst>
      <p:ext uri="{BB962C8B-B14F-4D97-AF65-F5344CB8AC3E}">
        <p14:creationId xmlns:p14="http://schemas.microsoft.com/office/powerpoint/2010/main" val="28053142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27</a:t>
            </a:fld>
            <a:endParaRPr lang="en-US"/>
          </a:p>
        </p:txBody>
      </p:sp>
    </p:spTree>
    <p:extLst>
      <p:ext uri="{BB962C8B-B14F-4D97-AF65-F5344CB8AC3E}">
        <p14:creationId xmlns:p14="http://schemas.microsoft.com/office/powerpoint/2010/main" val="3978799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28</a:t>
            </a:fld>
            <a:endParaRPr lang="en-US"/>
          </a:p>
        </p:txBody>
      </p:sp>
    </p:spTree>
    <p:extLst>
      <p:ext uri="{BB962C8B-B14F-4D97-AF65-F5344CB8AC3E}">
        <p14:creationId xmlns:p14="http://schemas.microsoft.com/office/powerpoint/2010/main" val="15680323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29</a:t>
            </a:fld>
            <a:endParaRPr lang="en-US"/>
          </a:p>
        </p:txBody>
      </p:sp>
    </p:spTree>
    <p:extLst>
      <p:ext uri="{BB962C8B-B14F-4D97-AF65-F5344CB8AC3E}">
        <p14:creationId xmlns:p14="http://schemas.microsoft.com/office/powerpoint/2010/main" val="42553688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30</a:t>
            </a:fld>
            <a:endParaRPr lang="en-US"/>
          </a:p>
        </p:txBody>
      </p:sp>
    </p:spTree>
    <p:extLst>
      <p:ext uri="{BB962C8B-B14F-4D97-AF65-F5344CB8AC3E}">
        <p14:creationId xmlns:p14="http://schemas.microsoft.com/office/powerpoint/2010/main" val="1456656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31</a:t>
            </a:fld>
            <a:endParaRPr lang="en-US"/>
          </a:p>
        </p:txBody>
      </p:sp>
    </p:spTree>
    <p:extLst>
      <p:ext uri="{BB962C8B-B14F-4D97-AF65-F5344CB8AC3E}">
        <p14:creationId xmlns:p14="http://schemas.microsoft.com/office/powerpoint/2010/main" val="14296178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32</a:t>
            </a:fld>
            <a:endParaRPr lang="en-US"/>
          </a:p>
        </p:txBody>
      </p:sp>
    </p:spTree>
    <p:extLst>
      <p:ext uri="{BB962C8B-B14F-4D97-AF65-F5344CB8AC3E}">
        <p14:creationId xmlns:p14="http://schemas.microsoft.com/office/powerpoint/2010/main" val="2459321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13</a:t>
            </a:fld>
            <a:endParaRPr lang="en-US"/>
          </a:p>
        </p:txBody>
      </p:sp>
    </p:spTree>
    <p:extLst>
      <p:ext uri="{BB962C8B-B14F-4D97-AF65-F5344CB8AC3E}">
        <p14:creationId xmlns:p14="http://schemas.microsoft.com/office/powerpoint/2010/main" val="31941436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16</a:t>
            </a:fld>
            <a:endParaRPr lang="en-US"/>
          </a:p>
        </p:txBody>
      </p:sp>
    </p:spTree>
    <p:extLst>
      <p:ext uri="{BB962C8B-B14F-4D97-AF65-F5344CB8AC3E}">
        <p14:creationId xmlns:p14="http://schemas.microsoft.com/office/powerpoint/2010/main" val="40267705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20</a:t>
            </a:fld>
            <a:endParaRPr lang="en-US"/>
          </a:p>
        </p:txBody>
      </p:sp>
    </p:spTree>
    <p:extLst>
      <p:ext uri="{BB962C8B-B14F-4D97-AF65-F5344CB8AC3E}">
        <p14:creationId xmlns:p14="http://schemas.microsoft.com/office/powerpoint/2010/main" val="31743738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21</a:t>
            </a:fld>
            <a:endParaRPr lang="en-US"/>
          </a:p>
        </p:txBody>
      </p:sp>
    </p:spTree>
    <p:extLst>
      <p:ext uri="{BB962C8B-B14F-4D97-AF65-F5344CB8AC3E}">
        <p14:creationId xmlns:p14="http://schemas.microsoft.com/office/powerpoint/2010/main" val="2345600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22</a:t>
            </a:fld>
            <a:endParaRPr lang="en-US"/>
          </a:p>
        </p:txBody>
      </p:sp>
    </p:spTree>
    <p:extLst>
      <p:ext uri="{BB962C8B-B14F-4D97-AF65-F5344CB8AC3E}">
        <p14:creationId xmlns:p14="http://schemas.microsoft.com/office/powerpoint/2010/main" val="32469766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24</a:t>
            </a:fld>
            <a:endParaRPr lang="en-US"/>
          </a:p>
        </p:txBody>
      </p:sp>
    </p:spTree>
    <p:extLst>
      <p:ext uri="{BB962C8B-B14F-4D97-AF65-F5344CB8AC3E}">
        <p14:creationId xmlns:p14="http://schemas.microsoft.com/office/powerpoint/2010/main" val="25871420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25</a:t>
            </a:fld>
            <a:endParaRPr lang="en-US"/>
          </a:p>
        </p:txBody>
      </p:sp>
    </p:spTree>
    <p:extLst>
      <p:ext uri="{BB962C8B-B14F-4D97-AF65-F5344CB8AC3E}">
        <p14:creationId xmlns:p14="http://schemas.microsoft.com/office/powerpoint/2010/main" val="18280137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08E3BBB-6C9C-45F1-BA86-FC1B0AF049EB}" type="slidenum">
              <a:rPr lang="en-US" smtClean="0"/>
              <a:t>26</a:t>
            </a:fld>
            <a:endParaRPr lang="en-US"/>
          </a:p>
        </p:txBody>
      </p:sp>
    </p:spTree>
    <p:extLst>
      <p:ext uri="{BB962C8B-B14F-4D97-AF65-F5344CB8AC3E}">
        <p14:creationId xmlns:p14="http://schemas.microsoft.com/office/powerpoint/2010/main" val="10638588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1665599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D9932-E190-4B7D-BB27-2FFBEEF1E2D5}"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33002459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21943073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42710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1622979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7212035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5168660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5956455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19863098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61566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3752552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9E0D9932-E190-4B7D-BB27-2FFBEEF1E2D5}"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251467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0D9932-E190-4B7D-BB27-2FFBEEF1E2D5}" type="datetimeFigureOut">
              <a:rPr lang="en-GB" smtClean="0"/>
              <a:t>02/04/2024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486406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3001765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11613581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9E0D9932-E190-4B7D-BB27-2FFBEEF1E2D5}" type="datetimeFigureOut">
              <a:rPr lang="en-GB" smtClean="0"/>
              <a:t>02/04/2024</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26797494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0D9932-E190-4B7D-BB27-2FFBEEF1E2D5}" type="datetimeFigureOut">
              <a:rPr lang="en-GB" smtClean="0"/>
              <a:t>02/04/2024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CE430D3-208A-467C-A8AF-A8613BB183D6}" type="slidenum">
              <a:rPr lang="en-GB" smtClean="0"/>
              <a:t>‹#›</a:t>
            </a:fld>
            <a:endParaRPr lang="en-GB"/>
          </a:p>
        </p:txBody>
      </p:sp>
    </p:spTree>
    <p:extLst>
      <p:ext uri="{BB962C8B-B14F-4D97-AF65-F5344CB8AC3E}">
        <p14:creationId xmlns:p14="http://schemas.microsoft.com/office/powerpoint/2010/main" val="1381599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E0D9932-E190-4B7D-BB27-2FFBEEF1E2D5}" type="datetimeFigureOut">
              <a:rPr lang="en-GB" smtClean="0"/>
              <a:t>02/04/2024</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4CE430D3-208A-467C-A8AF-A8613BB183D6}" type="slidenum">
              <a:rPr lang="en-GB" smtClean="0"/>
              <a:t>‹#›</a:t>
            </a:fld>
            <a:endParaRPr lang="en-GB"/>
          </a:p>
        </p:txBody>
      </p:sp>
    </p:spTree>
    <p:extLst>
      <p:ext uri="{BB962C8B-B14F-4D97-AF65-F5344CB8AC3E}">
        <p14:creationId xmlns:p14="http://schemas.microsoft.com/office/powerpoint/2010/main" val="2613501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5.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GI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GI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GI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6.GI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37.GI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8.GIF"/></Relationships>
</file>

<file path=ppt/slides/_rels/slide26.xml.rels><?xml version="1.0" encoding="UTF-8" standalone="yes"?>
<Relationships xmlns="http://schemas.openxmlformats.org/package/2006/relationships"><Relationship Id="rId3" Type="http://schemas.openxmlformats.org/officeDocument/2006/relationships/image" Target="../media/image39.GI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0.GIF"/><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1.GI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2.GIF"/></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3.GI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4.GI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GIF"/><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46.GIF"/></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APPLIED PHSICS</a:t>
            </a:r>
          </a:p>
        </p:txBody>
      </p:sp>
      <p:sp>
        <p:nvSpPr>
          <p:cNvPr id="3" name="Subtitle 2"/>
          <p:cNvSpPr>
            <a:spLocks noGrp="1"/>
          </p:cNvSpPr>
          <p:nvPr>
            <p:ph type="subTitle" idx="1"/>
          </p:nvPr>
        </p:nvSpPr>
        <p:spPr/>
        <p:txBody>
          <a:bodyPr/>
          <a:lstStyle/>
          <a:p>
            <a:r>
              <a:rPr lang="en-US"/>
              <a:t>(SEAP-113)</a:t>
            </a:r>
          </a:p>
        </p:txBody>
      </p:sp>
    </p:spTree>
    <p:extLst>
      <p:ext uri="{BB962C8B-B14F-4D97-AF65-F5344CB8AC3E}">
        <p14:creationId xmlns:p14="http://schemas.microsoft.com/office/powerpoint/2010/main" val="840689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Concepts of Electricity contd.</a:t>
            </a:r>
          </a:p>
        </p:txBody>
      </p:sp>
      <p:sp>
        <p:nvSpPr>
          <p:cNvPr id="3" name="Content Placeholder 2"/>
          <p:cNvSpPr>
            <a:spLocks noGrp="1"/>
          </p:cNvSpPr>
          <p:nvPr>
            <p:ph idx="1"/>
          </p:nvPr>
        </p:nvSpPr>
        <p:spPr>
          <a:xfrm>
            <a:off x="1104293" y="1434732"/>
            <a:ext cx="8946541" cy="4195481"/>
          </a:xfrm>
        </p:spPr>
        <p:txBody>
          <a:bodyPr>
            <a:normAutofit/>
          </a:bodyPr>
          <a:lstStyle/>
          <a:p>
            <a:pPr>
              <a:buFont typeface="Courier New" panose="02070309020205020404" pitchFamily="49" charset="0"/>
              <a:buChar char="o"/>
            </a:pPr>
            <a:r>
              <a:rPr lang="en-US" sz="2800" dirty="0"/>
              <a:t> All these three principles are well explained via water tank philosophy</a:t>
            </a:r>
            <a:endParaRPr lang="en-US" sz="3200" dirty="0"/>
          </a:p>
        </p:txBody>
      </p:sp>
      <p:sp>
        <p:nvSpPr>
          <p:cNvPr id="5" name="Slide Number Placeholder 4"/>
          <p:cNvSpPr>
            <a:spLocks noGrp="1"/>
          </p:cNvSpPr>
          <p:nvPr>
            <p:ph type="sldNum" sz="quarter" idx="12"/>
          </p:nvPr>
        </p:nvSpPr>
        <p:spPr/>
        <p:txBody>
          <a:bodyPr/>
          <a:lstStyle/>
          <a:p>
            <a:fld id="{6D22F896-40B5-4ADD-8801-0D06FADFA095}" type="slidenum">
              <a:rPr lang="en-US" smtClean="0"/>
              <a:t>10</a:t>
            </a:fld>
            <a:endParaRPr lang="en-US" dirty="0"/>
          </a:p>
        </p:txBody>
      </p:sp>
      <p:pic>
        <p:nvPicPr>
          <p:cNvPr id="7" name="Picture 6"/>
          <p:cNvPicPr>
            <a:picLocks noChangeAspect="1"/>
          </p:cNvPicPr>
          <p:nvPr/>
        </p:nvPicPr>
        <p:blipFill rotWithShape="1">
          <a:blip r:embed="rId3"/>
          <a:srcRect l="23062" t="15433" r="28933" b="12840"/>
          <a:stretch>
            <a:fillRect/>
          </a:stretch>
        </p:blipFill>
        <p:spPr>
          <a:xfrm>
            <a:off x="2588348" y="2659745"/>
            <a:ext cx="2438400" cy="3652367"/>
          </a:xfrm>
          <a:prstGeom prst="rect">
            <a:avLst/>
          </a:prstGeom>
        </p:spPr>
      </p:pic>
      <p:pic>
        <p:nvPicPr>
          <p:cNvPr id="9" name="Picture 8"/>
          <p:cNvPicPr>
            <a:picLocks noChangeAspect="1"/>
          </p:cNvPicPr>
          <p:nvPr/>
        </p:nvPicPr>
        <p:blipFill>
          <a:blip r:embed="rId4"/>
          <a:stretch>
            <a:fillRect/>
          </a:stretch>
        </p:blipFill>
        <p:spPr>
          <a:xfrm>
            <a:off x="6292104" y="2566080"/>
            <a:ext cx="3758730" cy="3746032"/>
          </a:xfrm>
          <a:prstGeom prst="rect">
            <a:avLst/>
          </a:prstGeom>
        </p:spPr>
      </p:pic>
    </p:spTree>
    <p:extLst>
      <p:ext uri="{BB962C8B-B14F-4D97-AF65-F5344CB8AC3E}">
        <p14:creationId xmlns:p14="http://schemas.microsoft.com/office/powerpoint/2010/main" val="16238613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a:t>Relation b/w Voltage, Current and Resistance</a:t>
            </a:r>
          </a:p>
        </p:txBody>
      </p:sp>
      <p:pic>
        <p:nvPicPr>
          <p:cNvPr id="103" name="Content Placeholder 102"/>
          <p:cNvPicPr>
            <a:picLocks noGrp="1"/>
          </p:cNvPicPr>
          <p:nvPr>
            <p:ph idx="1"/>
          </p:nvPr>
        </p:nvPicPr>
        <p:blipFill>
          <a:blip r:embed="rId2"/>
          <a:stretch>
            <a:fillRect/>
          </a:stretch>
        </p:blipFill>
        <p:spPr>
          <a:xfrm>
            <a:off x="3039807" y="2052638"/>
            <a:ext cx="5074162" cy="4195762"/>
          </a:xfrm>
          <a:prstGeom prst="rect">
            <a:avLst/>
          </a:prstGeom>
          <a:noFill/>
          <a:ln w="9525">
            <a:noFill/>
          </a:ln>
        </p:spPr>
      </p:pic>
    </p:spTree>
    <p:extLst>
      <p:ext uri="{BB962C8B-B14F-4D97-AF65-F5344CB8AC3E}">
        <p14:creationId xmlns:p14="http://schemas.microsoft.com/office/powerpoint/2010/main" val="521230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noChangeArrowheads="1"/>
          </p:cNvSpPr>
          <p:nvPr>
            <p:ph type="ctrTitle"/>
          </p:nvPr>
        </p:nvSpPr>
        <p:spPr/>
        <p:txBody>
          <a:bodyPr/>
          <a:lstStyle/>
          <a:p>
            <a:r>
              <a:rPr lang="en-US" sz="6000" b="1"/>
              <a:t>Ohm’s Law</a:t>
            </a:r>
          </a:p>
        </p:txBody>
      </p:sp>
    </p:spTree>
    <p:extLst>
      <p:ext uri="{BB962C8B-B14F-4D97-AF65-F5344CB8AC3E}">
        <p14:creationId xmlns:p14="http://schemas.microsoft.com/office/powerpoint/2010/main" val="2677041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Ohm’s Law</a:t>
            </a:r>
          </a:p>
        </p:txBody>
      </p:sp>
      <mc:AlternateContent xmlns:mc="http://schemas.openxmlformats.org/markup-compatibility/2006" xmlns:a14="http://schemas.microsoft.com/office/drawing/2010/main">
        <mc:Choice Requires="a14">
          <p:sp>
            <p:nvSpPr>
              <p:cNvPr id="3" name="Content Placeholder 2"/>
              <p:cNvSpPr>
                <a:spLocks noGrp="1"/>
              </p:cNvSpPr>
              <p:nvPr>
                <p:ph sz="half" idx="1"/>
              </p:nvPr>
            </p:nvSpPr>
            <p:spPr>
              <a:xfrm>
                <a:off x="609600" y="1174750"/>
                <a:ext cx="10972165" cy="4953000"/>
              </a:xfrm>
            </p:spPr>
            <p:txBody>
              <a:bodyPr>
                <a:normAutofit/>
              </a:bodyPr>
              <a:lstStyle/>
              <a:p>
                <a:r>
                  <a:rPr lang="en-US" sz="2200" dirty="0" smtClean="0"/>
                  <a:t>Ohm’s Law establishes a relationship between voltage and current through a resistance.</a:t>
                </a:r>
              </a:p>
              <a:p>
                <a:r>
                  <a:rPr lang="en-GB" sz="2200" dirty="0"/>
                  <a:t>Ohm’s law states that the voltage across a conductor is directly proportional to the current flowing through it, provided all physical conditions and temperatures remain constant.</a:t>
                </a:r>
              </a:p>
              <a:p>
                <a:r>
                  <a:rPr lang="en-US" sz="2200" dirty="0" smtClean="0"/>
                  <a:t>This </a:t>
                </a:r>
                <a:r>
                  <a:rPr lang="en-US" sz="2200" dirty="0"/>
                  <a:t>relationship established as </a:t>
                </a:r>
              </a:p>
              <a:p>
                <a:pPr marL="0" indent="0" algn="ctr">
                  <a:buNone/>
                </a:pPr>
                <a14:m>
                  <m:oMath xmlns:m="http://schemas.openxmlformats.org/officeDocument/2006/math">
                    <m:r>
                      <a:rPr lang="en-US" sz="2200" b="0" i="1" smtClean="0">
                        <a:solidFill>
                          <a:schemeClr val="tx1"/>
                        </a:solidFill>
                        <a:latin typeface="Cambria Math" panose="02040503050406030204" charset="0"/>
                      </a:rPr>
                      <m:t>𝑉</m:t>
                    </m:r>
                    <m:r>
                      <a:rPr lang="en-US" sz="2200" b="0" i="1" smtClean="0">
                        <a:solidFill>
                          <a:schemeClr val="tx1"/>
                        </a:solidFill>
                        <a:latin typeface="Cambria Math" panose="02040503050406030204" charset="0"/>
                      </a:rPr>
                      <m:t>=</m:t>
                    </m:r>
                    <m:r>
                      <a:rPr lang="en-US" sz="2200" b="0" i="1" smtClean="0">
                        <a:solidFill>
                          <a:schemeClr val="tx1"/>
                        </a:solidFill>
                        <a:latin typeface="Cambria Math" panose="02040503050406030204" charset="0"/>
                      </a:rPr>
                      <m:t>𝐼</m:t>
                    </m:r>
                    <m:r>
                      <a:rPr lang="en-US" sz="2200" b="0" i="1" smtClean="0">
                        <a:solidFill>
                          <a:schemeClr val="tx1"/>
                        </a:solidFill>
                        <a:latin typeface="Cambria Math" panose="02040503050406030204" charset="0"/>
                        <a:ea typeface="Cambria Math" panose="02040503050406030204" charset="0"/>
                      </a:rPr>
                      <m:t>×</m:t>
                    </m:r>
                    <m:r>
                      <a:rPr lang="en-US" sz="2200" b="0" i="1" smtClean="0">
                        <a:solidFill>
                          <a:schemeClr val="tx1"/>
                        </a:solidFill>
                        <a:latin typeface="Cambria Math" panose="02040503050406030204" charset="0"/>
                        <a:ea typeface="Cambria Math" panose="02040503050406030204" charset="0"/>
                      </a:rPr>
                      <m:t>𝑅</m:t>
                    </m:r>
                  </m:oMath>
                </a14:m>
                <a:r>
                  <a:rPr lang="en-US" sz="2200" b="0" i="1" dirty="0" smtClean="0">
                    <a:solidFill>
                      <a:schemeClr val="tx1"/>
                    </a:solidFill>
                    <a:latin typeface="Cambria Math" panose="02040503050406030204" charset="0"/>
                    <a:ea typeface="Cambria Math" panose="02040503050406030204" charset="0"/>
                  </a:rPr>
                  <a:t> 			</a:t>
                </a:r>
                <a:r>
                  <a:rPr lang="en-US" sz="2200" i="1" dirty="0" smtClean="0">
                    <a:latin typeface="Cambria Math" panose="02040503050406030204" charset="0"/>
                  </a:rPr>
                  <a:t>I =  </a:t>
                </a:r>
                <a14:m>
                  <m:oMath xmlns:m="http://schemas.openxmlformats.org/officeDocument/2006/math">
                    <m:f>
                      <m:fPr>
                        <m:ctrlPr>
                          <a:rPr lang="en-US" sz="2800" i="1">
                            <a:latin typeface="Cambria Math" panose="02040503050406030204" pitchFamily="18" charset="0"/>
                          </a:rPr>
                        </m:ctrlPr>
                      </m:fPr>
                      <m:num>
                        <m:r>
                          <a:rPr lang="en-GB" sz="2800" i="1">
                            <a:latin typeface="Cambria Math" panose="02040503050406030204" charset="0"/>
                          </a:rPr>
                          <m:t>𝑉</m:t>
                        </m:r>
                      </m:num>
                      <m:den>
                        <m:r>
                          <a:rPr lang="en-GB" sz="2800" i="1">
                            <a:latin typeface="Cambria Math" panose="02040503050406030204" charset="0"/>
                          </a:rPr>
                          <m:t>𝑅</m:t>
                        </m:r>
                      </m:den>
                    </m:f>
                  </m:oMath>
                </a14:m>
                <a:r>
                  <a:rPr lang="en-US" sz="2200" i="1" dirty="0" smtClean="0">
                    <a:latin typeface="Cambria Math" panose="02040503050406030204" charset="0"/>
                  </a:rPr>
                  <a:t>  	              	</a:t>
                </a:r>
                <a:r>
                  <a:rPr lang="en-US" sz="2000" i="1" dirty="0" smtClean="0">
                    <a:latin typeface="Cambria Math" panose="02040503050406030204" charset="0"/>
                  </a:rPr>
                  <a:t>R </a:t>
                </a:r>
                <a:r>
                  <a:rPr lang="en-US" sz="2000" i="1" dirty="0">
                    <a:latin typeface="Cambria Math" panose="02040503050406030204" charset="0"/>
                  </a:rPr>
                  <a:t>= </a:t>
                </a:r>
                <a:r>
                  <a:rPr lang="en-US" sz="2800" i="1" dirty="0">
                    <a:latin typeface="Cambria Math" panose="02040503050406030204" charset="0"/>
                  </a:rPr>
                  <a:t> </a:t>
                </a:r>
                <a14:m>
                  <m:oMath xmlns:m="http://schemas.openxmlformats.org/officeDocument/2006/math">
                    <m:f>
                      <m:fPr>
                        <m:ctrlPr>
                          <a:rPr lang="en-US" sz="2800" i="1">
                            <a:latin typeface="Cambria Math" panose="02040503050406030204" pitchFamily="18" charset="0"/>
                          </a:rPr>
                        </m:ctrlPr>
                      </m:fPr>
                      <m:num>
                        <m:r>
                          <a:rPr lang="en-GB" sz="2800" i="1">
                            <a:latin typeface="Cambria Math" panose="02040503050406030204" charset="0"/>
                          </a:rPr>
                          <m:t>𝑉</m:t>
                        </m:r>
                      </m:num>
                      <m:den>
                        <m:r>
                          <a:rPr lang="en-GB" sz="2800" b="0" i="1" smtClean="0">
                            <a:latin typeface="Cambria Math" panose="02040503050406030204" pitchFamily="18" charset="0"/>
                          </a:rPr>
                          <m:t>𝐼</m:t>
                        </m:r>
                      </m:den>
                    </m:f>
                  </m:oMath>
                </a14:m>
                <a:r>
                  <a:rPr lang="en-US" sz="2200" i="1" dirty="0" smtClean="0">
                    <a:latin typeface="Cambria Math" panose="02040503050406030204" charset="0"/>
                  </a:rPr>
                  <a:t>	</a:t>
                </a:r>
                <a:endParaRPr lang="en-US" sz="2200" i="1" dirty="0">
                  <a:latin typeface="Cambria Math" panose="02040503050406030204" charset="0"/>
                </a:endParaRPr>
              </a:p>
              <a:p>
                <a:pPr algn="l"/>
                <a:r>
                  <a:rPr lang="en-US" sz="2200" dirty="0">
                    <a:solidFill>
                      <a:schemeClr val="tx1"/>
                    </a:solidFill>
                  </a:rPr>
                  <a:t>This is a linear equation means the plot between voltage and current will be a straight line </a:t>
                </a:r>
                <a:r>
                  <a:rPr lang="en-US" sz="2200" b="1" dirty="0">
                    <a:solidFill>
                      <a:schemeClr val="tx1"/>
                    </a:solidFill>
                  </a:rPr>
                  <a:t>when resistance is </a:t>
                </a:r>
                <a:r>
                  <a:rPr lang="en-US" sz="2200" b="1" dirty="0" smtClean="0">
                    <a:solidFill>
                      <a:schemeClr val="tx1"/>
                    </a:solidFill>
                  </a:rPr>
                  <a:t>constant.</a:t>
                </a:r>
                <a:endParaRPr lang="en-US" sz="2200" b="1" dirty="0">
                  <a:solidFill>
                    <a:schemeClr val="tx1"/>
                  </a:solidFill>
                </a:endParaRPr>
              </a:p>
            </p:txBody>
          </p:sp>
        </mc:Choice>
        <mc:Fallback xmlns="">
          <p:sp>
            <p:nvSpPr>
              <p:cNvPr id="3" name="Content Placeholder 2"/>
              <p:cNvSpPr>
                <a:spLocks noGrp="1" noRot="1" noChangeAspect="1" noMove="1" noResize="1" noEditPoints="1" noAdjustHandles="1" noChangeArrowheads="1" noChangeShapeType="1" noTextEdit="1"/>
              </p:cNvSpPr>
              <p:nvPr>
                <p:ph sz="half" idx="1"/>
              </p:nvPr>
            </p:nvSpPr>
            <p:spPr>
              <a:xfrm>
                <a:off x="609600" y="1174750"/>
                <a:ext cx="10972165" cy="4953000"/>
              </a:xfrm>
              <a:blipFill rotWithShape="0">
                <a:blip r:embed="rId3"/>
                <a:stretch>
                  <a:fillRect l="-333" t="-862" r="-1222"/>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6D22F896-40B5-4ADD-8801-0D06FADFA095}" type="slidenum">
              <a:rPr lang="en-US" smtClean="0"/>
              <a:t>13</a:t>
            </a:fld>
            <a:endParaRPr lang="en-US" dirty="0"/>
          </a:p>
        </p:txBody>
      </p:sp>
      <p:pic>
        <p:nvPicPr>
          <p:cNvPr id="20485" name="Picture 7"/>
          <p:cNvPicPr>
            <a:picLocks noGrp="1" noChangeAspect="1"/>
          </p:cNvPicPr>
          <p:nvPr>
            <p:ph sz="half" idx="2"/>
          </p:nvPr>
        </p:nvPicPr>
        <p:blipFill>
          <a:blip r:embed="rId4"/>
          <a:stretch>
            <a:fillRect/>
          </a:stretch>
        </p:blipFill>
        <p:spPr>
          <a:xfrm>
            <a:off x="7802379" y="4733327"/>
            <a:ext cx="2969260" cy="2116455"/>
          </a:xfrm>
          <a:prstGeom prst="rect">
            <a:avLst/>
          </a:prstGeom>
          <a:noFill/>
          <a:ln w="9525">
            <a:noFill/>
          </a:ln>
        </p:spPr>
      </p:pic>
    </p:spTree>
    <p:extLst>
      <p:ext uri="{BB962C8B-B14F-4D97-AF65-F5344CB8AC3E}">
        <p14:creationId xmlns:p14="http://schemas.microsoft.com/office/powerpoint/2010/main" val="3903788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4" end="4"/>
                                            </p:txEl>
                                          </p:spTgt>
                                        </p:tgtEl>
                                        <p:attrNameLst>
                                          <p:attrName>style.visibility</p:attrName>
                                        </p:attrNameLst>
                                      </p:cBhvr>
                                      <p:to>
                                        <p:strVal val="visible"/>
                                      </p:to>
                                    </p:set>
                                    <p:animEffect transition="in" filter="fade">
                                      <p:cBhvr>
                                        <p:cTn id="35" dur="1000"/>
                                        <p:tgtEl>
                                          <p:spTgt spid="3">
                                            <p:txEl>
                                              <p:pRg st="4" end="4"/>
                                            </p:txEl>
                                          </p:spTgt>
                                        </p:tgtEl>
                                      </p:cBhvr>
                                    </p:animEffect>
                                    <p:anim calcmode="lin" valueType="num">
                                      <p:cBhvr>
                                        <p:cTn id="36"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Ohm’s Law contd.</a:t>
            </a:r>
            <a:endParaRPr lang="en-US" dirty="0"/>
          </a:p>
        </p:txBody>
      </p:sp>
      <p:sp>
        <p:nvSpPr>
          <p:cNvPr id="3" name="Content Placeholder 2"/>
          <p:cNvSpPr>
            <a:spLocks noGrp="1"/>
          </p:cNvSpPr>
          <p:nvPr>
            <p:ph idx="1"/>
          </p:nvPr>
        </p:nvSpPr>
        <p:spPr/>
        <p:txBody>
          <a:bodyPr/>
          <a:lstStyle/>
          <a:p>
            <a:endParaRPr lang="en-US"/>
          </a:p>
        </p:txBody>
      </p:sp>
      <p:grpSp>
        <p:nvGrpSpPr>
          <p:cNvPr id="20482" name="Group 6"/>
          <p:cNvGrpSpPr/>
          <p:nvPr/>
        </p:nvGrpSpPr>
        <p:grpSpPr>
          <a:xfrm>
            <a:off x="214907" y="1669630"/>
            <a:ext cx="11710035" cy="4290695"/>
            <a:chOff x="152400" y="609600"/>
            <a:chExt cx="8296275" cy="2752725"/>
          </a:xfrm>
        </p:grpSpPr>
        <p:pic>
          <p:nvPicPr>
            <p:cNvPr id="20488" name="Picture 2"/>
            <p:cNvPicPr>
              <a:picLocks noChangeAspect="1"/>
            </p:cNvPicPr>
            <p:nvPr/>
          </p:nvPicPr>
          <p:blipFill>
            <a:blip r:embed="rId2"/>
            <a:stretch>
              <a:fillRect/>
            </a:stretch>
          </p:blipFill>
          <p:spPr>
            <a:xfrm>
              <a:off x="152400" y="609600"/>
              <a:ext cx="8296275" cy="1066800"/>
            </a:xfrm>
            <a:prstGeom prst="rect">
              <a:avLst/>
            </a:prstGeom>
            <a:noFill/>
            <a:ln w="9525">
              <a:noFill/>
            </a:ln>
          </p:spPr>
        </p:pic>
        <p:pic>
          <p:nvPicPr>
            <p:cNvPr id="20489" name="Picture 3"/>
            <p:cNvPicPr>
              <a:picLocks noChangeAspect="1"/>
            </p:cNvPicPr>
            <p:nvPr/>
          </p:nvPicPr>
          <p:blipFill>
            <a:blip r:embed="rId3"/>
            <a:stretch>
              <a:fillRect/>
            </a:stretch>
          </p:blipFill>
          <p:spPr>
            <a:xfrm>
              <a:off x="228600" y="1524000"/>
              <a:ext cx="8201025" cy="981075"/>
            </a:xfrm>
            <a:prstGeom prst="rect">
              <a:avLst/>
            </a:prstGeom>
            <a:noFill/>
            <a:ln w="9525">
              <a:noFill/>
            </a:ln>
          </p:spPr>
        </p:pic>
        <p:pic>
          <p:nvPicPr>
            <p:cNvPr id="20490" name="Picture 4"/>
            <p:cNvPicPr>
              <a:picLocks noChangeAspect="1"/>
            </p:cNvPicPr>
            <p:nvPr/>
          </p:nvPicPr>
          <p:blipFill>
            <a:blip r:embed="rId4"/>
            <a:stretch>
              <a:fillRect/>
            </a:stretch>
          </p:blipFill>
          <p:spPr>
            <a:xfrm>
              <a:off x="152400" y="2362200"/>
              <a:ext cx="8267700" cy="1000125"/>
            </a:xfrm>
            <a:prstGeom prst="rect">
              <a:avLst/>
            </a:prstGeom>
            <a:noFill/>
            <a:ln w="9525">
              <a:noFill/>
            </a:ln>
          </p:spPr>
        </p:pic>
      </p:grpSp>
    </p:spTree>
    <p:extLst>
      <p:ext uri="{BB962C8B-B14F-4D97-AF65-F5344CB8AC3E}">
        <p14:creationId xmlns:p14="http://schemas.microsoft.com/office/powerpoint/2010/main" val="36436785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b="1" dirty="0">
                <a:solidFill>
                  <a:schemeClr val="tx1"/>
                </a:solidFill>
                <a:sym typeface="+mn-ea"/>
              </a:rPr>
              <a:t>Ohm’s Law contd.</a:t>
            </a:r>
            <a:endParaRPr lang="en-GB" dirty="0"/>
          </a:p>
        </p:txBody>
      </p:sp>
      <p:sp>
        <p:nvSpPr>
          <p:cNvPr id="6" name="Content Placeholder 5"/>
          <p:cNvSpPr>
            <a:spLocks noGrp="1"/>
          </p:cNvSpPr>
          <p:nvPr>
            <p:ph idx="1"/>
          </p:nvPr>
        </p:nvSpPr>
        <p:spPr>
          <a:xfrm>
            <a:off x="646111" y="1434732"/>
            <a:ext cx="9888807" cy="4195481"/>
          </a:xfrm>
        </p:spPr>
        <p:txBody>
          <a:bodyPr/>
          <a:lstStyle/>
          <a:p>
            <a:r>
              <a:rPr lang="en-GB" dirty="0"/>
              <a:t>Ohm’s law only holds true if the provided temperature and the other physical factors remain constant. </a:t>
            </a:r>
            <a:endParaRPr lang="en-GB" dirty="0" smtClean="0"/>
          </a:p>
          <a:p>
            <a:r>
              <a:rPr lang="en-GB" dirty="0" smtClean="0"/>
              <a:t>In </a:t>
            </a:r>
            <a:r>
              <a:rPr lang="en-GB" dirty="0"/>
              <a:t>certain components, increasing the current raises the </a:t>
            </a:r>
            <a:r>
              <a:rPr lang="en-GB" dirty="0" smtClean="0"/>
              <a:t>temperature. An </a:t>
            </a:r>
            <a:r>
              <a:rPr lang="en-GB" dirty="0"/>
              <a:t>example of this is the filament of a light bulb, in which the temperature rises as the current is increased. In this case, Ohm’s law cannot be applied. </a:t>
            </a:r>
            <a:r>
              <a:rPr lang="en-GB" dirty="0" smtClean="0"/>
              <a:t>The </a:t>
            </a:r>
            <a:r>
              <a:rPr lang="en-GB" dirty="0" err="1"/>
              <a:t>lightbulb</a:t>
            </a:r>
            <a:r>
              <a:rPr lang="en-GB" dirty="0"/>
              <a:t> filament violates Ohm’s Law</a:t>
            </a:r>
            <a:r>
              <a:rPr lang="en-GB" dirty="0" smtClean="0"/>
              <a:t>.</a:t>
            </a:r>
          </a:p>
          <a:p>
            <a:r>
              <a:rPr lang="en-GB" dirty="0" smtClean="0"/>
              <a:t>Another examples are Semiconductor materials (Diode and Transistors) as their </a:t>
            </a:r>
            <a:r>
              <a:rPr lang="en-GB" dirty="0"/>
              <a:t>I-V characteristics is a curved line instead of straight line</a:t>
            </a:r>
            <a:r>
              <a:rPr lang="en-GB" dirty="0" smtClean="0"/>
              <a:t>.</a:t>
            </a:r>
          </a:p>
          <a:p>
            <a:r>
              <a:rPr lang="en-GB" dirty="0" err="1" smtClean="0"/>
              <a:t>Ohmic</a:t>
            </a:r>
            <a:r>
              <a:rPr lang="en-GB" dirty="0" smtClean="0"/>
              <a:t> and Non-</a:t>
            </a:r>
            <a:r>
              <a:rPr lang="en-GB" dirty="0" err="1" smtClean="0"/>
              <a:t>ohmic</a:t>
            </a:r>
            <a:r>
              <a:rPr lang="en-GB" dirty="0" smtClean="0"/>
              <a:t> Devices </a:t>
            </a:r>
            <a:endParaRPr lang="en-GB" dirty="0"/>
          </a:p>
        </p:txBody>
      </p:sp>
      <p:pic>
        <p:nvPicPr>
          <p:cNvPr id="2052" name="Picture 4" descr="https://qph.cf2.quoracdn.net/main-qimg-d93b1e744e7cdb4b17d8c08749be9b41-lq"/>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8939" y="4795882"/>
            <a:ext cx="2181225"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373111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Ohm’s Law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sz="2800" b="1" dirty="0">
                    <a:solidFill>
                      <a:schemeClr val="tx1"/>
                    </a:solidFill>
                  </a:rPr>
                  <a:t>Electrical Power (P)</a:t>
                </a:r>
                <a:r>
                  <a:rPr lang="en-US" sz="2800" dirty="0"/>
                  <a:t> in a circuit is the rate at which energy is absorbed or produced within a circuit</a:t>
                </a:r>
              </a:p>
              <a:p>
                <a:r>
                  <a:rPr lang="en-US" sz="3200" dirty="0"/>
                  <a:t>A source of energy such as a voltage will produce or deliver power while the connected load absorbs it</a:t>
                </a:r>
              </a:p>
              <a:p>
                <a:r>
                  <a:rPr lang="en-US" sz="3200" dirty="0"/>
                  <a:t>Mathematically we can write Power as</a:t>
                </a:r>
              </a:p>
              <a:p>
                <a:pPr marL="0" indent="0">
                  <a:buNone/>
                </a:pPr>
                <a:endParaRPr lang="en-US" sz="3200" b="0" i="1" smtClean="0">
                  <a:latin typeface="Cambria Math" panose="02040503050406030204" charset="0"/>
                </a:endParaRPr>
              </a:p>
              <a:p>
                <a:pPr marL="0" indent="0">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charset="0"/>
                        </a:rPr>
                        <m:t>𝑃</m:t>
                      </m:r>
                      <m:r>
                        <a:rPr lang="en-US" sz="3200" b="0" i="1" smtClean="0">
                          <a:latin typeface="Cambria Math" panose="02040503050406030204" charset="0"/>
                        </a:rPr>
                        <m:t>=</m:t>
                      </m:r>
                      <m:r>
                        <a:rPr lang="en-US" sz="3200" b="0" i="1" smtClean="0">
                          <a:latin typeface="Cambria Math" panose="02040503050406030204" charset="0"/>
                        </a:rPr>
                        <m:t>𝑉</m:t>
                      </m:r>
                      <m:r>
                        <a:rPr lang="en-US" sz="3200" b="0" i="1" smtClean="0">
                          <a:latin typeface="Cambria Math" panose="02040503050406030204" charset="0"/>
                          <a:ea typeface="Cambria Math" panose="02040503050406030204" charset="0"/>
                        </a:rPr>
                        <m:t>×</m:t>
                      </m:r>
                      <m:r>
                        <a:rPr lang="en-US" sz="3200" b="0" i="1" smtClean="0">
                          <a:latin typeface="Cambria Math" panose="02040503050406030204" charset="0"/>
                          <a:ea typeface="Cambria Math" panose="02040503050406030204" charset="0"/>
                        </a:rPr>
                        <m:t>𝐼</m:t>
                      </m:r>
                    </m:oMath>
                  </m:oMathPara>
                </a14:m>
                <a:endParaRPr lang="en-US" sz="3200" b="0" i="1" smtClean="0">
                  <a:latin typeface="Cambria Math" panose="02040503050406030204" charset="0"/>
                  <a:ea typeface="Cambria Math" panose="02040503050406030204" charset="0"/>
                </a:endParaRPr>
              </a:p>
              <a:p>
                <a:pPr marL="0" indent="0">
                  <a:buNone/>
                </a:pPr>
                <a:endParaRPr lang="en-US" sz="3200" b="0" i="1" smtClean="0">
                  <a:latin typeface="Cambria Math" panose="02040503050406030204" charset="0"/>
                  <a:ea typeface="Cambria Math" panose="02040503050406030204" charset="0"/>
                </a:endParaRPr>
              </a:p>
              <a:p>
                <a:r>
                  <a:rPr lang="en-US" sz="3200" dirty="0"/>
                  <a:t>The </a:t>
                </a:r>
                <a:r>
                  <a:rPr lang="en-US" sz="3200" b="1" dirty="0">
                    <a:solidFill>
                      <a:schemeClr val="tx1"/>
                    </a:solidFill>
                  </a:rPr>
                  <a:t>Units of Power is Watt (W)</a:t>
                </a:r>
                <a:r>
                  <a:rPr lang="en-US" sz="3200" dirty="0"/>
                  <a:t>, milliwatt (</a:t>
                </a:r>
                <a:r>
                  <a:rPr lang="en-US" sz="3200" dirty="0" err="1"/>
                  <a:t>mW</a:t>
                </a:r>
                <a:r>
                  <a:rPr lang="en-US" sz="3200" dirty="0"/>
                  <a:t>) or kilowatt (KW) is also use extensively in electronics and electrical circuits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81" t="-2616" b="-727"/>
                </a:stretch>
              </a:blipFill>
            </p:spPr>
            <p:txBody>
              <a:bodyPr/>
              <a:lstStyle/>
              <a:p>
                <a:r>
                  <a:rPr lang="en-GB">
                    <a:noFill/>
                  </a:rPr>
                  <a:t> </a:t>
                </a:r>
              </a:p>
            </p:txBody>
          </p:sp>
        </mc:Fallback>
      </mc:AlternateContent>
      <p:sp>
        <p:nvSpPr>
          <p:cNvPr id="5" name="Slide Number Placeholder 4"/>
          <p:cNvSpPr>
            <a:spLocks noGrp="1"/>
          </p:cNvSpPr>
          <p:nvPr>
            <p:ph type="sldNum" sz="quarter" idx="12"/>
          </p:nvPr>
        </p:nvSpPr>
        <p:spPr/>
        <p:txBody>
          <a:bodyPr/>
          <a:lstStyle/>
          <a:p>
            <a:fld id="{6D22F896-40B5-4ADD-8801-0D06FADFA095}" type="slidenum">
              <a:rPr lang="en-US" smtClean="0"/>
              <a:t>16</a:t>
            </a:fld>
            <a:endParaRPr lang="en-US" dirty="0"/>
          </a:p>
        </p:txBody>
      </p:sp>
    </p:spTree>
    <p:extLst>
      <p:ext uri="{BB962C8B-B14F-4D97-AF65-F5344CB8AC3E}">
        <p14:creationId xmlns:p14="http://schemas.microsoft.com/office/powerpoint/2010/main" val="291126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1000"/>
                                        <p:tgtEl>
                                          <p:spTgt spid="3">
                                            <p:txEl>
                                              <p:pRg st="4" end="4"/>
                                            </p:txEl>
                                          </p:spTgt>
                                        </p:tgtEl>
                                      </p:cBhvr>
                                    </p:animEffect>
                                    <p:anim calcmode="lin" valueType="num">
                                      <p:cBhvr>
                                        <p:cTn id="29"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1000"/>
                                        <p:tgtEl>
                                          <p:spTgt spid="3">
                                            <p:txEl>
                                              <p:pRg st="6" end="6"/>
                                            </p:txEl>
                                          </p:spTgt>
                                        </p:tgtEl>
                                      </p:cBhvr>
                                    </p:animEffect>
                                    <p:anim calcmode="lin" valueType="num">
                                      <p:cBhvr>
                                        <p:cTn id="36"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3">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solidFill>
                  <a:schemeClr val="tx1"/>
                </a:solidFill>
              </a:rPr>
              <a:t>Power Dissipation</a:t>
            </a:r>
          </a:p>
        </p:txBody>
      </p:sp>
      <p:sp>
        <p:nvSpPr>
          <p:cNvPr id="3" name="Content Placeholder 2"/>
          <p:cNvSpPr>
            <a:spLocks noGrp="1"/>
          </p:cNvSpPr>
          <p:nvPr>
            <p:ph idx="1"/>
          </p:nvPr>
        </p:nvSpPr>
        <p:spPr/>
        <p:txBody>
          <a:bodyPr/>
          <a:lstStyle/>
          <a:p>
            <a:endParaRPr lang="en-US"/>
          </a:p>
        </p:txBody>
      </p:sp>
      <p:pic>
        <p:nvPicPr>
          <p:cNvPr id="23555" name="Picture 2"/>
          <p:cNvPicPr>
            <a:picLocks noChangeAspect="1"/>
          </p:cNvPicPr>
          <p:nvPr/>
        </p:nvPicPr>
        <p:blipFill>
          <a:blip r:embed="rId2"/>
          <a:stretch>
            <a:fillRect/>
          </a:stretch>
        </p:blipFill>
        <p:spPr>
          <a:xfrm>
            <a:off x="7807960" y="1362710"/>
            <a:ext cx="3568700" cy="5173663"/>
          </a:xfrm>
          <a:prstGeom prst="rect">
            <a:avLst/>
          </a:prstGeom>
          <a:noFill/>
          <a:ln w="9525">
            <a:noFill/>
          </a:ln>
        </p:spPr>
      </p:pic>
      <p:pic>
        <p:nvPicPr>
          <p:cNvPr id="23558" name="Picture 4"/>
          <p:cNvPicPr>
            <a:picLocks noChangeAspect="1"/>
          </p:cNvPicPr>
          <p:nvPr/>
        </p:nvPicPr>
        <p:blipFill>
          <a:blip r:embed="rId3"/>
          <a:stretch>
            <a:fillRect/>
          </a:stretch>
        </p:blipFill>
        <p:spPr>
          <a:xfrm>
            <a:off x="1752600" y="1789430"/>
            <a:ext cx="5033963" cy="685800"/>
          </a:xfrm>
          <a:prstGeom prst="rect">
            <a:avLst/>
          </a:prstGeom>
          <a:noFill/>
          <a:ln w="9525">
            <a:noFill/>
          </a:ln>
        </p:spPr>
      </p:pic>
      <p:pic>
        <p:nvPicPr>
          <p:cNvPr id="23559" name="Picture 5"/>
          <p:cNvPicPr>
            <a:picLocks noChangeAspect="1"/>
          </p:cNvPicPr>
          <p:nvPr/>
        </p:nvPicPr>
        <p:blipFill>
          <a:blip r:embed="rId4"/>
          <a:stretch>
            <a:fillRect/>
          </a:stretch>
        </p:blipFill>
        <p:spPr>
          <a:xfrm>
            <a:off x="1752600" y="2971800"/>
            <a:ext cx="4411663" cy="685800"/>
          </a:xfrm>
          <a:prstGeom prst="rect">
            <a:avLst/>
          </a:prstGeom>
          <a:noFill/>
          <a:ln w="9525">
            <a:noFill/>
          </a:ln>
        </p:spPr>
      </p:pic>
      <p:pic>
        <p:nvPicPr>
          <p:cNvPr id="23560" name="Picture 6"/>
          <p:cNvPicPr>
            <a:picLocks noChangeAspect="1"/>
          </p:cNvPicPr>
          <p:nvPr/>
        </p:nvPicPr>
        <p:blipFill>
          <a:blip r:embed="rId5"/>
          <a:stretch>
            <a:fillRect/>
          </a:stretch>
        </p:blipFill>
        <p:spPr>
          <a:xfrm>
            <a:off x="1828800" y="3904615"/>
            <a:ext cx="3998913" cy="685800"/>
          </a:xfrm>
          <a:prstGeom prst="rect">
            <a:avLst/>
          </a:prstGeom>
          <a:noFill/>
          <a:ln w="9525">
            <a:noFill/>
          </a:ln>
        </p:spPr>
      </p:pic>
      <p:sp>
        <p:nvSpPr>
          <p:cNvPr id="23561" name="TextBox 9"/>
          <p:cNvSpPr txBox="1"/>
          <p:nvPr/>
        </p:nvSpPr>
        <p:spPr>
          <a:xfrm>
            <a:off x="1752600" y="4953000"/>
            <a:ext cx="4678045" cy="398780"/>
          </a:xfrm>
          <a:prstGeom prst="rect">
            <a:avLst/>
          </a:prstGeom>
          <a:noFill/>
          <a:ln w="9525">
            <a:noFill/>
          </a:ln>
        </p:spPr>
        <p:txBody>
          <a:bodyPr wrap="none">
            <a:spAutoFit/>
          </a:bodyPr>
          <a:lstStyle/>
          <a:p>
            <a:r>
              <a:rPr lang="en-US" altLang="zh-TW" sz="2000" dirty="0">
                <a:solidFill>
                  <a:srgbClr val="000000"/>
                </a:solidFill>
                <a:latin typeface="Times New Roman" panose="02020603050405020304" pitchFamily="18" charset="0"/>
              </a:rPr>
              <a:t>The unit of power is the volt-ampere (V  A).</a:t>
            </a:r>
          </a:p>
        </p:txBody>
      </p:sp>
      <p:pic>
        <p:nvPicPr>
          <p:cNvPr id="23562" name="Picture 7"/>
          <p:cNvPicPr>
            <a:picLocks noChangeAspect="1"/>
          </p:cNvPicPr>
          <p:nvPr/>
        </p:nvPicPr>
        <p:blipFill>
          <a:blip r:embed="rId6"/>
          <a:stretch>
            <a:fillRect/>
          </a:stretch>
        </p:blipFill>
        <p:spPr>
          <a:xfrm>
            <a:off x="1828800" y="5714365"/>
            <a:ext cx="4740275" cy="685800"/>
          </a:xfrm>
          <a:prstGeom prst="rect">
            <a:avLst/>
          </a:prstGeom>
          <a:noFill/>
          <a:ln w="9525">
            <a:noFill/>
          </a:ln>
        </p:spPr>
      </p:pic>
    </p:spTree>
    <p:extLst>
      <p:ext uri="{BB962C8B-B14F-4D97-AF65-F5344CB8AC3E}">
        <p14:creationId xmlns:p14="http://schemas.microsoft.com/office/powerpoint/2010/main" val="260519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Ohm’s Law contd.</a:t>
            </a:r>
            <a:endParaRPr lang="en-GB"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6110" y="1274612"/>
            <a:ext cx="9404723" cy="5022504"/>
          </a:xfrm>
        </p:spPr>
      </p:pic>
    </p:spTree>
    <p:extLst>
      <p:ext uri="{BB962C8B-B14F-4D97-AF65-F5344CB8AC3E}">
        <p14:creationId xmlns:p14="http://schemas.microsoft.com/office/powerpoint/2010/main" val="42008187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spect="1"/>
          </p:cNvPicPr>
          <p:nvPr/>
        </p:nvPicPr>
        <p:blipFill>
          <a:blip r:embed="rId2"/>
          <a:stretch>
            <a:fillRect/>
          </a:stretch>
        </p:blipFill>
        <p:spPr>
          <a:xfrm>
            <a:off x="1524000" y="1524000"/>
            <a:ext cx="9096375" cy="3810000"/>
          </a:xfrm>
          <a:prstGeom prst="rect">
            <a:avLst/>
          </a:prstGeom>
          <a:noFill/>
          <a:ln w="9525">
            <a:noFill/>
          </a:ln>
        </p:spPr>
      </p:pic>
      <p:sp>
        <p:nvSpPr>
          <p:cNvPr id="24579" name="TextBox 2"/>
          <p:cNvSpPr txBox="1"/>
          <p:nvPr/>
        </p:nvSpPr>
        <p:spPr>
          <a:xfrm>
            <a:off x="2254568" y="257810"/>
            <a:ext cx="8778240" cy="460375"/>
          </a:xfrm>
          <a:prstGeom prst="rect">
            <a:avLst/>
          </a:prstGeom>
          <a:noFill/>
          <a:ln w="9525">
            <a:noFill/>
          </a:ln>
        </p:spPr>
        <p:txBody>
          <a:bodyPr wrap="none">
            <a:spAutoFit/>
          </a:bodyPr>
          <a:lstStyle/>
          <a:p>
            <a:r>
              <a:rPr lang="en-US" altLang="zh-TW" sz="2400" b="1" dirty="0">
                <a:solidFill>
                  <a:schemeClr val="tx1"/>
                </a:solidFill>
                <a:latin typeface="Times New Roman" panose="02020603050405020304" pitchFamily="18" charset="0"/>
              </a:rPr>
              <a:t>Example, Rate of Energy Dissipation in a Wire Carrying Current:</a:t>
            </a:r>
          </a:p>
        </p:txBody>
      </p:sp>
    </p:spTree>
    <p:extLst>
      <p:ext uri="{BB962C8B-B14F-4D97-AF65-F5344CB8AC3E}">
        <p14:creationId xmlns:p14="http://schemas.microsoft.com/office/powerpoint/2010/main" val="6443658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a:solidFill>
                  <a:schemeClr val="tx1"/>
                </a:solidFill>
              </a:rPr>
              <a:t>Voltage</a:t>
            </a:r>
          </a:p>
        </p:txBody>
      </p:sp>
      <p:sp>
        <p:nvSpPr>
          <p:cNvPr id="4" name="Content Placeholder 3"/>
          <p:cNvSpPr>
            <a:spLocks noGrp="1"/>
          </p:cNvSpPr>
          <p:nvPr>
            <p:ph idx="1"/>
          </p:nvPr>
        </p:nvSpPr>
        <p:spPr>
          <a:xfrm>
            <a:off x="1104293" y="1512005"/>
            <a:ext cx="8946541" cy="4195481"/>
          </a:xfrm>
        </p:spPr>
        <p:txBody>
          <a:bodyPr>
            <a:normAutofit fontScale="95000"/>
          </a:bodyPr>
          <a:lstStyle/>
          <a:p>
            <a:r>
              <a:rPr lang="en-US" dirty="0"/>
              <a:t>Voltage describes the “pressure” </a:t>
            </a:r>
            <a:r>
              <a:rPr lang="en-US" dirty="0">
                <a:sym typeface="+mn-ea"/>
              </a:rPr>
              <a:t> from an electrical circuit's power source that pushes charged electrons (current) through a conducting loop, enabling them to do work such as illuminating a light.</a:t>
            </a:r>
            <a:endParaRPr lang="en-US" dirty="0"/>
          </a:p>
          <a:p>
            <a:r>
              <a:rPr lang="en-US" dirty="0"/>
              <a:t>Unit known as the volt (V).</a:t>
            </a:r>
          </a:p>
          <a:p>
            <a:r>
              <a:rPr lang="en-US" dirty="0"/>
              <a:t>Higher voltages cause more electric current to flow to an electronic device.</a:t>
            </a:r>
          </a:p>
          <a:p>
            <a:r>
              <a:rPr lang="en-US" dirty="0"/>
              <a:t>The term recognizes Italian physicist Alessandro Volta (1745-1827), inventor of the voltaic pile—the forerunner of today's household battery.</a:t>
            </a:r>
          </a:p>
          <a:p>
            <a:r>
              <a:rPr lang="en-US" dirty="0"/>
              <a:t>In electricity's early days, voltage was known as electromotive force (</a:t>
            </a:r>
            <a:r>
              <a:rPr lang="en-US" dirty="0" err="1"/>
              <a:t>emf</a:t>
            </a:r>
            <a:r>
              <a:rPr lang="en-US" dirty="0"/>
              <a:t>). This is why in equations such as Ohm's Law, voltage is represented by the symbol E.</a:t>
            </a:r>
          </a:p>
        </p:txBody>
      </p:sp>
    </p:spTree>
    <p:extLst>
      <p:ext uri="{BB962C8B-B14F-4D97-AF65-F5344CB8AC3E}">
        <p14:creationId xmlns:p14="http://schemas.microsoft.com/office/powerpoint/2010/main" val="1566737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Ohm’s Law 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For the circuit shown below find the Voltage (V), the Current (I), the Resistance (R) and the Power (P)</a:t>
            </a:r>
          </a:p>
          <a:p>
            <a:pPr marL="0" indent="0">
              <a:buNone/>
            </a:pP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20</a:t>
            </a:fld>
            <a:endParaRPr lang="en-US" dirty="0"/>
          </a:p>
        </p:txBody>
      </p:sp>
      <p:pic>
        <p:nvPicPr>
          <p:cNvPr id="7" name="Picture 6"/>
          <p:cNvPicPr>
            <a:picLocks noChangeAspect="1"/>
          </p:cNvPicPr>
          <p:nvPr/>
        </p:nvPicPr>
        <p:blipFill>
          <a:blip r:embed="rId3"/>
          <a:stretch>
            <a:fillRect/>
          </a:stretch>
        </p:blipFill>
        <p:spPr>
          <a:xfrm>
            <a:off x="3242875" y="3464617"/>
            <a:ext cx="5835039" cy="2983452"/>
          </a:xfrm>
          <a:prstGeom prst="rect">
            <a:avLst/>
          </a:prstGeom>
        </p:spPr>
      </p:pic>
    </p:spTree>
    <p:extLst>
      <p:ext uri="{BB962C8B-B14F-4D97-AF65-F5344CB8AC3E}">
        <p14:creationId xmlns:p14="http://schemas.microsoft.com/office/powerpoint/2010/main" val="2880989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Voltage and Current Sources</a:t>
            </a:r>
          </a:p>
        </p:txBody>
      </p:sp>
      <p:sp>
        <p:nvSpPr>
          <p:cNvPr id="3" name="Content Placeholder 2"/>
          <p:cNvSpPr>
            <a:spLocks noGrp="1"/>
          </p:cNvSpPr>
          <p:nvPr>
            <p:ph idx="1"/>
          </p:nvPr>
        </p:nvSpPr>
        <p:spPr/>
        <p:txBody>
          <a:bodyPr>
            <a:normAutofit/>
          </a:bodyPr>
          <a:lstStyle/>
          <a:p>
            <a:pPr marL="0" indent="0">
              <a:buNone/>
            </a:pPr>
            <a:r>
              <a:rPr lang="en-US" sz="2800" dirty="0"/>
              <a:t> </a:t>
            </a:r>
            <a:endParaRPr lang="en-US" sz="32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21</a:t>
            </a:fld>
            <a:endParaRPr lang="en-US" dirty="0"/>
          </a:p>
        </p:txBody>
      </p:sp>
      <p:sp>
        <p:nvSpPr>
          <p:cNvPr id="6" name="Rectangle 5"/>
          <p:cNvSpPr/>
          <p:nvPr/>
        </p:nvSpPr>
        <p:spPr>
          <a:xfrm>
            <a:off x="373487" y="1635617"/>
            <a:ext cx="11526592" cy="48295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rotWithShape="1">
          <a:blip r:embed="rId3"/>
          <a:srcRect b="30568"/>
          <a:stretch>
            <a:fillRect/>
          </a:stretch>
        </p:blipFill>
        <p:spPr>
          <a:xfrm>
            <a:off x="590600" y="2052918"/>
            <a:ext cx="5129645" cy="3902053"/>
          </a:xfrm>
          <a:prstGeom prst="rect">
            <a:avLst/>
          </a:prstGeom>
        </p:spPr>
      </p:pic>
      <p:pic>
        <p:nvPicPr>
          <p:cNvPr id="9" name="Picture 8"/>
          <p:cNvPicPr>
            <a:picLocks noChangeAspect="1"/>
          </p:cNvPicPr>
          <p:nvPr/>
        </p:nvPicPr>
        <p:blipFill rotWithShape="1">
          <a:blip r:embed="rId3"/>
          <a:srcRect t="65926"/>
          <a:stretch>
            <a:fillRect/>
          </a:stretch>
        </p:blipFill>
        <p:spPr>
          <a:xfrm>
            <a:off x="5234042" y="2683826"/>
            <a:ext cx="6312541" cy="2356534"/>
          </a:xfrm>
          <a:prstGeom prst="rect">
            <a:avLst/>
          </a:prstGeom>
        </p:spPr>
      </p:pic>
    </p:spTree>
    <p:extLst>
      <p:ext uri="{BB962C8B-B14F-4D97-AF65-F5344CB8AC3E}">
        <p14:creationId xmlns:p14="http://schemas.microsoft.com/office/powerpoint/2010/main" val="691467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46111" y="1853248"/>
            <a:ext cx="10661540" cy="412254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sp>
        <p:nvSpPr>
          <p:cNvPr id="2" name="Title 1"/>
          <p:cNvSpPr>
            <a:spLocks noGrp="1"/>
          </p:cNvSpPr>
          <p:nvPr>
            <p:ph type="title"/>
          </p:nvPr>
        </p:nvSpPr>
        <p:spPr/>
        <p:txBody>
          <a:bodyPr/>
          <a:lstStyle/>
          <a:p>
            <a:r>
              <a:rPr lang="en-US" b="1" dirty="0">
                <a:solidFill>
                  <a:schemeClr val="tx1"/>
                </a:solidFill>
              </a:rPr>
              <a:t>Voltage and Current Sources contd.</a:t>
            </a:r>
          </a:p>
        </p:txBody>
      </p:sp>
      <p:pic>
        <p:nvPicPr>
          <p:cNvPr id="7" name="Content Placeholder 6"/>
          <p:cNvPicPr>
            <a:picLocks noGrp="1" noChangeAspect="1"/>
          </p:cNvPicPr>
          <p:nvPr>
            <p:ph idx="1"/>
          </p:nvPr>
        </p:nvPicPr>
        <p:blipFill>
          <a:blip r:embed="rId3"/>
          <a:stretch>
            <a:fillRect/>
          </a:stretch>
        </p:blipFill>
        <p:spPr>
          <a:xfrm>
            <a:off x="1097280" y="2297820"/>
            <a:ext cx="4930467" cy="2262359"/>
          </a:xfrm>
        </p:spPr>
      </p:pic>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22</a:t>
            </a:fld>
            <a:endParaRPr lang="en-US" dirty="0"/>
          </a:p>
        </p:txBody>
      </p:sp>
      <p:pic>
        <p:nvPicPr>
          <p:cNvPr id="9" name="Picture 8"/>
          <p:cNvPicPr>
            <a:picLocks noChangeAspect="1"/>
          </p:cNvPicPr>
          <p:nvPr/>
        </p:nvPicPr>
        <p:blipFill>
          <a:blip r:embed="rId4"/>
          <a:stretch>
            <a:fillRect/>
          </a:stretch>
        </p:blipFill>
        <p:spPr>
          <a:xfrm>
            <a:off x="6415543" y="2297820"/>
            <a:ext cx="4465927" cy="3036830"/>
          </a:xfrm>
          <a:prstGeom prst="rect">
            <a:avLst/>
          </a:prstGeom>
        </p:spPr>
      </p:pic>
    </p:spTree>
    <p:extLst>
      <p:ext uri="{BB962C8B-B14F-4D97-AF65-F5344CB8AC3E}">
        <p14:creationId xmlns:p14="http://schemas.microsoft.com/office/powerpoint/2010/main" val="2087353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41507" y="1931894"/>
            <a:ext cx="8825658" cy="3329581"/>
          </a:xfrm>
        </p:spPr>
        <p:txBody>
          <a:bodyPr/>
          <a:lstStyle/>
          <a:p>
            <a:r>
              <a:rPr lang="en-GB" sz="6000" dirty="0" smtClean="0"/>
              <a:t>Series &amp; Parallel Combination of Resistors</a:t>
            </a:r>
            <a:endParaRPr lang="en-GB" sz="6000" dirty="0"/>
          </a:p>
        </p:txBody>
      </p:sp>
    </p:spTree>
    <p:extLst>
      <p:ext uri="{BB962C8B-B14F-4D97-AF65-F5344CB8AC3E}">
        <p14:creationId xmlns:p14="http://schemas.microsoft.com/office/powerpoint/2010/main" val="30957398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Series Combination of Resistors</a:t>
            </a:r>
          </a:p>
        </p:txBody>
      </p:sp>
      <p:sp>
        <p:nvSpPr>
          <p:cNvPr id="3" name="Content Placeholder 2"/>
          <p:cNvSpPr>
            <a:spLocks noGrp="1"/>
          </p:cNvSpPr>
          <p:nvPr>
            <p:ph idx="1"/>
          </p:nvPr>
        </p:nvSpPr>
        <p:spPr>
          <a:xfrm>
            <a:off x="1104293" y="1320946"/>
            <a:ext cx="8946541" cy="4195481"/>
          </a:xfrm>
        </p:spPr>
        <p:txBody>
          <a:bodyPr>
            <a:normAutofit/>
          </a:bodyPr>
          <a:lstStyle/>
          <a:p>
            <a:pPr>
              <a:buFont typeface="Arial" panose="020B0604020202020204" pitchFamily="34" charset="0"/>
              <a:buChar char="•"/>
            </a:pPr>
            <a:r>
              <a:rPr lang="en-US" sz="2400" dirty="0"/>
              <a:t> Resistors are said to be connected in “Series”, </a:t>
            </a:r>
            <a:r>
              <a:rPr lang="en-US" sz="2400" dirty="0" smtClean="0"/>
              <a:t>when   they </a:t>
            </a:r>
            <a:r>
              <a:rPr lang="en-US" sz="2400" dirty="0"/>
              <a:t>are daisy chained together in a single </a:t>
            </a:r>
            <a:r>
              <a:rPr lang="en-US" sz="2400" dirty="0" smtClean="0"/>
              <a:t>line.</a:t>
            </a:r>
            <a:endParaRPr lang="en-US" sz="2400" dirty="0"/>
          </a:p>
          <a:p>
            <a:pPr>
              <a:buFont typeface="Arial" panose="020B0604020202020204" pitchFamily="34" charset="0"/>
              <a:buChar char="•"/>
            </a:pPr>
            <a:r>
              <a:rPr lang="en-US" sz="2400" dirty="0"/>
              <a:t> Resistors in series has common current flowing through them.</a:t>
            </a:r>
          </a:p>
          <a:p>
            <a:pPr>
              <a:buFont typeface="Arial" panose="020B0604020202020204" pitchFamily="34" charset="0"/>
              <a:buChar char="•"/>
            </a:pPr>
            <a:r>
              <a:rPr lang="en-US" sz="2400" dirty="0"/>
              <a:t>Voltage divide according to the Resistors’ </a:t>
            </a:r>
            <a:r>
              <a:rPr lang="en-US" sz="2400" dirty="0" smtClean="0"/>
              <a:t>values</a:t>
            </a:r>
          </a:p>
          <a:p>
            <a:pPr>
              <a:buFont typeface="Arial" panose="020B0604020202020204" pitchFamily="34" charset="0"/>
              <a:buChar char="•"/>
            </a:pPr>
            <a:r>
              <a:rPr lang="en-US" sz="2400" dirty="0" smtClean="0"/>
              <a:t>Higher the resistance value, more voltage drop across it</a:t>
            </a:r>
            <a:endParaRPr lang="en-US" sz="2400" dirty="0"/>
          </a:p>
          <a:p>
            <a:pPr>
              <a:buFont typeface="Courier New" panose="02070309020205020404" pitchFamily="49" charset="0"/>
              <a:buChar char="o"/>
            </a:pPr>
            <a:endParaRPr lang="en-US" sz="2400" dirty="0"/>
          </a:p>
          <a:p>
            <a:pPr marL="0" indent="0">
              <a:buNone/>
            </a:pPr>
            <a:endParaRPr lang="en-US" sz="2400" dirty="0"/>
          </a:p>
        </p:txBody>
      </p:sp>
      <p:sp>
        <p:nvSpPr>
          <p:cNvPr id="5" name="Slide Number Placeholder 4"/>
          <p:cNvSpPr>
            <a:spLocks noGrp="1"/>
          </p:cNvSpPr>
          <p:nvPr>
            <p:ph type="sldNum" sz="quarter" idx="12"/>
          </p:nvPr>
        </p:nvSpPr>
        <p:spPr/>
        <p:txBody>
          <a:bodyPr/>
          <a:lstStyle/>
          <a:p>
            <a:fld id="{6D22F896-40B5-4ADD-8801-0D06FADFA095}" type="slidenum">
              <a:rPr lang="en-US" smtClean="0"/>
              <a:t>24</a:t>
            </a:fld>
            <a:endParaRPr lang="en-US" dirty="0"/>
          </a:p>
        </p:txBody>
      </p:sp>
      <p:grpSp>
        <p:nvGrpSpPr>
          <p:cNvPr id="10" name="Group 9"/>
          <p:cNvGrpSpPr/>
          <p:nvPr/>
        </p:nvGrpSpPr>
        <p:grpSpPr>
          <a:xfrm>
            <a:off x="1596980" y="4249162"/>
            <a:ext cx="8453854" cy="2105696"/>
            <a:chOff x="1596980" y="4429467"/>
            <a:chExt cx="8453854" cy="2105696"/>
          </a:xfrm>
        </p:grpSpPr>
        <p:sp>
          <p:nvSpPr>
            <p:cNvPr id="6" name="Rectangle 5"/>
            <p:cNvSpPr/>
            <p:nvPr/>
          </p:nvSpPr>
          <p:spPr>
            <a:xfrm>
              <a:off x="1596980" y="4429467"/>
              <a:ext cx="8453854" cy="210569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2362639" y="4600722"/>
              <a:ext cx="6922535" cy="1934441"/>
            </a:xfrm>
            <a:prstGeom prst="rect">
              <a:avLst/>
            </a:prstGeom>
          </p:spPr>
        </p:pic>
      </p:grpSp>
    </p:spTree>
    <p:extLst>
      <p:ext uri="{BB962C8B-B14F-4D97-AF65-F5344CB8AC3E}">
        <p14:creationId xmlns:p14="http://schemas.microsoft.com/office/powerpoint/2010/main" val="914788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Series Combination of Resistors</a:t>
            </a:r>
            <a:r>
              <a:rPr lang="en-US" b="1" dirty="0">
                <a:solidFill>
                  <a:schemeClr val="tx1"/>
                </a:solidFill>
              </a:rPr>
              <a:t> 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4293" y="1853248"/>
                <a:ext cx="8946541" cy="4195481"/>
              </a:xfrm>
            </p:spPr>
            <p:txBody>
              <a:bodyPr>
                <a:normAutofit/>
              </a:bodyPr>
              <a:lstStyle/>
              <a:p>
                <a:r>
                  <a:rPr lang="en-US" dirty="0"/>
                  <a:t>The amount of current will remain same throughout the network</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charset="0"/>
                            </a:rPr>
                            <m:t>𝐼</m:t>
                          </m:r>
                        </m:e>
                        <m:sub>
                          <m:r>
                            <a:rPr lang="en-US" b="0" i="1" smtClean="0">
                              <a:latin typeface="Cambria Math" panose="02040503050406030204" charset="0"/>
                            </a:rPr>
                            <m:t>𝑇</m:t>
                          </m:r>
                        </m:sub>
                      </m:sSub>
                      <m:r>
                        <a:rPr lang="en-US" b="0" i="1" smtClean="0">
                          <a:latin typeface="Cambria Math" panose="02040503050406030204" charset="0"/>
                        </a:rPr>
                        <m:t>=</m:t>
                      </m:r>
                      <m:sSub>
                        <m:sSubPr>
                          <m:ctrlPr>
                            <a:rPr lang="en-US" i="1">
                              <a:latin typeface="Cambria Math" panose="02040503050406030204" pitchFamily="18" charset="0"/>
                            </a:rPr>
                          </m:ctrlPr>
                        </m:sSubPr>
                        <m:e>
                          <m:r>
                            <a:rPr lang="en-US" i="1">
                              <a:latin typeface="Cambria Math" panose="02040503050406030204" charset="0"/>
                            </a:rPr>
                            <m:t>𝐼</m:t>
                          </m:r>
                        </m:e>
                        <m:sub>
                          <m:r>
                            <a:rPr lang="en-US" b="0" i="1" smtClean="0">
                              <a:latin typeface="Cambria Math" panose="02040503050406030204" charset="0"/>
                            </a:rPr>
                            <m:t>𝑅</m:t>
                          </m:r>
                          <m:r>
                            <a:rPr lang="en-US" b="0" i="1" smtClean="0">
                              <a:latin typeface="Cambria Math" panose="02040503050406030204" charset="0"/>
                            </a:rPr>
                            <m:t>1</m:t>
                          </m:r>
                        </m:sub>
                      </m:sSub>
                      <m:r>
                        <a:rPr lang="en-US" b="0" i="1" smtClean="0">
                          <a:latin typeface="Cambria Math" panose="02040503050406030204" charset="0"/>
                        </a:rPr>
                        <m:t>=</m:t>
                      </m:r>
                      <m:sSub>
                        <m:sSubPr>
                          <m:ctrlPr>
                            <a:rPr lang="en-US" i="1">
                              <a:latin typeface="Cambria Math" panose="02040503050406030204" pitchFamily="18" charset="0"/>
                            </a:rPr>
                          </m:ctrlPr>
                        </m:sSubPr>
                        <m:e>
                          <m:r>
                            <a:rPr lang="en-US" i="1">
                              <a:latin typeface="Cambria Math" panose="02040503050406030204" charset="0"/>
                            </a:rPr>
                            <m:t>𝐼</m:t>
                          </m:r>
                        </m:e>
                        <m:sub>
                          <m:r>
                            <a:rPr lang="en-US" b="0" i="1" smtClean="0">
                              <a:latin typeface="Cambria Math" panose="02040503050406030204" charset="0"/>
                            </a:rPr>
                            <m:t>𝑅</m:t>
                          </m:r>
                          <m:r>
                            <a:rPr lang="en-US" b="0" i="1" smtClean="0">
                              <a:latin typeface="Cambria Math" panose="02040503050406030204" charset="0"/>
                            </a:rPr>
                            <m:t>2</m:t>
                          </m:r>
                        </m:sub>
                      </m:sSub>
                      <m:r>
                        <a:rPr lang="en-US" b="0" i="0" smtClean="0">
                          <a:latin typeface="Cambria Math" panose="02040503050406030204" charset="0"/>
                        </a:rPr>
                        <m:t>=</m:t>
                      </m:r>
                      <m:sSub>
                        <m:sSubPr>
                          <m:ctrlPr>
                            <a:rPr lang="en-US" i="1">
                              <a:latin typeface="Cambria Math" panose="02040503050406030204" pitchFamily="18" charset="0"/>
                            </a:rPr>
                          </m:ctrlPr>
                        </m:sSubPr>
                        <m:e>
                          <m:r>
                            <a:rPr lang="en-US" i="1">
                              <a:latin typeface="Cambria Math" panose="02040503050406030204" charset="0"/>
                            </a:rPr>
                            <m:t>𝐼</m:t>
                          </m:r>
                        </m:e>
                        <m:sub>
                          <m:r>
                            <a:rPr lang="en-US" b="0" i="1" smtClean="0">
                              <a:latin typeface="Cambria Math" panose="02040503050406030204" charset="0"/>
                            </a:rPr>
                            <m:t>𝑅</m:t>
                          </m:r>
                          <m:r>
                            <a:rPr lang="en-US" b="0" i="1" smtClean="0">
                              <a:latin typeface="Cambria Math" panose="02040503050406030204" charset="0"/>
                            </a:rPr>
                            <m:t>3</m:t>
                          </m:r>
                        </m:sub>
                      </m:sSub>
                    </m:oMath>
                  </m:oMathPara>
                </a14:m>
                <a:endParaRPr lang="en-US" dirty="0"/>
              </a:p>
              <a:p>
                <a:r>
                  <a:rPr lang="en-US" dirty="0"/>
                  <a:t>The equivalent resistance is the sum of all the resistance</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charset="0"/>
                            </a:rPr>
                            <m:t>𝑅</m:t>
                          </m:r>
                        </m:e>
                        <m:sub>
                          <m:r>
                            <a:rPr lang="en-US" b="0" i="1" smtClean="0">
                              <a:latin typeface="Cambria Math" panose="02040503050406030204" charset="0"/>
                            </a:rPr>
                            <m:t>𝑇</m:t>
                          </m:r>
                        </m:sub>
                      </m:sSub>
                      <m:r>
                        <a:rPr lang="en-US" b="0" i="1" smtClean="0">
                          <a:latin typeface="Cambria Math" panose="02040503050406030204" charset="0"/>
                        </a:rPr>
                        <m:t>=</m:t>
                      </m:r>
                      <m:sSub>
                        <m:sSubPr>
                          <m:ctrlPr>
                            <a:rPr lang="en-US" i="1">
                              <a:latin typeface="Cambria Math" panose="02040503050406030204" pitchFamily="18" charset="0"/>
                            </a:rPr>
                          </m:ctrlPr>
                        </m:sSubPr>
                        <m:e>
                          <m:r>
                            <a:rPr lang="en-US" b="0" i="1" smtClean="0">
                              <a:latin typeface="Cambria Math" panose="02040503050406030204" charset="0"/>
                            </a:rPr>
                            <m:t>𝑅</m:t>
                          </m:r>
                        </m:e>
                        <m:sub>
                          <m:r>
                            <a:rPr lang="en-US" b="0" i="1" smtClean="0">
                              <a:latin typeface="Cambria Math" panose="02040503050406030204" charset="0"/>
                            </a:rPr>
                            <m:t>1</m:t>
                          </m:r>
                        </m:sub>
                      </m:sSub>
                      <m:r>
                        <a:rPr lang="en-US" b="0" i="1" smtClean="0">
                          <a:latin typeface="Cambria Math" panose="02040503050406030204" charset="0"/>
                        </a:rPr>
                        <m:t>+</m:t>
                      </m:r>
                      <m:sSub>
                        <m:sSubPr>
                          <m:ctrlPr>
                            <a:rPr lang="en-US" i="1">
                              <a:latin typeface="Cambria Math" panose="02040503050406030204" pitchFamily="18" charset="0"/>
                            </a:rPr>
                          </m:ctrlPr>
                        </m:sSubPr>
                        <m:e>
                          <m:r>
                            <a:rPr lang="en-US" b="0" i="1" smtClean="0">
                              <a:latin typeface="Cambria Math" panose="02040503050406030204" charset="0"/>
                            </a:rPr>
                            <m:t>𝑅</m:t>
                          </m:r>
                        </m:e>
                        <m:sub>
                          <m:r>
                            <a:rPr lang="en-US" b="0" i="1" smtClean="0">
                              <a:latin typeface="Cambria Math" panose="02040503050406030204" charset="0"/>
                            </a:rPr>
                            <m:t>2</m:t>
                          </m:r>
                        </m:sub>
                      </m:sSub>
                      <m:r>
                        <a:rPr lang="en-US" b="0" i="0" smtClean="0">
                          <a:latin typeface="Cambria Math" panose="02040503050406030204" charset="0"/>
                        </a:rPr>
                        <m:t>+</m:t>
                      </m:r>
                      <m:sSub>
                        <m:sSubPr>
                          <m:ctrlPr>
                            <a:rPr lang="en-US" i="1">
                              <a:latin typeface="Cambria Math" panose="02040503050406030204" pitchFamily="18" charset="0"/>
                            </a:rPr>
                          </m:ctrlPr>
                        </m:sSubPr>
                        <m:e>
                          <m:r>
                            <a:rPr lang="en-US" b="0" i="1" smtClean="0">
                              <a:latin typeface="Cambria Math" panose="02040503050406030204" charset="0"/>
                            </a:rPr>
                            <m:t>𝑅</m:t>
                          </m:r>
                        </m:e>
                        <m:sub>
                          <m:r>
                            <a:rPr lang="en-US" b="0" i="1" smtClean="0">
                              <a:latin typeface="Cambria Math" panose="02040503050406030204" charset="0"/>
                            </a:rPr>
                            <m:t>3</m:t>
                          </m:r>
                        </m:sub>
                      </m:sSub>
                    </m:oMath>
                  </m:oMathPara>
                </a14:m>
                <a:endParaRPr lang="en-US" b="0" i="1" dirty="0" smtClean="0">
                  <a:latin typeface="Cambria Math" panose="02040503050406030204" charset="0"/>
                </a:endParaRPr>
              </a:p>
              <a:p>
                <a:r>
                  <a:rPr lang="en-US" dirty="0"/>
                  <a:t>The total resistance ( R</a:t>
                </a:r>
                <a:r>
                  <a:rPr lang="en-US" baseline="-25000" dirty="0"/>
                  <a:t>T</a:t>
                </a:r>
                <a:r>
                  <a:rPr lang="en-US" dirty="0"/>
                  <a:t> ) of any two or more resistors connected together in </a:t>
                </a:r>
                <a:r>
                  <a:rPr lang="en-US" b="1" dirty="0"/>
                  <a:t>series</a:t>
                </a:r>
                <a:r>
                  <a:rPr lang="en-US" dirty="0"/>
                  <a:t> will always be </a:t>
                </a:r>
                <a:r>
                  <a:rPr lang="en-US" b="1" dirty="0"/>
                  <a:t>GREATER </a:t>
                </a:r>
                <a:r>
                  <a:rPr lang="en-US" dirty="0"/>
                  <a:t>than the value of the largest </a:t>
                </a:r>
                <a:r>
                  <a:rPr lang="en-US" dirty="0" smtClean="0"/>
                  <a:t>value resistor </a:t>
                </a:r>
                <a:r>
                  <a:rPr lang="en-US" dirty="0"/>
                  <a:t>in the chain.</a:t>
                </a:r>
              </a:p>
              <a:p>
                <a:pPr marL="0" indent="0">
                  <a:buNone/>
                </a:pP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4293" y="1853248"/>
                <a:ext cx="8946541" cy="4195481"/>
              </a:xfrm>
              <a:blipFill rotWithShape="0">
                <a:blip r:embed="rId3"/>
                <a:stretch>
                  <a:fillRect l="-272" t="-727"/>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25</a:t>
            </a:fld>
            <a:endParaRPr lang="en-US" dirty="0"/>
          </a:p>
        </p:txBody>
      </p:sp>
      <p:grpSp>
        <p:nvGrpSpPr>
          <p:cNvPr id="8" name="Group 7"/>
          <p:cNvGrpSpPr/>
          <p:nvPr/>
        </p:nvGrpSpPr>
        <p:grpSpPr>
          <a:xfrm>
            <a:off x="3400022" y="4520484"/>
            <a:ext cx="4919729" cy="2144332"/>
            <a:chOff x="3477296" y="4713668"/>
            <a:chExt cx="4919729" cy="2144332"/>
          </a:xfrm>
        </p:grpSpPr>
        <p:sp>
          <p:nvSpPr>
            <p:cNvPr id="6" name="Rectangle 5"/>
            <p:cNvSpPr/>
            <p:nvPr/>
          </p:nvSpPr>
          <p:spPr>
            <a:xfrm>
              <a:off x="3477296" y="4713668"/>
              <a:ext cx="4919729" cy="214433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4"/>
            <a:stretch>
              <a:fillRect/>
            </a:stretch>
          </p:blipFill>
          <p:spPr>
            <a:xfrm>
              <a:off x="4089758" y="4805021"/>
              <a:ext cx="3784456" cy="1864804"/>
            </a:xfrm>
            <a:prstGeom prst="rect">
              <a:avLst/>
            </a:prstGeom>
          </p:spPr>
        </p:pic>
      </p:grpSp>
    </p:spTree>
    <p:extLst>
      <p:ext uri="{BB962C8B-B14F-4D97-AF65-F5344CB8AC3E}">
        <p14:creationId xmlns:p14="http://schemas.microsoft.com/office/powerpoint/2010/main" val="1896481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Series Combination of Resistors </a:t>
            </a:r>
            <a:r>
              <a:rPr lang="en-US" b="1" dirty="0">
                <a:solidFill>
                  <a:schemeClr val="tx1"/>
                </a:solidFill>
              </a:rPr>
              <a:t>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 simple example for calculating the total resistance and current</a:t>
            </a:r>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26</a:t>
            </a:fld>
            <a:endParaRPr lang="en-US" dirty="0"/>
          </a:p>
        </p:txBody>
      </p:sp>
      <p:grpSp>
        <p:nvGrpSpPr>
          <p:cNvPr id="8" name="Group 7"/>
          <p:cNvGrpSpPr/>
          <p:nvPr/>
        </p:nvGrpSpPr>
        <p:grpSpPr>
          <a:xfrm>
            <a:off x="3245477" y="3200447"/>
            <a:ext cx="5203064" cy="3247622"/>
            <a:chOff x="3400023" y="3000777"/>
            <a:chExt cx="5203064" cy="3247622"/>
          </a:xfrm>
        </p:grpSpPr>
        <p:sp>
          <p:nvSpPr>
            <p:cNvPr id="6" name="Rectangle 5"/>
            <p:cNvSpPr/>
            <p:nvPr/>
          </p:nvSpPr>
          <p:spPr>
            <a:xfrm>
              <a:off x="3400023" y="3000777"/>
              <a:ext cx="5203064" cy="324762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3585838" y="3139849"/>
              <a:ext cx="4897393" cy="2987993"/>
            </a:xfrm>
            <a:prstGeom prst="rect">
              <a:avLst/>
            </a:prstGeom>
          </p:spPr>
        </p:pic>
      </p:grpSp>
    </p:spTree>
    <p:extLst>
      <p:ext uri="{BB962C8B-B14F-4D97-AF65-F5344CB8AC3E}">
        <p14:creationId xmlns:p14="http://schemas.microsoft.com/office/powerpoint/2010/main" val="42639545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Series Combination of Resistors</a:t>
            </a:r>
            <a:r>
              <a:rPr lang="en-US" b="1" dirty="0">
                <a:solidFill>
                  <a:srgbClr val="FF0000"/>
                </a:solidFill>
              </a:rPr>
              <a:t> </a:t>
            </a:r>
            <a:r>
              <a:rPr lang="en-US" b="1" dirty="0">
                <a:solidFill>
                  <a:schemeClr val="tx1"/>
                </a:solidFill>
              </a:rPr>
              <a:t>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Another example for finding the voltage between two points</a:t>
            </a:r>
          </a:p>
          <a:p>
            <a:pPr>
              <a:buFont typeface="Courier New" panose="02070309020205020404" pitchFamily="49" charset="0"/>
              <a:buChar char="o"/>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27</a:t>
            </a:fld>
            <a:endParaRPr lang="en-US" dirty="0"/>
          </a:p>
        </p:txBody>
      </p:sp>
      <p:grpSp>
        <p:nvGrpSpPr>
          <p:cNvPr id="8" name="Group 7"/>
          <p:cNvGrpSpPr/>
          <p:nvPr/>
        </p:nvGrpSpPr>
        <p:grpSpPr>
          <a:xfrm>
            <a:off x="2012844" y="3490174"/>
            <a:ext cx="6671256" cy="2458809"/>
            <a:chOff x="2756079" y="3232597"/>
            <a:chExt cx="6671256" cy="2458809"/>
          </a:xfrm>
        </p:grpSpPr>
        <p:sp>
          <p:nvSpPr>
            <p:cNvPr id="6" name="Rectangle 5"/>
            <p:cNvSpPr/>
            <p:nvPr/>
          </p:nvSpPr>
          <p:spPr>
            <a:xfrm>
              <a:off x="2756079" y="3232597"/>
              <a:ext cx="6671256" cy="245880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2909805" y="3377697"/>
              <a:ext cx="6346632" cy="2313709"/>
            </a:xfrm>
            <a:prstGeom prst="rect">
              <a:avLst/>
            </a:prstGeom>
          </p:spPr>
        </p:pic>
      </p:grpSp>
    </p:spTree>
    <p:extLst>
      <p:ext uri="{BB962C8B-B14F-4D97-AF65-F5344CB8AC3E}">
        <p14:creationId xmlns:p14="http://schemas.microsoft.com/office/powerpoint/2010/main" val="4185304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78541"/>
          </a:xfrm>
        </p:spPr>
        <p:txBody>
          <a:bodyPr/>
          <a:lstStyle/>
          <a:p>
            <a:r>
              <a:rPr lang="en-US" b="1" dirty="0">
                <a:solidFill>
                  <a:schemeClr val="tx1"/>
                </a:solidFill>
                <a:sym typeface="+mn-ea"/>
              </a:rPr>
              <a:t>Parallel Combination of </a:t>
            </a:r>
            <a:r>
              <a:rPr lang="en-US" b="1" dirty="0" smtClean="0">
                <a:solidFill>
                  <a:schemeClr val="tx1"/>
                </a:solidFill>
                <a:sym typeface="+mn-ea"/>
              </a:rPr>
              <a:t>Resistors</a:t>
            </a:r>
            <a:endParaRPr lang="en-US" b="1" dirty="0">
              <a:solidFill>
                <a:schemeClr val="tx1"/>
              </a:solidFill>
            </a:endParaRPr>
          </a:p>
        </p:txBody>
      </p:sp>
      <p:sp>
        <p:nvSpPr>
          <p:cNvPr id="3" name="Content Placeholder 2"/>
          <p:cNvSpPr>
            <a:spLocks noGrp="1"/>
          </p:cNvSpPr>
          <p:nvPr>
            <p:ph idx="1"/>
          </p:nvPr>
        </p:nvSpPr>
        <p:spPr>
          <a:xfrm>
            <a:off x="1153428" y="1557413"/>
            <a:ext cx="8946541" cy="4195481"/>
          </a:xfrm>
        </p:spPr>
        <p:txBody>
          <a:bodyPr>
            <a:normAutofit/>
          </a:bodyPr>
          <a:lstStyle/>
          <a:p>
            <a:pPr algn="just">
              <a:buFont typeface="Courier New" panose="02070309020205020404" pitchFamily="49" charset="0"/>
              <a:buChar char="o"/>
            </a:pPr>
            <a:r>
              <a:rPr lang="en-GB" dirty="0"/>
              <a:t>Resistors are in parallel if their terminals are connected to the same two nodes. </a:t>
            </a:r>
            <a:endParaRPr lang="en-US" dirty="0"/>
          </a:p>
          <a:p>
            <a:pPr algn="just">
              <a:buFont typeface="Courier New" panose="02070309020205020404" pitchFamily="49" charset="0"/>
              <a:buChar char="o"/>
            </a:pPr>
            <a:r>
              <a:rPr lang="en-US" dirty="0" smtClean="0"/>
              <a:t>In </a:t>
            </a:r>
            <a:r>
              <a:rPr lang="en-US" dirty="0"/>
              <a:t>a parallel resistor network, the circuit current can take more than one path as there are multiple paths for the </a:t>
            </a:r>
            <a:r>
              <a:rPr lang="en-US" dirty="0" smtClean="0"/>
              <a:t>current.</a:t>
            </a:r>
            <a:endParaRPr lang="en-US" dirty="0"/>
          </a:p>
          <a:p>
            <a:pPr algn="just">
              <a:buFont typeface="Courier New" panose="02070309020205020404" pitchFamily="49" charset="0"/>
              <a:buChar char="o"/>
            </a:pPr>
            <a:r>
              <a:rPr lang="en-US" dirty="0"/>
              <a:t> Resistors in Parallel have a Common Voltage across them </a:t>
            </a:r>
            <a:r>
              <a:rPr lang="en-US" dirty="0" smtClean="0"/>
              <a:t>but current </a:t>
            </a:r>
            <a:r>
              <a:rPr lang="en-US" dirty="0"/>
              <a:t>will divide (depends upon the resistance value)</a:t>
            </a:r>
          </a:p>
          <a:p>
            <a:pPr algn="just">
              <a:buFont typeface="Courier New" panose="02070309020205020404" pitchFamily="49" charset="0"/>
              <a:buChar char="o"/>
            </a:pPr>
            <a:endParaRPr lang="en-US" dirty="0"/>
          </a:p>
        </p:txBody>
      </p:sp>
      <p:sp>
        <p:nvSpPr>
          <p:cNvPr id="4" name="Footer Placeholder 3"/>
          <p:cNvSpPr>
            <a:spLocks noGrp="1"/>
          </p:cNvSpPr>
          <p:nvPr>
            <p:ph type="ftr" sz="quarter" idx="11"/>
          </p:nvPr>
        </p:nvSpPr>
        <p:spPr/>
        <p:txBody>
          <a:bodyPr/>
          <a:lstStyle/>
          <a:p>
            <a:r>
              <a:rPr lang="en-US" dirty="0"/>
              <a:t>App. </a:t>
            </a:r>
            <a:r>
              <a:rPr lang="en-US" dirty="0" err="1"/>
              <a:t>Phy</a:t>
            </a:r>
            <a:r>
              <a:rPr lang="en-US" dirty="0"/>
              <a:t> &amp; Elec.</a:t>
            </a:r>
          </a:p>
        </p:txBody>
      </p:sp>
      <p:sp>
        <p:nvSpPr>
          <p:cNvPr id="5" name="Slide Number Placeholder 4"/>
          <p:cNvSpPr>
            <a:spLocks noGrp="1"/>
          </p:cNvSpPr>
          <p:nvPr>
            <p:ph type="sldNum" sz="quarter" idx="12"/>
          </p:nvPr>
        </p:nvSpPr>
        <p:spPr/>
        <p:txBody>
          <a:bodyPr/>
          <a:lstStyle/>
          <a:p>
            <a:fld id="{6D22F896-40B5-4ADD-8801-0D06FADFA095}" type="slidenum">
              <a:rPr lang="en-US" smtClean="0"/>
              <a:t>28</a:t>
            </a:fld>
            <a:endParaRPr lang="en-US" dirty="0"/>
          </a:p>
        </p:txBody>
      </p:sp>
      <p:grpSp>
        <p:nvGrpSpPr>
          <p:cNvPr id="8" name="Group 7"/>
          <p:cNvGrpSpPr/>
          <p:nvPr/>
        </p:nvGrpSpPr>
        <p:grpSpPr>
          <a:xfrm>
            <a:off x="3160118" y="4152461"/>
            <a:ext cx="4834890" cy="2705539"/>
            <a:chOff x="5215944" y="4150658"/>
            <a:chExt cx="4834890" cy="2705539"/>
          </a:xfrm>
        </p:grpSpPr>
        <p:sp>
          <p:nvSpPr>
            <p:cNvPr id="6" name="Rectangle 5"/>
            <p:cNvSpPr/>
            <p:nvPr/>
          </p:nvSpPr>
          <p:spPr>
            <a:xfrm>
              <a:off x="5215944" y="4150658"/>
              <a:ext cx="4834890" cy="270553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5348472" y="4150658"/>
              <a:ext cx="4668106" cy="2705539"/>
            </a:xfrm>
            <a:prstGeom prst="rect">
              <a:avLst/>
            </a:prstGeom>
          </p:spPr>
        </p:pic>
      </p:grpSp>
    </p:spTree>
    <p:extLst>
      <p:ext uri="{BB962C8B-B14F-4D97-AF65-F5344CB8AC3E}">
        <p14:creationId xmlns:p14="http://schemas.microsoft.com/office/powerpoint/2010/main" val="719162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Parallel Combination of Resistors </a:t>
            </a:r>
            <a:r>
              <a:rPr lang="en-US" b="1" dirty="0">
                <a:solidFill>
                  <a:schemeClr val="tx1"/>
                </a:solidFill>
              </a:rPr>
              <a:t>Contd.</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a:t>The amount of voltage will remain same throughout the network</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charset="0"/>
                            </a:rPr>
                            <m:t>𝑉</m:t>
                          </m:r>
                        </m:e>
                        <m:sub>
                          <m:r>
                            <a:rPr lang="en-US" b="0" i="1" smtClean="0">
                              <a:latin typeface="Cambria Math" panose="02040503050406030204" charset="0"/>
                            </a:rPr>
                            <m:t>𝑇</m:t>
                          </m:r>
                        </m:sub>
                      </m:sSub>
                      <m:r>
                        <a:rPr lang="en-US" b="0" i="1" smtClean="0">
                          <a:latin typeface="Cambria Math" panose="02040503050406030204" charset="0"/>
                        </a:rPr>
                        <m:t>=</m:t>
                      </m:r>
                      <m:sSub>
                        <m:sSubPr>
                          <m:ctrlPr>
                            <a:rPr lang="en-US" i="1">
                              <a:latin typeface="Cambria Math" panose="02040503050406030204" pitchFamily="18" charset="0"/>
                            </a:rPr>
                          </m:ctrlPr>
                        </m:sSubPr>
                        <m:e>
                          <m:r>
                            <a:rPr lang="en-US" b="0" i="1" smtClean="0">
                              <a:latin typeface="Cambria Math" panose="02040503050406030204" charset="0"/>
                            </a:rPr>
                            <m:t>𝑉</m:t>
                          </m:r>
                        </m:e>
                        <m:sub>
                          <m:r>
                            <a:rPr lang="en-US" b="0" i="1" smtClean="0">
                              <a:latin typeface="Cambria Math" panose="02040503050406030204" charset="0"/>
                            </a:rPr>
                            <m:t>𝑅</m:t>
                          </m:r>
                          <m:r>
                            <a:rPr lang="en-US" b="0" i="1" smtClean="0">
                              <a:latin typeface="Cambria Math" panose="02040503050406030204" charset="0"/>
                            </a:rPr>
                            <m:t>1</m:t>
                          </m:r>
                        </m:sub>
                      </m:sSub>
                      <m:r>
                        <a:rPr lang="en-US" b="0" i="1" smtClean="0">
                          <a:latin typeface="Cambria Math" panose="02040503050406030204" charset="0"/>
                        </a:rPr>
                        <m:t>=</m:t>
                      </m:r>
                      <m:sSub>
                        <m:sSubPr>
                          <m:ctrlPr>
                            <a:rPr lang="en-US" i="1">
                              <a:latin typeface="Cambria Math" panose="02040503050406030204" pitchFamily="18" charset="0"/>
                            </a:rPr>
                          </m:ctrlPr>
                        </m:sSubPr>
                        <m:e>
                          <m:r>
                            <a:rPr lang="en-US" b="0" i="1" smtClean="0">
                              <a:latin typeface="Cambria Math" panose="02040503050406030204" charset="0"/>
                            </a:rPr>
                            <m:t>𝑉</m:t>
                          </m:r>
                        </m:e>
                        <m:sub>
                          <m:r>
                            <a:rPr lang="en-US" b="0" i="1" smtClean="0">
                              <a:latin typeface="Cambria Math" panose="02040503050406030204" charset="0"/>
                            </a:rPr>
                            <m:t>𝑅</m:t>
                          </m:r>
                          <m:r>
                            <a:rPr lang="en-US" b="0" i="1" smtClean="0">
                              <a:latin typeface="Cambria Math" panose="02040503050406030204" charset="0"/>
                            </a:rPr>
                            <m:t>2</m:t>
                          </m:r>
                        </m:sub>
                      </m:sSub>
                      <m:r>
                        <a:rPr lang="en-US" b="0" i="0" smtClean="0">
                          <a:latin typeface="Cambria Math" panose="02040503050406030204" charset="0"/>
                        </a:rPr>
                        <m:t>=</m:t>
                      </m:r>
                      <m:sSub>
                        <m:sSubPr>
                          <m:ctrlPr>
                            <a:rPr lang="en-US" i="1">
                              <a:latin typeface="Cambria Math" panose="02040503050406030204" pitchFamily="18" charset="0"/>
                            </a:rPr>
                          </m:ctrlPr>
                        </m:sSubPr>
                        <m:e>
                          <m:r>
                            <a:rPr lang="en-US" b="0" i="1" smtClean="0">
                              <a:latin typeface="Cambria Math" panose="02040503050406030204" charset="0"/>
                            </a:rPr>
                            <m:t>𝑉</m:t>
                          </m:r>
                        </m:e>
                        <m:sub>
                          <m:r>
                            <a:rPr lang="en-US" b="0" i="1" smtClean="0">
                              <a:latin typeface="Cambria Math" panose="02040503050406030204" charset="0"/>
                            </a:rPr>
                            <m:t>𝑅</m:t>
                          </m:r>
                          <m:r>
                            <a:rPr lang="en-US" b="0" i="1" smtClean="0">
                              <a:latin typeface="Cambria Math" panose="02040503050406030204" charset="0"/>
                            </a:rPr>
                            <m:t>3</m:t>
                          </m:r>
                        </m:sub>
                      </m:sSub>
                    </m:oMath>
                  </m:oMathPara>
                </a14:m>
                <a:endParaRPr lang="en-US" b="0" i="1" dirty="0" smtClean="0">
                  <a:latin typeface="Cambria Math" panose="02040503050406030204" charset="0"/>
                </a:endParaRPr>
              </a:p>
              <a:p>
                <a:r>
                  <a:rPr lang="en-US" dirty="0"/>
                  <a:t>The equivalent resistance can be calculated as follows</a:t>
                </a:r>
              </a:p>
              <a:p>
                <a:pPr marL="0" indent="0">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charset="0"/>
                            </a:rPr>
                            <m:t>1</m:t>
                          </m:r>
                        </m:num>
                        <m:den>
                          <m:sSub>
                            <m:sSubPr>
                              <m:ctrlPr>
                                <a:rPr lang="en-US" b="0" i="1" smtClean="0">
                                  <a:latin typeface="Cambria Math" panose="02040503050406030204" pitchFamily="18" charset="0"/>
                                </a:rPr>
                              </m:ctrlPr>
                            </m:sSubPr>
                            <m:e>
                              <m:r>
                                <a:rPr lang="en-US" b="0" i="1" smtClean="0">
                                  <a:latin typeface="Cambria Math" panose="02040503050406030204" charset="0"/>
                                </a:rPr>
                                <m:t>𝑅</m:t>
                              </m:r>
                            </m:e>
                            <m:sub>
                              <m:r>
                                <a:rPr lang="en-US" b="0" i="1" smtClean="0">
                                  <a:latin typeface="Cambria Math" panose="02040503050406030204" charset="0"/>
                                </a:rPr>
                                <m:t>𝑇</m:t>
                              </m:r>
                            </m:sub>
                          </m:sSub>
                        </m:den>
                      </m:f>
                      <m:r>
                        <a:rPr lang="en-US" b="0" i="1" smtClean="0">
                          <a:latin typeface="Cambria Math" panose="02040503050406030204" charset="0"/>
                        </a:rPr>
                        <m:t>=</m:t>
                      </m:r>
                      <m:f>
                        <m:fPr>
                          <m:ctrlPr>
                            <a:rPr lang="en-US" b="0" i="1" smtClean="0">
                              <a:latin typeface="Cambria Math" panose="02040503050406030204" pitchFamily="18" charset="0"/>
                            </a:rPr>
                          </m:ctrlPr>
                        </m:fPr>
                        <m:num>
                          <m:r>
                            <a:rPr lang="en-US" b="0" i="1" smtClean="0">
                              <a:latin typeface="Cambria Math" panose="02040503050406030204" charset="0"/>
                            </a:rPr>
                            <m:t>1</m:t>
                          </m:r>
                        </m:num>
                        <m:den>
                          <m:sSub>
                            <m:sSubPr>
                              <m:ctrlPr>
                                <a:rPr lang="en-US" i="1">
                                  <a:latin typeface="Cambria Math" panose="02040503050406030204" pitchFamily="18" charset="0"/>
                                </a:rPr>
                              </m:ctrlPr>
                            </m:sSubPr>
                            <m:e>
                              <m:r>
                                <a:rPr lang="en-US" i="1">
                                  <a:latin typeface="Cambria Math" panose="02040503050406030204" charset="0"/>
                                </a:rPr>
                                <m:t>𝑅</m:t>
                              </m:r>
                            </m:e>
                            <m:sub>
                              <m:r>
                                <a:rPr lang="en-US" i="1">
                                  <a:latin typeface="Cambria Math" panose="02040503050406030204" charset="0"/>
                                </a:rPr>
                                <m:t>1</m:t>
                              </m:r>
                            </m:sub>
                          </m:sSub>
                        </m:den>
                      </m:f>
                      <m:r>
                        <a:rPr lang="en-US" b="0" i="1" smtClean="0">
                          <a:latin typeface="Cambria Math" panose="02040503050406030204" charset="0"/>
                        </a:rPr>
                        <m:t>+</m:t>
                      </m:r>
                      <m:f>
                        <m:fPr>
                          <m:ctrlPr>
                            <a:rPr lang="en-US" b="0" i="1" smtClean="0">
                              <a:latin typeface="Cambria Math" panose="02040503050406030204" pitchFamily="18" charset="0"/>
                            </a:rPr>
                          </m:ctrlPr>
                        </m:fPr>
                        <m:num>
                          <m:r>
                            <a:rPr lang="en-US" b="0" i="1" smtClean="0">
                              <a:latin typeface="Cambria Math" panose="02040503050406030204" charset="0"/>
                            </a:rPr>
                            <m:t>1</m:t>
                          </m:r>
                        </m:num>
                        <m:den>
                          <m:sSub>
                            <m:sSubPr>
                              <m:ctrlPr>
                                <a:rPr lang="en-US" i="1">
                                  <a:latin typeface="Cambria Math" panose="02040503050406030204" pitchFamily="18" charset="0"/>
                                </a:rPr>
                              </m:ctrlPr>
                            </m:sSubPr>
                            <m:e>
                              <m:r>
                                <a:rPr lang="en-US" i="1">
                                  <a:latin typeface="Cambria Math" panose="02040503050406030204" charset="0"/>
                                </a:rPr>
                                <m:t>𝑅</m:t>
                              </m:r>
                            </m:e>
                            <m:sub>
                              <m:r>
                                <a:rPr lang="en-US" i="1">
                                  <a:latin typeface="Cambria Math" panose="02040503050406030204" charset="0"/>
                                </a:rPr>
                                <m:t>2</m:t>
                              </m:r>
                            </m:sub>
                          </m:sSub>
                        </m:den>
                      </m:f>
                      <m:r>
                        <a:rPr lang="en-US" b="0" i="0" smtClean="0">
                          <a:latin typeface="Cambria Math" panose="02040503050406030204" charset="0"/>
                        </a:rPr>
                        <m:t>+</m:t>
                      </m:r>
                      <m:f>
                        <m:fPr>
                          <m:ctrlPr>
                            <a:rPr lang="en-US" b="0" i="1" smtClean="0">
                              <a:latin typeface="Cambria Math" panose="02040503050406030204" pitchFamily="18" charset="0"/>
                            </a:rPr>
                          </m:ctrlPr>
                        </m:fPr>
                        <m:num>
                          <m:r>
                            <a:rPr lang="en-US" b="0" i="1" smtClean="0">
                              <a:latin typeface="Cambria Math" panose="02040503050406030204" charset="0"/>
                            </a:rPr>
                            <m:t>1</m:t>
                          </m:r>
                        </m:num>
                        <m:den>
                          <m:sSub>
                            <m:sSubPr>
                              <m:ctrlPr>
                                <a:rPr lang="en-US" i="1">
                                  <a:latin typeface="Cambria Math" panose="02040503050406030204" pitchFamily="18" charset="0"/>
                                </a:rPr>
                              </m:ctrlPr>
                            </m:sSubPr>
                            <m:e>
                              <m:r>
                                <a:rPr lang="en-US" i="1">
                                  <a:latin typeface="Cambria Math" panose="02040503050406030204" charset="0"/>
                                </a:rPr>
                                <m:t>𝑅</m:t>
                              </m:r>
                            </m:e>
                            <m:sub>
                              <m:r>
                                <a:rPr lang="en-US" i="1">
                                  <a:latin typeface="Cambria Math" panose="02040503050406030204" charset="0"/>
                                </a:rPr>
                                <m:t>3</m:t>
                              </m:r>
                            </m:sub>
                          </m:sSub>
                        </m:den>
                      </m:f>
                    </m:oMath>
                  </m:oMathPara>
                </a14:m>
                <a:endParaRPr lang="en-US" i="1" dirty="0">
                  <a:latin typeface="Cambria Math" panose="02040503050406030204" charset="0"/>
                </a:endParaRPr>
              </a:p>
              <a:p>
                <a:r>
                  <a:rPr lang="en-US" dirty="0">
                    <a:sym typeface="+mn-ea"/>
                  </a:rPr>
                  <a:t>The total resistance ( R</a:t>
                </a:r>
                <a:r>
                  <a:rPr lang="en-US" baseline="-25000" dirty="0">
                    <a:sym typeface="+mn-ea"/>
                  </a:rPr>
                  <a:t>T</a:t>
                </a:r>
                <a:r>
                  <a:rPr lang="en-US" dirty="0">
                    <a:sym typeface="+mn-ea"/>
                  </a:rPr>
                  <a:t> ) of any two or more resistors connected together in </a:t>
                </a:r>
                <a:r>
                  <a:rPr lang="en-US" b="1" dirty="0">
                    <a:sym typeface="+mn-ea"/>
                  </a:rPr>
                  <a:t>parallel</a:t>
                </a:r>
                <a:r>
                  <a:rPr lang="en-US" dirty="0">
                    <a:sym typeface="+mn-ea"/>
                  </a:rPr>
                  <a:t> will always be </a:t>
                </a:r>
                <a:r>
                  <a:rPr lang="en-US" b="1" dirty="0">
                    <a:sym typeface="+mn-ea"/>
                  </a:rPr>
                  <a:t>Lesser </a:t>
                </a:r>
                <a:r>
                  <a:rPr lang="en-US" dirty="0">
                    <a:sym typeface="+mn-ea"/>
                  </a:rPr>
                  <a:t>than the value of the smallest </a:t>
                </a:r>
                <a:r>
                  <a:rPr lang="en-US" dirty="0" smtClean="0">
                    <a:sym typeface="+mn-ea"/>
                  </a:rPr>
                  <a:t>value resistor </a:t>
                </a:r>
                <a:r>
                  <a:rPr lang="en-US" dirty="0">
                    <a:sym typeface="+mn-ea"/>
                  </a:rPr>
                  <a:t>in the combination.</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341" t="-872"/>
                </a:stretch>
              </a:blipFill>
            </p:spPr>
            <p:txBody>
              <a:bodyPr/>
              <a:lstStyle/>
              <a:p>
                <a:r>
                  <a:rPr lang="en-GB">
                    <a:noFill/>
                  </a:rPr>
                  <a:t> </a:t>
                </a:r>
              </a:p>
            </p:txBody>
          </p:sp>
        </mc:Fallback>
      </mc:AlternateContent>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29</a:t>
            </a:fld>
            <a:endParaRPr lang="en-US" dirty="0"/>
          </a:p>
        </p:txBody>
      </p:sp>
      <p:grpSp>
        <p:nvGrpSpPr>
          <p:cNvPr id="8" name="Group 7"/>
          <p:cNvGrpSpPr/>
          <p:nvPr/>
        </p:nvGrpSpPr>
        <p:grpSpPr>
          <a:xfrm>
            <a:off x="6850110" y="4520967"/>
            <a:ext cx="2873439" cy="2337033"/>
            <a:chOff x="8704668" y="4456090"/>
            <a:chExt cx="2873439" cy="2337033"/>
          </a:xfrm>
        </p:grpSpPr>
        <p:sp>
          <p:nvSpPr>
            <p:cNvPr id="6" name="Rectangle 5"/>
            <p:cNvSpPr/>
            <p:nvPr/>
          </p:nvSpPr>
          <p:spPr>
            <a:xfrm>
              <a:off x="8704668" y="4456090"/>
              <a:ext cx="2873439" cy="233703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4"/>
            <a:stretch>
              <a:fillRect/>
            </a:stretch>
          </p:blipFill>
          <p:spPr>
            <a:xfrm>
              <a:off x="8704668" y="4560688"/>
              <a:ext cx="2690370" cy="2232435"/>
            </a:xfrm>
            <a:prstGeom prst="rect">
              <a:avLst/>
            </a:prstGeom>
          </p:spPr>
        </p:pic>
      </p:grpSp>
    </p:spTree>
    <p:extLst>
      <p:ext uri="{BB962C8B-B14F-4D97-AF65-F5344CB8AC3E}">
        <p14:creationId xmlns:p14="http://schemas.microsoft.com/office/powerpoint/2010/main" val="2158053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chemeClr val="tx1"/>
                </a:solidFill>
              </a:rPr>
              <a:t>Current</a:t>
            </a:r>
          </a:p>
        </p:txBody>
      </p:sp>
      <p:sp>
        <p:nvSpPr>
          <p:cNvPr id="3" name="Content Placeholder 2"/>
          <p:cNvSpPr>
            <a:spLocks noGrp="1"/>
          </p:cNvSpPr>
          <p:nvPr>
            <p:ph sz="half" idx="1"/>
          </p:nvPr>
        </p:nvSpPr>
        <p:spPr>
          <a:xfrm>
            <a:off x="609600" y="1174750"/>
            <a:ext cx="10697845" cy="4953000"/>
          </a:xfrm>
        </p:spPr>
        <p:txBody>
          <a:bodyPr>
            <a:normAutofit/>
          </a:bodyPr>
          <a:lstStyle/>
          <a:p>
            <a:r>
              <a:rPr lang="en-US" altLang="zh-TW" sz="2800" dirty="0">
                <a:solidFill>
                  <a:schemeClr val="tx1"/>
                </a:solidFill>
                <a:latin typeface="Times New Roman" panose="02020603050405020304" pitchFamily="18" charset="0"/>
                <a:sym typeface="+mn-ea"/>
              </a:rPr>
              <a:t>An electric current is a stream of moving </a:t>
            </a:r>
            <a:r>
              <a:rPr lang="en-US" altLang="zh-TW" sz="2800" b="1" dirty="0">
                <a:solidFill>
                  <a:schemeClr val="tx1"/>
                </a:solidFill>
                <a:latin typeface="Times New Roman" panose="02020603050405020304" pitchFamily="18" charset="0"/>
                <a:sym typeface="+mn-ea"/>
              </a:rPr>
              <a:t>charges.</a:t>
            </a:r>
            <a:r>
              <a:rPr lang="en-US" altLang="zh-TW" sz="2800" dirty="0">
                <a:solidFill>
                  <a:schemeClr val="tx1"/>
                </a:solidFill>
                <a:latin typeface="Times New Roman" panose="02020603050405020304" pitchFamily="18" charset="0"/>
                <a:sym typeface="+mn-ea"/>
              </a:rPr>
              <a:t> </a:t>
            </a:r>
          </a:p>
          <a:p>
            <a:r>
              <a:rPr lang="en-US" altLang="zh-TW" sz="2800" dirty="0">
                <a:solidFill>
                  <a:schemeClr val="tx1"/>
                </a:solidFill>
                <a:latin typeface="Times New Roman" panose="02020603050405020304" pitchFamily="18" charset="0"/>
                <a:sym typeface="+mn-ea"/>
              </a:rPr>
              <a:t>However, </a:t>
            </a:r>
            <a:r>
              <a:rPr lang="en-US" altLang="zh-TW" sz="2800" b="1" dirty="0">
                <a:solidFill>
                  <a:schemeClr val="tx1"/>
                </a:solidFill>
                <a:latin typeface="Times New Roman" panose="02020603050405020304" pitchFamily="18" charset="0"/>
                <a:sym typeface="+mn-ea"/>
              </a:rPr>
              <a:t>not all moving charges</a:t>
            </a:r>
            <a:r>
              <a:rPr lang="en-US" altLang="zh-TW" sz="2800" dirty="0">
                <a:solidFill>
                  <a:schemeClr val="tx1"/>
                </a:solidFill>
                <a:latin typeface="Times New Roman" panose="02020603050405020304" pitchFamily="18" charset="0"/>
                <a:sym typeface="+mn-ea"/>
              </a:rPr>
              <a:t> constitute an electric current. </a:t>
            </a:r>
            <a:endParaRPr lang="en-US" altLang="zh-TW" sz="2800" dirty="0">
              <a:solidFill>
                <a:schemeClr val="tx1"/>
              </a:solidFill>
              <a:latin typeface="Times New Roman" panose="02020603050405020304" pitchFamily="18" charset="0"/>
            </a:endParaRPr>
          </a:p>
          <a:p>
            <a:r>
              <a:rPr lang="en-US" altLang="zh-TW" sz="2800" dirty="0">
                <a:solidFill>
                  <a:schemeClr val="tx1"/>
                </a:solidFill>
                <a:latin typeface="Times New Roman" panose="02020603050405020304" pitchFamily="18" charset="0"/>
                <a:sym typeface="+mn-ea"/>
              </a:rPr>
              <a:t>To have that, here must be a net flow of charge through a surface. </a:t>
            </a:r>
            <a:endParaRPr lang="en-US" altLang="zh-TW" sz="2800" dirty="0">
              <a:solidFill>
                <a:schemeClr val="tx1"/>
              </a:solidFill>
              <a:latin typeface="Times New Roman" panose="02020603050405020304" pitchFamily="18" charset="0"/>
            </a:endParaRPr>
          </a:p>
          <a:p>
            <a:r>
              <a:rPr lang="en-US" altLang="zh-TW" sz="2800" dirty="0">
                <a:solidFill>
                  <a:schemeClr val="tx1"/>
                </a:solidFill>
                <a:latin typeface="Times New Roman" panose="02020603050405020304" pitchFamily="18" charset="0"/>
                <a:sym typeface="+mn-ea"/>
              </a:rPr>
              <a:t>Consider a flow of water through a garden hose.</a:t>
            </a:r>
            <a:endParaRPr lang="en-US" altLang="zh-TW" sz="2800" dirty="0">
              <a:solidFill>
                <a:schemeClr val="tx1"/>
              </a:solidFill>
              <a:latin typeface="Times New Roman" panose="02020603050405020304" pitchFamily="18" charset="0"/>
            </a:endParaRPr>
          </a:p>
          <a:p>
            <a:r>
              <a:rPr lang="en-US" altLang="zh-TW" sz="2800" b="1" dirty="0">
                <a:solidFill>
                  <a:schemeClr val="tx1"/>
                </a:solidFill>
                <a:latin typeface="Times New Roman" panose="02020603050405020304" pitchFamily="18" charset="0"/>
                <a:sym typeface="+mn-ea"/>
              </a:rPr>
              <a:t>Unit: Ampere </a:t>
            </a:r>
            <a:r>
              <a:rPr lang="en-US" altLang="zh-TW" sz="2800" dirty="0">
                <a:solidFill>
                  <a:schemeClr val="tx1"/>
                </a:solidFill>
                <a:latin typeface="Times New Roman" panose="02020603050405020304" pitchFamily="18" charset="0"/>
                <a:sym typeface="+mn-ea"/>
              </a:rPr>
              <a:t>(Normally in milli-Amperes)</a:t>
            </a:r>
            <a:endParaRPr lang="en-US" altLang="zh-TW" sz="2800" b="1" dirty="0">
              <a:solidFill>
                <a:schemeClr val="tx1"/>
              </a:solidFill>
              <a:latin typeface="Times New Roman" panose="02020603050405020304" pitchFamily="18" charset="0"/>
              <a:sym typeface="+mn-ea"/>
            </a:endParaRPr>
          </a:p>
          <a:p>
            <a:endParaRPr lang="en-US" altLang="zh-TW" sz="2800" dirty="0">
              <a:solidFill>
                <a:schemeClr val="tx1"/>
              </a:solidFill>
              <a:latin typeface="Times New Roman" panose="02020603050405020304" pitchFamily="18" charset="0"/>
            </a:endParaRPr>
          </a:p>
          <a:p>
            <a:endParaRPr lang="en-US" altLang="zh-TW" sz="2800" dirty="0">
              <a:solidFill>
                <a:schemeClr val="tx1"/>
              </a:solidFill>
              <a:latin typeface="Times New Roman" panose="02020603050405020304" pitchFamily="18" charset="0"/>
            </a:endParaRPr>
          </a:p>
        </p:txBody>
      </p:sp>
      <p:pic>
        <p:nvPicPr>
          <p:cNvPr id="8197" name="Picture 4"/>
          <p:cNvPicPr>
            <a:picLocks noGrp="1" noChangeAspect="1"/>
          </p:cNvPicPr>
          <p:nvPr>
            <p:ph sz="half" idx="2"/>
          </p:nvPr>
        </p:nvPicPr>
        <p:blipFill>
          <a:blip r:embed="rId2"/>
          <a:stretch>
            <a:fillRect/>
          </a:stretch>
        </p:blipFill>
        <p:spPr>
          <a:xfrm>
            <a:off x="3918267" y="4426227"/>
            <a:ext cx="4080510" cy="761365"/>
          </a:xfrm>
          <a:prstGeom prst="rect">
            <a:avLst/>
          </a:prstGeom>
          <a:noFill/>
          <a:ln w="9525">
            <a:noFill/>
          </a:ln>
        </p:spPr>
      </p:pic>
    </p:spTree>
    <p:extLst>
      <p:ext uri="{BB962C8B-B14F-4D97-AF65-F5344CB8AC3E}">
        <p14:creationId xmlns:p14="http://schemas.microsoft.com/office/powerpoint/2010/main" val="3900852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Some Combinations of Resistors</a:t>
            </a:r>
          </a:p>
        </p:txBody>
      </p:sp>
      <p:sp>
        <p:nvSpPr>
          <p:cNvPr id="3" name="Content Placeholder 2"/>
          <p:cNvSpPr>
            <a:spLocks noGrp="1"/>
          </p:cNvSpPr>
          <p:nvPr>
            <p:ph idx="1"/>
          </p:nvPr>
        </p:nvSpPr>
        <p:spPr/>
        <p:txBody>
          <a:bodyPr>
            <a:normAutofit/>
          </a:bodyPr>
          <a:lstStyle/>
          <a:p>
            <a:pPr marL="0" indent="0">
              <a:buNone/>
            </a:pPr>
            <a:r>
              <a:rPr lang="en-US" sz="2800" dirty="0"/>
              <a:t> </a:t>
            </a:r>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30</a:t>
            </a:fld>
            <a:endParaRPr lang="en-US" dirty="0"/>
          </a:p>
        </p:txBody>
      </p:sp>
      <p:grpSp>
        <p:nvGrpSpPr>
          <p:cNvPr id="8" name="Group 7"/>
          <p:cNvGrpSpPr/>
          <p:nvPr/>
        </p:nvGrpSpPr>
        <p:grpSpPr>
          <a:xfrm>
            <a:off x="3400023" y="1845734"/>
            <a:ext cx="4859140" cy="4297489"/>
            <a:chOff x="3400023" y="1845734"/>
            <a:chExt cx="4859140" cy="4297489"/>
          </a:xfrm>
        </p:grpSpPr>
        <p:sp>
          <p:nvSpPr>
            <p:cNvPr id="6" name="Rectangle 5"/>
            <p:cNvSpPr/>
            <p:nvPr/>
          </p:nvSpPr>
          <p:spPr>
            <a:xfrm>
              <a:off x="3400023" y="1853248"/>
              <a:ext cx="4855335" cy="428997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3436359" y="1845734"/>
              <a:ext cx="4822804" cy="4291754"/>
            </a:xfrm>
            <a:prstGeom prst="rect">
              <a:avLst/>
            </a:prstGeom>
          </p:spPr>
        </p:pic>
      </p:grpSp>
    </p:spTree>
    <p:extLst>
      <p:ext uri="{BB962C8B-B14F-4D97-AF65-F5344CB8AC3E}">
        <p14:creationId xmlns:p14="http://schemas.microsoft.com/office/powerpoint/2010/main" val="39167711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Parallel Combination of Resistors</a:t>
            </a:r>
            <a:r>
              <a:rPr lang="en-US" b="1" dirty="0">
                <a:solidFill>
                  <a:srgbClr val="FF0000"/>
                </a:solidFill>
              </a:rPr>
              <a:t> </a:t>
            </a:r>
            <a:r>
              <a:rPr lang="en-US" b="1" dirty="0">
                <a:solidFill>
                  <a:schemeClr val="tx1"/>
                </a:solidFill>
              </a:rPr>
              <a:t>Contd.</a:t>
            </a:r>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An example for parallel network</a:t>
            </a:r>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31</a:t>
            </a:fld>
            <a:endParaRPr lang="en-US" dirty="0"/>
          </a:p>
        </p:txBody>
      </p:sp>
      <p:grpSp>
        <p:nvGrpSpPr>
          <p:cNvPr id="8" name="Group 7"/>
          <p:cNvGrpSpPr/>
          <p:nvPr/>
        </p:nvGrpSpPr>
        <p:grpSpPr>
          <a:xfrm>
            <a:off x="3026535" y="2743200"/>
            <a:ext cx="6117465" cy="3133273"/>
            <a:chOff x="3026535" y="2743200"/>
            <a:chExt cx="6117465" cy="3133273"/>
          </a:xfrm>
        </p:grpSpPr>
        <p:sp>
          <p:nvSpPr>
            <p:cNvPr id="6" name="Rectangle 5"/>
            <p:cNvSpPr/>
            <p:nvPr/>
          </p:nvSpPr>
          <p:spPr>
            <a:xfrm>
              <a:off x="3026535" y="2743200"/>
              <a:ext cx="6117465" cy="310380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3058060" y="2768292"/>
              <a:ext cx="6075879" cy="3108181"/>
            </a:xfrm>
            <a:prstGeom prst="rect">
              <a:avLst/>
            </a:prstGeom>
          </p:spPr>
        </p:pic>
      </p:grpSp>
    </p:spTree>
    <p:extLst>
      <p:ext uri="{BB962C8B-B14F-4D97-AF65-F5344CB8AC3E}">
        <p14:creationId xmlns:p14="http://schemas.microsoft.com/office/powerpoint/2010/main" val="32590663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sym typeface="+mn-ea"/>
              </a:rPr>
              <a:t>Parallel Combination of Resistors</a:t>
            </a:r>
            <a:r>
              <a:rPr lang="en-US" b="1" dirty="0">
                <a:solidFill>
                  <a:srgbClr val="FF0000"/>
                </a:solidFill>
                <a:sym typeface="+mn-ea"/>
              </a:rPr>
              <a:t> </a:t>
            </a:r>
            <a:r>
              <a:rPr lang="en-US" b="1" dirty="0">
                <a:solidFill>
                  <a:schemeClr val="tx1"/>
                </a:solidFill>
                <a:sym typeface="+mn-ea"/>
              </a:rPr>
              <a:t>Contd.</a:t>
            </a:r>
            <a:endParaRPr lang="en-US" dirty="0"/>
          </a:p>
        </p:txBody>
      </p:sp>
      <p:sp>
        <p:nvSpPr>
          <p:cNvPr id="3" name="Content Placeholder 2"/>
          <p:cNvSpPr>
            <a:spLocks noGrp="1"/>
          </p:cNvSpPr>
          <p:nvPr>
            <p:ph idx="1"/>
          </p:nvPr>
        </p:nvSpPr>
        <p:spPr/>
        <p:txBody>
          <a:bodyPr>
            <a:normAutofit/>
          </a:bodyPr>
          <a:lstStyle/>
          <a:p>
            <a:pPr>
              <a:buFont typeface="Courier New" panose="02070309020205020404" pitchFamily="49" charset="0"/>
              <a:buChar char="o"/>
            </a:pPr>
            <a:r>
              <a:rPr lang="en-US" sz="2800" dirty="0"/>
              <a:t> Another example </a:t>
            </a:r>
          </a:p>
          <a:p>
            <a:pPr marL="0" indent="0">
              <a:buNone/>
            </a:pPr>
            <a:endParaRPr lang="en-US" sz="2800" dirty="0"/>
          </a:p>
        </p:txBody>
      </p:sp>
      <p:sp>
        <p:nvSpPr>
          <p:cNvPr id="4" name="Footer Placeholder 3"/>
          <p:cNvSpPr>
            <a:spLocks noGrp="1"/>
          </p:cNvSpPr>
          <p:nvPr>
            <p:ph type="ftr" sz="quarter" idx="11"/>
          </p:nvPr>
        </p:nvSpPr>
        <p:spPr/>
        <p:txBody>
          <a:bodyPr/>
          <a:lstStyle/>
          <a:p>
            <a:r>
              <a:rPr lang="en-US"/>
              <a:t>App. Phy &amp; Elec.</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32</a:t>
            </a:fld>
            <a:endParaRPr lang="en-US" dirty="0"/>
          </a:p>
        </p:txBody>
      </p:sp>
      <p:grpSp>
        <p:nvGrpSpPr>
          <p:cNvPr id="11" name="Group 10"/>
          <p:cNvGrpSpPr/>
          <p:nvPr/>
        </p:nvGrpSpPr>
        <p:grpSpPr>
          <a:xfrm>
            <a:off x="927279" y="2808584"/>
            <a:ext cx="6053070" cy="3065171"/>
            <a:chOff x="953037" y="2588654"/>
            <a:chExt cx="6053070" cy="3065171"/>
          </a:xfrm>
        </p:grpSpPr>
        <p:sp>
          <p:nvSpPr>
            <p:cNvPr id="10" name="Rectangle 9"/>
            <p:cNvSpPr/>
            <p:nvPr/>
          </p:nvSpPr>
          <p:spPr>
            <a:xfrm>
              <a:off x="953037" y="2588654"/>
              <a:ext cx="6053070" cy="306517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7" name="Picture 6"/>
            <p:cNvPicPr>
              <a:picLocks noChangeAspect="1"/>
            </p:cNvPicPr>
            <p:nvPr/>
          </p:nvPicPr>
          <p:blipFill>
            <a:blip r:embed="rId3"/>
            <a:stretch>
              <a:fillRect/>
            </a:stretch>
          </p:blipFill>
          <p:spPr>
            <a:xfrm>
              <a:off x="1042463" y="2666923"/>
              <a:ext cx="5904348" cy="2967470"/>
            </a:xfrm>
            <a:prstGeom prst="rect">
              <a:avLst/>
            </a:prstGeom>
          </p:spPr>
        </p:pic>
      </p:grpSp>
      <p:grpSp>
        <p:nvGrpSpPr>
          <p:cNvPr id="13" name="Group 12"/>
          <p:cNvGrpSpPr/>
          <p:nvPr/>
        </p:nvGrpSpPr>
        <p:grpSpPr>
          <a:xfrm>
            <a:off x="7956883" y="2928890"/>
            <a:ext cx="3038412" cy="2883395"/>
            <a:chOff x="8152327" y="2808584"/>
            <a:chExt cx="3038412" cy="2883395"/>
          </a:xfrm>
        </p:grpSpPr>
        <p:sp>
          <p:nvSpPr>
            <p:cNvPr id="12" name="Rectangle 11"/>
            <p:cNvSpPr/>
            <p:nvPr/>
          </p:nvSpPr>
          <p:spPr>
            <a:xfrm>
              <a:off x="8152327" y="2808584"/>
              <a:ext cx="3038412" cy="288339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GB"/>
            </a:p>
          </p:txBody>
        </p:sp>
        <p:pic>
          <p:nvPicPr>
            <p:cNvPr id="9" name="Picture 8"/>
            <p:cNvPicPr>
              <a:picLocks noChangeAspect="1"/>
            </p:cNvPicPr>
            <p:nvPr/>
          </p:nvPicPr>
          <p:blipFill rotWithShape="1">
            <a:blip r:embed="rId4"/>
            <a:srcRect r="56911"/>
            <a:stretch>
              <a:fillRect/>
            </a:stretch>
          </p:blipFill>
          <p:spPr>
            <a:xfrm>
              <a:off x="8225035" y="2886853"/>
              <a:ext cx="2808836" cy="2684147"/>
            </a:xfrm>
            <a:prstGeom prst="rect">
              <a:avLst/>
            </a:prstGeom>
          </p:spPr>
        </p:pic>
      </p:grpSp>
    </p:spTree>
    <p:extLst>
      <p:ext uri="{BB962C8B-B14F-4D97-AF65-F5344CB8AC3E}">
        <p14:creationId xmlns:p14="http://schemas.microsoft.com/office/powerpoint/2010/main" val="2375088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a:solidFill>
                  <a:schemeClr val="tx1"/>
                </a:solidFill>
              </a:rPr>
              <a:t>Electric Current</a:t>
            </a:r>
          </a:p>
        </p:txBody>
      </p:sp>
      <p:sp>
        <p:nvSpPr>
          <p:cNvPr id="3" name="Content Placeholder 2"/>
          <p:cNvSpPr>
            <a:spLocks noGrp="1"/>
          </p:cNvSpPr>
          <p:nvPr>
            <p:ph idx="1"/>
          </p:nvPr>
        </p:nvSpPr>
        <p:spPr>
          <a:xfrm>
            <a:off x="657860" y="1245870"/>
            <a:ext cx="7674771" cy="5493385"/>
          </a:xfrm>
        </p:spPr>
        <p:txBody>
          <a:bodyPr>
            <a:noAutofit/>
          </a:bodyPr>
          <a:lstStyle/>
          <a:p>
            <a:r>
              <a:rPr lang="en-US" altLang="zh-TW" sz="2600" dirty="0">
                <a:latin typeface="Times New Roman" panose="02020603050405020304" pitchFamily="18" charset="0"/>
                <a:sym typeface="+mn-ea"/>
              </a:rPr>
              <a:t>The free electrons (conduction electrons) in an isolated length of copper wire are in </a:t>
            </a:r>
            <a:r>
              <a:rPr lang="en-US" altLang="zh-TW" sz="2600" b="1" dirty="0">
                <a:solidFill>
                  <a:schemeClr val="tx1"/>
                </a:solidFill>
                <a:latin typeface="Times New Roman" panose="02020603050405020304" pitchFamily="18" charset="0"/>
                <a:sym typeface="+mn-ea"/>
              </a:rPr>
              <a:t>random motion </a:t>
            </a:r>
            <a:r>
              <a:rPr lang="en-US" altLang="zh-TW" sz="2600" dirty="0">
                <a:latin typeface="Times New Roman" panose="02020603050405020304" pitchFamily="18" charset="0"/>
                <a:sym typeface="+mn-ea"/>
              </a:rPr>
              <a:t>at speeds of the order of </a:t>
            </a:r>
            <a:r>
              <a:rPr lang="en-US" altLang="zh-TW" sz="2600" u="sng" dirty="0">
                <a:latin typeface="Times New Roman" panose="02020603050405020304" pitchFamily="18" charset="0"/>
                <a:sym typeface="+mn-ea"/>
              </a:rPr>
              <a:t>10</a:t>
            </a:r>
            <a:r>
              <a:rPr lang="en-US" altLang="zh-TW" sz="2600" u="sng" baseline="30000" dirty="0">
                <a:latin typeface="Times New Roman" panose="02020603050405020304" pitchFamily="18" charset="0"/>
                <a:sym typeface="+mn-ea"/>
              </a:rPr>
              <a:t>6</a:t>
            </a:r>
            <a:r>
              <a:rPr lang="en-US" altLang="zh-TW" sz="2600" u="sng" dirty="0">
                <a:latin typeface="Times New Roman" panose="02020603050405020304" pitchFamily="18" charset="0"/>
                <a:sym typeface="+mn-ea"/>
              </a:rPr>
              <a:t> m/s</a:t>
            </a:r>
            <a:r>
              <a:rPr lang="en-US" altLang="zh-TW" sz="2600" dirty="0">
                <a:latin typeface="Times New Roman" panose="02020603050405020304" pitchFamily="18" charset="0"/>
                <a:sym typeface="+mn-ea"/>
              </a:rPr>
              <a:t>. If you pass a hypothetical plane through such a wire, conduction electrons pass through it in both directions at the rate of many billions per </a:t>
            </a:r>
            <a:r>
              <a:rPr lang="en-US" altLang="zh-TW" sz="2600" b="1" dirty="0">
                <a:latin typeface="Times New Roman" panose="02020603050405020304" pitchFamily="18" charset="0"/>
                <a:sym typeface="+mn-ea"/>
              </a:rPr>
              <a:t>second—but there is no </a:t>
            </a:r>
            <a:r>
              <a:rPr lang="en-US" altLang="zh-TW" sz="2600" b="1" i="1" dirty="0">
                <a:latin typeface="Times New Roman" panose="02020603050405020304" pitchFamily="18" charset="0"/>
                <a:sym typeface="+mn-ea"/>
              </a:rPr>
              <a:t>net</a:t>
            </a:r>
            <a:r>
              <a:rPr lang="en-US" altLang="zh-TW" sz="2600" b="1" dirty="0">
                <a:latin typeface="Times New Roman" panose="02020603050405020304" pitchFamily="18" charset="0"/>
                <a:sym typeface="+mn-ea"/>
              </a:rPr>
              <a:t> transport of charge and thus no current through the wire</a:t>
            </a:r>
            <a:r>
              <a:rPr lang="en-US" altLang="zh-TW" sz="2600" b="1" i="1" dirty="0">
                <a:latin typeface="Times New Roman" panose="02020603050405020304" pitchFamily="18" charset="0"/>
                <a:sym typeface="+mn-ea"/>
              </a:rPr>
              <a:t>. </a:t>
            </a:r>
            <a:endParaRPr lang="en-US" altLang="zh-TW" sz="2600" b="1" i="1" dirty="0">
              <a:latin typeface="Times New Roman" panose="02020603050405020304" pitchFamily="18" charset="0"/>
            </a:endParaRPr>
          </a:p>
          <a:p>
            <a:r>
              <a:rPr lang="en-US" altLang="zh-TW" sz="2600" dirty="0">
                <a:latin typeface="Times New Roman" panose="02020603050405020304" pitchFamily="18" charset="0"/>
                <a:sym typeface="+mn-ea"/>
              </a:rPr>
              <a:t>However, if you connect the ends of the wire to a battery, you slightly bias the flow in one direction, with the result that there now is a </a:t>
            </a:r>
            <a:r>
              <a:rPr lang="en-US" altLang="zh-TW" sz="2600" b="1" i="1" dirty="0">
                <a:solidFill>
                  <a:schemeClr val="tx1"/>
                </a:solidFill>
                <a:latin typeface="Times New Roman" panose="02020603050405020304" pitchFamily="18" charset="0"/>
                <a:sym typeface="+mn-ea"/>
              </a:rPr>
              <a:t>net</a:t>
            </a:r>
            <a:r>
              <a:rPr lang="en-US" altLang="zh-TW" sz="2600" b="1" dirty="0">
                <a:solidFill>
                  <a:schemeClr val="tx1"/>
                </a:solidFill>
                <a:latin typeface="Times New Roman" panose="02020603050405020304" pitchFamily="18" charset="0"/>
                <a:sym typeface="+mn-ea"/>
              </a:rPr>
              <a:t> transport of charge</a:t>
            </a:r>
            <a:r>
              <a:rPr lang="en-US" altLang="zh-TW" sz="2600" dirty="0">
                <a:solidFill>
                  <a:srgbClr val="FF0000"/>
                </a:solidFill>
                <a:latin typeface="Times New Roman" panose="02020603050405020304" pitchFamily="18" charset="0"/>
                <a:sym typeface="+mn-ea"/>
              </a:rPr>
              <a:t> </a:t>
            </a:r>
            <a:r>
              <a:rPr lang="en-US" altLang="zh-TW" sz="2600" dirty="0">
                <a:latin typeface="Times New Roman" panose="02020603050405020304" pitchFamily="18" charset="0"/>
                <a:sym typeface="+mn-ea"/>
              </a:rPr>
              <a:t>and thus an electric current through the wire.</a:t>
            </a:r>
            <a:endParaRPr lang="en-US" altLang="zh-TW" sz="2600" dirty="0">
              <a:latin typeface="Times New Roman" panose="02020603050405020304" pitchFamily="18" charset="0"/>
            </a:endParaRPr>
          </a:p>
          <a:p>
            <a:endParaRPr lang="en-US" altLang="zh-TW" sz="2600" dirty="0">
              <a:latin typeface="Times New Roman" panose="02020603050405020304" pitchFamily="18" charset="0"/>
            </a:endParaRPr>
          </a:p>
          <a:p>
            <a:endParaRPr lang="en-US" sz="2600" dirty="0"/>
          </a:p>
        </p:txBody>
      </p:sp>
      <p:pic>
        <p:nvPicPr>
          <p:cNvPr id="1027" name="Picture 2"/>
          <p:cNvPicPr>
            <a:picLocks noChangeAspect="1"/>
          </p:cNvPicPr>
          <p:nvPr/>
        </p:nvPicPr>
        <p:blipFill>
          <a:blip r:embed="rId2"/>
          <a:stretch>
            <a:fillRect/>
          </a:stretch>
        </p:blipFill>
        <p:spPr>
          <a:xfrm>
            <a:off x="8520332" y="2041910"/>
            <a:ext cx="2872105" cy="3469640"/>
          </a:xfrm>
          <a:prstGeom prst="rect">
            <a:avLst/>
          </a:prstGeom>
          <a:noFill/>
          <a:ln w="9525">
            <a:noFill/>
          </a:ln>
        </p:spPr>
      </p:pic>
    </p:spTree>
    <p:extLst>
      <p:ext uri="{BB962C8B-B14F-4D97-AF65-F5344CB8AC3E}">
        <p14:creationId xmlns:p14="http://schemas.microsoft.com/office/powerpoint/2010/main" val="314098207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Conventional </a:t>
            </a:r>
            <a:r>
              <a:rPr lang="en-US" b="1" dirty="0" err="1">
                <a:solidFill>
                  <a:schemeClr val="tx1"/>
                </a:solidFill>
              </a:rPr>
              <a:t>vs</a:t>
            </a:r>
            <a:r>
              <a:rPr lang="en-US" b="1" dirty="0">
                <a:solidFill>
                  <a:schemeClr val="tx1"/>
                </a:solidFill>
              </a:rPr>
              <a:t> Electronic Current</a:t>
            </a:r>
          </a:p>
        </p:txBody>
      </p:sp>
      <p:sp>
        <p:nvSpPr>
          <p:cNvPr id="5" name="Content Placeholder 4"/>
          <p:cNvSpPr>
            <a:spLocks noGrp="1"/>
          </p:cNvSpPr>
          <p:nvPr>
            <p:ph idx="1"/>
          </p:nvPr>
        </p:nvSpPr>
        <p:spPr>
          <a:xfrm>
            <a:off x="798490" y="1687132"/>
            <a:ext cx="9530366" cy="4636395"/>
          </a:xfrm>
        </p:spPr>
        <p:txBody>
          <a:bodyPr>
            <a:normAutofit/>
          </a:bodyPr>
          <a:lstStyle/>
          <a:p>
            <a:pPr algn="just"/>
            <a:r>
              <a:rPr lang="en-US" sz="2400" dirty="0"/>
              <a:t>The main difference between the conventional current and electric current is the direction of flow of charges changes. In conventional current it is from positive to negative terminal whereas it is negative to positive terminal in electric current.</a:t>
            </a:r>
          </a:p>
          <a:p>
            <a:pPr algn="just"/>
            <a:r>
              <a:rPr lang="en-US" sz="2400" dirty="0"/>
              <a:t>Electronic Current is the real and actual direction of electric </a:t>
            </a:r>
            <a:r>
              <a:rPr lang="en-US" sz="2400" dirty="0" smtClean="0"/>
              <a:t>current.</a:t>
            </a:r>
          </a:p>
          <a:p>
            <a:pPr algn="just"/>
            <a:r>
              <a:rPr lang="en-US" sz="2400" dirty="0" smtClean="0"/>
              <a:t>Conventional </a:t>
            </a:r>
            <a:r>
              <a:rPr lang="en-US" sz="2400" dirty="0"/>
              <a:t>Current is assumption to solve and analyze electric circuits easily.</a:t>
            </a:r>
          </a:p>
          <a:p>
            <a:pPr algn="just"/>
            <a:endParaRPr lang="en-US" sz="2400" dirty="0"/>
          </a:p>
        </p:txBody>
      </p:sp>
    </p:spTree>
    <p:extLst>
      <p:ext uri="{BB962C8B-B14F-4D97-AF65-F5344CB8AC3E}">
        <p14:creationId xmlns:p14="http://schemas.microsoft.com/office/powerpoint/2010/main" val="2369193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noChangeArrowheads="1"/>
          </p:cNvSpPr>
          <p:nvPr>
            <p:ph type="title"/>
          </p:nvPr>
        </p:nvSpPr>
        <p:spPr>
          <a:xfrm>
            <a:off x="646111" y="452718"/>
            <a:ext cx="9404723" cy="770775"/>
          </a:xfrm>
        </p:spPr>
        <p:txBody>
          <a:bodyPr/>
          <a:lstStyle/>
          <a:p>
            <a:r>
              <a:rPr lang="en-US" sz="4400" b="1" dirty="0">
                <a:sym typeface="+mn-ea"/>
              </a:rPr>
              <a:t>Difference between AC and DC</a:t>
            </a:r>
          </a:p>
        </p:txBody>
      </p:sp>
      <p:sp>
        <p:nvSpPr>
          <p:cNvPr id="2" name="Content Placeholder 1"/>
          <p:cNvSpPr>
            <a:spLocks noGrp="1"/>
          </p:cNvSpPr>
          <p:nvPr>
            <p:ph sz="half" idx="1"/>
          </p:nvPr>
        </p:nvSpPr>
        <p:spPr>
          <a:xfrm>
            <a:off x="609599" y="1576913"/>
            <a:ext cx="11127105" cy="4953000"/>
          </a:xfrm>
        </p:spPr>
        <p:txBody>
          <a:bodyPr>
            <a:normAutofit/>
          </a:bodyPr>
          <a:lstStyle/>
          <a:p>
            <a:r>
              <a:rPr lang="en-US" sz="2000" b="1" dirty="0"/>
              <a:t>Electric Current</a:t>
            </a:r>
            <a:r>
              <a:rPr lang="en-US" sz="2000" dirty="0"/>
              <a:t> flows in two ways as an </a:t>
            </a:r>
            <a:r>
              <a:rPr lang="en-US" sz="2000" dirty="0" smtClean="0"/>
              <a:t>Alternating </a:t>
            </a:r>
            <a:r>
              <a:rPr lang="en-US" sz="2000" dirty="0"/>
              <a:t>C</a:t>
            </a:r>
            <a:r>
              <a:rPr lang="en-US" sz="2000" dirty="0" smtClean="0"/>
              <a:t>urrent </a:t>
            </a:r>
            <a:r>
              <a:rPr lang="en-US" sz="2000" dirty="0"/>
              <a:t>(AC) or direct current (DC). </a:t>
            </a:r>
            <a:endParaRPr lang="en-US" sz="2000" dirty="0" smtClean="0"/>
          </a:p>
          <a:p>
            <a:r>
              <a:rPr lang="en-US" sz="2000" dirty="0" smtClean="0"/>
              <a:t>The </a:t>
            </a:r>
            <a:r>
              <a:rPr lang="en-US" sz="2000" dirty="0"/>
              <a:t>main difference between AC and DC lies in the direction in which the electrons flow. In DC current, the electrons flow steadily </a:t>
            </a:r>
            <a:r>
              <a:rPr lang="en-US" sz="2000" b="1" dirty="0"/>
              <a:t>in a single direction</a:t>
            </a:r>
            <a:r>
              <a:rPr lang="en-US" sz="2000" dirty="0"/>
              <a:t>. In AC current, electrons keep </a:t>
            </a:r>
            <a:r>
              <a:rPr lang="en-US" sz="2000" b="1" dirty="0"/>
              <a:t>switching directions</a:t>
            </a:r>
            <a:r>
              <a:rPr lang="en-US" sz="2000" dirty="0"/>
              <a:t>, going forward and then backwards.</a:t>
            </a:r>
          </a:p>
          <a:p>
            <a:r>
              <a:rPr lang="en-US" sz="2000" dirty="0"/>
              <a:t>In DC, voltage is always constant. The polarity of the terminals do not change (remain fixed) and the electricity flows in a certain direction. In AC, the voltage periodically changes from positive to negative and from negative to positive, and the direction of the current also periodically changes accordingly.</a:t>
            </a:r>
          </a:p>
        </p:txBody>
      </p:sp>
      <p:pic>
        <p:nvPicPr>
          <p:cNvPr id="112" name="Content Placeholder 111"/>
          <p:cNvPicPr>
            <a:picLocks noGrp="1" noChangeAspect="1"/>
          </p:cNvPicPr>
          <p:nvPr>
            <p:ph sz="half" idx="2"/>
          </p:nvPr>
        </p:nvPicPr>
        <p:blipFill>
          <a:blip r:embed="rId2"/>
          <a:stretch>
            <a:fillRect/>
          </a:stretch>
        </p:blipFill>
        <p:spPr>
          <a:xfrm>
            <a:off x="3887151" y="4841751"/>
            <a:ext cx="4572000" cy="1905000"/>
          </a:xfrm>
          <a:prstGeom prst="rect">
            <a:avLst/>
          </a:prstGeom>
          <a:noFill/>
          <a:ln w="9525">
            <a:noFill/>
          </a:ln>
        </p:spPr>
      </p:pic>
    </p:spTree>
    <p:extLst>
      <p:ext uri="{BB962C8B-B14F-4D97-AF65-F5344CB8AC3E}">
        <p14:creationId xmlns:p14="http://schemas.microsoft.com/office/powerpoint/2010/main" val="1564220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Box 2"/>
          <p:cNvSpPr txBox="1"/>
          <p:nvPr/>
        </p:nvSpPr>
        <p:spPr>
          <a:xfrm>
            <a:off x="609600" y="1581150"/>
            <a:ext cx="7705725" cy="4658360"/>
          </a:xfrm>
          <a:prstGeom prst="rect">
            <a:avLst/>
          </a:prstGeom>
          <a:noFill/>
          <a:ln w="9525">
            <a:noFill/>
          </a:ln>
        </p:spPr>
        <p:txBody>
          <a:bodyPr>
            <a:no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Resistance is a measure of the opposition to current flow in an electrical circuit</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sym typeface="+mn-ea"/>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Symbol of resistance is </a:t>
            </a:r>
            <a:r>
              <a:rPr lang="en-US" sz="2000" b="1" dirty="0">
                <a:solidFill>
                  <a:schemeClr val="tx1"/>
                </a:solidFill>
                <a:latin typeface="Times New Roman" panose="02020603050405020304" pitchFamily="18" charset="0"/>
                <a:cs typeface="Times New Roman" panose="02020603050405020304" pitchFamily="18" charset="0"/>
                <a:sym typeface="+mn-ea"/>
              </a:rPr>
              <a:t>“R”</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sym typeface="+mn-ea"/>
              </a:rPr>
              <a:t>Unit of Resistance is </a:t>
            </a:r>
            <a:r>
              <a:rPr lang="en-US" sz="2000" b="1" dirty="0">
                <a:solidFill>
                  <a:schemeClr val="tx1"/>
                </a:solidFill>
                <a:latin typeface="Times New Roman" panose="02020603050405020304" pitchFamily="18" charset="0"/>
                <a:cs typeface="Times New Roman" panose="02020603050405020304" pitchFamily="18" charset="0"/>
                <a:sym typeface="+mn-ea"/>
              </a:rPr>
              <a:t>Ohm </a:t>
            </a:r>
            <a:r>
              <a:rPr lang="en-US" sz="2000" dirty="0">
                <a:latin typeface="Times New Roman" panose="02020603050405020304" pitchFamily="18" charset="0"/>
                <a:cs typeface="Times New Roman" panose="02020603050405020304" pitchFamily="18" charset="0"/>
                <a:sym typeface="+mn-ea"/>
              </a:rPr>
              <a:t>and can be described as when a constant potential difference of one volt, applied to two points, produces in the conductor a current of one ampere</a:t>
            </a:r>
            <a:endParaRPr lang="en-US" sz="2000" dirty="0">
              <a:latin typeface="Times New Roman" panose="02020603050405020304" pitchFamily="18" charset="0"/>
              <a:cs typeface="Times New Roman" panose="02020603050405020304" pitchFamily="18" charset="0"/>
            </a:endParaRPr>
          </a:p>
          <a:p>
            <a:pPr>
              <a:buFont typeface="Courier New" panose="02070309020205020404" pitchFamily="49" charset="0"/>
              <a:buChar char="o"/>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endParaRPr lang="en-US" altLang="zh-TW" sz="2000" dirty="0">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zh-TW" sz="2000" dirty="0">
              <a:latin typeface="Times New Roman" panose="02020603050405020304" pitchFamily="18" charset="0"/>
              <a:cs typeface="Times New Roman" panose="02020603050405020304" pitchFamily="18" charset="0"/>
            </a:endParaRPr>
          </a:p>
        </p:txBody>
      </p:sp>
      <p:pic>
        <p:nvPicPr>
          <p:cNvPr id="17412" name="Picture 2"/>
          <p:cNvPicPr>
            <a:picLocks noChangeAspect="1"/>
          </p:cNvPicPr>
          <p:nvPr/>
        </p:nvPicPr>
        <p:blipFill>
          <a:blip r:embed="rId2"/>
          <a:stretch>
            <a:fillRect/>
          </a:stretch>
        </p:blipFill>
        <p:spPr>
          <a:xfrm>
            <a:off x="2978150" y="2282190"/>
            <a:ext cx="3246438" cy="685800"/>
          </a:xfrm>
          <a:prstGeom prst="rect">
            <a:avLst/>
          </a:prstGeom>
          <a:noFill/>
          <a:ln w="9525">
            <a:noFill/>
          </a:ln>
        </p:spPr>
      </p:pic>
      <p:pic>
        <p:nvPicPr>
          <p:cNvPr id="17413" name="Picture 3"/>
          <p:cNvPicPr>
            <a:picLocks noChangeAspect="1"/>
          </p:cNvPicPr>
          <p:nvPr/>
        </p:nvPicPr>
        <p:blipFill>
          <a:blip r:embed="rId3"/>
          <a:stretch>
            <a:fillRect/>
          </a:stretch>
        </p:blipFill>
        <p:spPr>
          <a:xfrm>
            <a:off x="2978150" y="5179369"/>
            <a:ext cx="4067175" cy="762000"/>
          </a:xfrm>
          <a:prstGeom prst="rect">
            <a:avLst/>
          </a:prstGeom>
          <a:noFill/>
          <a:ln w="9525">
            <a:noFill/>
          </a:ln>
        </p:spPr>
      </p:pic>
      <p:pic>
        <p:nvPicPr>
          <p:cNvPr id="17414" name="Picture 4"/>
          <p:cNvPicPr>
            <a:picLocks noChangeAspect="1"/>
          </p:cNvPicPr>
          <p:nvPr/>
        </p:nvPicPr>
        <p:blipFill>
          <a:blip r:embed="rId4"/>
          <a:stretch>
            <a:fillRect/>
          </a:stretch>
        </p:blipFill>
        <p:spPr>
          <a:xfrm>
            <a:off x="8924925" y="1873250"/>
            <a:ext cx="2087880" cy="972820"/>
          </a:xfrm>
          <a:prstGeom prst="rect">
            <a:avLst/>
          </a:prstGeom>
          <a:noFill/>
          <a:ln w="9525">
            <a:noFill/>
          </a:ln>
        </p:spPr>
      </p:pic>
      <p:pic>
        <p:nvPicPr>
          <p:cNvPr id="17415" name="Picture 5"/>
          <p:cNvPicPr>
            <a:picLocks noChangeAspect="1"/>
          </p:cNvPicPr>
          <p:nvPr/>
        </p:nvPicPr>
        <p:blipFill>
          <a:blip r:embed="rId5"/>
          <a:srcRect b="22824"/>
          <a:stretch>
            <a:fillRect/>
          </a:stretch>
        </p:blipFill>
        <p:spPr>
          <a:xfrm>
            <a:off x="7594153" y="4195507"/>
            <a:ext cx="4210050" cy="2477135"/>
          </a:xfrm>
          <a:prstGeom prst="rect">
            <a:avLst/>
          </a:prstGeom>
          <a:noFill/>
          <a:ln w="9525">
            <a:noFill/>
          </a:ln>
        </p:spPr>
      </p:pic>
      <p:sp>
        <p:nvSpPr>
          <p:cNvPr id="2" name="Title 1"/>
          <p:cNvSpPr>
            <a:spLocks noGrp="1"/>
          </p:cNvSpPr>
          <p:nvPr/>
        </p:nvSpPr>
        <p:spPr>
          <a:xfrm>
            <a:off x="609600" y="418623"/>
            <a:ext cx="10972800" cy="582613"/>
          </a:xfrm>
          <a:prstGeom prst="rect">
            <a:avLst/>
          </a:prstGeom>
          <a:noFill/>
          <a:ln w="9525">
            <a:noFill/>
          </a:ln>
        </p:spPr>
        <p:txBody>
          <a:bodyPr anchor="ctr" anchorCtr="0"/>
          <a:lst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pPr algn="ctr"/>
            <a:r>
              <a:rPr lang="en-US" b="1" dirty="0">
                <a:solidFill>
                  <a:schemeClr val="tx1"/>
                </a:solidFill>
              </a:rPr>
              <a:t>Resistance</a:t>
            </a:r>
          </a:p>
        </p:txBody>
      </p:sp>
      <p:sp>
        <p:nvSpPr>
          <p:cNvPr id="3" name="Text Box 2"/>
          <p:cNvSpPr txBox="1"/>
          <p:nvPr/>
        </p:nvSpPr>
        <p:spPr>
          <a:xfrm>
            <a:off x="8567420" y="2967990"/>
            <a:ext cx="2886710" cy="368300"/>
          </a:xfrm>
          <a:prstGeom prst="rect">
            <a:avLst/>
          </a:prstGeom>
          <a:noFill/>
        </p:spPr>
        <p:txBody>
          <a:bodyPr wrap="square" rtlCol="0">
            <a:spAutoFit/>
          </a:bodyPr>
          <a:lstStyle/>
          <a:p>
            <a:pPr algn="ctr"/>
            <a:r>
              <a:rPr lang="en-US" b="1"/>
              <a:t>Symbol</a:t>
            </a:r>
          </a:p>
        </p:txBody>
      </p:sp>
    </p:spTree>
    <p:extLst>
      <p:ext uri="{BB962C8B-B14F-4D97-AF65-F5344CB8AC3E}">
        <p14:creationId xmlns:p14="http://schemas.microsoft.com/office/powerpoint/2010/main" val="1538603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p:cNvSpPr>
            <a:spLocks noGrp="1"/>
          </p:cNvSpPr>
          <p:nvPr>
            <p:ph sz="half" idx="1"/>
          </p:nvPr>
        </p:nvSpPr>
        <p:spPr>
          <a:xfrm>
            <a:off x="609600" y="952500"/>
            <a:ext cx="11110595" cy="5598160"/>
          </a:xfrm>
        </p:spPr>
        <p:txBody>
          <a:bodyPr>
            <a:normAutofit lnSpcReduction="10000"/>
          </a:bodyPr>
          <a:lstStyle/>
          <a:p>
            <a:r>
              <a:rPr lang="en-US" sz="2400" b="1"/>
              <a:t>Resistivity</a:t>
            </a:r>
            <a:r>
              <a:rPr lang="en-US" sz="2400"/>
              <a:t> is a property that describes the extent to which a material opposes the flow of electric current through it. It is a </a:t>
            </a:r>
            <a:r>
              <a:rPr lang="en-US" sz="2400" b="1"/>
              <a:t>property of the material itself</a:t>
            </a:r>
            <a:r>
              <a:rPr lang="en-US" sz="2400"/>
              <a:t> (not the size or shape of the sample), usually </a:t>
            </a:r>
            <a:r>
              <a:rPr lang="en-US" sz="2400" b="1"/>
              <a:t>depends on temperature</a:t>
            </a:r>
            <a:r>
              <a:rPr lang="en-US" sz="2400"/>
              <a:t> and may depend on other quantities such as pressure.</a:t>
            </a:r>
          </a:p>
          <a:p>
            <a:r>
              <a:rPr lang="en-US" sz="2400"/>
              <a:t>The </a:t>
            </a:r>
            <a:r>
              <a:rPr lang="en-US" sz="2400" b="1"/>
              <a:t>resistance</a:t>
            </a:r>
            <a:r>
              <a:rPr lang="en-US" sz="2400"/>
              <a:t> </a:t>
            </a:r>
            <a:r>
              <a:rPr lang="en-US" sz="2400" b="1"/>
              <a:t>of a piece of material</a:t>
            </a:r>
            <a:r>
              <a:rPr lang="en-US" sz="2400"/>
              <a:t> depends on its resistivity and also its size and shape. The resistance R of a wire with cross sectional area A and length L (Figure 1), made from a material of resistivity ρ ('rho'), is given by the equation</a:t>
            </a:r>
          </a:p>
          <a:p>
            <a:endParaRPr lang="en-US" sz="2400"/>
          </a:p>
          <a:p>
            <a:r>
              <a:rPr lang="en-US" sz="2400"/>
              <a:t>The unit of resistivity is the Ωm (ohm metre).</a:t>
            </a:r>
          </a:p>
          <a:p>
            <a:r>
              <a:rPr lang="en-US" sz="2400"/>
              <a:t>Electrical conductivity σ ('sigma') is the reciprocal of resistivity and can be written as</a:t>
            </a:r>
          </a:p>
          <a:p>
            <a:endParaRPr lang="en-US" sz="2400"/>
          </a:p>
          <a:p>
            <a:r>
              <a:rPr lang="en-US" sz="2400"/>
              <a:t>The unit of conductivity is the Sm</a:t>
            </a:r>
            <a:r>
              <a:rPr lang="en-US" sz="2400" baseline="30000"/>
              <a:t>−1</a:t>
            </a:r>
            <a:r>
              <a:rPr lang="en-US" sz="2400"/>
              <a:t> (siemens per metre).</a:t>
            </a:r>
          </a:p>
          <a:p>
            <a:endParaRPr lang="en-US" sz="2400"/>
          </a:p>
          <a:p>
            <a:endParaRPr lang="en-US" sz="2400"/>
          </a:p>
          <a:p>
            <a:endParaRPr lang="en-US" sz="2400"/>
          </a:p>
        </p:txBody>
      </p:sp>
      <p:pic>
        <p:nvPicPr>
          <p:cNvPr id="9" name="Content Placeholder 8"/>
          <p:cNvPicPr>
            <a:picLocks noGrp="1" noChangeAspect="1"/>
          </p:cNvPicPr>
          <p:nvPr>
            <p:ph sz="half" idx="2"/>
          </p:nvPr>
        </p:nvPicPr>
        <p:blipFill>
          <a:blip r:embed="rId2"/>
          <a:stretch>
            <a:fillRect/>
          </a:stretch>
        </p:blipFill>
        <p:spPr>
          <a:xfrm>
            <a:off x="5610225" y="3515395"/>
            <a:ext cx="1243965" cy="780415"/>
          </a:xfrm>
          <a:prstGeom prst="rect">
            <a:avLst/>
          </a:prstGeom>
        </p:spPr>
      </p:pic>
      <p:sp>
        <p:nvSpPr>
          <p:cNvPr id="3" name="Title 1"/>
          <p:cNvSpPr>
            <a:spLocks noGrp="1"/>
          </p:cNvSpPr>
          <p:nvPr/>
        </p:nvSpPr>
        <p:spPr>
          <a:xfrm>
            <a:off x="609600" y="220980"/>
            <a:ext cx="10972800" cy="582613"/>
          </a:xfrm>
          <a:prstGeom prst="rect">
            <a:avLst/>
          </a:prstGeom>
          <a:noFill/>
          <a:ln w="9525">
            <a:noFill/>
          </a:ln>
        </p:spPr>
        <p:txBody>
          <a:bodyPr anchor="ctr" anchorCtr="0"/>
          <a:lst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a:lstStyle>
          <a:p>
            <a:pPr algn="ctr"/>
            <a:r>
              <a:rPr lang="en-US" b="1">
                <a:solidFill>
                  <a:schemeClr val="tx1"/>
                </a:solidFill>
              </a:rPr>
              <a:t>Resistivity &amp; Conductivity</a:t>
            </a:r>
          </a:p>
        </p:txBody>
      </p:sp>
      <p:pic>
        <p:nvPicPr>
          <p:cNvPr id="11" name="Picture 10"/>
          <p:cNvPicPr>
            <a:picLocks noChangeAspect="1"/>
          </p:cNvPicPr>
          <p:nvPr/>
        </p:nvPicPr>
        <p:blipFill>
          <a:blip r:embed="rId3"/>
          <a:stretch>
            <a:fillRect/>
          </a:stretch>
        </p:blipFill>
        <p:spPr>
          <a:xfrm>
            <a:off x="5610225" y="5161316"/>
            <a:ext cx="1244600" cy="856615"/>
          </a:xfrm>
          <a:prstGeom prst="rect">
            <a:avLst/>
          </a:prstGeom>
        </p:spPr>
      </p:pic>
    </p:spTree>
    <p:extLst>
      <p:ext uri="{BB962C8B-B14F-4D97-AF65-F5344CB8AC3E}">
        <p14:creationId xmlns:p14="http://schemas.microsoft.com/office/powerpoint/2010/main" val="5564643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3"/>
          <p:cNvPicPr>
            <a:picLocks noChangeAspect="1"/>
          </p:cNvPicPr>
          <p:nvPr/>
        </p:nvPicPr>
        <p:blipFill>
          <a:blip r:embed="rId2"/>
          <a:srcRect b="1785"/>
          <a:stretch>
            <a:fillRect/>
          </a:stretch>
        </p:blipFill>
        <p:spPr>
          <a:xfrm>
            <a:off x="1676400" y="1676400"/>
            <a:ext cx="8890000" cy="4191000"/>
          </a:xfrm>
          <a:prstGeom prst="rect">
            <a:avLst/>
          </a:prstGeom>
          <a:noFill/>
          <a:ln w="9525">
            <a:noFill/>
          </a:ln>
        </p:spPr>
      </p:pic>
      <p:sp>
        <p:nvSpPr>
          <p:cNvPr id="19459" name="TextBox 3"/>
          <p:cNvSpPr txBox="1"/>
          <p:nvPr/>
        </p:nvSpPr>
        <p:spPr>
          <a:xfrm>
            <a:off x="799524" y="573494"/>
            <a:ext cx="9567969" cy="830997"/>
          </a:xfrm>
          <a:prstGeom prst="rect">
            <a:avLst/>
          </a:prstGeom>
          <a:noFill/>
          <a:ln w="9525">
            <a:noFill/>
          </a:ln>
        </p:spPr>
        <p:txBody>
          <a:bodyPr wrap="square">
            <a:spAutoFit/>
          </a:bodyPr>
          <a:lstStyle/>
          <a:p>
            <a:r>
              <a:rPr lang="en-US" altLang="zh-TW" sz="2400" b="1" dirty="0" smtClean="0">
                <a:latin typeface="Times New Roman" panose="02020603050405020304" pitchFamily="18" charset="0"/>
              </a:rPr>
              <a:t>Example - </a:t>
            </a:r>
            <a:r>
              <a:rPr lang="en-US" altLang="zh-TW" sz="2400" b="1" dirty="0">
                <a:latin typeface="Times New Roman" panose="02020603050405020304" pitchFamily="18" charset="0"/>
              </a:rPr>
              <a:t>A material has resistivity, a block of the material has a </a:t>
            </a:r>
            <a:r>
              <a:rPr lang="en-US" altLang="zh-TW" sz="2400" b="1" dirty="0" smtClean="0">
                <a:latin typeface="Times New Roman" panose="02020603050405020304" pitchFamily="18" charset="0"/>
              </a:rPr>
              <a:t>resistance.</a:t>
            </a:r>
            <a:endParaRPr lang="en-US" altLang="zh-TW" sz="2400" b="1" dirty="0">
              <a:latin typeface="Times New Roman" panose="02020603050405020304" pitchFamily="18" charset="0"/>
            </a:endParaRPr>
          </a:p>
        </p:txBody>
      </p:sp>
    </p:spTree>
    <p:extLst>
      <p:ext uri="{BB962C8B-B14F-4D97-AF65-F5344CB8AC3E}">
        <p14:creationId xmlns:p14="http://schemas.microsoft.com/office/powerpoint/2010/main" val="8882850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158</TotalTime>
  <Words>1590</Words>
  <Application>Microsoft Office PowerPoint</Application>
  <PresentationFormat>Widescreen</PresentationFormat>
  <Paragraphs>151</Paragraphs>
  <Slides>32</Slides>
  <Notes>15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Arial</vt:lpstr>
      <vt:lpstr>Calibri</vt:lpstr>
      <vt:lpstr>Cambria Math</vt:lpstr>
      <vt:lpstr>Century Gothic</vt:lpstr>
      <vt:lpstr>Courier New</vt:lpstr>
      <vt:lpstr>新細明體</vt:lpstr>
      <vt:lpstr>Times New Roman</vt:lpstr>
      <vt:lpstr>Wingdings 3</vt:lpstr>
      <vt:lpstr>Ion</vt:lpstr>
      <vt:lpstr>APPLIED PHSICS</vt:lpstr>
      <vt:lpstr>Voltage</vt:lpstr>
      <vt:lpstr>Current</vt:lpstr>
      <vt:lpstr>Electric Current</vt:lpstr>
      <vt:lpstr>Conventional vs Electronic Current</vt:lpstr>
      <vt:lpstr>Difference between AC and DC</vt:lpstr>
      <vt:lpstr>PowerPoint Presentation</vt:lpstr>
      <vt:lpstr>PowerPoint Presentation</vt:lpstr>
      <vt:lpstr>PowerPoint Presentation</vt:lpstr>
      <vt:lpstr>Concepts of Electricity contd.</vt:lpstr>
      <vt:lpstr>Relation b/w Voltage, Current and Resistance</vt:lpstr>
      <vt:lpstr>Ohm’s Law</vt:lpstr>
      <vt:lpstr>Ohm’s Law</vt:lpstr>
      <vt:lpstr>Ohm’s Law contd.</vt:lpstr>
      <vt:lpstr>Ohm’s Law contd.</vt:lpstr>
      <vt:lpstr>Ohm’s Law contd.</vt:lpstr>
      <vt:lpstr>Power Dissipation</vt:lpstr>
      <vt:lpstr>Ohm’s Law contd.</vt:lpstr>
      <vt:lpstr>PowerPoint Presentation</vt:lpstr>
      <vt:lpstr>Ohm’s Law contd.</vt:lpstr>
      <vt:lpstr>Voltage and Current Sources</vt:lpstr>
      <vt:lpstr>Voltage and Current Sources contd.</vt:lpstr>
      <vt:lpstr>Series &amp; Parallel Combination of Resistors</vt:lpstr>
      <vt:lpstr>Series Combination of Resistors</vt:lpstr>
      <vt:lpstr>Series Combination of Resistors Contd.</vt:lpstr>
      <vt:lpstr>Series Combination of Resistors Contd.</vt:lpstr>
      <vt:lpstr>Series Combination of Resistors Contd.</vt:lpstr>
      <vt:lpstr>Parallel Combination of Resistors</vt:lpstr>
      <vt:lpstr>Parallel Combination of Resistors Contd.</vt:lpstr>
      <vt:lpstr>Some Combinations of Resistors</vt:lpstr>
      <vt:lpstr>Parallel Combination of Resistors Contd.</vt:lpstr>
      <vt:lpstr>Parallel Combination of Resistors Contd.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APPLIED PHSICS</dc:title>
  <dc:creator>Windows User</dc:creator>
  <cp:lastModifiedBy>Usama Khan</cp:lastModifiedBy>
  <cp:revision>11</cp:revision>
  <dcterms:created xsi:type="dcterms:W3CDTF">2023-10-13T12:23:42Z</dcterms:created>
  <dcterms:modified xsi:type="dcterms:W3CDTF">2024-04-02T19:40:05Z</dcterms:modified>
</cp:coreProperties>
</file>