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73" r:id="rId2"/>
    <p:sldId id="257" r:id="rId3"/>
    <p:sldId id="258" r:id="rId4"/>
    <p:sldId id="259" r:id="rId5"/>
    <p:sldId id="260" r:id="rId6"/>
    <p:sldId id="261" r:id="rId7"/>
    <p:sldId id="280" r:id="rId8"/>
    <p:sldId id="262" r:id="rId9"/>
    <p:sldId id="263" r:id="rId10"/>
    <p:sldId id="264" r:id="rId11"/>
    <p:sldId id="265" r:id="rId12"/>
    <p:sldId id="266" r:id="rId13"/>
    <p:sldId id="267" r:id="rId14"/>
    <p:sldId id="268" r:id="rId15"/>
    <p:sldId id="269" r:id="rId16"/>
    <p:sldId id="270" r:id="rId17"/>
    <p:sldId id="271" r:id="rId18"/>
    <p:sldId id="272"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F889CE-F0B3-45D9-B9DB-96927AAE9643}" type="datetimeFigureOut">
              <a:rPr lang="en-GB" smtClean="0"/>
              <a:t>13/10/2023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9E6E6-E7B4-4947-A010-51A10B0CD6E5}" type="slidenum">
              <a:rPr lang="en-GB" smtClean="0"/>
              <a:t>‹#›</a:t>
            </a:fld>
            <a:endParaRPr lang="en-GB"/>
          </a:p>
        </p:txBody>
      </p:sp>
    </p:spTree>
    <p:extLst>
      <p:ext uri="{BB962C8B-B14F-4D97-AF65-F5344CB8AC3E}">
        <p14:creationId xmlns:p14="http://schemas.microsoft.com/office/powerpoint/2010/main" val="3960458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2</a:t>
            </a:fld>
            <a:endParaRPr lang="en-US"/>
          </a:p>
        </p:txBody>
      </p:sp>
    </p:spTree>
    <p:extLst>
      <p:ext uri="{BB962C8B-B14F-4D97-AF65-F5344CB8AC3E}">
        <p14:creationId xmlns:p14="http://schemas.microsoft.com/office/powerpoint/2010/main" val="3055578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12</a:t>
            </a:fld>
            <a:endParaRPr lang="en-US"/>
          </a:p>
        </p:txBody>
      </p:sp>
    </p:spTree>
    <p:extLst>
      <p:ext uri="{BB962C8B-B14F-4D97-AF65-F5344CB8AC3E}">
        <p14:creationId xmlns:p14="http://schemas.microsoft.com/office/powerpoint/2010/main" val="1811489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13</a:t>
            </a:fld>
            <a:endParaRPr lang="en-US"/>
          </a:p>
        </p:txBody>
      </p:sp>
    </p:spTree>
    <p:extLst>
      <p:ext uri="{BB962C8B-B14F-4D97-AF65-F5344CB8AC3E}">
        <p14:creationId xmlns:p14="http://schemas.microsoft.com/office/powerpoint/2010/main" val="3971048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14</a:t>
            </a:fld>
            <a:endParaRPr lang="en-US"/>
          </a:p>
        </p:txBody>
      </p:sp>
    </p:spTree>
    <p:extLst>
      <p:ext uri="{BB962C8B-B14F-4D97-AF65-F5344CB8AC3E}">
        <p14:creationId xmlns:p14="http://schemas.microsoft.com/office/powerpoint/2010/main" val="3241909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15</a:t>
            </a:fld>
            <a:endParaRPr lang="en-US"/>
          </a:p>
        </p:txBody>
      </p:sp>
    </p:spTree>
    <p:extLst>
      <p:ext uri="{BB962C8B-B14F-4D97-AF65-F5344CB8AC3E}">
        <p14:creationId xmlns:p14="http://schemas.microsoft.com/office/powerpoint/2010/main" val="3713064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16</a:t>
            </a:fld>
            <a:endParaRPr lang="en-US"/>
          </a:p>
        </p:txBody>
      </p:sp>
    </p:spTree>
    <p:extLst>
      <p:ext uri="{BB962C8B-B14F-4D97-AF65-F5344CB8AC3E}">
        <p14:creationId xmlns:p14="http://schemas.microsoft.com/office/powerpoint/2010/main" val="1021619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17</a:t>
            </a:fld>
            <a:endParaRPr lang="en-US"/>
          </a:p>
        </p:txBody>
      </p:sp>
    </p:spTree>
    <p:extLst>
      <p:ext uri="{BB962C8B-B14F-4D97-AF65-F5344CB8AC3E}">
        <p14:creationId xmlns:p14="http://schemas.microsoft.com/office/powerpoint/2010/main" val="1411033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18</a:t>
            </a:fld>
            <a:endParaRPr lang="en-US"/>
          </a:p>
        </p:txBody>
      </p:sp>
    </p:spTree>
    <p:extLst>
      <p:ext uri="{BB962C8B-B14F-4D97-AF65-F5344CB8AC3E}">
        <p14:creationId xmlns:p14="http://schemas.microsoft.com/office/powerpoint/2010/main" val="2813251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3</a:t>
            </a:fld>
            <a:endParaRPr lang="en-US"/>
          </a:p>
        </p:txBody>
      </p:sp>
    </p:spTree>
    <p:extLst>
      <p:ext uri="{BB962C8B-B14F-4D97-AF65-F5344CB8AC3E}">
        <p14:creationId xmlns:p14="http://schemas.microsoft.com/office/powerpoint/2010/main" val="50033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4</a:t>
            </a:fld>
            <a:endParaRPr lang="en-US"/>
          </a:p>
        </p:txBody>
      </p:sp>
    </p:spTree>
    <p:extLst>
      <p:ext uri="{BB962C8B-B14F-4D97-AF65-F5344CB8AC3E}">
        <p14:creationId xmlns:p14="http://schemas.microsoft.com/office/powerpoint/2010/main" val="1547710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5</a:t>
            </a:fld>
            <a:endParaRPr lang="en-US"/>
          </a:p>
        </p:txBody>
      </p:sp>
    </p:spTree>
    <p:extLst>
      <p:ext uri="{BB962C8B-B14F-4D97-AF65-F5344CB8AC3E}">
        <p14:creationId xmlns:p14="http://schemas.microsoft.com/office/powerpoint/2010/main" val="4176216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6</a:t>
            </a:fld>
            <a:endParaRPr lang="en-US"/>
          </a:p>
        </p:txBody>
      </p:sp>
    </p:spTree>
    <p:extLst>
      <p:ext uri="{BB962C8B-B14F-4D97-AF65-F5344CB8AC3E}">
        <p14:creationId xmlns:p14="http://schemas.microsoft.com/office/powerpoint/2010/main" val="3683514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8</a:t>
            </a:fld>
            <a:endParaRPr lang="en-US"/>
          </a:p>
        </p:txBody>
      </p:sp>
    </p:spTree>
    <p:extLst>
      <p:ext uri="{BB962C8B-B14F-4D97-AF65-F5344CB8AC3E}">
        <p14:creationId xmlns:p14="http://schemas.microsoft.com/office/powerpoint/2010/main" val="2539141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9</a:t>
            </a:fld>
            <a:endParaRPr lang="en-US"/>
          </a:p>
        </p:txBody>
      </p:sp>
    </p:spTree>
    <p:extLst>
      <p:ext uri="{BB962C8B-B14F-4D97-AF65-F5344CB8AC3E}">
        <p14:creationId xmlns:p14="http://schemas.microsoft.com/office/powerpoint/2010/main" val="185891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10</a:t>
            </a:fld>
            <a:endParaRPr lang="en-US"/>
          </a:p>
        </p:txBody>
      </p:sp>
    </p:spTree>
    <p:extLst>
      <p:ext uri="{BB962C8B-B14F-4D97-AF65-F5344CB8AC3E}">
        <p14:creationId xmlns:p14="http://schemas.microsoft.com/office/powerpoint/2010/main" val="567974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11</a:t>
            </a:fld>
            <a:endParaRPr lang="en-US"/>
          </a:p>
        </p:txBody>
      </p:sp>
    </p:spTree>
    <p:extLst>
      <p:ext uri="{BB962C8B-B14F-4D97-AF65-F5344CB8AC3E}">
        <p14:creationId xmlns:p14="http://schemas.microsoft.com/office/powerpoint/2010/main" val="2574844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AB3EF23-D5F9-474D-ABC9-15ECBDC71323}"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8A4BD0-C2F5-4E91-93BB-5CD0DEC453C1}" type="slidenum">
              <a:rPr lang="en-GB" smtClean="0"/>
              <a:t>‹#›</a:t>
            </a:fld>
            <a:endParaRPr lang="en-GB"/>
          </a:p>
        </p:txBody>
      </p:sp>
    </p:spTree>
    <p:extLst>
      <p:ext uri="{BB962C8B-B14F-4D97-AF65-F5344CB8AC3E}">
        <p14:creationId xmlns:p14="http://schemas.microsoft.com/office/powerpoint/2010/main" val="3789625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B3EF23-D5F9-474D-ABC9-15ECBDC71323}" type="datetimeFigureOut">
              <a:rPr lang="en-GB" smtClean="0"/>
              <a:t>13/10/2023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8A4BD0-C2F5-4E91-93BB-5CD0DEC453C1}" type="slidenum">
              <a:rPr lang="en-GB" smtClean="0"/>
              <a:t>‹#›</a:t>
            </a:fld>
            <a:endParaRPr lang="en-GB"/>
          </a:p>
        </p:txBody>
      </p:sp>
    </p:spTree>
    <p:extLst>
      <p:ext uri="{BB962C8B-B14F-4D97-AF65-F5344CB8AC3E}">
        <p14:creationId xmlns:p14="http://schemas.microsoft.com/office/powerpoint/2010/main" val="332785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B3EF23-D5F9-474D-ABC9-15ECBDC71323}"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8A4BD0-C2F5-4E91-93BB-5CD0DEC453C1}" type="slidenum">
              <a:rPr lang="en-GB" smtClean="0"/>
              <a:t>‹#›</a:t>
            </a:fld>
            <a:endParaRPr lang="en-GB"/>
          </a:p>
        </p:txBody>
      </p:sp>
    </p:spTree>
    <p:extLst>
      <p:ext uri="{BB962C8B-B14F-4D97-AF65-F5344CB8AC3E}">
        <p14:creationId xmlns:p14="http://schemas.microsoft.com/office/powerpoint/2010/main" val="2116431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B3EF23-D5F9-474D-ABC9-15ECBDC71323}"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8A4BD0-C2F5-4E91-93BB-5CD0DEC453C1}"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80338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B3EF23-D5F9-474D-ABC9-15ECBDC71323}"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8A4BD0-C2F5-4E91-93BB-5CD0DEC453C1}" type="slidenum">
              <a:rPr lang="en-GB" smtClean="0"/>
              <a:t>‹#›</a:t>
            </a:fld>
            <a:endParaRPr lang="en-GB"/>
          </a:p>
        </p:txBody>
      </p:sp>
    </p:spTree>
    <p:extLst>
      <p:ext uri="{BB962C8B-B14F-4D97-AF65-F5344CB8AC3E}">
        <p14:creationId xmlns:p14="http://schemas.microsoft.com/office/powerpoint/2010/main" val="3882248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AB3EF23-D5F9-474D-ABC9-15ECBDC71323}" type="datetimeFigureOut">
              <a:rPr lang="en-GB" smtClean="0"/>
              <a:t>13/10/2023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8A4BD0-C2F5-4E91-93BB-5CD0DEC453C1}" type="slidenum">
              <a:rPr lang="en-GB" smtClean="0"/>
              <a:t>‹#›</a:t>
            </a:fld>
            <a:endParaRPr lang="en-GB"/>
          </a:p>
        </p:txBody>
      </p:sp>
    </p:spTree>
    <p:extLst>
      <p:ext uri="{BB962C8B-B14F-4D97-AF65-F5344CB8AC3E}">
        <p14:creationId xmlns:p14="http://schemas.microsoft.com/office/powerpoint/2010/main" val="39946854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AB3EF23-D5F9-474D-ABC9-15ECBDC71323}" type="datetimeFigureOut">
              <a:rPr lang="en-GB" smtClean="0"/>
              <a:t>13/10/2023</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8A4BD0-C2F5-4E91-93BB-5CD0DEC453C1}" type="slidenum">
              <a:rPr lang="en-GB" smtClean="0"/>
              <a:t>‹#›</a:t>
            </a:fld>
            <a:endParaRPr lang="en-GB"/>
          </a:p>
        </p:txBody>
      </p:sp>
    </p:spTree>
    <p:extLst>
      <p:ext uri="{BB962C8B-B14F-4D97-AF65-F5344CB8AC3E}">
        <p14:creationId xmlns:p14="http://schemas.microsoft.com/office/powerpoint/2010/main" val="2477387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B3EF23-D5F9-474D-ABC9-15ECBDC71323}"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8A4BD0-C2F5-4E91-93BB-5CD0DEC453C1}" type="slidenum">
              <a:rPr lang="en-GB" smtClean="0"/>
              <a:t>‹#›</a:t>
            </a:fld>
            <a:endParaRPr lang="en-GB"/>
          </a:p>
        </p:txBody>
      </p:sp>
    </p:spTree>
    <p:extLst>
      <p:ext uri="{BB962C8B-B14F-4D97-AF65-F5344CB8AC3E}">
        <p14:creationId xmlns:p14="http://schemas.microsoft.com/office/powerpoint/2010/main" val="2724417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B3EF23-D5F9-474D-ABC9-15ECBDC71323}"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8A4BD0-C2F5-4E91-93BB-5CD0DEC453C1}" type="slidenum">
              <a:rPr lang="en-GB" smtClean="0"/>
              <a:t>‹#›</a:t>
            </a:fld>
            <a:endParaRPr lang="en-GB"/>
          </a:p>
        </p:txBody>
      </p:sp>
    </p:spTree>
    <p:extLst>
      <p:ext uri="{BB962C8B-B14F-4D97-AF65-F5344CB8AC3E}">
        <p14:creationId xmlns:p14="http://schemas.microsoft.com/office/powerpoint/2010/main" val="359953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AB3EF23-D5F9-474D-ABC9-15ECBDC71323}"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8A4BD0-C2F5-4E91-93BB-5CD0DEC453C1}" type="slidenum">
              <a:rPr lang="en-GB" smtClean="0"/>
              <a:t>‹#›</a:t>
            </a:fld>
            <a:endParaRPr lang="en-GB"/>
          </a:p>
        </p:txBody>
      </p:sp>
    </p:spTree>
    <p:extLst>
      <p:ext uri="{BB962C8B-B14F-4D97-AF65-F5344CB8AC3E}">
        <p14:creationId xmlns:p14="http://schemas.microsoft.com/office/powerpoint/2010/main" val="264570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B3EF23-D5F9-474D-ABC9-15ECBDC71323}" type="datetimeFigureOut">
              <a:rPr lang="en-GB" smtClean="0"/>
              <a:t>13/10/2023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C8A4BD0-C2F5-4E91-93BB-5CD0DEC453C1}" type="slidenum">
              <a:rPr lang="en-GB" smtClean="0"/>
              <a:t>‹#›</a:t>
            </a:fld>
            <a:endParaRPr lang="en-GB"/>
          </a:p>
        </p:txBody>
      </p:sp>
    </p:spTree>
    <p:extLst>
      <p:ext uri="{BB962C8B-B14F-4D97-AF65-F5344CB8AC3E}">
        <p14:creationId xmlns:p14="http://schemas.microsoft.com/office/powerpoint/2010/main" val="2847901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AB3EF23-D5F9-474D-ABC9-15ECBDC71323}" type="datetimeFigureOut">
              <a:rPr lang="en-GB" smtClean="0"/>
              <a:t>13/10/2023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8A4BD0-C2F5-4E91-93BB-5CD0DEC453C1}" type="slidenum">
              <a:rPr lang="en-GB" smtClean="0"/>
              <a:t>‹#›</a:t>
            </a:fld>
            <a:endParaRPr lang="en-GB"/>
          </a:p>
        </p:txBody>
      </p:sp>
    </p:spTree>
    <p:extLst>
      <p:ext uri="{BB962C8B-B14F-4D97-AF65-F5344CB8AC3E}">
        <p14:creationId xmlns:p14="http://schemas.microsoft.com/office/powerpoint/2010/main" val="2438855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B3EF23-D5F9-474D-ABC9-15ECBDC71323}" type="datetimeFigureOut">
              <a:rPr lang="en-GB" smtClean="0"/>
              <a:t>13/10/2023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C8A4BD0-C2F5-4E91-93BB-5CD0DEC453C1}" type="slidenum">
              <a:rPr lang="en-GB" smtClean="0"/>
              <a:t>‹#›</a:t>
            </a:fld>
            <a:endParaRPr lang="en-GB"/>
          </a:p>
        </p:txBody>
      </p:sp>
    </p:spTree>
    <p:extLst>
      <p:ext uri="{BB962C8B-B14F-4D97-AF65-F5344CB8AC3E}">
        <p14:creationId xmlns:p14="http://schemas.microsoft.com/office/powerpoint/2010/main" val="1227677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AB3EF23-D5F9-474D-ABC9-15ECBDC71323}" type="datetimeFigureOut">
              <a:rPr lang="en-GB" smtClean="0"/>
              <a:t>13/10/2023</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7C8A4BD0-C2F5-4E91-93BB-5CD0DEC453C1}" type="slidenum">
              <a:rPr lang="en-GB" smtClean="0"/>
              <a:t>‹#›</a:t>
            </a:fld>
            <a:endParaRPr lang="en-GB"/>
          </a:p>
        </p:txBody>
      </p:sp>
    </p:spTree>
    <p:extLst>
      <p:ext uri="{BB962C8B-B14F-4D97-AF65-F5344CB8AC3E}">
        <p14:creationId xmlns:p14="http://schemas.microsoft.com/office/powerpoint/2010/main" val="1835557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AB3EF23-D5F9-474D-ABC9-15ECBDC71323}" type="datetimeFigureOut">
              <a:rPr lang="en-GB" smtClean="0"/>
              <a:t>13/10/2023</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7C8A4BD0-C2F5-4E91-93BB-5CD0DEC453C1}" type="slidenum">
              <a:rPr lang="en-GB" smtClean="0"/>
              <a:t>‹#›</a:t>
            </a:fld>
            <a:endParaRPr lang="en-GB"/>
          </a:p>
        </p:txBody>
      </p:sp>
    </p:spTree>
    <p:extLst>
      <p:ext uri="{BB962C8B-B14F-4D97-AF65-F5344CB8AC3E}">
        <p14:creationId xmlns:p14="http://schemas.microsoft.com/office/powerpoint/2010/main" val="682347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FAB3EF23-D5F9-474D-ABC9-15ECBDC71323}" type="datetimeFigureOut">
              <a:rPr lang="en-GB" smtClean="0"/>
              <a:t>13/10/2023</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7C8A4BD0-C2F5-4E91-93BB-5CD0DEC453C1}" type="slidenum">
              <a:rPr lang="en-GB" smtClean="0"/>
              <a:t>‹#›</a:t>
            </a:fld>
            <a:endParaRPr lang="en-GB"/>
          </a:p>
        </p:txBody>
      </p:sp>
    </p:spTree>
    <p:extLst>
      <p:ext uri="{BB962C8B-B14F-4D97-AF65-F5344CB8AC3E}">
        <p14:creationId xmlns:p14="http://schemas.microsoft.com/office/powerpoint/2010/main" val="2861088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B3EF23-D5F9-474D-ABC9-15ECBDC71323}" type="datetimeFigureOut">
              <a:rPr lang="en-GB" smtClean="0"/>
              <a:t>13/10/2023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C8A4BD0-C2F5-4E91-93BB-5CD0DEC453C1}" type="slidenum">
              <a:rPr lang="en-GB" smtClean="0"/>
              <a:t>‹#›</a:t>
            </a:fld>
            <a:endParaRPr lang="en-GB"/>
          </a:p>
        </p:txBody>
      </p:sp>
    </p:spTree>
    <p:extLst>
      <p:ext uri="{BB962C8B-B14F-4D97-AF65-F5344CB8AC3E}">
        <p14:creationId xmlns:p14="http://schemas.microsoft.com/office/powerpoint/2010/main" val="144555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AB3EF23-D5F9-474D-ABC9-15ECBDC71323}" type="datetimeFigureOut">
              <a:rPr lang="en-GB" smtClean="0"/>
              <a:t>13/10/2023</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C8A4BD0-C2F5-4E91-93BB-5CD0DEC453C1}" type="slidenum">
              <a:rPr lang="en-GB" smtClean="0"/>
              <a:t>‹#›</a:t>
            </a:fld>
            <a:endParaRPr lang="en-GB"/>
          </a:p>
        </p:txBody>
      </p:sp>
    </p:spTree>
    <p:extLst>
      <p:ext uri="{BB962C8B-B14F-4D97-AF65-F5344CB8AC3E}">
        <p14:creationId xmlns:p14="http://schemas.microsoft.com/office/powerpoint/2010/main" val="12640704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12.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1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APPLIED PHSICS</a:t>
            </a:r>
          </a:p>
        </p:txBody>
      </p:sp>
      <p:sp>
        <p:nvSpPr>
          <p:cNvPr id="3" name="Subtitle 2"/>
          <p:cNvSpPr>
            <a:spLocks noGrp="1"/>
          </p:cNvSpPr>
          <p:nvPr>
            <p:ph type="subTitle" idx="1"/>
          </p:nvPr>
        </p:nvSpPr>
        <p:spPr/>
        <p:txBody>
          <a:bodyPr/>
          <a:lstStyle/>
          <a:p>
            <a:r>
              <a:rPr lang="en-US"/>
              <a:t>(SEAP-113)</a:t>
            </a:r>
          </a:p>
        </p:txBody>
      </p:sp>
    </p:spTree>
    <p:extLst>
      <p:ext uri="{BB962C8B-B14F-4D97-AF65-F5344CB8AC3E}">
        <p14:creationId xmlns:p14="http://schemas.microsoft.com/office/powerpoint/2010/main" val="3823760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Kirchhoff’s Current Law (KCL) contd.</a:t>
            </a: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800" dirty="0"/>
              <a:t> lets take a complex example</a:t>
            </a:r>
          </a:p>
          <a:p>
            <a:pPr marL="0" indent="0">
              <a:buNone/>
            </a:pPr>
            <a:endParaRPr lang="en-US" sz="2800" dirty="0"/>
          </a:p>
          <a:p>
            <a:pPr marL="0" indent="0">
              <a:buNone/>
            </a:pPr>
            <a:endParaRPr lang="en-US" sz="3200" dirty="0"/>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grpSp>
        <p:nvGrpSpPr>
          <p:cNvPr id="7" name="Group 6"/>
          <p:cNvGrpSpPr/>
          <p:nvPr/>
        </p:nvGrpSpPr>
        <p:grpSpPr>
          <a:xfrm>
            <a:off x="3181082" y="2730321"/>
            <a:ext cx="5924281" cy="3992451"/>
            <a:chOff x="3181082" y="2730321"/>
            <a:chExt cx="5924281" cy="3992451"/>
          </a:xfrm>
        </p:grpSpPr>
        <p:sp>
          <p:nvSpPr>
            <p:cNvPr id="6" name="Rectangle 5"/>
            <p:cNvSpPr/>
            <p:nvPr/>
          </p:nvSpPr>
          <p:spPr>
            <a:xfrm>
              <a:off x="3181082" y="2730321"/>
              <a:ext cx="5924281" cy="39924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3240624" y="2804696"/>
              <a:ext cx="5788026" cy="3868453"/>
            </a:xfrm>
            <a:prstGeom prst="rect">
              <a:avLst/>
            </a:prstGeom>
          </p:spPr>
        </p:pic>
      </p:grpSp>
    </p:spTree>
    <p:extLst>
      <p:ext uri="{BB962C8B-B14F-4D97-AF65-F5344CB8AC3E}">
        <p14:creationId xmlns:p14="http://schemas.microsoft.com/office/powerpoint/2010/main" val="3711545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Kirchhoff’s Current Law (KCL) contd.</a:t>
            </a: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800" dirty="0"/>
              <a:t> Equivalent circuit will be</a:t>
            </a:r>
          </a:p>
          <a:p>
            <a:pPr marL="0" indent="0">
              <a:buNone/>
            </a:pPr>
            <a:endParaRPr lang="en-US" sz="2800" dirty="0"/>
          </a:p>
          <a:p>
            <a:pPr marL="0" indent="0">
              <a:buNone/>
            </a:pPr>
            <a:endParaRPr lang="en-US" sz="3200" dirty="0"/>
          </a:p>
          <a:p>
            <a:pPr marL="0" indent="0">
              <a:buNone/>
            </a:pPr>
            <a:endParaRPr lang="en-US" sz="3200" dirty="0"/>
          </a:p>
          <a:p>
            <a:pPr marL="0" indent="0">
              <a:buNone/>
            </a:pPr>
            <a:endParaRPr lang="en-US" sz="3200" dirty="0"/>
          </a:p>
          <a:p>
            <a:pPr>
              <a:buFont typeface="Courier New" panose="02070309020205020404" pitchFamily="49" charset="0"/>
              <a:buChar char="o"/>
            </a:pPr>
            <a:endParaRPr lang="en-US" sz="3200" dirty="0"/>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grpSp>
        <p:nvGrpSpPr>
          <p:cNvPr id="11" name="Group 10"/>
          <p:cNvGrpSpPr/>
          <p:nvPr/>
        </p:nvGrpSpPr>
        <p:grpSpPr>
          <a:xfrm>
            <a:off x="1249251" y="3048385"/>
            <a:ext cx="4666940" cy="1618057"/>
            <a:chOff x="1249251" y="3048385"/>
            <a:chExt cx="4666940" cy="1618057"/>
          </a:xfrm>
        </p:grpSpPr>
        <p:sp>
          <p:nvSpPr>
            <p:cNvPr id="6" name="Rectangle 5"/>
            <p:cNvSpPr/>
            <p:nvPr/>
          </p:nvSpPr>
          <p:spPr>
            <a:xfrm>
              <a:off x="1249251" y="3048385"/>
              <a:ext cx="4666940" cy="16180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1346662" y="3048385"/>
              <a:ext cx="4438420" cy="1618057"/>
            </a:xfrm>
            <a:prstGeom prst="rect">
              <a:avLst/>
            </a:prstGeom>
          </p:spPr>
        </p:pic>
      </p:grpSp>
      <p:grpSp>
        <p:nvGrpSpPr>
          <p:cNvPr id="9" name="Group 8"/>
          <p:cNvGrpSpPr/>
          <p:nvPr/>
        </p:nvGrpSpPr>
        <p:grpSpPr>
          <a:xfrm>
            <a:off x="6888246" y="2052918"/>
            <a:ext cx="3464294" cy="4395151"/>
            <a:chOff x="6888246" y="2052918"/>
            <a:chExt cx="3464294" cy="4395151"/>
          </a:xfrm>
        </p:grpSpPr>
        <p:sp>
          <p:nvSpPr>
            <p:cNvPr id="7" name="Rectangle 6"/>
            <p:cNvSpPr/>
            <p:nvPr/>
          </p:nvSpPr>
          <p:spPr>
            <a:xfrm>
              <a:off x="6888246" y="2052918"/>
              <a:ext cx="3464294" cy="43951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 name="Picture 9"/>
            <p:cNvPicPr>
              <a:picLocks noChangeAspect="1"/>
            </p:cNvPicPr>
            <p:nvPr/>
          </p:nvPicPr>
          <p:blipFill>
            <a:blip r:embed="rId4"/>
            <a:stretch>
              <a:fillRect/>
            </a:stretch>
          </p:blipFill>
          <p:spPr>
            <a:xfrm>
              <a:off x="6888246" y="2106620"/>
              <a:ext cx="3161607" cy="4141779"/>
            </a:xfrm>
            <a:prstGeom prst="rect">
              <a:avLst/>
            </a:prstGeom>
          </p:spPr>
        </p:pic>
      </p:grpSp>
    </p:spTree>
    <p:extLst>
      <p:ext uri="{BB962C8B-B14F-4D97-AF65-F5344CB8AC3E}">
        <p14:creationId xmlns:p14="http://schemas.microsoft.com/office/powerpoint/2010/main" val="720610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Kirchhoff’s Current Law (KCL) contd.</a:t>
            </a: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800" dirty="0"/>
              <a:t> Lets take another simple example</a:t>
            </a:r>
          </a:p>
          <a:p>
            <a:pPr marL="0" indent="0">
              <a:buNone/>
            </a:pPr>
            <a:endParaRPr lang="en-US" sz="2800" dirty="0"/>
          </a:p>
          <a:p>
            <a:pPr marL="0" indent="0">
              <a:buNone/>
            </a:pPr>
            <a:endParaRPr lang="en-US" sz="3200" dirty="0"/>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grpSp>
        <p:nvGrpSpPr>
          <p:cNvPr id="7" name="Group 6"/>
          <p:cNvGrpSpPr/>
          <p:nvPr/>
        </p:nvGrpSpPr>
        <p:grpSpPr>
          <a:xfrm>
            <a:off x="3309870" y="2833352"/>
            <a:ext cx="4958367" cy="3245476"/>
            <a:chOff x="3309870" y="2833352"/>
            <a:chExt cx="4958367" cy="3245476"/>
          </a:xfrm>
        </p:grpSpPr>
        <p:sp>
          <p:nvSpPr>
            <p:cNvPr id="6" name="Rectangle 5"/>
            <p:cNvSpPr/>
            <p:nvPr/>
          </p:nvSpPr>
          <p:spPr>
            <a:xfrm>
              <a:off x="3309870" y="2833352"/>
              <a:ext cx="4958367" cy="32454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3388410" y="2923293"/>
              <a:ext cx="4822752" cy="3126105"/>
            </a:xfrm>
            <a:prstGeom prst="rect">
              <a:avLst/>
            </a:prstGeom>
          </p:spPr>
        </p:pic>
      </p:grpSp>
    </p:spTree>
    <p:extLst>
      <p:ext uri="{BB962C8B-B14F-4D97-AF65-F5344CB8AC3E}">
        <p14:creationId xmlns:p14="http://schemas.microsoft.com/office/powerpoint/2010/main" val="1590986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Kirchhoff’s Voltage Law (KVL)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800" dirty="0"/>
                  <a:t> Kirchhoff’s Voltage Law is the second of his fundamental laws we can use for circuit analysis</a:t>
                </a:r>
              </a:p>
              <a:p>
                <a:pPr>
                  <a:buFont typeface="Courier New" panose="02070309020205020404" pitchFamily="49" charset="0"/>
                  <a:buChar char="o"/>
                </a:pPr>
                <a:r>
                  <a:rPr lang="en-US" sz="2800" dirty="0"/>
                  <a:t> It states that for a closed loop series path the algebraic sum of all the voltages around any closed loop in a circuit is equal to zero</a:t>
                </a:r>
              </a:p>
              <a:p>
                <a:pPr>
                  <a:buFont typeface="Courier New" panose="02070309020205020404" pitchFamily="49" charset="0"/>
                  <a:buChar char="o"/>
                </a:pPr>
                <a:r>
                  <a:rPr lang="en-US" sz="2800" dirty="0"/>
                  <a:t>Mathematically we can write it as </a:t>
                </a:r>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2800" i="1" smtClean="0">
                              <a:latin typeface="Cambria Math" panose="02040503050406030204" pitchFamily="18" charset="0"/>
                            </a:rPr>
                          </m:ctrlPr>
                        </m:naryPr>
                        <m:sub/>
                        <m:sup/>
                        <m:e>
                          <m:r>
                            <a:rPr lang="en-US" sz="2800" b="0" i="1" smtClean="0">
                              <a:latin typeface="Cambria Math" panose="02040503050406030204" charset="0"/>
                            </a:rPr>
                            <m:t>𝑉</m:t>
                          </m:r>
                        </m:e>
                      </m:nary>
                      <m:r>
                        <a:rPr lang="en-US" sz="2800" b="0" i="1" smtClean="0">
                          <a:latin typeface="Cambria Math" panose="02040503050406030204" charset="0"/>
                        </a:rPr>
                        <m:t>=0 </m:t>
                      </m:r>
                      <m:r>
                        <a:rPr lang="en-US" sz="2800" b="0" i="1" smtClean="0">
                          <a:latin typeface="Cambria Math" panose="02040503050406030204" charset="0"/>
                        </a:rPr>
                        <m:t>𝑓𝑜𝑟</m:t>
                      </m:r>
                      <m:r>
                        <a:rPr lang="en-US" sz="2800" b="0" i="1" smtClean="0">
                          <a:latin typeface="Cambria Math" panose="02040503050406030204" charset="0"/>
                        </a:rPr>
                        <m:t> </m:t>
                      </m:r>
                      <m:r>
                        <a:rPr lang="en-US" sz="2800" b="0" i="1" smtClean="0">
                          <a:latin typeface="Cambria Math" panose="02040503050406030204" charset="0"/>
                        </a:rPr>
                        <m:t>𝑎</m:t>
                      </m:r>
                      <m:r>
                        <a:rPr lang="en-US" sz="2800" b="0" i="1" smtClean="0">
                          <a:latin typeface="Cambria Math" panose="02040503050406030204" charset="0"/>
                        </a:rPr>
                        <m:t> </m:t>
                      </m:r>
                      <m:r>
                        <a:rPr lang="en-US" sz="2800" b="0" i="1" smtClean="0">
                          <a:latin typeface="Cambria Math" panose="02040503050406030204" charset="0"/>
                        </a:rPr>
                        <m:t>𝑐𝑙𝑜𝑠𝑒𝑑</m:t>
                      </m:r>
                      <m:r>
                        <a:rPr lang="en-US" sz="2800" b="0" i="1" smtClean="0">
                          <a:latin typeface="Cambria Math" panose="02040503050406030204" charset="0"/>
                        </a:rPr>
                        <m:t> </m:t>
                      </m:r>
                      <m:r>
                        <a:rPr lang="en-US" sz="2800" b="0" i="1" smtClean="0">
                          <a:latin typeface="Cambria Math" panose="02040503050406030204" charset="0"/>
                        </a:rPr>
                        <m:t>𝑙𝑜𝑜𝑝</m:t>
                      </m:r>
                    </m:oMath>
                  </m:oMathPara>
                </a14:m>
                <a:endParaRPr lang="en-US" sz="2800" dirty="0"/>
              </a:p>
              <a:p>
                <a:pPr marL="0" indent="0">
                  <a:buNone/>
                </a:pPr>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17" t="-1599"/>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99050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Kirchhoff’s Voltage Law (KVL) contd.</a:t>
            </a:r>
          </a:p>
        </p:txBody>
      </p:sp>
      <p:sp>
        <p:nvSpPr>
          <p:cNvPr id="3" name="Content Placeholder 2"/>
          <p:cNvSpPr>
            <a:spLocks noGrp="1"/>
          </p:cNvSpPr>
          <p:nvPr>
            <p:ph idx="1"/>
          </p:nvPr>
        </p:nvSpPr>
        <p:spPr/>
        <p:txBody>
          <a:bodyPr>
            <a:normAutofit/>
          </a:bodyPr>
          <a:lstStyle/>
          <a:p>
            <a:pPr marL="0" indent="0">
              <a:buNone/>
            </a:pPr>
            <a:r>
              <a:rPr lang="en-US" sz="2800" dirty="0"/>
              <a:t> </a:t>
            </a:r>
          </a:p>
          <a:p>
            <a:pPr marL="0" indent="0">
              <a:buNone/>
            </a:pPr>
            <a:endParaRPr lang="en-US" sz="3200" dirty="0"/>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grpSp>
        <p:nvGrpSpPr>
          <p:cNvPr id="11" name="Group 10"/>
          <p:cNvGrpSpPr/>
          <p:nvPr/>
        </p:nvGrpSpPr>
        <p:grpSpPr>
          <a:xfrm>
            <a:off x="991673" y="2052918"/>
            <a:ext cx="4327302" cy="3150147"/>
            <a:chOff x="991673" y="2052918"/>
            <a:chExt cx="4327302" cy="3150147"/>
          </a:xfrm>
        </p:grpSpPr>
        <p:sp>
          <p:nvSpPr>
            <p:cNvPr id="6" name="Rectangle 5"/>
            <p:cNvSpPr/>
            <p:nvPr/>
          </p:nvSpPr>
          <p:spPr>
            <a:xfrm>
              <a:off x="991673" y="2052918"/>
              <a:ext cx="4327302" cy="31501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1097280" y="2103948"/>
              <a:ext cx="4128222" cy="3051295"/>
            </a:xfrm>
            <a:prstGeom prst="rect">
              <a:avLst/>
            </a:prstGeom>
          </p:spPr>
        </p:pic>
      </p:grpSp>
      <p:grpSp>
        <p:nvGrpSpPr>
          <p:cNvPr id="9" name="Group 8"/>
          <p:cNvGrpSpPr/>
          <p:nvPr/>
        </p:nvGrpSpPr>
        <p:grpSpPr>
          <a:xfrm>
            <a:off x="6514800" y="1957589"/>
            <a:ext cx="3988377" cy="3979345"/>
            <a:chOff x="6514800" y="1957589"/>
            <a:chExt cx="3988377" cy="3979345"/>
          </a:xfrm>
        </p:grpSpPr>
        <p:sp>
          <p:nvSpPr>
            <p:cNvPr id="7" name="Rectangle 6"/>
            <p:cNvSpPr/>
            <p:nvPr/>
          </p:nvSpPr>
          <p:spPr>
            <a:xfrm>
              <a:off x="6514800" y="1957589"/>
              <a:ext cx="3988377" cy="39793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 name="Picture 9"/>
            <p:cNvPicPr>
              <a:picLocks noChangeAspect="1"/>
            </p:cNvPicPr>
            <p:nvPr/>
          </p:nvPicPr>
          <p:blipFill>
            <a:blip r:embed="rId4"/>
            <a:stretch>
              <a:fillRect/>
            </a:stretch>
          </p:blipFill>
          <p:spPr>
            <a:xfrm>
              <a:off x="6514800" y="2103948"/>
              <a:ext cx="3988377" cy="3832986"/>
            </a:xfrm>
            <a:prstGeom prst="rect">
              <a:avLst/>
            </a:prstGeom>
          </p:spPr>
        </p:pic>
      </p:grpSp>
    </p:spTree>
    <p:extLst>
      <p:ext uri="{BB962C8B-B14F-4D97-AF65-F5344CB8AC3E}">
        <p14:creationId xmlns:p14="http://schemas.microsoft.com/office/powerpoint/2010/main" val="22117812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Kirchhoff’s Voltage Law (KVL) contd.</a:t>
            </a:r>
          </a:p>
        </p:txBody>
      </p:sp>
      <p:sp>
        <p:nvSpPr>
          <p:cNvPr id="3" name="Content Placeholder 2"/>
          <p:cNvSpPr>
            <a:spLocks noGrp="1"/>
          </p:cNvSpPr>
          <p:nvPr>
            <p:ph idx="1"/>
          </p:nvPr>
        </p:nvSpPr>
        <p:spPr/>
        <p:txBody>
          <a:bodyPr>
            <a:normAutofit/>
          </a:bodyPr>
          <a:lstStyle/>
          <a:p>
            <a:pPr marL="0" indent="0">
              <a:buNone/>
            </a:pPr>
            <a:r>
              <a:rPr lang="en-US" sz="2800" dirty="0" smtClean="0"/>
              <a:t>Three </a:t>
            </a:r>
            <a:r>
              <a:rPr lang="en-US" sz="2800" dirty="0"/>
              <a:t>resistor of values: 10 ohms, 20 ohms and 30 ohms, respectively are connected in series across a 12 volt battery supply. Calculate: a) the total resistance, b) the circuit current, c) the current through each resistor, d) the voltage drop across each resistor e) verify that Kirchhoff’s voltage law, KVL holds true.</a:t>
            </a:r>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728780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Kirchhoff’s Voltage Law (KVL) contd.</a:t>
            </a:r>
          </a:p>
        </p:txBody>
      </p:sp>
      <p:sp>
        <p:nvSpPr>
          <p:cNvPr id="3" name="Content Placeholder 2"/>
          <p:cNvSpPr>
            <a:spLocks noGrp="1"/>
          </p:cNvSpPr>
          <p:nvPr>
            <p:ph idx="1"/>
          </p:nvPr>
        </p:nvSpPr>
        <p:spPr>
          <a:xfrm>
            <a:off x="1104293" y="1798214"/>
            <a:ext cx="8946541" cy="4195481"/>
          </a:xfrm>
        </p:spPr>
        <p:txBody>
          <a:bodyPr>
            <a:normAutofit/>
          </a:bodyPr>
          <a:lstStyle/>
          <a:p>
            <a:pPr>
              <a:buFont typeface="Courier New" panose="02070309020205020404" pitchFamily="49" charset="0"/>
              <a:buChar char="o"/>
            </a:pPr>
            <a:r>
              <a:rPr lang="en-US" sz="2800" dirty="0"/>
              <a:t> </a:t>
            </a:r>
            <a:r>
              <a:rPr lang="en-US" sz="3200" dirty="0"/>
              <a:t>Another example with two loops where we have values of resistors and voltage source as follows: </a:t>
            </a:r>
          </a:p>
          <a:p>
            <a:pPr marL="0" indent="0">
              <a:buNone/>
            </a:pPr>
            <a:r>
              <a:rPr lang="en-US" sz="3200" dirty="0"/>
              <a:t> R</a:t>
            </a:r>
            <a:r>
              <a:rPr lang="en-US" sz="3200" baseline="-25000" dirty="0"/>
              <a:t>1</a:t>
            </a:r>
            <a:r>
              <a:rPr lang="en-US" sz="3200" dirty="0"/>
              <a:t>=5Ω,</a:t>
            </a:r>
            <a:r>
              <a:rPr lang="en-US" sz="2800" dirty="0"/>
              <a:t> </a:t>
            </a:r>
            <a:r>
              <a:rPr kumimoji="0" lang="en-US" sz="3200" b="0" i="0" u="none" strike="noStrike" kern="1200" cap="none" spc="0" normalizeH="0" baseline="0" noProof="0" dirty="0">
                <a:ln>
                  <a:noFill/>
                </a:ln>
                <a:effectLst/>
                <a:uLnTx/>
                <a:uFillTx/>
                <a:latin typeface="Calibri" panose="020F0502020204030204"/>
                <a:ea typeface="+mn-ea"/>
                <a:cs typeface="+mn-cs"/>
              </a:rPr>
              <a:t>R</a:t>
            </a:r>
            <a:r>
              <a:rPr lang="en-US" sz="3200" baseline="-25000" dirty="0">
                <a:latin typeface="Calibri" panose="020F0502020204030204"/>
              </a:rPr>
              <a:t>2</a:t>
            </a:r>
            <a:r>
              <a:rPr kumimoji="0" lang="en-US" sz="3200" b="0" i="0" u="none" strike="noStrike" kern="1200" cap="none" spc="0" normalizeH="0" baseline="0" noProof="0" dirty="0">
                <a:ln>
                  <a:noFill/>
                </a:ln>
                <a:effectLst/>
                <a:uLnTx/>
                <a:uFillTx/>
                <a:latin typeface="Calibri" panose="020F0502020204030204"/>
                <a:ea typeface="+mn-ea"/>
                <a:cs typeface="+mn-cs"/>
              </a:rPr>
              <a:t>=10Ω, R</a:t>
            </a:r>
            <a:r>
              <a:rPr lang="en-US" sz="3200" baseline="-25000" dirty="0">
                <a:latin typeface="Calibri" panose="020F0502020204030204"/>
              </a:rPr>
              <a:t>3</a:t>
            </a:r>
            <a:r>
              <a:rPr kumimoji="0" lang="en-US" sz="3200" b="0" i="0" u="none" strike="noStrike" kern="1200" cap="none" spc="0" normalizeH="0" baseline="0" noProof="0" dirty="0">
                <a:ln>
                  <a:noFill/>
                </a:ln>
                <a:effectLst/>
                <a:uLnTx/>
                <a:uFillTx/>
                <a:latin typeface="Calibri" panose="020F0502020204030204"/>
                <a:ea typeface="+mn-ea"/>
                <a:cs typeface="+mn-cs"/>
              </a:rPr>
              <a:t>=5Ω and R</a:t>
            </a:r>
            <a:r>
              <a:rPr lang="en-US" sz="3200" baseline="-25000" dirty="0">
                <a:latin typeface="Calibri" panose="020F0502020204030204"/>
              </a:rPr>
              <a:t>4</a:t>
            </a:r>
            <a:r>
              <a:rPr kumimoji="0" lang="en-US" sz="3200" b="0" i="0" u="none" strike="noStrike" kern="1200" cap="none" spc="0" normalizeH="0" baseline="0" noProof="0" dirty="0">
                <a:ln>
                  <a:noFill/>
                </a:ln>
                <a:effectLst/>
                <a:uLnTx/>
                <a:uFillTx/>
                <a:latin typeface="Calibri" panose="020F0502020204030204"/>
                <a:ea typeface="+mn-ea"/>
                <a:cs typeface="+mn-cs"/>
              </a:rPr>
              <a:t>=10Ω and V=20V</a:t>
            </a:r>
          </a:p>
          <a:p>
            <a:pPr marL="0" indent="0">
              <a:buNone/>
            </a:pPr>
            <a:endParaRPr lang="en-US" sz="2800" dirty="0"/>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grpSp>
        <p:nvGrpSpPr>
          <p:cNvPr id="8" name="Group 7"/>
          <p:cNvGrpSpPr/>
          <p:nvPr/>
        </p:nvGrpSpPr>
        <p:grpSpPr>
          <a:xfrm>
            <a:off x="3271234" y="3895954"/>
            <a:ext cx="5254580" cy="3233532"/>
            <a:chOff x="3271234" y="3895954"/>
            <a:chExt cx="5254580" cy="3233532"/>
          </a:xfrm>
        </p:grpSpPr>
        <p:sp>
          <p:nvSpPr>
            <p:cNvPr id="6" name="Rectangle 5"/>
            <p:cNvSpPr/>
            <p:nvPr/>
          </p:nvSpPr>
          <p:spPr>
            <a:xfrm>
              <a:off x="3271234" y="3895954"/>
              <a:ext cx="5254580" cy="296204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3313799" y="3895955"/>
              <a:ext cx="5182311" cy="3233531"/>
            </a:xfrm>
            <a:prstGeom prst="rect">
              <a:avLst/>
            </a:prstGeom>
          </p:spPr>
        </p:pic>
      </p:grpSp>
    </p:spTree>
    <p:extLst>
      <p:ext uri="{BB962C8B-B14F-4D97-AF65-F5344CB8AC3E}">
        <p14:creationId xmlns:p14="http://schemas.microsoft.com/office/powerpoint/2010/main" val="264248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Kirchhoff’s Voltage Law (KVL) contd.</a:t>
            </a:r>
          </a:p>
        </p:txBody>
      </p:sp>
      <p:sp>
        <p:nvSpPr>
          <p:cNvPr id="3" name="Content Placeholder 2"/>
          <p:cNvSpPr>
            <a:spLocks noGrp="1"/>
          </p:cNvSpPr>
          <p:nvPr>
            <p:ph idx="1"/>
          </p:nvPr>
        </p:nvSpPr>
        <p:spPr/>
        <p:txBody>
          <a:bodyPr>
            <a:normAutofit/>
          </a:bodyPr>
          <a:lstStyle/>
          <a:p>
            <a:pPr marL="0" indent="0">
              <a:buNone/>
            </a:pPr>
            <a:r>
              <a:rPr lang="en-US" sz="2800" dirty="0"/>
              <a:t> </a:t>
            </a:r>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17</a:t>
            </a:fld>
            <a:endParaRPr lang="en-US" dirty="0"/>
          </a:p>
        </p:txBody>
      </p:sp>
      <p:pic>
        <p:nvPicPr>
          <p:cNvPr id="9" name="Picture 8"/>
          <p:cNvPicPr>
            <a:picLocks noChangeAspect="1"/>
          </p:cNvPicPr>
          <p:nvPr/>
        </p:nvPicPr>
        <p:blipFill rotWithShape="1">
          <a:blip r:embed="rId3"/>
          <a:srcRect t="16752" r="68636" b="15943"/>
          <a:stretch>
            <a:fillRect/>
          </a:stretch>
        </p:blipFill>
        <p:spPr>
          <a:xfrm>
            <a:off x="1036320" y="1845734"/>
            <a:ext cx="3491346" cy="4212385"/>
          </a:xfrm>
          <a:prstGeom prst="rect">
            <a:avLst/>
          </a:prstGeom>
        </p:spPr>
      </p:pic>
      <p:pic>
        <p:nvPicPr>
          <p:cNvPr id="11" name="Picture 10"/>
          <p:cNvPicPr>
            <a:picLocks noChangeAspect="1"/>
          </p:cNvPicPr>
          <p:nvPr/>
        </p:nvPicPr>
        <p:blipFill rotWithShape="1">
          <a:blip r:embed="rId4"/>
          <a:srcRect t="22424"/>
          <a:stretch>
            <a:fillRect/>
          </a:stretch>
        </p:blipFill>
        <p:spPr>
          <a:xfrm>
            <a:off x="4821826" y="1845734"/>
            <a:ext cx="6039693" cy="4212386"/>
          </a:xfrm>
          <a:prstGeom prst="rect">
            <a:avLst/>
          </a:prstGeom>
        </p:spPr>
      </p:pic>
    </p:spTree>
    <p:extLst>
      <p:ext uri="{BB962C8B-B14F-4D97-AF65-F5344CB8AC3E}">
        <p14:creationId xmlns:p14="http://schemas.microsoft.com/office/powerpoint/2010/main" val="159231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Kirchhoff’s Voltage Law (KVL) contd.</a:t>
            </a:r>
          </a:p>
        </p:txBody>
      </p:sp>
      <p:sp>
        <p:nvSpPr>
          <p:cNvPr id="3" name="Content Placeholder 2"/>
          <p:cNvSpPr>
            <a:spLocks noGrp="1"/>
          </p:cNvSpPr>
          <p:nvPr>
            <p:ph idx="1"/>
          </p:nvPr>
        </p:nvSpPr>
        <p:spPr/>
        <p:txBody>
          <a:bodyPr>
            <a:normAutofit/>
          </a:bodyPr>
          <a:lstStyle/>
          <a:p>
            <a:pPr marL="0" indent="0">
              <a:buNone/>
            </a:pPr>
            <a:r>
              <a:rPr lang="en-US" sz="2800" dirty="0"/>
              <a:t> </a:t>
            </a:r>
          </a:p>
          <a:p>
            <a:pPr marL="0" indent="0">
              <a:buNone/>
            </a:pPr>
            <a:endParaRPr lang="en-US" sz="3200" dirty="0"/>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18</a:t>
            </a:fld>
            <a:endParaRPr lang="en-US" dirty="0"/>
          </a:p>
        </p:txBody>
      </p:sp>
      <p:pic>
        <p:nvPicPr>
          <p:cNvPr id="7" name="Picture 6"/>
          <p:cNvPicPr>
            <a:picLocks noChangeAspect="1"/>
          </p:cNvPicPr>
          <p:nvPr/>
        </p:nvPicPr>
        <p:blipFill rotWithShape="1">
          <a:blip r:embed="rId3"/>
          <a:srcRect t="18384"/>
          <a:stretch>
            <a:fillRect/>
          </a:stretch>
        </p:blipFill>
        <p:spPr>
          <a:xfrm>
            <a:off x="1036320" y="1845734"/>
            <a:ext cx="4397034" cy="4409312"/>
          </a:xfrm>
          <a:prstGeom prst="rect">
            <a:avLst/>
          </a:prstGeom>
        </p:spPr>
      </p:pic>
      <p:pic>
        <p:nvPicPr>
          <p:cNvPr id="9" name="Picture 8"/>
          <p:cNvPicPr>
            <a:picLocks noChangeAspect="1"/>
          </p:cNvPicPr>
          <p:nvPr/>
        </p:nvPicPr>
        <p:blipFill rotWithShape="1">
          <a:blip r:embed="rId4"/>
          <a:srcRect l="4975" t="26069"/>
          <a:stretch>
            <a:fillRect/>
          </a:stretch>
        </p:blipFill>
        <p:spPr>
          <a:xfrm>
            <a:off x="5494314" y="2328051"/>
            <a:ext cx="6040943" cy="3541043"/>
          </a:xfrm>
          <a:prstGeom prst="rect">
            <a:avLst/>
          </a:prstGeom>
        </p:spPr>
      </p:pic>
    </p:spTree>
    <p:extLst>
      <p:ext uri="{BB962C8B-B14F-4D97-AF65-F5344CB8AC3E}">
        <p14:creationId xmlns:p14="http://schemas.microsoft.com/office/powerpoint/2010/main" val="225597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ctrTitle"/>
          </p:nvPr>
        </p:nvSpPr>
        <p:spPr>
          <a:xfrm>
            <a:off x="1368292" y="2946498"/>
            <a:ext cx="9211733" cy="1082675"/>
          </a:xfrm>
        </p:spPr>
        <p:txBody>
          <a:bodyPr/>
          <a:lstStyle/>
          <a:p>
            <a:pPr algn="ctr"/>
            <a:r>
              <a:rPr lang="en-US" sz="5400" b="1" dirty="0"/>
              <a:t>Introduction of Materials</a:t>
            </a:r>
          </a:p>
        </p:txBody>
      </p:sp>
    </p:spTree>
    <p:extLst>
      <p:ext uri="{BB962C8B-B14F-4D97-AF65-F5344CB8AC3E}">
        <p14:creationId xmlns:p14="http://schemas.microsoft.com/office/powerpoint/2010/main" val="1016094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Series and Parallel Resistor Combination</a:t>
            </a: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800" dirty="0"/>
              <a:t> A little complex example</a:t>
            </a:r>
          </a:p>
          <a:p>
            <a:pPr marL="0" indent="0">
              <a:buNone/>
            </a:pPr>
            <a:endParaRPr lang="en-US" sz="2800" dirty="0"/>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grpSp>
        <p:nvGrpSpPr>
          <p:cNvPr id="8" name="Group 7"/>
          <p:cNvGrpSpPr/>
          <p:nvPr/>
        </p:nvGrpSpPr>
        <p:grpSpPr>
          <a:xfrm>
            <a:off x="3593206" y="2575775"/>
            <a:ext cx="5022760" cy="3773510"/>
            <a:chOff x="3593206" y="2575775"/>
            <a:chExt cx="5022760" cy="3773510"/>
          </a:xfrm>
        </p:grpSpPr>
        <p:sp>
          <p:nvSpPr>
            <p:cNvPr id="6" name="Rectangle 5"/>
            <p:cNvSpPr/>
            <p:nvPr/>
          </p:nvSpPr>
          <p:spPr>
            <a:xfrm>
              <a:off x="3593206" y="2575775"/>
              <a:ext cx="5022760" cy="37735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3686185" y="2665390"/>
              <a:ext cx="4822804" cy="3583009"/>
            </a:xfrm>
            <a:prstGeom prst="rect">
              <a:avLst/>
            </a:prstGeom>
          </p:spPr>
        </p:pic>
      </p:grpSp>
    </p:spTree>
    <p:extLst>
      <p:ext uri="{BB962C8B-B14F-4D97-AF65-F5344CB8AC3E}">
        <p14:creationId xmlns:p14="http://schemas.microsoft.com/office/powerpoint/2010/main" val="2411688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of Materials</a:t>
            </a:r>
          </a:p>
        </p:txBody>
      </p:sp>
      <p:sp>
        <p:nvSpPr>
          <p:cNvPr id="3" name="Content Placeholder 2"/>
          <p:cNvSpPr>
            <a:spLocks noGrp="1"/>
          </p:cNvSpPr>
          <p:nvPr>
            <p:ph idx="1"/>
          </p:nvPr>
        </p:nvSpPr>
        <p:spPr/>
        <p:txBody>
          <a:bodyPr/>
          <a:lstStyle/>
          <a:p>
            <a:r>
              <a:rPr lang="en-US"/>
              <a:t>Every material in nature has certain properties. These properties define the behavior of the materials. Material Science is a branch of electronics that deals with the study of flow of electrons in various materials or spaces, when they are subjected to various conditions.</a:t>
            </a:r>
          </a:p>
          <a:p>
            <a:endParaRPr lang="en-US"/>
          </a:p>
          <a:p>
            <a:r>
              <a:rPr lang="en-US"/>
              <a:t>Due to the intermixing of atoms in solids, instead of single energy levels, there will be bands of energy levels formed. These set of energy levels, which are closely packed are called as Energy bands.</a:t>
            </a:r>
          </a:p>
        </p:txBody>
      </p:sp>
    </p:spTree>
    <p:extLst>
      <p:ext uri="{BB962C8B-B14F-4D97-AF65-F5344CB8AC3E}">
        <p14:creationId xmlns:p14="http://schemas.microsoft.com/office/powerpoint/2010/main" val="2815902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Types of Materials</a:t>
            </a:r>
            <a:endParaRPr lang="en-US" b="1" dirty="0"/>
          </a:p>
        </p:txBody>
      </p:sp>
      <p:sp>
        <p:nvSpPr>
          <p:cNvPr id="3" name="Content Placeholder 2"/>
          <p:cNvSpPr>
            <a:spLocks noGrp="1"/>
          </p:cNvSpPr>
          <p:nvPr>
            <p:ph idx="1"/>
          </p:nvPr>
        </p:nvSpPr>
        <p:spPr/>
        <p:txBody>
          <a:bodyPr/>
          <a:lstStyle/>
          <a:p>
            <a:r>
              <a:rPr lang="en-US"/>
              <a:t>The energy band in which valence electrons are present is called </a:t>
            </a:r>
            <a:r>
              <a:rPr lang="en-US" b="1"/>
              <a:t>Valence band</a:t>
            </a:r>
            <a:r>
              <a:rPr lang="en-US"/>
              <a:t>, while the band in which conduction electrons are present is called </a:t>
            </a:r>
            <a:r>
              <a:rPr lang="en-US" b="1"/>
              <a:t>Conduction band</a:t>
            </a:r>
            <a:r>
              <a:rPr lang="en-US"/>
              <a:t>. The energy gap between these two bands is called as </a:t>
            </a:r>
            <a:r>
              <a:rPr lang="en-US" b="1"/>
              <a:t>Forbidden energy gap.</a:t>
            </a:r>
            <a:endParaRPr lang="en-US"/>
          </a:p>
          <a:p>
            <a:endParaRPr lang="en-US"/>
          </a:p>
          <a:p>
            <a:r>
              <a:rPr lang="en-US"/>
              <a:t>Electronically, the materials are broadly classified as Insulators, Semiconductors, and Conductors.</a:t>
            </a:r>
          </a:p>
        </p:txBody>
      </p:sp>
    </p:spTree>
    <p:extLst>
      <p:ext uri="{BB962C8B-B14F-4D97-AF65-F5344CB8AC3E}">
        <p14:creationId xmlns:p14="http://schemas.microsoft.com/office/powerpoint/2010/main" val="2855483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Types of </a:t>
            </a:r>
            <a:r>
              <a:rPr lang="en-US" b="1" dirty="0" smtClean="0">
                <a:sym typeface="+mn-ea"/>
              </a:rPr>
              <a:t>Materials Contd.</a:t>
            </a:r>
            <a:endParaRPr lang="en-US" dirty="0"/>
          </a:p>
        </p:txBody>
      </p:sp>
      <p:sp>
        <p:nvSpPr>
          <p:cNvPr id="3" name="Content Placeholder 2"/>
          <p:cNvSpPr>
            <a:spLocks noGrp="1"/>
          </p:cNvSpPr>
          <p:nvPr>
            <p:ph idx="1"/>
          </p:nvPr>
        </p:nvSpPr>
        <p:spPr/>
        <p:txBody>
          <a:bodyPr>
            <a:normAutofit fontScale="85000" lnSpcReduction="20000"/>
          </a:bodyPr>
          <a:lstStyle/>
          <a:p>
            <a:r>
              <a:rPr lang="en-US" sz="3000" b="1"/>
              <a:t>Insulators</a:t>
            </a:r>
            <a:r>
              <a:rPr lang="en-US" sz="3000"/>
              <a:t> − Insulators are such materials in which the conduction cannot take place, due to the large forbidden gap. Examples: Wood, Rubber.</a:t>
            </a:r>
          </a:p>
          <a:p>
            <a:r>
              <a:rPr lang="en-US" sz="3000" b="1"/>
              <a:t>Semiconductors</a:t>
            </a:r>
            <a:r>
              <a:rPr lang="en-US" sz="3000"/>
              <a:t> − Semiconductors are such materials in which the forbidden energy gap is small and the conduction takes place if some external energy is applied. Examples: Silicon, Germanium.</a:t>
            </a:r>
          </a:p>
          <a:p>
            <a:r>
              <a:rPr lang="en-US" sz="3000" b="1"/>
              <a:t>Conductors</a:t>
            </a:r>
            <a:r>
              <a:rPr lang="en-US" sz="3000"/>
              <a:t> − Conductors are such materials in which the forbidden energy gap disappears as the valence band and conduction band become very close that they overlap. Examples: Copper, Aluminum.</a:t>
            </a:r>
          </a:p>
        </p:txBody>
      </p:sp>
    </p:spTree>
    <p:extLst>
      <p:ext uri="{BB962C8B-B14F-4D97-AF65-F5344CB8AC3E}">
        <p14:creationId xmlns:p14="http://schemas.microsoft.com/office/powerpoint/2010/main" val="132146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113" name="Content Placeholder 112"/>
          <p:cNvPicPr>
            <a:picLocks noGrp="1" noChangeAspect="1"/>
          </p:cNvPicPr>
          <p:nvPr>
            <p:ph idx="1"/>
          </p:nvPr>
        </p:nvPicPr>
        <p:blipFill>
          <a:blip r:embed="rId2"/>
          <a:stretch>
            <a:fillRect/>
          </a:stretch>
        </p:blipFill>
        <p:spPr>
          <a:xfrm>
            <a:off x="1139190" y="981075"/>
            <a:ext cx="9913620" cy="5666740"/>
          </a:xfrm>
          <a:prstGeom prst="rect">
            <a:avLst/>
          </a:prstGeom>
          <a:noFill/>
          <a:ln w="9525">
            <a:noFill/>
          </a:ln>
        </p:spPr>
      </p:pic>
    </p:spTree>
    <p:extLst>
      <p:ext uri="{BB962C8B-B14F-4D97-AF65-F5344CB8AC3E}">
        <p14:creationId xmlns:p14="http://schemas.microsoft.com/office/powerpoint/2010/main" val="13223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Semiconductor?</a:t>
            </a:r>
          </a:p>
        </p:txBody>
      </p:sp>
      <p:sp>
        <p:nvSpPr>
          <p:cNvPr id="3" name="Content Placeholder 2"/>
          <p:cNvSpPr>
            <a:spLocks noGrp="1"/>
          </p:cNvSpPr>
          <p:nvPr>
            <p:ph idx="1"/>
          </p:nvPr>
        </p:nvSpPr>
        <p:spPr>
          <a:xfrm>
            <a:off x="756563" y="1602157"/>
            <a:ext cx="9533656" cy="4734249"/>
          </a:xfrm>
        </p:spPr>
        <p:txBody>
          <a:bodyPr>
            <a:normAutofit fontScale="85000" lnSpcReduction="20000"/>
          </a:bodyPr>
          <a:lstStyle/>
          <a:p>
            <a:r>
              <a:rPr lang="en-US" sz="2300" dirty="0"/>
              <a:t>Of all the three, insulators are used where </a:t>
            </a:r>
            <a:r>
              <a:rPr lang="en-US" sz="2300" b="1" dirty="0"/>
              <a:t>resistivity to electricity is desired</a:t>
            </a:r>
            <a:r>
              <a:rPr lang="en-US" sz="2300" dirty="0"/>
              <a:t> and </a:t>
            </a:r>
            <a:r>
              <a:rPr lang="en-US" sz="2300" b="1" dirty="0"/>
              <a:t>conductors are used where the conduction has to be high</a:t>
            </a:r>
            <a:r>
              <a:rPr lang="en-US" sz="2300" dirty="0"/>
              <a:t>. </a:t>
            </a:r>
          </a:p>
          <a:p>
            <a:r>
              <a:rPr lang="en-US" sz="2300" dirty="0"/>
              <a:t>The semiconductors are the ones which give rise to a specific interest of how they are used.</a:t>
            </a:r>
          </a:p>
          <a:p>
            <a:r>
              <a:rPr lang="en-US" sz="2300" dirty="0"/>
              <a:t>We need to have </a:t>
            </a:r>
            <a:r>
              <a:rPr lang="en-US" sz="2300" b="1" dirty="0"/>
              <a:t>strong control </a:t>
            </a:r>
            <a:r>
              <a:rPr lang="en-US" sz="2300" dirty="0"/>
              <a:t>over the</a:t>
            </a:r>
            <a:r>
              <a:rPr lang="en-US" sz="2300" b="1" dirty="0"/>
              <a:t> conductivity of material</a:t>
            </a:r>
            <a:r>
              <a:rPr lang="en-US" sz="2300" dirty="0"/>
              <a:t>.</a:t>
            </a:r>
          </a:p>
          <a:p>
            <a:r>
              <a:rPr lang="en-US" sz="2300" dirty="0"/>
              <a:t>By controlling conductivity we can actually turn on and turn off the device which is very much required in digital circuits. </a:t>
            </a:r>
          </a:p>
          <a:p>
            <a:r>
              <a:rPr lang="en-US" sz="2300" dirty="0"/>
              <a:t>Semiconductors are employed in the manufacture of various kinds of </a:t>
            </a:r>
            <a:r>
              <a:rPr lang="en-US" sz="2300" b="1" dirty="0"/>
              <a:t>electronic devices,</a:t>
            </a:r>
            <a:r>
              <a:rPr lang="en-US" sz="2300" dirty="0"/>
              <a:t> including diodes, transistors, and integrated circuits.</a:t>
            </a:r>
          </a:p>
          <a:p>
            <a:r>
              <a:rPr lang="en-US" sz="2300" dirty="0"/>
              <a:t>Such devices have found wide application because of their compactness, reliability, power efficiency, and low cost.</a:t>
            </a:r>
          </a:p>
          <a:p>
            <a:r>
              <a:rPr lang="en-US" sz="2300" dirty="0"/>
              <a:t>Due to their role in the fabrication of electronic devices, semiconductors are an important part of our lives. </a:t>
            </a:r>
            <a:r>
              <a:rPr lang="en-US" sz="2300" b="1" dirty="0"/>
              <a:t>Imagine life without electronic devices</a:t>
            </a:r>
            <a:r>
              <a:rPr lang="en-US" sz="2300" dirty="0"/>
              <a:t>. There would be no smartphones, radios, TVs, computers, video games, or advanced medical diagnostic equipment.</a:t>
            </a:r>
          </a:p>
        </p:txBody>
      </p:sp>
    </p:spTree>
    <p:extLst>
      <p:ext uri="{BB962C8B-B14F-4D97-AF65-F5344CB8AC3E}">
        <p14:creationId xmlns:p14="http://schemas.microsoft.com/office/powerpoint/2010/main" val="664544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800" dirty="0"/>
              <a:t> Task for you </a:t>
            </a:r>
          </a:p>
          <a:p>
            <a:pPr marL="0" indent="0">
              <a:buNone/>
            </a:pPr>
            <a:endParaRPr lang="en-US" sz="2800" dirty="0"/>
          </a:p>
          <a:p>
            <a:pPr marL="0" indent="0">
              <a:buNone/>
            </a:pPr>
            <a:endParaRPr lang="en-US" sz="2800" dirty="0"/>
          </a:p>
          <a:p>
            <a:pPr marL="0" indent="0">
              <a:buNone/>
            </a:pPr>
            <a:endParaRPr lang="en-US" sz="2800" dirty="0"/>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pic>
        <p:nvPicPr>
          <p:cNvPr id="8" name="Picture 7"/>
          <p:cNvPicPr>
            <a:picLocks noChangeAspect="1"/>
          </p:cNvPicPr>
          <p:nvPr/>
        </p:nvPicPr>
        <p:blipFill>
          <a:blip r:embed="rId3"/>
          <a:stretch>
            <a:fillRect/>
          </a:stretch>
        </p:blipFill>
        <p:spPr>
          <a:xfrm>
            <a:off x="3082435" y="2768223"/>
            <a:ext cx="5769552" cy="3595058"/>
          </a:xfrm>
          <a:prstGeom prst="rect">
            <a:avLst/>
          </a:prstGeom>
        </p:spPr>
      </p:pic>
      <p:sp>
        <p:nvSpPr>
          <p:cNvPr id="10" name="Title 1"/>
          <p:cNvSpPr>
            <a:spLocks noGrp="1"/>
          </p:cNvSpPr>
          <p:nvPr/>
        </p:nvSpPr>
        <p:spPr>
          <a:xfrm>
            <a:off x="257576" y="679572"/>
            <a:ext cx="9623023" cy="582613"/>
          </a:xfrm>
          <a:prstGeom prst="rect">
            <a:avLst/>
          </a:prstGeom>
          <a:noFill/>
          <a:ln w="9525">
            <a:noFill/>
          </a:ln>
        </p:spPr>
        <p:txBody>
          <a:bodyPr anchor="ctr" anchorCtr="0"/>
          <a:lst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r>
              <a:rPr lang="en-US" b="1" dirty="0">
                <a:solidFill>
                  <a:schemeClr val="tx1"/>
                </a:solidFill>
              </a:rPr>
              <a:t>Series and Parallel Resistor Combination</a:t>
            </a:r>
          </a:p>
        </p:txBody>
      </p:sp>
    </p:spTree>
    <p:extLst>
      <p:ext uri="{BB962C8B-B14F-4D97-AF65-F5344CB8AC3E}">
        <p14:creationId xmlns:p14="http://schemas.microsoft.com/office/powerpoint/2010/main" val="2732106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sym typeface="+mn-ea"/>
              </a:rPr>
              <a:t>Series and Parallel Resistor Combination</a:t>
            </a:r>
            <a:endParaRPr lang="en-US" dirty="0"/>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800" dirty="0"/>
              <a:t> A complex example</a:t>
            </a:r>
          </a:p>
          <a:p>
            <a:pPr marL="0" indent="0">
              <a:buNone/>
            </a:pPr>
            <a:endParaRPr lang="en-US" sz="2800" dirty="0"/>
          </a:p>
          <a:p>
            <a:pPr marL="0" indent="0">
              <a:buNone/>
            </a:pPr>
            <a:endParaRPr lang="en-US" sz="2800" dirty="0"/>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grpSp>
        <p:nvGrpSpPr>
          <p:cNvPr id="7" name="Group 6"/>
          <p:cNvGrpSpPr/>
          <p:nvPr/>
        </p:nvGrpSpPr>
        <p:grpSpPr>
          <a:xfrm>
            <a:off x="2756079" y="2949262"/>
            <a:ext cx="6658377" cy="2717442"/>
            <a:chOff x="2756079" y="2949262"/>
            <a:chExt cx="6658377" cy="2717442"/>
          </a:xfrm>
        </p:grpSpPr>
        <p:sp>
          <p:nvSpPr>
            <p:cNvPr id="6" name="Rectangle 5"/>
            <p:cNvSpPr/>
            <p:nvPr/>
          </p:nvSpPr>
          <p:spPr>
            <a:xfrm>
              <a:off x="2756079" y="2949262"/>
              <a:ext cx="6658377" cy="27174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8" name="Picture 7"/>
            <p:cNvPicPr>
              <a:picLocks noChangeAspect="1"/>
            </p:cNvPicPr>
            <p:nvPr/>
          </p:nvPicPr>
          <p:blipFill>
            <a:blip r:embed="rId3"/>
            <a:stretch>
              <a:fillRect/>
            </a:stretch>
          </p:blipFill>
          <p:spPr>
            <a:xfrm>
              <a:off x="2872606" y="3054582"/>
              <a:ext cx="6481990" cy="2507185"/>
            </a:xfrm>
            <a:prstGeom prst="rect">
              <a:avLst/>
            </a:prstGeom>
          </p:spPr>
        </p:pic>
      </p:grpSp>
    </p:spTree>
    <p:extLst>
      <p:ext uri="{BB962C8B-B14F-4D97-AF65-F5344CB8AC3E}">
        <p14:creationId xmlns:p14="http://schemas.microsoft.com/office/powerpoint/2010/main" val="1527901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sym typeface="+mn-ea"/>
              </a:rPr>
              <a:t>Series and Parallel Resistor Combination</a:t>
            </a:r>
            <a:endParaRPr lang="en-US" dirty="0"/>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800" dirty="0"/>
              <a:t> A complex example</a:t>
            </a:r>
          </a:p>
          <a:p>
            <a:pPr marL="0" indent="0">
              <a:buNone/>
            </a:pPr>
            <a:endParaRPr lang="en-US" sz="2800" dirty="0"/>
          </a:p>
          <a:p>
            <a:pPr marL="0" indent="0">
              <a:buNone/>
            </a:pPr>
            <a:endParaRPr lang="en-US" sz="2800" dirty="0"/>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grpSp>
        <p:nvGrpSpPr>
          <p:cNvPr id="11" name="Group 10"/>
          <p:cNvGrpSpPr/>
          <p:nvPr/>
        </p:nvGrpSpPr>
        <p:grpSpPr>
          <a:xfrm>
            <a:off x="6761408" y="3273592"/>
            <a:ext cx="4893972" cy="2247900"/>
            <a:chOff x="6761408" y="3273592"/>
            <a:chExt cx="4893972" cy="2247900"/>
          </a:xfrm>
        </p:grpSpPr>
        <p:sp>
          <p:nvSpPr>
            <p:cNvPr id="9" name="Rectangle 8"/>
            <p:cNvSpPr/>
            <p:nvPr/>
          </p:nvSpPr>
          <p:spPr>
            <a:xfrm>
              <a:off x="6761408" y="3273592"/>
              <a:ext cx="4893972" cy="22336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6853964" y="3406942"/>
              <a:ext cx="4733925" cy="2114550"/>
            </a:xfrm>
            <a:prstGeom prst="rect">
              <a:avLst/>
            </a:prstGeom>
          </p:spPr>
        </p:pic>
      </p:grpSp>
      <p:grpSp>
        <p:nvGrpSpPr>
          <p:cNvPr id="8" name="Group 7"/>
          <p:cNvGrpSpPr/>
          <p:nvPr/>
        </p:nvGrpSpPr>
        <p:grpSpPr>
          <a:xfrm>
            <a:off x="646111" y="3273592"/>
            <a:ext cx="5361211" cy="2418387"/>
            <a:chOff x="646111" y="3273592"/>
            <a:chExt cx="5361211" cy="2418387"/>
          </a:xfrm>
        </p:grpSpPr>
        <p:sp>
          <p:nvSpPr>
            <p:cNvPr id="6" name="Rectangle 5"/>
            <p:cNvSpPr/>
            <p:nvPr/>
          </p:nvSpPr>
          <p:spPr>
            <a:xfrm>
              <a:off x="646111" y="3273592"/>
              <a:ext cx="5361211" cy="24183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 name="Picture 9"/>
            <p:cNvPicPr>
              <a:picLocks noChangeAspect="1"/>
            </p:cNvPicPr>
            <p:nvPr/>
          </p:nvPicPr>
          <p:blipFill>
            <a:blip r:embed="rId4"/>
            <a:stretch>
              <a:fillRect/>
            </a:stretch>
          </p:blipFill>
          <p:spPr>
            <a:xfrm>
              <a:off x="863822" y="3273592"/>
              <a:ext cx="5143500" cy="2381250"/>
            </a:xfrm>
            <a:prstGeom prst="rect">
              <a:avLst/>
            </a:prstGeom>
          </p:spPr>
        </p:pic>
      </p:grpSp>
    </p:spTree>
    <p:extLst>
      <p:ext uri="{BB962C8B-B14F-4D97-AF65-F5344CB8AC3E}">
        <p14:creationId xmlns:p14="http://schemas.microsoft.com/office/powerpoint/2010/main" val="3018958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sym typeface="+mn-ea"/>
              </a:rPr>
              <a:t>Series and Parallel Resistor Combination</a:t>
            </a:r>
            <a:endParaRPr lang="en-US" dirty="0"/>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800" dirty="0"/>
              <a:t> A complex example</a:t>
            </a:r>
          </a:p>
          <a:p>
            <a:pPr marL="0" indent="0">
              <a:buNone/>
            </a:pPr>
            <a:endParaRPr lang="en-US" sz="2800" dirty="0"/>
          </a:p>
          <a:p>
            <a:pPr marL="0" indent="0">
              <a:buNone/>
            </a:pPr>
            <a:endParaRPr lang="en-US" sz="2800" dirty="0"/>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grpSp>
        <p:nvGrpSpPr>
          <p:cNvPr id="14" name="Group 13"/>
          <p:cNvGrpSpPr/>
          <p:nvPr/>
        </p:nvGrpSpPr>
        <p:grpSpPr>
          <a:xfrm>
            <a:off x="5348472" y="4930790"/>
            <a:ext cx="4851596" cy="1752245"/>
            <a:chOff x="5348472" y="4930790"/>
            <a:chExt cx="4851596" cy="1752245"/>
          </a:xfrm>
        </p:grpSpPr>
        <p:sp>
          <p:nvSpPr>
            <p:cNvPr id="13" name="Rectangle 12"/>
            <p:cNvSpPr/>
            <p:nvPr/>
          </p:nvSpPr>
          <p:spPr>
            <a:xfrm>
              <a:off x="5348472" y="4930790"/>
              <a:ext cx="4851596" cy="17383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5348472" y="4959010"/>
              <a:ext cx="4772025" cy="1724025"/>
            </a:xfrm>
            <a:prstGeom prst="rect">
              <a:avLst/>
            </a:prstGeom>
          </p:spPr>
        </p:pic>
      </p:grpSp>
      <p:grpSp>
        <p:nvGrpSpPr>
          <p:cNvPr id="11" name="Group 10"/>
          <p:cNvGrpSpPr/>
          <p:nvPr/>
        </p:nvGrpSpPr>
        <p:grpSpPr>
          <a:xfrm>
            <a:off x="7276563" y="2473695"/>
            <a:ext cx="3757308" cy="2285645"/>
            <a:chOff x="7276563" y="2473695"/>
            <a:chExt cx="3757308" cy="2285645"/>
          </a:xfrm>
        </p:grpSpPr>
        <p:sp>
          <p:nvSpPr>
            <p:cNvPr id="9" name="Rectangle 8"/>
            <p:cNvSpPr/>
            <p:nvPr/>
          </p:nvSpPr>
          <p:spPr>
            <a:xfrm>
              <a:off x="7276563" y="2473695"/>
              <a:ext cx="3757308" cy="22856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0" name="Picture 9"/>
            <p:cNvPicPr>
              <a:picLocks noChangeAspect="1"/>
            </p:cNvPicPr>
            <p:nvPr/>
          </p:nvPicPr>
          <p:blipFill>
            <a:blip r:embed="rId4"/>
            <a:stretch>
              <a:fillRect/>
            </a:stretch>
          </p:blipFill>
          <p:spPr>
            <a:xfrm>
              <a:off x="7523614" y="2673365"/>
              <a:ext cx="3248025" cy="2085975"/>
            </a:xfrm>
            <a:prstGeom prst="rect">
              <a:avLst/>
            </a:prstGeom>
          </p:spPr>
        </p:pic>
      </p:grpSp>
      <p:grpSp>
        <p:nvGrpSpPr>
          <p:cNvPr id="8" name="Group 7"/>
          <p:cNvGrpSpPr/>
          <p:nvPr/>
        </p:nvGrpSpPr>
        <p:grpSpPr>
          <a:xfrm>
            <a:off x="1103312" y="2673365"/>
            <a:ext cx="3958085" cy="2257425"/>
            <a:chOff x="1103312" y="2673365"/>
            <a:chExt cx="3958085" cy="2257425"/>
          </a:xfrm>
        </p:grpSpPr>
        <p:sp>
          <p:nvSpPr>
            <p:cNvPr id="6" name="Rectangle 5"/>
            <p:cNvSpPr/>
            <p:nvPr/>
          </p:nvSpPr>
          <p:spPr>
            <a:xfrm>
              <a:off x="1103312" y="2673365"/>
              <a:ext cx="3958085" cy="22574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2" name="Picture 11"/>
            <p:cNvPicPr>
              <a:picLocks noChangeAspect="1"/>
            </p:cNvPicPr>
            <p:nvPr/>
          </p:nvPicPr>
          <p:blipFill>
            <a:blip r:embed="rId5"/>
            <a:stretch>
              <a:fillRect/>
            </a:stretch>
          </p:blipFill>
          <p:spPr>
            <a:xfrm>
              <a:off x="1339100" y="2673365"/>
              <a:ext cx="3609975" cy="2257425"/>
            </a:xfrm>
            <a:prstGeom prst="rect">
              <a:avLst/>
            </a:prstGeom>
          </p:spPr>
        </p:pic>
      </p:grpSp>
    </p:spTree>
    <p:extLst>
      <p:ext uri="{BB962C8B-B14F-4D97-AF65-F5344CB8AC3E}">
        <p14:creationId xmlns:p14="http://schemas.microsoft.com/office/powerpoint/2010/main" val="740337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a:solidFill>
                  <a:schemeClr val="tx1"/>
                </a:solidFill>
              </a:rPr>
              <a:t>Kirchhoff’s </a:t>
            </a:r>
            <a:r>
              <a:rPr lang="en-US" b="1" dirty="0" smtClean="0">
                <a:solidFill>
                  <a:schemeClr val="tx1"/>
                </a:solidFill>
              </a:rPr>
              <a:t>Laws</a:t>
            </a:r>
            <a:endParaRPr lang="en-GB" dirty="0"/>
          </a:p>
        </p:txBody>
      </p:sp>
    </p:spTree>
    <p:extLst>
      <p:ext uri="{BB962C8B-B14F-4D97-AF65-F5344CB8AC3E}">
        <p14:creationId xmlns:p14="http://schemas.microsoft.com/office/powerpoint/2010/main" val="175030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Kirchhoff’s Current Law (KCL)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800" dirty="0"/>
                  <a:t> Kirchhoff’s Current Law is one of the fundamental law used for circuit analysis</a:t>
                </a:r>
              </a:p>
              <a:p>
                <a:pPr>
                  <a:buFont typeface="Courier New" panose="02070309020205020404" pitchFamily="49" charset="0"/>
                  <a:buChar char="o"/>
                </a:pPr>
                <a:r>
                  <a:rPr lang="en-US" sz="2800" dirty="0"/>
                  <a:t>It states that the total current entering a circuits node is exactly equal to the total current leaving the same node</a:t>
                </a:r>
              </a:p>
              <a:p>
                <a:pPr>
                  <a:buFont typeface="Courier New" panose="02070309020205020404" pitchFamily="49" charset="0"/>
                  <a:buChar char="o"/>
                </a:pPr>
                <a:r>
                  <a:rPr lang="en-US" sz="2800" dirty="0"/>
                  <a:t>Mathematically we can write it as</a:t>
                </a:r>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3200" i="1" smtClean="0">
                              <a:latin typeface="Cambria Math" panose="02040503050406030204" pitchFamily="18" charset="0"/>
                            </a:rPr>
                          </m:ctrlPr>
                        </m:naryPr>
                        <m:sub/>
                        <m:sup/>
                        <m:e>
                          <m:sSub>
                            <m:sSubPr>
                              <m:ctrlPr>
                                <a:rPr lang="en-US" sz="3200" i="1" smtClean="0">
                                  <a:latin typeface="Cambria Math" panose="02040503050406030204" pitchFamily="18" charset="0"/>
                                </a:rPr>
                              </m:ctrlPr>
                            </m:sSubPr>
                            <m:e>
                              <m:r>
                                <a:rPr lang="en-US" sz="3200" b="0" i="1" smtClean="0">
                                  <a:latin typeface="Cambria Math" panose="02040503050406030204" charset="0"/>
                                </a:rPr>
                                <m:t>𝐼</m:t>
                              </m:r>
                            </m:e>
                            <m:sub>
                              <m:r>
                                <a:rPr lang="en-US" sz="3200" b="0" i="1" smtClean="0">
                                  <a:latin typeface="Cambria Math" panose="02040503050406030204" charset="0"/>
                                </a:rPr>
                                <m:t>𝐼𝑁</m:t>
                              </m:r>
                            </m:sub>
                          </m:sSub>
                          <m:r>
                            <a:rPr lang="en-US" sz="3200" b="0" i="1" smtClean="0">
                              <a:latin typeface="Cambria Math" panose="02040503050406030204" charset="0"/>
                            </a:rPr>
                            <m:t>=</m:t>
                          </m:r>
                          <m:nary>
                            <m:naryPr>
                              <m:chr m:val="∑"/>
                              <m:subHide m:val="on"/>
                              <m:supHide m:val="on"/>
                              <m:ctrlPr>
                                <a:rPr lang="en-US" sz="3200" b="0" i="1" smtClean="0">
                                  <a:latin typeface="Cambria Math" panose="02040503050406030204" pitchFamily="18" charset="0"/>
                                </a:rPr>
                              </m:ctrlPr>
                            </m:naryPr>
                            <m:sub/>
                            <m:sup/>
                            <m:e>
                              <m:sSub>
                                <m:sSubPr>
                                  <m:ctrlPr>
                                    <a:rPr lang="en-US" sz="3200" b="0" i="1" smtClean="0">
                                      <a:latin typeface="Cambria Math" panose="02040503050406030204" pitchFamily="18" charset="0"/>
                                    </a:rPr>
                                  </m:ctrlPr>
                                </m:sSubPr>
                                <m:e>
                                  <m:r>
                                    <a:rPr lang="en-US" sz="3200" b="0" i="1" smtClean="0">
                                      <a:latin typeface="Cambria Math" panose="02040503050406030204" charset="0"/>
                                    </a:rPr>
                                    <m:t>𝐼</m:t>
                                  </m:r>
                                </m:e>
                                <m:sub>
                                  <m:r>
                                    <a:rPr lang="en-US" sz="3200" b="0" i="1" smtClean="0">
                                      <a:latin typeface="Cambria Math" panose="02040503050406030204" charset="0"/>
                                    </a:rPr>
                                    <m:t>𝑂𝑈𝑇</m:t>
                                  </m:r>
                                </m:sub>
                              </m:sSub>
                            </m:e>
                          </m:nary>
                        </m:e>
                      </m:nary>
                    </m:oMath>
                  </m:oMathPara>
                </a14:m>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17" t="-1599" r="-2180"/>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94983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Kirchhoff’s Current Law (KCL) contd.</a:t>
            </a: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800" dirty="0"/>
              <a:t> lets take a simple example</a:t>
            </a:r>
          </a:p>
          <a:p>
            <a:pPr marL="0" indent="0">
              <a:buNone/>
            </a:pPr>
            <a:endParaRPr lang="en-US" sz="3200" dirty="0"/>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grpSp>
        <p:nvGrpSpPr>
          <p:cNvPr id="8" name="Group 7"/>
          <p:cNvGrpSpPr/>
          <p:nvPr/>
        </p:nvGrpSpPr>
        <p:grpSpPr>
          <a:xfrm>
            <a:off x="3477296" y="2897746"/>
            <a:ext cx="4906850" cy="3258355"/>
            <a:chOff x="3490175" y="2704563"/>
            <a:chExt cx="4906850" cy="3258355"/>
          </a:xfrm>
        </p:grpSpPr>
        <p:sp>
          <p:nvSpPr>
            <p:cNvPr id="6" name="Rectangle 5"/>
            <p:cNvSpPr/>
            <p:nvPr/>
          </p:nvSpPr>
          <p:spPr>
            <a:xfrm>
              <a:off x="3490175" y="2704563"/>
              <a:ext cx="4906850" cy="32583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3660427" y="2961674"/>
              <a:ext cx="4624007" cy="2899064"/>
            </a:xfrm>
            <a:prstGeom prst="rect">
              <a:avLst/>
            </a:prstGeom>
          </p:spPr>
        </p:pic>
      </p:grpSp>
    </p:spTree>
    <p:extLst>
      <p:ext uri="{BB962C8B-B14F-4D97-AF65-F5344CB8AC3E}">
        <p14:creationId xmlns:p14="http://schemas.microsoft.com/office/powerpoint/2010/main" val="1083390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27</TotalTime>
  <Words>899</Words>
  <Application>Microsoft Office PowerPoint</Application>
  <PresentationFormat>Widescreen</PresentationFormat>
  <Paragraphs>115</Paragraphs>
  <Slides>24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Century Gothic</vt:lpstr>
      <vt:lpstr>Courier New</vt:lpstr>
      <vt:lpstr>Wingdings 3</vt:lpstr>
      <vt:lpstr>Ion</vt:lpstr>
      <vt:lpstr>APPLIED PHSICS</vt:lpstr>
      <vt:lpstr>Series and Parallel Resistor Combination</vt:lpstr>
      <vt:lpstr>PowerPoint Presentation</vt:lpstr>
      <vt:lpstr>Series and Parallel Resistor Combination</vt:lpstr>
      <vt:lpstr>Series and Parallel Resistor Combination</vt:lpstr>
      <vt:lpstr>Series and Parallel Resistor Combination</vt:lpstr>
      <vt:lpstr>Kirchhoff’s Laws</vt:lpstr>
      <vt:lpstr>Kirchhoff’s Current Law (KCL)</vt:lpstr>
      <vt:lpstr>Kirchhoff’s Current Law (KCL) contd.</vt:lpstr>
      <vt:lpstr>Kirchhoff’s Current Law (KCL) contd.</vt:lpstr>
      <vt:lpstr>Kirchhoff’s Current Law (KCL) contd.</vt:lpstr>
      <vt:lpstr>Kirchhoff’s Current Law (KCL) contd.</vt:lpstr>
      <vt:lpstr>Kirchhoff’s Voltage Law (KVL)</vt:lpstr>
      <vt:lpstr>Kirchhoff’s Voltage Law (KVL) contd.</vt:lpstr>
      <vt:lpstr>Kirchhoff’s Voltage Law (KVL) contd.</vt:lpstr>
      <vt:lpstr>Kirchhoff’s Voltage Law (KVL) contd.</vt:lpstr>
      <vt:lpstr>Kirchhoff’s Voltage Law (KVL) contd.</vt:lpstr>
      <vt:lpstr>Kirchhoff’s Voltage Law (KVL) contd.</vt:lpstr>
      <vt:lpstr>Introduction of Materials</vt:lpstr>
      <vt:lpstr>Introduction of Materials</vt:lpstr>
      <vt:lpstr>Types of Materials</vt:lpstr>
      <vt:lpstr>Types of Materials Contd.</vt:lpstr>
      <vt:lpstr>PowerPoint Presentation</vt:lpstr>
      <vt:lpstr>Why Semiconductor?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PHSICS</dc:title>
  <dc:creator>Windows User</dc:creator>
  <cp:lastModifiedBy>Windows User</cp:lastModifiedBy>
  <cp:revision>3</cp:revision>
  <dcterms:created xsi:type="dcterms:W3CDTF">2023-10-13T13:42:59Z</dcterms:created>
  <dcterms:modified xsi:type="dcterms:W3CDTF">2023-10-13T15:33:28Z</dcterms:modified>
</cp:coreProperties>
</file>