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3"/>
  </p:notesMasterIdLst>
  <p:sldIdLst>
    <p:sldId id="285" r:id="rId2"/>
    <p:sldId id="333" r:id="rId3"/>
    <p:sldId id="331" r:id="rId4"/>
    <p:sldId id="330" r:id="rId5"/>
    <p:sldId id="332" r:id="rId6"/>
    <p:sldId id="324" r:id="rId7"/>
    <p:sldId id="325" r:id="rId8"/>
    <p:sldId id="326" r:id="rId9"/>
    <p:sldId id="327" r:id="rId10"/>
    <p:sldId id="328" r:id="rId11"/>
    <p:sldId id="343" r:id="rId12"/>
    <p:sldId id="329" r:id="rId13"/>
    <p:sldId id="257" r:id="rId14"/>
    <p:sldId id="335" r:id="rId15"/>
    <p:sldId id="336" r:id="rId16"/>
    <p:sldId id="349" r:id="rId17"/>
    <p:sldId id="289" r:id="rId18"/>
    <p:sldId id="341" r:id="rId19"/>
    <p:sldId id="291" r:id="rId20"/>
    <p:sldId id="338" r:id="rId21"/>
    <p:sldId id="337" r:id="rId22"/>
    <p:sldId id="290" r:id="rId23"/>
    <p:sldId id="260" r:id="rId24"/>
    <p:sldId id="344" r:id="rId25"/>
    <p:sldId id="261" r:id="rId26"/>
    <p:sldId id="262" r:id="rId27"/>
    <p:sldId id="263" r:id="rId28"/>
    <p:sldId id="348" r:id="rId29"/>
    <p:sldId id="288" r:id="rId30"/>
    <p:sldId id="264" r:id="rId31"/>
    <p:sldId id="345" r:id="rId32"/>
    <p:sldId id="265" r:id="rId33"/>
    <p:sldId id="266" r:id="rId34"/>
    <p:sldId id="267" r:id="rId35"/>
    <p:sldId id="346" r:id="rId36"/>
    <p:sldId id="347" r:id="rId37"/>
    <p:sldId id="268" r:id="rId38"/>
    <p:sldId id="269" r:id="rId39"/>
    <p:sldId id="270" r:id="rId40"/>
    <p:sldId id="271" r:id="rId41"/>
    <p:sldId id="2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1" d="100"/>
          <a:sy n="71"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09497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13</a:t>
            </a:fld>
            <a:endParaRPr lang="en-US"/>
          </a:p>
        </p:txBody>
      </p:sp>
    </p:spTree>
    <p:extLst>
      <p:ext uri="{BB962C8B-B14F-4D97-AF65-F5344CB8AC3E}">
        <p14:creationId xmlns:p14="http://schemas.microsoft.com/office/powerpoint/2010/main" val="140830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30</a:t>
            </a:fld>
            <a:endParaRPr lang="en-US"/>
          </a:p>
        </p:txBody>
      </p:sp>
    </p:spTree>
    <p:extLst>
      <p:ext uri="{BB962C8B-B14F-4D97-AF65-F5344CB8AC3E}">
        <p14:creationId xmlns:p14="http://schemas.microsoft.com/office/powerpoint/2010/main" val="590507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32</a:t>
            </a:fld>
            <a:endParaRPr lang="en-US"/>
          </a:p>
        </p:txBody>
      </p:sp>
    </p:spTree>
    <p:extLst>
      <p:ext uri="{BB962C8B-B14F-4D97-AF65-F5344CB8AC3E}">
        <p14:creationId xmlns:p14="http://schemas.microsoft.com/office/powerpoint/2010/main" val="143828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33</a:t>
            </a:fld>
            <a:endParaRPr lang="en-US"/>
          </a:p>
        </p:txBody>
      </p:sp>
    </p:spTree>
    <p:extLst>
      <p:ext uri="{BB962C8B-B14F-4D97-AF65-F5344CB8AC3E}">
        <p14:creationId xmlns:p14="http://schemas.microsoft.com/office/powerpoint/2010/main" val="3097066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34</a:t>
            </a:fld>
            <a:endParaRPr lang="en-US"/>
          </a:p>
        </p:txBody>
      </p:sp>
    </p:spTree>
    <p:extLst>
      <p:ext uri="{BB962C8B-B14F-4D97-AF65-F5344CB8AC3E}">
        <p14:creationId xmlns:p14="http://schemas.microsoft.com/office/powerpoint/2010/main" val="220022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37</a:t>
            </a:fld>
            <a:endParaRPr lang="en-US"/>
          </a:p>
        </p:txBody>
      </p:sp>
    </p:spTree>
    <p:extLst>
      <p:ext uri="{BB962C8B-B14F-4D97-AF65-F5344CB8AC3E}">
        <p14:creationId xmlns:p14="http://schemas.microsoft.com/office/powerpoint/2010/main" val="2851646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38</a:t>
            </a:fld>
            <a:endParaRPr lang="en-US"/>
          </a:p>
        </p:txBody>
      </p:sp>
    </p:spTree>
    <p:extLst>
      <p:ext uri="{BB962C8B-B14F-4D97-AF65-F5344CB8AC3E}">
        <p14:creationId xmlns:p14="http://schemas.microsoft.com/office/powerpoint/2010/main" val="1918250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39</a:t>
            </a:fld>
            <a:endParaRPr lang="en-US"/>
          </a:p>
        </p:txBody>
      </p:sp>
    </p:spTree>
    <p:extLst>
      <p:ext uri="{BB962C8B-B14F-4D97-AF65-F5344CB8AC3E}">
        <p14:creationId xmlns:p14="http://schemas.microsoft.com/office/powerpoint/2010/main" val="391016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40</a:t>
            </a:fld>
            <a:endParaRPr lang="en-US"/>
          </a:p>
        </p:txBody>
      </p:sp>
    </p:spTree>
    <p:extLst>
      <p:ext uri="{BB962C8B-B14F-4D97-AF65-F5344CB8AC3E}">
        <p14:creationId xmlns:p14="http://schemas.microsoft.com/office/powerpoint/2010/main" val="3409711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41</a:t>
            </a:fld>
            <a:endParaRPr lang="en-US"/>
          </a:p>
        </p:txBody>
      </p:sp>
    </p:spTree>
    <p:extLst>
      <p:ext uri="{BB962C8B-B14F-4D97-AF65-F5344CB8AC3E}">
        <p14:creationId xmlns:p14="http://schemas.microsoft.com/office/powerpoint/2010/main" val="50292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14</a:t>
            </a:fld>
            <a:endParaRPr lang="en-US"/>
          </a:p>
        </p:txBody>
      </p:sp>
    </p:spTree>
    <p:extLst>
      <p:ext uri="{BB962C8B-B14F-4D97-AF65-F5344CB8AC3E}">
        <p14:creationId xmlns:p14="http://schemas.microsoft.com/office/powerpoint/2010/main" val="168141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15</a:t>
            </a:fld>
            <a:endParaRPr lang="en-US"/>
          </a:p>
        </p:txBody>
      </p:sp>
    </p:spTree>
    <p:extLst>
      <p:ext uri="{BB962C8B-B14F-4D97-AF65-F5344CB8AC3E}">
        <p14:creationId xmlns:p14="http://schemas.microsoft.com/office/powerpoint/2010/main" val="205885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23</a:t>
            </a:fld>
            <a:endParaRPr lang="en-US"/>
          </a:p>
        </p:txBody>
      </p:sp>
    </p:spTree>
    <p:extLst>
      <p:ext uri="{BB962C8B-B14F-4D97-AF65-F5344CB8AC3E}">
        <p14:creationId xmlns:p14="http://schemas.microsoft.com/office/powerpoint/2010/main" val="342964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24</a:t>
            </a:fld>
            <a:endParaRPr lang="en-US"/>
          </a:p>
        </p:txBody>
      </p:sp>
    </p:spTree>
    <p:extLst>
      <p:ext uri="{BB962C8B-B14F-4D97-AF65-F5344CB8AC3E}">
        <p14:creationId xmlns:p14="http://schemas.microsoft.com/office/powerpoint/2010/main" val="294209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25</a:t>
            </a:fld>
            <a:endParaRPr lang="en-US"/>
          </a:p>
        </p:txBody>
      </p:sp>
    </p:spTree>
    <p:extLst>
      <p:ext uri="{BB962C8B-B14F-4D97-AF65-F5344CB8AC3E}">
        <p14:creationId xmlns:p14="http://schemas.microsoft.com/office/powerpoint/2010/main" val="431120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8E3BBB-6C9C-45F1-BA86-FC1B0AF049EB}" type="slidenum">
              <a:rPr lang="en-US" smtClean="0"/>
              <a:t>26</a:t>
            </a:fld>
            <a:endParaRPr lang="en-US"/>
          </a:p>
        </p:txBody>
      </p:sp>
    </p:spTree>
    <p:extLst>
      <p:ext uri="{BB962C8B-B14F-4D97-AF65-F5344CB8AC3E}">
        <p14:creationId xmlns:p14="http://schemas.microsoft.com/office/powerpoint/2010/main" val="169877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27</a:t>
            </a:fld>
            <a:endParaRPr lang="en-US"/>
          </a:p>
        </p:txBody>
      </p:sp>
    </p:spTree>
    <p:extLst>
      <p:ext uri="{BB962C8B-B14F-4D97-AF65-F5344CB8AC3E}">
        <p14:creationId xmlns:p14="http://schemas.microsoft.com/office/powerpoint/2010/main" val="975254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28</a:t>
            </a:fld>
            <a:endParaRPr lang="en-US"/>
          </a:p>
        </p:txBody>
      </p:sp>
    </p:spTree>
    <p:extLst>
      <p:ext uri="{BB962C8B-B14F-4D97-AF65-F5344CB8AC3E}">
        <p14:creationId xmlns:p14="http://schemas.microsoft.com/office/powerpoint/2010/main" val="93004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04020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126477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46939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07979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469808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1890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901909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532454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449088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10424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762242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617486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043433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128373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836858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50994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36759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10/13/2023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6080531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PHSICS</a:t>
            </a:r>
          </a:p>
        </p:txBody>
      </p:sp>
      <p:sp>
        <p:nvSpPr>
          <p:cNvPr id="3" name="Subtitle 2"/>
          <p:cNvSpPr>
            <a:spLocks noGrp="1"/>
          </p:cNvSpPr>
          <p:nvPr>
            <p:ph type="subTitle" idx="1"/>
          </p:nvPr>
        </p:nvSpPr>
        <p:spPr/>
        <p:txBody>
          <a:bodyPr/>
          <a:lstStyle/>
          <a:p>
            <a:r>
              <a:rPr lang="en-US"/>
              <a:t>(SEAP-113)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Valence &amp; Conduction Band</a:t>
            </a:r>
            <a:endParaRPr lang="en-US" dirty="0"/>
          </a:p>
        </p:txBody>
      </p:sp>
      <p:pic>
        <p:nvPicPr>
          <p:cNvPr id="113" name="Content Placeholder 112"/>
          <p:cNvPicPr>
            <a:picLocks noGrp="1" noChangeAspect="1"/>
          </p:cNvPicPr>
          <p:nvPr>
            <p:ph idx="1"/>
          </p:nvPr>
        </p:nvPicPr>
        <p:blipFill>
          <a:blip r:embed="rId2"/>
          <a:stretch>
            <a:fillRect/>
          </a:stretch>
        </p:blipFill>
        <p:spPr>
          <a:xfrm>
            <a:off x="1919288" y="2059781"/>
            <a:ext cx="7315200" cy="41814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Semiconductor?</a:t>
            </a:r>
            <a:endParaRPr lang="en-US" dirty="0"/>
          </a:p>
        </p:txBody>
      </p:sp>
      <p:pic>
        <p:nvPicPr>
          <p:cNvPr id="116" name="Content Placeholder 115"/>
          <p:cNvPicPr>
            <a:picLocks noGrp="1" noChangeAspect="1"/>
          </p:cNvPicPr>
          <p:nvPr>
            <p:ph idx="1"/>
          </p:nvPr>
        </p:nvPicPr>
        <p:blipFill>
          <a:blip r:embed="rId2"/>
          <a:stretch>
            <a:fillRect/>
          </a:stretch>
        </p:blipFill>
        <p:spPr>
          <a:xfrm>
            <a:off x="1906074" y="1850031"/>
            <a:ext cx="7972022" cy="4996042"/>
          </a:xfrm>
          <a:prstGeom prst="rect">
            <a:avLst/>
          </a:prstGeom>
          <a:noFill/>
          <a:ln w="9525">
            <a:noFill/>
          </a:ln>
        </p:spPr>
      </p:pic>
    </p:spTree>
    <p:extLst>
      <p:ext uri="{BB962C8B-B14F-4D97-AF65-F5344CB8AC3E}">
        <p14:creationId xmlns:p14="http://schemas.microsoft.com/office/powerpoint/2010/main" val="71265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Semiconductor?</a:t>
            </a:r>
          </a:p>
        </p:txBody>
      </p:sp>
      <p:sp>
        <p:nvSpPr>
          <p:cNvPr id="3" name="Content Placeholder 2"/>
          <p:cNvSpPr>
            <a:spLocks noGrp="1"/>
          </p:cNvSpPr>
          <p:nvPr>
            <p:ph idx="1"/>
          </p:nvPr>
        </p:nvSpPr>
        <p:spPr/>
        <p:txBody>
          <a:bodyPr>
            <a:normAutofit fontScale="77500" lnSpcReduction="20000"/>
          </a:bodyPr>
          <a:lstStyle/>
          <a:p>
            <a:r>
              <a:rPr lang="en-US" sz="2300"/>
              <a:t>Of all the three, insulators are used where </a:t>
            </a:r>
            <a:r>
              <a:rPr lang="en-US" sz="2300" b="1"/>
              <a:t>resistivity to electricity is desired</a:t>
            </a:r>
            <a:r>
              <a:rPr lang="en-US" sz="2300"/>
              <a:t> and </a:t>
            </a:r>
            <a:r>
              <a:rPr lang="en-US" sz="2300" b="1"/>
              <a:t>conductors are used where the conduction has to be high</a:t>
            </a:r>
            <a:r>
              <a:rPr lang="en-US" sz="2300"/>
              <a:t>. </a:t>
            </a:r>
          </a:p>
          <a:p>
            <a:r>
              <a:rPr lang="en-US" sz="2300"/>
              <a:t>The semiconductors are the ones which give rise to a specific interest of how they are used.</a:t>
            </a:r>
          </a:p>
          <a:p>
            <a:r>
              <a:rPr lang="en-US" sz="2300"/>
              <a:t>We need to have </a:t>
            </a:r>
            <a:r>
              <a:rPr lang="en-US" sz="2300" b="1"/>
              <a:t>strong control </a:t>
            </a:r>
            <a:r>
              <a:rPr lang="en-US" sz="2300"/>
              <a:t>over the</a:t>
            </a:r>
            <a:r>
              <a:rPr lang="en-US" sz="2300" b="1"/>
              <a:t> conductivity of material</a:t>
            </a:r>
            <a:r>
              <a:rPr lang="en-US" sz="2300"/>
              <a:t>.</a:t>
            </a:r>
          </a:p>
          <a:p>
            <a:r>
              <a:rPr lang="en-US" sz="2300"/>
              <a:t>By controlling conductivity we can actually turn on and turn off the device which is very much required in digital circuits. </a:t>
            </a:r>
          </a:p>
          <a:p>
            <a:r>
              <a:rPr lang="en-US" sz="2300"/>
              <a:t>Semiconductors are employed in the manufacture of various kinds of </a:t>
            </a:r>
            <a:r>
              <a:rPr lang="en-US" sz="2300" b="1"/>
              <a:t>electronic devices,</a:t>
            </a:r>
            <a:r>
              <a:rPr lang="en-US" sz="2300"/>
              <a:t> including diodes, transistors, and integrated circuits.</a:t>
            </a:r>
          </a:p>
          <a:p>
            <a:r>
              <a:rPr lang="en-US" sz="2300"/>
              <a:t>Such devices have found wide application because of their compactness, reliability, power efficiency, and low cost.</a:t>
            </a:r>
          </a:p>
          <a:p>
            <a:r>
              <a:rPr lang="en-US" sz="2300"/>
              <a:t>Due to their role in the fabrication of electronic devices, semiconductors are an important part of our lives. </a:t>
            </a:r>
            <a:r>
              <a:rPr lang="en-US" sz="2300" b="1"/>
              <a:t>Imagine life without electronic devices</a:t>
            </a:r>
            <a:r>
              <a:rPr lang="en-US" sz="2300"/>
              <a:t>. There would be no smartphones, radios, TVs, computers, video games, or advanced medical diagnostic equipment.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Semiconductors</a:t>
            </a:r>
          </a:p>
        </p:txBody>
      </p:sp>
      <p:sp>
        <p:nvSpPr>
          <p:cNvPr id="3" name="Content Placeholder 2"/>
          <p:cNvSpPr>
            <a:spLocks noGrp="1"/>
          </p:cNvSpPr>
          <p:nvPr>
            <p:ph idx="1"/>
          </p:nvPr>
        </p:nvSpPr>
        <p:spPr/>
        <p:txBody>
          <a:bodyPr>
            <a:normAutofit fontScale="92500" lnSpcReduction="20000"/>
          </a:bodyPr>
          <a:lstStyle/>
          <a:p>
            <a:pPr lvl="1"/>
            <a:r>
              <a:rPr lang="en-GB" sz="2800" dirty="0"/>
              <a:t>What is conductor ?</a:t>
            </a:r>
          </a:p>
          <a:p>
            <a:pPr lvl="1"/>
            <a:endParaRPr lang="en-GB" sz="2800" dirty="0"/>
          </a:p>
          <a:p>
            <a:pPr lvl="1"/>
            <a:r>
              <a:rPr lang="en-GB" sz="2800" dirty="0"/>
              <a:t>Copper (29 e-) is a good conductor as it has only one electron is its valence band</a:t>
            </a:r>
          </a:p>
          <a:p>
            <a:pPr lvl="1"/>
            <a:endParaRPr lang="en-GB" sz="2800" dirty="0"/>
          </a:p>
          <a:p>
            <a:pPr lvl="1"/>
            <a:r>
              <a:rPr lang="en-GB" sz="2800" dirty="0"/>
              <a:t>Similarly the materials which has 4 electrons in their valence band are semiconductor materials</a:t>
            </a:r>
          </a:p>
          <a:p>
            <a:pPr lvl="1"/>
            <a:endParaRPr lang="en-GB" sz="2800" dirty="0"/>
          </a:p>
          <a:p>
            <a:pPr lvl="1"/>
            <a:r>
              <a:rPr lang="en-GB" sz="2800" dirty="0"/>
              <a:t>Examples are Si (14 e-), Germanium (32 e-), Carbon (4 e-) etc.</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Semiconductors (contd.)</a:t>
            </a:r>
          </a:p>
        </p:txBody>
      </p:sp>
      <p:sp>
        <p:nvSpPr>
          <p:cNvPr id="3" name="Content Placeholder 2"/>
          <p:cNvSpPr>
            <a:spLocks noGrp="1"/>
          </p:cNvSpPr>
          <p:nvPr>
            <p:ph idx="1"/>
          </p:nvPr>
        </p:nvSpPr>
        <p:spPr>
          <a:xfrm>
            <a:off x="1104293" y="1730946"/>
            <a:ext cx="8946541" cy="4195481"/>
          </a:xfrm>
        </p:spPr>
        <p:txBody>
          <a:bodyPr>
            <a:normAutofit fontScale="62500" lnSpcReduction="20000"/>
          </a:bodyPr>
          <a:lstStyle/>
          <a:p>
            <a:pPr marL="457200" lvl="1" indent="0">
              <a:buNone/>
            </a:pPr>
            <a:r>
              <a:rPr lang="en-GB" sz="3800" b="1" dirty="0"/>
              <a:t>Why silicon is widely used</a:t>
            </a:r>
            <a:r>
              <a:rPr lang="en-US" altLang="en-GB" sz="3800" b="1" dirty="0"/>
              <a:t> as compared to germanium</a:t>
            </a:r>
            <a:r>
              <a:rPr lang="en-GB" sz="3800" b="1" dirty="0"/>
              <a:t>?</a:t>
            </a:r>
          </a:p>
          <a:p>
            <a:pPr lvl="1"/>
            <a:endParaRPr lang="en-GB" sz="2800" dirty="0"/>
          </a:p>
          <a:p>
            <a:pPr lvl="1"/>
            <a:r>
              <a:rPr lang="en-GB" sz="2800" dirty="0"/>
              <a:t>Reason is the atomic structure of both materials</a:t>
            </a:r>
          </a:p>
          <a:p>
            <a:pPr lvl="1"/>
            <a:endParaRPr lang="en-GB" sz="2800" dirty="0"/>
          </a:p>
          <a:p>
            <a:pPr lvl="1"/>
            <a:r>
              <a:rPr lang="en-GB" sz="2800" dirty="0"/>
              <a:t>Silicon has 4 electrons in its 3</a:t>
            </a:r>
            <a:r>
              <a:rPr lang="en-GB" sz="2800" baseline="30000" dirty="0"/>
              <a:t>rd</a:t>
            </a:r>
            <a:r>
              <a:rPr lang="en-GB" sz="2800" dirty="0"/>
              <a:t> shell while Germanium also has 4 electrons but in 4</a:t>
            </a:r>
            <a:r>
              <a:rPr lang="en-GB" sz="2800" baseline="30000" dirty="0"/>
              <a:t>th</a:t>
            </a:r>
            <a:r>
              <a:rPr lang="en-GB" sz="2800" dirty="0"/>
              <a:t> shell</a:t>
            </a:r>
          </a:p>
          <a:p>
            <a:pPr lvl="1"/>
            <a:endParaRPr lang="en-GB" sz="2800" dirty="0"/>
          </a:p>
          <a:p>
            <a:pPr lvl="1"/>
            <a:r>
              <a:rPr lang="en-GB" sz="2800" dirty="0"/>
              <a:t>Germanium valence e- require small energy to escape from the atom</a:t>
            </a:r>
          </a:p>
          <a:p>
            <a:pPr lvl="1"/>
            <a:endParaRPr lang="en-GB" sz="2800" dirty="0"/>
          </a:p>
          <a:p>
            <a:pPr lvl="1"/>
            <a:r>
              <a:rPr lang="en-GB" sz="2800" dirty="0"/>
              <a:t>This makes Germanium unstable at high temperatures</a:t>
            </a:r>
          </a:p>
          <a:p>
            <a:pPr lvl="1"/>
            <a:endParaRPr lang="en-GB" sz="2800" dirty="0"/>
          </a:p>
          <a:p>
            <a:pPr lvl="1"/>
            <a:r>
              <a:rPr lang="en-GB" sz="2800" dirty="0"/>
              <a:t>That’s why Silicon is most widely used in electronics</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Atomic Structure of Silicon &amp; Germanium</a:t>
            </a:r>
            <a:endParaRPr lang="en-GB" b="1" dirty="0">
              <a:solidFill>
                <a:schemeClr val="tx1"/>
              </a:solidFill>
            </a:endParaRP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9357" y="2373858"/>
            <a:ext cx="6535062" cy="3553321"/>
          </a:xfrm>
        </p:spPr>
      </p:pic>
      <p:sp>
        <p:nvSpPr>
          <p:cNvPr id="6" name="Footer Placeholder 5"/>
          <p:cNvSpPr>
            <a:spLocks noGrp="1"/>
          </p:cNvSpPr>
          <p:nvPr>
            <p:ph type="ftr" sz="quarter" idx="11"/>
          </p:nvPr>
        </p:nvSpPr>
        <p:spPr/>
        <p:txBody>
          <a:bodyPr/>
          <a:lstStyle/>
          <a:p>
            <a:r>
              <a:rPr lang="en-US"/>
              <a:t>App. Phy &amp; Elec.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Doping of Semiconductors</a:t>
            </a:r>
            <a:endParaRPr lang="en-GB" b="1" dirty="0"/>
          </a:p>
        </p:txBody>
      </p:sp>
      <p:sp>
        <p:nvSpPr>
          <p:cNvPr id="3" name="Content Placeholder 2"/>
          <p:cNvSpPr>
            <a:spLocks noGrp="1"/>
          </p:cNvSpPr>
          <p:nvPr>
            <p:ph idx="1"/>
          </p:nvPr>
        </p:nvSpPr>
        <p:spPr>
          <a:xfrm>
            <a:off x="1104293" y="1447800"/>
            <a:ext cx="9061683" cy="5020235"/>
          </a:xfrm>
        </p:spPr>
        <p:txBody>
          <a:bodyPr>
            <a:normAutofit fontScale="92500" lnSpcReduction="20000"/>
          </a:bodyPr>
          <a:lstStyle/>
          <a:p>
            <a:r>
              <a:rPr lang="en-GB" dirty="0" smtClean="0"/>
              <a:t>The </a:t>
            </a:r>
            <a:r>
              <a:rPr lang="en-GB" dirty="0"/>
              <a:t>process of adding an </a:t>
            </a:r>
            <a:r>
              <a:rPr lang="en-GB" dirty="0" smtClean="0"/>
              <a:t>impurity atoms </a:t>
            </a:r>
            <a:r>
              <a:rPr lang="en-GB" dirty="0"/>
              <a:t>into the semiconductor to increase its ability to conduct electricity is known as doping and the impure semiconductor is known as a doped semiconductor</a:t>
            </a:r>
            <a:r>
              <a:rPr lang="en-GB" dirty="0" smtClean="0"/>
              <a:t>.</a:t>
            </a:r>
          </a:p>
          <a:p>
            <a:r>
              <a:rPr lang="en-GB" dirty="0"/>
              <a:t>Doping is done to modify the electrical conductivity, carrier concentration, and other electrical characteristics of the semiconductor.</a:t>
            </a:r>
          </a:p>
          <a:p>
            <a:r>
              <a:rPr lang="en-GB" b="1" dirty="0"/>
              <a:t>Types of Doping:</a:t>
            </a:r>
            <a:r>
              <a:rPr lang="en-GB" dirty="0"/>
              <a:t> There are two main types of doping:</a:t>
            </a:r>
          </a:p>
          <a:p>
            <a:pPr lvl="1"/>
            <a:r>
              <a:rPr lang="en-GB" b="1" dirty="0"/>
              <a:t>N-type doping:</a:t>
            </a:r>
            <a:r>
              <a:rPr lang="en-GB" dirty="0"/>
              <a:t> Introduces donor impurities that provide extra electrons (e.g., phosphorus, arsenic).</a:t>
            </a:r>
          </a:p>
          <a:p>
            <a:pPr lvl="1"/>
            <a:r>
              <a:rPr lang="en-GB" b="1" dirty="0"/>
              <a:t>P-type doping:</a:t>
            </a:r>
            <a:r>
              <a:rPr lang="en-GB" dirty="0"/>
              <a:t> Introduces acceptor impurities that create holes (missing electrons) (e.g., boron, gallium).</a:t>
            </a:r>
          </a:p>
          <a:p>
            <a:r>
              <a:rPr lang="en-GB" b="1" dirty="0"/>
              <a:t>Dopant Atoms and Crystal Lattice:</a:t>
            </a:r>
            <a:r>
              <a:rPr lang="en-GB" dirty="0"/>
              <a:t> Dopant atoms replace some of the atoms in the crystal lattice of the semiconductor</a:t>
            </a:r>
            <a:r>
              <a:rPr lang="en-GB" dirty="0" smtClean="0"/>
              <a:t>.</a:t>
            </a:r>
          </a:p>
          <a:p>
            <a:r>
              <a:rPr lang="en-GB" b="1" dirty="0"/>
              <a:t>Creation of Charge Carriers:</a:t>
            </a:r>
            <a:endParaRPr lang="en-GB" dirty="0"/>
          </a:p>
          <a:p>
            <a:pPr lvl="1"/>
            <a:r>
              <a:rPr lang="en-GB" dirty="0"/>
              <a:t>N-type doping creates excess negative charge carriers (electrons).</a:t>
            </a:r>
          </a:p>
          <a:p>
            <a:pPr lvl="1"/>
            <a:r>
              <a:rPr lang="en-GB" dirty="0"/>
              <a:t>P-type doping creates excess positive charge carriers (holes).</a:t>
            </a:r>
          </a:p>
          <a:p>
            <a:pPr marL="0" indent="0">
              <a:buNone/>
            </a:pPr>
            <a:endParaRPr lang="en-GB" dirty="0"/>
          </a:p>
          <a:p>
            <a:endParaRPr lang="en-GB" dirty="0"/>
          </a:p>
        </p:txBody>
      </p:sp>
    </p:spTree>
    <p:extLst>
      <p:ext uri="{BB962C8B-B14F-4D97-AF65-F5344CB8AC3E}">
        <p14:creationId xmlns:p14="http://schemas.microsoft.com/office/powerpoint/2010/main" val="282625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Semiconductors</a:t>
            </a:r>
          </a:p>
        </p:txBody>
      </p:sp>
      <p:sp>
        <p:nvSpPr>
          <p:cNvPr id="3" name="Content Placeholder 2"/>
          <p:cNvSpPr>
            <a:spLocks noGrp="1"/>
          </p:cNvSpPr>
          <p:nvPr>
            <p:ph idx="1"/>
          </p:nvPr>
        </p:nvSpPr>
        <p:spPr/>
        <p:txBody>
          <a:bodyPr>
            <a:normAutofit fontScale="77500" lnSpcReduction="20000"/>
          </a:bodyPr>
          <a:lstStyle/>
          <a:p>
            <a:r>
              <a:rPr lang="en-US" sz="2400" b="1"/>
              <a:t>Intrinsic Semiconductor</a:t>
            </a:r>
          </a:p>
          <a:p>
            <a:pPr marL="0" indent="0">
              <a:buNone/>
            </a:pPr>
            <a:r>
              <a:rPr lang="en-US" sz="2400"/>
              <a:t>An intrinsic (pure) semiconductor, also called an undoped semiconductor or i-type semiconductor, is a pure semiconductor without any significant dopant species present. The number of charge carriers is therefore determined by the properties of the material itself instead of the amount of impurities.</a:t>
            </a:r>
          </a:p>
          <a:p>
            <a:r>
              <a:rPr lang="en-US" sz="2400" b="1"/>
              <a:t>Extrinsic Semiconductor</a:t>
            </a:r>
          </a:p>
          <a:p>
            <a:pPr marL="0" indent="0">
              <a:buNone/>
            </a:pPr>
            <a:r>
              <a:rPr lang="en-US" sz="2400"/>
              <a:t>An extrinsic semiconductor is a semiconductor doped by a specific impurity which is able to deeply modify its electrical properties, making it suitable for electronic applications (diodes, transistors, etc.) or optoelectronic applications (light emitters and detectors).</a:t>
            </a:r>
          </a:p>
          <a:p>
            <a:pPr marL="0" indent="0">
              <a:buNone/>
            </a:pPr>
            <a:r>
              <a:rPr lang="en-US" sz="2400" b="1"/>
              <a:t>Two Types of Extrinsic Semiconductor</a:t>
            </a:r>
          </a:p>
          <a:p>
            <a:pPr>
              <a:buFont typeface="Wingdings" panose="05000000000000000000" charset="0"/>
              <a:buChar char="Ø"/>
            </a:pPr>
            <a:r>
              <a:rPr lang="en-US" sz="2400"/>
              <a:t>P-type Semiconductor</a:t>
            </a:r>
          </a:p>
          <a:p>
            <a:pPr>
              <a:buFont typeface="Wingdings" panose="05000000000000000000" charset="0"/>
              <a:buChar char="Ø"/>
            </a:pPr>
            <a:r>
              <a:rPr lang="en-US" sz="2400"/>
              <a:t>N-type Semiconductor</a:t>
            </a:r>
          </a:p>
          <a:p>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Types of Semiconductor</a:t>
            </a:r>
            <a:endParaRPr lang="en-US" b="1" dirty="0"/>
          </a:p>
        </p:txBody>
      </p:sp>
      <p:pic>
        <p:nvPicPr>
          <p:cNvPr id="117" name="Content Placeholder 116"/>
          <p:cNvPicPr>
            <a:picLocks noGrp="1" noChangeAspect="1"/>
          </p:cNvPicPr>
          <p:nvPr>
            <p:ph idx="1"/>
          </p:nvPr>
        </p:nvPicPr>
        <p:blipFill>
          <a:blip r:embed="rId2"/>
          <a:stretch>
            <a:fillRect/>
          </a:stretch>
        </p:blipFill>
        <p:spPr>
          <a:xfrm>
            <a:off x="1694659" y="1977879"/>
            <a:ext cx="8466772" cy="4765583"/>
          </a:xfrm>
          <a:prstGeom prst="rect">
            <a:avLst/>
          </a:prstGeom>
          <a:noFill/>
          <a:ln w="9525">
            <a:noFill/>
          </a:ln>
        </p:spPr>
      </p:pic>
    </p:spTree>
    <p:extLst>
      <p:ext uri="{BB962C8B-B14F-4D97-AF65-F5344CB8AC3E}">
        <p14:creationId xmlns:p14="http://schemas.microsoft.com/office/powerpoint/2010/main" val="193067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Intrinsic </a:t>
            </a:r>
            <a:r>
              <a:rPr lang="en-GB" dirty="0"/>
              <a:t>Semiconductor Atomic Structure</a:t>
            </a:r>
            <a:endParaRPr lang="en-US" dirty="0"/>
          </a:p>
        </p:txBody>
      </p:sp>
      <p:pic>
        <p:nvPicPr>
          <p:cNvPr id="114" name="Content Placeholder 113"/>
          <p:cNvPicPr>
            <a:picLocks noGrp="1" noChangeAspect="1"/>
          </p:cNvPicPr>
          <p:nvPr>
            <p:ph idx="1"/>
          </p:nvPr>
        </p:nvPicPr>
        <p:blipFill>
          <a:blip r:embed="rId2"/>
          <a:stretch>
            <a:fillRect/>
          </a:stretch>
        </p:blipFill>
        <p:spPr>
          <a:xfrm>
            <a:off x="2809508" y="1853248"/>
            <a:ext cx="6128430" cy="5000799"/>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 Rules</a:t>
            </a:r>
          </a:p>
        </p:txBody>
      </p:sp>
      <p:sp>
        <p:nvSpPr>
          <p:cNvPr id="3" name="Content Placeholder 2"/>
          <p:cNvSpPr>
            <a:spLocks noGrp="1"/>
          </p:cNvSpPr>
          <p:nvPr>
            <p:ph idx="1"/>
          </p:nvPr>
        </p:nvSpPr>
        <p:spPr/>
        <p:txBody>
          <a:bodyPr/>
          <a:lstStyle/>
          <a:p>
            <a:r>
              <a:rPr lang="en-US" dirty="0"/>
              <a:t>Only write short answer (in few words). Don’t go in details.</a:t>
            </a:r>
          </a:p>
          <a:p>
            <a:r>
              <a:rPr lang="en-US" dirty="0"/>
              <a:t>Any communication with others during the quiz will result </a:t>
            </a:r>
            <a:r>
              <a:rPr lang="en-US" b="1" dirty="0"/>
              <a:t>in a zero score</a:t>
            </a:r>
            <a:r>
              <a:rPr lang="en-US" dirty="0"/>
              <a:t>.</a:t>
            </a:r>
          </a:p>
          <a:p>
            <a:r>
              <a:rPr lang="en-US" dirty="0"/>
              <a:t>Time Limit is </a:t>
            </a:r>
            <a:r>
              <a:rPr lang="en-US" dirty="0" smtClean="0"/>
              <a:t>10 </a:t>
            </a:r>
            <a:r>
              <a:rPr lang="en-US" dirty="0" err="1"/>
              <a:t>mins</a:t>
            </a:r>
            <a:r>
              <a:rPr lang="en-US" dirty="0"/>
              <a:t>.</a:t>
            </a:r>
          </a:p>
          <a:p>
            <a:endParaRPr lang="en-US" dirty="0"/>
          </a:p>
          <a:p>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Extrinsic Semiconductor Atomic Structure</a:t>
            </a:r>
            <a:endParaRPr lang="en-GB" dirty="0"/>
          </a:p>
        </p:txBody>
      </p:sp>
      <p:pic>
        <p:nvPicPr>
          <p:cNvPr id="1026" name="Picture 2" descr="https://cdn1.byjus.com/wp-content/uploads/2020/01/Semiconductor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348" y="1790699"/>
            <a:ext cx="7143750" cy="506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7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Intrinsic &amp; Extrinsic Semiconductors</a:t>
            </a:r>
            <a:endParaRPr lang="en-GB" dirty="0"/>
          </a:p>
        </p:txBody>
      </p:sp>
      <p:sp>
        <p:nvSpPr>
          <p:cNvPr id="3" name="Content Placeholder 2"/>
          <p:cNvSpPr>
            <a:spLocks noGrp="1"/>
          </p:cNvSpPr>
          <p:nvPr>
            <p:ph idx="1"/>
          </p:nvPr>
        </p:nvSpPr>
        <p:spPr/>
        <p:txBody>
          <a:bodyPr/>
          <a:lstStyle/>
          <a:p>
            <a:endParaRPr lang="en-GB"/>
          </a:p>
        </p:txBody>
      </p:sp>
      <p:grpSp>
        <p:nvGrpSpPr>
          <p:cNvPr id="6" name="Group 5"/>
          <p:cNvGrpSpPr/>
          <p:nvPr/>
        </p:nvGrpSpPr>
        <p:grpSpPr>
          <a:xfrm>
            <a:off x="785612" y="1853248"/>
            <a:ext cx="9955369" cy="4805082"/>
            <a:chOff x="2975953" y="590550"/>
            <a:chExt cx="7103403" cy="6267450"/>
          </a:xfrm>
        </p:grpSpPr>
        <p:pic>
          <p:nvPicPr>
            <p:cNvPr id="4" name="Content Placeholder 3"/>
            <p:cNvPicPr>
              <a:picLocks noChangeAspect="1"/>
            </p:cNvPicPr>
            <p:nvPr/>
          </p:nvPicPr>
          <p:blipFill>
            <a:blip r:embed="rId2"/>
            <a:stretch>
              <a:fillRect/>
            </a:stretch>
          </p:blipFill>
          <p:spPr>
            <a:xfrm>
              <a:off x="2975953" y="590550"/>
              <a:ext cx="7103402" cy="5379085"/>
            </a:xfrm>
            <a:prstGeom prst="rect">
              <a:avLst/>
            </a:prstGeom>
          </p:spPr>
        </p:pic>
        <p:pic>
          <p:nvPicPr>
            <p:cNvPr id="5" name="Content Placeholder 4"/>
            <p:cNvPicPr>
              <a:picLocks noChangeAspect="1"/>
            </p:cNvPicPr>
            <p:nvPr/>
          </p:nvPicPr>
          <p:blipFill>
            <a:blip r:embed="rId3"/>
            <a:stretch>
              <a:fillRect/>
            </a:stretch>
          </p:blipFill>
          <p:spPr>
            <a:xfrm>
              <a:off x="2975954" y="5969635"/>
              <a:ext cx="7103402" cy="888365"/>
            </a:xfrm>
            <a:prstGeom prst="rect">
              <a:avLst/>
            </a:prstGeom>
          </p:spPr>
        </p:pic>
      </p:grpSp>
    </p:spTree>
    <p:extLst>
      <p:ext uri="{BB962C8B-B14F-4D97-AF65-F5344CB8AC3E}">
        <p14:creationId xmlns:p14="http://schemas.microsoft.com/office/powerpoint/2010/main" val="39829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66835" cy="1400530"/>
          </a:xfrm>
        </p:spPr>
        <p:txBody>
          <a:bodyPr/>
          <a:lstStyle/>
          <a:p>
            <a:r>
              <a:rPr lang="en-US" b="1" dirty="0"/>
              <a:t>Why </a:t>
            </a:r>
            <a:r>
              <a:rPr lang="en-US" b="1" dirty="0" smtClean="0"/>
              <a:t>do we not </a:t>
            </a:r>
            <a:r>
              <a:rPr lang="en-US" b="1" dirty="0"/>
              <a:t>use intrinsic semiconductor? </a:t>
            </a:r>
          </a:p>
        </p:txBody>
      </p:sp>
      <p:sp>
        <p:nvSpPr>
          <p:cNvPr id="3" name="Content Placeholder 2"/>
          <p:cNvSpPr>
            <a:spLocks noGrp="1"/>
          </p:cNvSpPr>
          <p:nvPr>
            <p:ph idx="1"/>
          </p:nvPr>
        </p:nvSpPr>
        <p:spPr/>
        <p:txBody>
          <a:bodyPr/>
          <a:lstStyle/>
          <a:p>
            <a:r>
              <a:rPr lang="en-US"/>
              <a:t>There are mainly three reasons:</a:t>
            </a:r>
          </a:p>
          <a:p>
            <a:endParaRPr lang="en-US"/>
          </a:p>
          <a:p>
            <a:pPr marL="514350" indent="-514350">
              <a:buAutoNum type="arabicPeriod"/>
            </a:pPr>
            <a:r>
              <a:rPr lang="en-US"/>
              <a:t>Conductivity is low due to small number of charge carriers.</a:t>
            </a:r>
          </a:p>
          <a:p>
            <a:pPr marL="514350" indent="-514350">
              <a:buAutoNum type="arabicPeriod"/>
            </a:pPr>
            <a:r>
              <a:rPr lang="en-US"/>
              <a:t>Number of free electron depends upon temperature, we can't control it.</a:t>
            </a:r>
          </a:p>
          <a:p>
            <a:pPr marL="514350" indent="-514350">
              <a:buAutoNum type="arabicPeriod"/>
            </a:pPr>
            <a:r>
              <a:rPr lang="en-US"/>
              <a:t>Number of electrons are always equal to number of holes. Therefore, the current have a fixed ratio which we can not change.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Semiconductors (contd.)</a:t>
            </a:r>
          </a:p>
        </p:txBody>
      </p:sp>
      <p:sp>
        <p:nvSpPr>
          <p:cNvPr id="3" name="Content Placeholder 2"/>
          <p:cNvSpPr>
            <a:spLocks noGrp="1"/>
          </p:cNvSpPr>
          <p:nvPr>
            <p:ph idx="1"/>
          </p:nvPr>
        </p:nvSpPr>
        <p:spPr>
          <a:xfrm>
            <a:off x="536641" y="1853248"/>
            <a:ext cx="8946541" cy="4195481"/>
          </a:xfrm>
        </p:spPr>
        <p:txBody>
          <a:bodyPr>
            <a:normAutofit fontScale="77500" lnSpcReduction="20000"/>
          </a:bodyPr>
          <a:lstStyle/>
          <a:p>
            <a:pPr lvl="1"/>
            <a:r>
              <a:rPr lang="en-GB" sz="2800" dirty="0"/>
              <a:t>Concept of </a:t>
            </a:r>
            <a:r>
              <a:rPr lang="en-GB" sz="2800" i="1" dirty="0">
                <a:solidFill>
                  <a:srgbClr val="FF0000"/>
                </a:solidFill>
              </a:rPr>
              <a:t>Hole</a:t>
            </a:r>
          </a:p>
          <a:p>
            <a:pPr lvl="1"/>
            <a:endParaRPr lang="en-GB" sz="2800" i="1" dirty="0">
              <a:solidFill>
                <a:srgbClr val="FF0000"/>
              </a:solidFill>
            </a:endParaRPr>
          </a:p>
          <a:p>
            <a:pPr lvl="1"/>
            <a:r>
              <a:rPr lang="en-GB" sz="2800" dirty="0"/>
              <a:t>At room temp, some valence electrons</a:t>
            </a:r>
          </a:p>
          <a:p>
            <a:pPr marL="201295" lvl="1" indent="0">
              <a:buNone/>
            </a:pPr>
            <a:r>
              <a:rPr lang="en-GB" sz="2800" dirty="0"/>
              <a:t>  absorbs energy and jump to the </a:t>
            </a:r>
          </a:p>
          <a:p>
            <a:pPr marL="201295" lvl="1" indent="0">
              <a:buNone/>
            </a:pPr>
            <a:r>
              <a:rPr lang="en-GB" sz="2800" dirty="0"/>
              <a:t>  conduction band</a:t>
            </a:r>
          </a:p>
          <a:p>
            <a:pPr lvl="1"/>
            <a:endParaRPr lang="en-GB" sz="2800" dirty="0"/>
          </a:p>
          <a:p>
            <a:pPr lvl="1"/>
            <a:r>
              <a:rPr lang="en-GB" sz="2800" dirty="0"/>
              <a:t>This causes a vacancy in the valence </a:t>
            </a:r>
          </a:p>
          <a:p>
            <a:pPr marL="201295" lvl="1" indent="0">
              <a:buNone/>
            </a:pPr>
            <a:r>
              <a:rPr lang="en-GB" sz="2800" dirty="0"/>
              <a:t>  band of crystal called </a:t>
            </a:r>
            <a:r>
              <a:rPr lang="en-GB" sz="2800" i="1" dirty="0">
                <a:solidFill>
                  <a:srgbClr val="FF0000"/>
                </a:solidFill>
              </a:rPr>
              <a:t>hole</a:t>
            </a:r>
          </a:p>
          <a:p>
            <a:pPr lvl="1"/>
            <a:endParaRPr lang="en-GB" sz="2800" dirty="0"/>
          </a:p>
          <a:p>
            <a:pPr lvl="1"/>
            <a:r>
              <a:rPr lang="en-GB" sz="2800" dirty="0">
                <a:solidFill>
                  <a:srgbClr val="FF0000"/>
                </a:solidFill>
              </a:rPr>
              <a:t>Recombination</a:t>
            </a:r>
            <a:r>
              <a:rPr lang="en-GB" sz="2800" dirty="0"/>
              <a:t> is the process when an e- falls in the hole</a:t>
            </a:r>
            <a:endParaRPr lang="en-US" sz="2800" dirty="0"/>
          </a:p>
        </p:txBody>
      </p:sp>
      <p:sp>
        <p:nvSpPr>
          <p:cNvPr id="6" name="Footer Placeholder 5"/>
          <p:cNvSpPr>
            <a:spLocks noGrp="1"/>
          </p:cNvSpPr>
          <p:nvPr>
            <p:ph type="ftr" sz="quarter" idx="11"/>
          </p:nvPr>
        </p:nvSpPr>
        <p:spPr/>
        <p:txBody>
          <a:bodyPr/>
          <a:lstStyle/>
          <a:p>
            <a:r>
              <a:rPr lang="en-US"/>
              <a:t>App. Phy &amp; Elec.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887" y="2748505"/>
            <a:ext cx="5082589" cy="240496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Semiconductors (contd.)</a:t>
            </a:r>
          </a:p>
        </p:txBody>
      </p:sp>
      <p:sp>
        <p:nvSpPr>
          <p:cNvPr id="3" name="Content Placeholder 2"/>
          <p:cNvSpPr>
            <a:spLocks noGrp="1"/>
          </p:cNvSpPr>
          <p:nvPr>
            <p:ph idx="1"/>
          </p:nvPr>
        </p:nvSpPr>
        <p:spPr>
          <a:xfrm>
            <a:off x="198828" y="1279956"/>
            <a:ext cx="10682642" cy="4195481"/>
          </a:xfrm>
        </p:spPr>
        <p:txBody>
          <a:bodyPr>
            <a:normAutofit/>
          </a:bodyPr>
          <a:lstStyle/>
          <a:p>
            <a:pPr lvl="1"/>
            <a:r>
              <a:rPr lang="en-GB" sz="2800" dirty="0"/>
              <a:t>Concept of </a:t>
            </a:r>
            <a:r>
              <a:rPr lang="en-GB" sz="2800" i="1" dirty="0" smtClean="0">
                <a:solidFill>
                  <a:srgbClr val="FF0000"/>
                </a:solidFill>
              </a:rPr>
              <a:t>Free Electrons</a:t>
            </a:r>
          </a:p>
          <a:p>
            <a:pPr lvl="1"/>
            <a:r>
              <a:rPr lang="en-GB" sz="2800" dirty="0" smtClean="0"/>
              <a:t>Free </a:t>
            </a:r>
            <a:r>
              <a:rPr lang="en-GB" sz="2800" dirty="0"/>
              <a:t>electron, unlike bound electrons within atoms, there is no specific atom or nucleus to which the electron is attached; it is not bound to any particular atomic nucleus and is free to move within the material</a:t>
            </a:r>
            <a:r>
              <a:rPr lang="en-GB" sz="2800" dirty="0" smtClean="0"/>
              <a:t>. </a:t>
            </a:r>
          </a:p>
          <a:p>
            <a:pPr lvl="1"/>
            <a:r>
              <a:rPr lang="en-GB" sz="2800" i="1" dirty="0" smtClean="0"/>
              <a:t>These electrons move </a:t>
            </a:r>
            <a:r>
              <a:rPr lang="en-GB" sz="2800" i="1" dirty="0"/>
              <a:t>freely and conduct electricity.</a:t>
            </a:r>
          </a:p>
          <a:p>
            <a:pPr lvl="1"/>
            <a:endParaRPr lang="en-GB" sz="2800" dirty="0"/>
          </a:p>
        </p:txBody>
      </p:sp>
      <p:sp>
        <p:nvSpPr>
          <p:cNvPr id="6" name="Footer Placeholder 5"/>
          <p:cNvSpPr>
            <a:spLocks noGrp="1"/>
          </p:cNvSpPr>
          <p:nvPr>
            <p:ph type="ftr" sz="quarter" idx="11"/>
          </p:nvPr>
        </p:nvSpPr>
        <p:spPr/>
        <p:txBody>
          <a:bodyPr/>
          <a:lstStyle/>
          <a:p>
            <a:r>
              <a:rPr lang="en-US"/>
              <a:t>App. Phy &amp; Elec.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751" y="4272954"/>
            <a:ext cx="5082589" cy="2404966"/>
          </a:xfrm>
          <a:prstGeom prst="rect">
            <a:avLst/>
          </a:prstGeom>
        </p:spPr>
      </p:pic>
    </p:spTree>
    <p:extLst>
      <p:ext uri="{BB962C8B-B14F-4D97-AF65-F5344CB8AC3E}">
        <p14:creationId xmlns:p14="http://schemas.microsoft.com/office/powerpoint/2010/main" val="2103534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Semiconductors (contd.)</a:t>
            </a:r>
          </a:p>
        </p:txBody>
      </p:sp>
      <p:sp>
        <p:nvSpPr>
          <p:cNvPr id="3" name="Content Placeholder 2"/>
          <p:cNvSpPr>
            <a:spLocks noGrp="1"/>
          </p:cNvSpPr>
          <p:nvPr>
            <p:ph idx="1"/>
          </p:nvPr>
        </p:nvSpPr>
        <p:spPr>
          <a:xfrm>
            <a:off x="1104293" y="1566991"/>
            <a:ext cx="8946541" cy="4195481"/>
          </a:xfrm>
        </p:spPr>
        <p:txBody>
          <a:bodyPr>
            <a:normAutofit/>
          </a:bodyPr>
          <a:lstStyle/>
          <a:p>
            <a:pPr lvl="1"/>
            <a:r>
              <a:rPr lang="en-GB" sz="2800" dirty="0"/>
              <a:t>When voltage is applied to pure semiconductor, then e- can easily move towards positive side</a:t>
            </a:r>
          </a:p>
          <a:p>
            <a:pPr lvl="1"/>
            <a:r>
              <a:rPr lang="en-GB" sz="2800" dirty="0" smtClean="0"/>
              <a:t>Known </a:t>
            </a:r>
            <a:r>
              <a:rPr lang="en-GB" sz="2800" dirty="0"/>
              <a:t>as </a:t>
            </a:r>
            <a:r>
              <a:rPr lang="en-GB" sz="2800" dirty="0">
                <a:solidFill>
                  <a:srgbClr val="FF0000"/>
                </a:solidFill>
              </a:rPr>
              <a:t>electron current</a:t>
            </a:r>
          </a:p>
          <a:p>
            <a:pPr lvl="1"/>
            <a:endParaRPr lang="en-US" sz="2800" dirty="0"/>
          </a:p>
        </p:txBody>
      </p:sp>
      <p:sp>
        <p:nvSpPr>
          <p:cNvPr id="6" name="Footer Placeholder 5"/>
          <p:cNvSpPr>
            <a:spLocks noGrp="1"/>
          </p:cNvSpPr>
          <p:nvPr>
            <p:ph type="ftr" sz="quarter" idx="11"/>
          </p:nvPr>
        </p:nvSpPr>
        <p:spPr/>
        <p:txBody>
          <a:bodyPr/>
          <a:lstStyle/>
          <a:p>
            <a:r>
              <a:rPr lang="en-US"/>
              <a:t>App. Phy &amp; Elec.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383" y="3829817"/>
            <a:ext cx="6258798" cy="219105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Semiconductors (contd.)</a:t>
            </a:r>
          </a:p>
        </p:txBody>
      </p:sp>
      <p:sp>
        <p:nvSpPr>
          <p:cNvPr id="3" name="Content Placeholder 2"/>
          <p:cNvSpPr>
            <a:spLocks noGrp="1"/>
          </p:cNvSpPr>
          <p:nvPr>
            <p:ph idx="1"/>
          </p:nvPr>
        </p:nvSpPr>
        <p:spPr>
          <a:xfrm>
            <a:off x="1104293" y="1679431"/>
            <a:ext cx="8946541" cy="4195481"/>
          </a:xfrm>
        </p:spPr>
        <p:txBody>
          <a:bodyPr>
            <a:normAutofit/>
          </a:bodyPr>
          <a:lstStyle/>
          <a:p>
            <a:pPr lvl="1"/>
            <a:r>
              <a:rPr lang="en-GB" sz="2800" dirty="0"/>
              <a:t>Other type is </a:t>
            </a:r>
            <a:r>
              <a:rPr lang="en-GB" sz="2800" i="1" dirty="0">
                <a:solidFill>
                  <a:srgbClr val="FF0000"/>
                </a:solidFill>
              </a:rPr>
              <a:t>hole current, </a:t>
            </a:r>
            <a:r>
              <a:rPr lang="en-GB" sz="2800" dirty="0"/>
              <a:t>which is explained well in diagram</a:t>
            </a:r>
          </a:p>
          <a:p>
            <a:pPr lvl="1"/>
            <a:endParaRPr lang="en-GB" sz="2800" dirty="0"/>
          </a:p>
          <a:p>
            <a:pPr lvl="1"/>
            <a:endParaRPr lang="en-US" sz="2800" dirty="0"/>
          </a:p>
        </p:txBody>
      </p:sp>
      <p:sp>
        <p:nvSpPr>
          <p:cNvPr id="6" name="Footer Placeholder 5"/>
          <p:cNvSpPr>
            <a:spLocks noGrp="1"/>
          </p:cNvSpPr>
          <p:nvPr>
            <p:ph type="ftr" sz="quarter" idx="11"/>
          </p:nvPr>
        </p:nvSpPr>
        <p:spPr/>
        <p:txBody>
          <a:bodyPr/>
          <a:lstStyle/>
          <a:p>
            <a:r>
              <a:rPr lang="en-US"/>
              <a:t>App. Phy &amp; Elec.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407" y="2845931"/>
            <a:ext cx="6220693" cy="389626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N-type Semiconductor</a:t>
            </a:r>
            <a:endParaRPr lang="en-GB" b="1" dirty="0">
              <a:solidFill>
                <a:schemeClr val="tx1"/>
              </a:solidFill>
            </a:endParaRPr>
          </a:p>
        </p:txBody>
      </p:sp>
      <p:sp>
        <p:nvSpPr>
          <p:cNvPr id="3" name="Content Placeholder 2"/>
          <p:cNvSpPr>
            <a:spLocks noGrp="1"/>
          </p:cNvSpPr>
          <p:nvPr>
            <p:ph idx="1"/>
          </p:nvPr>
        </p:nvSpPr>
        <p:spPr>
          <a:xfrm>
            <a:off x="1104293" y="1853248"/>
            <a:ext cx="8946541" cy="4195481"/>
          </a:xfrm>
        </p:spPr>
        <p:txBody>
          <a:bodyPr>
            <a:normAutofit/>
          </a:bodyPr>
          <a:lstStyle/>
          <a:p>
            <a:pPr lvl="1"/>
            <a:r>
              <a:rPr lang="en-GB" sz="2400" dirty="0" smtClean="0">
                <a:solidFill>
                  <a:srgbClr val="FF0000"/>
                </a:solidFill>
              </a:rPr>
              <a:t>n-type </a:t>
            </a:r>
            <a:r>
              <a:rPr lang="en-GB" sz="2400" dirty="0">
                <a:solidFill>
                  <a:srgbClr val="FF0000"/>
                </a:solidFill>
              </a:rPr>
              <a:t>semiconductor</a:t>
            </a:r>
            <a:r>
              <a:rPr lang="en-GB" sz="2400" dirty="0"/>
              <a:t>: in which </a:t>
            </a:r>
            <a:r>
              <a:rPr lang="en-GB" sz="2400" dirty="0">
                <a:solidFill>
                  <a:srgbClr val="FF0000"/>
                </a:solidFill>
              </a:rPr>
              <a:t>pentavalent materials </a:t>
            </a:r>
            <a:r>
              <a:rPr lang="en-GB" sz="2400" dirty="0"/>
              <a:t>added by </a:t>
            </a:r>
            <a:r>
              <a:rPr lang="en-GB" sz="2400" dirty="0">
                <a:solidFill>
                  <a:srgbClr val="FF0000"/>
                </a:solidFill>
              </a:rPr>
              <a:t>doping </a:t>
            </a:r>
            <a:r>
              <a:rPr lang="en-GB" sz="2400" dirty="0"/>
              <a:t>to achieve certain electrical </a:t>
            </a:r>
            <a:r>
              <a:rPr lang="en-GB" sz="2400" dirty="0" smtClean="0"/>
              <a:t>characteristics.</a:t>
            </a:r>
          </a:p>
          <a:p>
            <a:pPr lvl="1"/>
            <a:r>
              <a:rPr lang="en-GB" sz="2400" dirty="0" smtClean="0"/>
              <a:t>Doped </a:t>
            </a:r>
            <a:r>
              <a:rPr lang="en-GB" sz="2400" dirty="0"/>
              <a:t>materials can be: </a:t>
            </a:r>
            <a:r>
              <a:rPr lang="en-GB" sz="2400" dirty="0">
                <a:solidFill>
                  <a:srgbClr val="FF0000"/>
                </a:solidFill>
              </a:rPr>
              <a:t>Arsenic, Phosphorous, Bismuth and Antimony </a:t>
            </a:r>
            <a:r>
              <a:rPr lang="en-GB" sz="2400" dirty="0"/>
              <a:t>and called </a:t>
            </a:r>
            <a:r>
              <a:rPr lang="en-GB" sz="2400" dirty="0" err="1">
                <a:solidFill>
                  <a:srgbClr val="FF0000"/>
                </a:solidFill>
              </a:rPr>
              <a:t>donner</a:t>
            </a:r>
            <a:r>
              <a:rPr lang="en-GB" sz="2400" dirty="0">
                <a:solidFill>
                  <a:srgbClr val="FF0000"/>
                </a:solidFill>
              </a:rPr>
              <a:t> </a:t>
            </a:r>
            <a:r>
              <a:rPr lang="en-GB" sz="2400" dirty="0" smtClean="0">
                <a:solidFill>
                  <a:srgbClr val="FF0000"/>
                </a:solidFill>
              </a:rPr>
              <a:t>atoms</a:t>
            </a:r>
          </a:p>
          <a:p>
            <a:pPr lvl="1"/>
            <a:r>
              <a:rPr lang="en-GB" sz="2400" dirty="0" smtClean="0"/>
              <a:t>Majority Charge Carriers are</a:t>
            </a:r>
            <a:r>
              <a:rPr lang="en-GB" sz="2400" dirty="0" smtClean="0">
                <a:solidFill>
                  <a:srgbClr val="FF0000"/>
                </a:solidFill>
              </a:rPr>
              <a:t> Free Electrons. </a:t>
            </a:r>
          </a:p>
          <a:p>
            <a:pPr lvl="1"/>
            <a:r>
              <a:rPr lang="en-GB" sz="2400" dirty="0" smtClean="0"/>
              <a:t>Minority Charge Carries are</a:t>
            </a:r>
            <a:r>
              <a:rPr lang="en-GB" sz="2400" dirty="0" smtClean="0">
                <a:solidFill>
                  <a:srgbClr val="FF0000"/>
                </a:solidFill>
              </a:rPr>
              <a:t> Holes</a:t>
            </a:r>
            <a:endParaRPr lang="en-GB" sz="24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P-type </a:t>
            </a:r>
            <a:r>
              <a:rPr lang="en-GB" b="1" dirty="0">
                <a:solidFill>
                  <a:schemeClr val="tx1"/>
                </a:solidFill>
              </a:rPr>
              <a:t>Semiconductor</a:t>
            </a:r>
          </a:p>
        </p:txBody>
      </p:sp>
      <p:sp>
        <p:nvSpPr>
          <p:cNvPr id="3" name="Content Placeholder 2"/>
          <p:cNvSpPr>
            <a:spLocks noGrp="1"/>
          </p:cNvSpPr>
          <p:nvPr>
            <p:ph idx="1"/>
          </p:nvPr>
        </p:nvSpPr>
        <p:spPr>
          <a:xfrm>
            <a:off x="1104293" y="1853248"/>
            <a:ext cx="8946541" cy="4195481"/>
          </a:xfrm>
        </p:spPr>
        <p:txBody>
          <a:bodyPr>
            <a:normAutofit/>
          </a:bodyPr>
          <a:lstStyle/>
          <a:p>
            <a:pPr marL="0" indent="114300"/>
            <a:r>
              <a:rPr lang="en-GB" sz="2800" dirty="0" smtClean="0">
                <a:solidFill>
                  <a:srgbClr val="FF0000"/>
                </a:solidFill>
              </a:rPr>
              <a:t>p-type </a:t>
            </a:r>
            <a:r>
              <a:rPr lang="en-GB" sz="2800" dirty="0">
                <a:solidFill>
                  <a:srgbClr val="FF0000"/>
                </a:solidFill>
              </a:rPr>
              <a:t>semiconductor</a:t>
            </a:r>
            <a:r>
              <a:rPr lang="en-GB" sz="2800" dirty="0"/>
              <a:t>: in which </a:t>
            </a:r>
            <a:r>
              <a:rPr lang="en-GB" sz="2800" dirty="0">
                <a:solidFill>
                  <a:srgbClr val="FF0000"/>
                </a:solidFill>
              </a:rPr>
              <a:t>trivalent materials</a:t>
            </a:r>
            <a:r>
              <a:rPr lang="en-GB" sz="2800" dirty="0"/>
              <a:t> added by </a:t>
            </a:r>
            <a:r>
              <a:rPr lang="en-GB" sz="2800" dirty="0">
                <a:solidFill>
                  <a:srgbClr val="FF0000"/>
                </a:solidFill>
              </a:rPr>
              <a:t>doping</a:t>
            </a:r>
            <a:r>
              <a:rPr lang="en-GB" sz="2800" dirty="0"/>
              <a:t> to achieve certain electrical characteristics</a:t>
            </a:r>
          </a:p>
          <a:p>
            <a:r>
              <a:rPr lang="en-GB" sz="2800" dirty="0"/>
              <a:t>Doped materials can be: </a:t>
            </a:r>
            <a:r>
              <a:rPr lang="en-GB" sz="2800" dirty="0">
                <a:solidFill>
                  <a:srgbClr val="FF0000"/>
                </a:solidFill>
              </a:rPr>
              <a:t>Boron, Indium and Gallium</a:t>
            </a:r>
            <a:r>
              <a:rPr lang="en-US" sz="2800" dirty="0"/>
              <a:t> and called acceptor </a:t>
            </a:r>
            <a:r>
              <a:rPr lang="en-US" sz="2800" dirty="0" smtClean="0"/>
              <a:t>atoms</a:t>
            </a:r>
          </a:p>
          <a:p>
            <a:r>
              <a:rPr lang="en-GB" sz="2400" dirty="0" smtClean="0"/>
              <a:t>Majority </a:t>
            </a:r>
            <a:r>
              <a:rPr lang="en-GB" sz="2400" dirty="0"/>
              <a:t>Charge Carriers </a:t>
            </a:r>
            <a:r>
              <a:rPr lang="en-GB" sz="2400" dirty="0" smtClean="0"/>
              <a:t>are </a:t>
            </a:r>
            <a:r>
              <a:rPr lang="en-GB" sz="2400" dirty="0">
                <a:solidFill>
                  <a:srgbClr val="FF0000"/>
                </a:solidFill>
              </a:rPr>
              <a:t>Holes</a:t>
            </a:r>
            <a:r>
              <a:rPr lang="en-GB" sz="2400" dirty="0" smtClean="0">
                <a:solidFill>
                  <a:srgbClr val="FF0000"/>
                </a:solidFill>
              </a:rPr>
              <a:t>. </a:t>
            </a:r>
          </a:p>
          <a:p>
            <a:r>
              <a:rPr lang="en-GB" sz="2400" dirty="0" smtClean="0"/>
              <a:t>Minority </a:t>
            </a:r>
            <a:r>
              <a:rPr lang="en-GB" sz="2400" dirty="0"/>
              <a:t>Charge Carries are</a:t>
            </a:r>
            <a:r>
              <a:rPr lang="en-GB" sz="2400" dirty="0">
                <a:solidFill>
                  <a:srgbClr val="FF0000"/>
                </a:solidFill>
              </a:rPr>
              <a:t> Free Electrons</a:t>
            </a:r>
            <a:endParaRPr lang="en-GB"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613961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N-Type and P-Type are electrically neutral?</a:t>
            </a:r>
          </a:p>
        </p:txBody>
      </p:sp>
      <p:sp>
        <p:nvSpPr>
          <p:cNvPr id="3" name="Content Placeholder 2"/>
          <p:cNvSpPr>
            <a:spLocks noGrp="1"/>
          </p:cNvSpPr>
          <p:nvPr>
            <p:ph idx="1"/>
          </p:nvPr>
        </p:nvSpPr>
        <p:spPr/>
        <p:txBody>
          <a:bodyPr/>
          <a:lstStyle/>
          <a:p>
            <a:r>
              <a:rPr lang="en-GB" dirty="0"/>
              <a:t>N-type and P-type semiconductors are electrically neutral because the </a:t>
            </a:r>
            <a:r>
              <a:rPr lang="en-GB" dirty="0" smtClean="0"/>
              <a:t>dopant atoms are itself neutral and they are introduced in the neutral semiconductor material. So, after the doping process, the whole material is electrically neutral.</a:t>
            </a:r>
          </a:p>
          <a:p>
            <a:r>
              <a:rPr lang="en-GB" dirty="0" smtClean="0"/>
              <a:t>In </a:t>
            </a:r>
            <a:r>
              <a:rPr lang="en-GB" dirty="0"/>
              <a:t>N-type, extra electrons from donor impurities create negative charges, but the semiconductor crystal's positively charged nuclei balance these out, maintaining neutrality. </a:t>
            </a:r>
            <a:endParaRPr lang="en-GB" dirty="0" smtClean="0"/>
          </a:p>
          <a:p>
            <a:r>
              <a:rPr lang="en-GB" dirty="0" smtClean="0"/>
              <a:t>Similarly</a:t>
            </a:r>
            <a:r>
              <a:rPr lang="en-GB" dirty="0"/>
              <a:t>, in P-type, acceptor impurities create positive "holes," but the negative charge of the remaining electrons in the crystal neutralizes this positive charge, resulting in an overall electrically neutral material.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Quiz Question</a:t>
            </a:r>
          </a:p>
        </p:txBody>
      </p:sp>
      <p:sp>
        <p:nvSpPr>
          <p:cNvPr id="3" name="Content Placeholder 2"/>
          <p:cNvSpPr>
            <a:spLocks noGrp="1"/>
          </p:cNvSpPr>
          <p:nvPr>
            <p:ph idx="1"/>
          </p:nvPr>
        </p:nvSpPr>
        <p:spPr/>
        <p:txBody>
          <a:bodyPr/>
          <a:lstStyle/>
          <a:p>
            <a:r>
              <a:rPr lang="en-US"/>
              <a:t>Question: In an AC circuit, the direction of current?</a:t>
            </a:r>
          </a:p>
          <a:p>
            <a:r>
              <a:rPr lang="en-US"/>
              <a:t>Question: Which type of current periodically changes direction?</a:t>
            </a:r>
          </a:p>
          <a:p>
            <a:r>
              <a:rPr lang="en-US"/>
              <a:t>Question: Which of the following is a measure of opposition to the flow of electric current?</a:t>
            </a:r>
          </a:p>
          <a:p>
            <a:r>
              <a:rPr lang="en-US"/>
              <a:t>Question: Voltage is also known as:</a:t>
            </a:r>
          </a:p>
          <a:p>
            <a:r>
              <a:rPr lang="en-US"/>
              <a:t>Question: Electric field is defined as the:</a:t>
            </a:r>
          </a:p>
          <a:p>
            <a:r>
              <a:rPr lang="en-US"/>
              <a:t>Question: What is the fundamental unit of electric charge?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Semiconductors (contd.)</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5194" y="1879892"/>
            <a:ext cx="4263876" cy="4211365"/>
          </a:xfrm>
        </p:spPr>
      </p:pic>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30</a:t>
            </a:fld>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919814"/>
            <a:ext cx="4782217" cy="414395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8000" b="1" dirty="0" smtClean="0"/>
              <a:t>Diode</a:t>
            </a:r>
            <a:endParaRPr lang="en-GB" sz="8000" b="1" dirty="0"/>
          </a:p>
        </p:txBody>
      </p:sp>
    </p:spTree>
    <p:extLst>
      <p:ext uri="{BB962C8B-B14F-4D97-AF65-F5344CB8AC3E}">
        <p14:creationId xmlns:p14="http://schemas.microsoft.com/office/powerpoint/2010/main" val="306987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3151"/>
            <a:ext cx="9404723" cy="1400530"/>
          </a:xfrm>
        </p:spPr>
        <p:txBody>
          <a:bodyPr/>
          <a:lstStyle/>
          <a:p>
            <a:r>
              <a:rPr lang="en-GB" b="1" dirty="0">
                <a:solidFill>
                  <a:schemeClr val="tx1"/>
                </a:solidFill>
              </a:rPr>
              <a:t>Diode Theory</a:t>
            </a:r>
          </a:p>
        </p:txBody>
      </p:sp>
      <p:sp>
        <p:nvSpPr>
          <p:cNvPr id="3" name="Content Placeholder 2"/>
          <p:cNvSpPr>
            <a:spLocks noGrp="1"/>
          </p:cNvSpPr>
          <p:nvPr>
            <p:ph idx="1"/>
          </p:nvPr>
        </p:nvSpPr>
        <p:spPr>
          <a:xfrm>
            <a:off x="1103312" y="1112114"/>
            <a:ext cx="8946541" cy="4195481"/>
          </a:xfrm>
        </p:spPr>
        <p:txBody>
          <a:bodyPr>
            <a:normAutofit/>
          </a:bodyPr>
          <a:lstStyle/>
          <a:p>
            <a:pPr lvl="1"/>
            <a:r>
              <a:rPr lang="en-GB" sz="2800" dirty="0"/>
              <a:t>Intrinsic semiconductor doped with trivalent and pentavalent material, a boundary called </a:t>
            </a:r>
            <a:r>
              <a:rPr lang="en-GB" sz="2800" dirty="0" err="1">
                <a:solidFill>
                  <a:srgbClr val="FF0000"/>
                </a:solidFill>
              </a:rPr>
              <a:t>pn</a:t>
            </a:r>
            <a:r>
              <a:rPr lang="en-GB" sz="2800" dirty="0">
                <a:solidFill>
                  <a:srgbClr val="FF0000"/>
                </a:solidFill>
              </a:rPr>
              <a:t>-junction</a:t>
            </a:r>
            <a:r>
              <a:rPr lang="en-GB" sz="2800" dirty="0"/>
              <a:t> is formed between the </a:t>
            </a:r>
            <a:r>
              <a:rPr lang="en-GB" sz="2800" dirty="0">
                <a:solidFill>
                  <a:srgbClr val="FF0000"/>
                </a:solidFill>
              </a:rPr>
              <a:t>p-type and n-type material</a:t>
            </a:r>
          </a:p>
          <a:p>
            <a:pPr lvl="1"/>
            <a:r>
              <a:rPr lang="en-GB" sz="2800" dirty="0" smtClean="0"/>
              <a:t>This </a:t>
            </a:r>
            <a:r>
              <a:rPr lang="en-GB" sz="2800" dirty="0" err="1" smtClean="0"/>
              <a:t>pn</a:t>
            </a:r>
            <a:r>
              <a:rPr lang="en-GB" sz="2800" dirty="0" smtClean="0"/>
              <a:t>-junction is called diode.</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32</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309" y="3781470"/>
            <a:ext cx="7633067" cy="279906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Diode Theory (contd.)</a:t>
            </a:r>
          </a:p>
        </p:txBody>
      </p:sp>
      <p:sp>
        <p:nvSpPr>
          <p:cNvPr id="3" name="Content Placeholder 2"/>
          <p:cNvSpPr>
            <a:spLocks noGrp="1"/>
          </p:cNvSpPr>
          <p:nvPr>
            <p:ph idx="1"/>
          </p:nvPr>
        </p:nvSpPr>
        <p:spPr/>
        <p:txBody>
          <a:bodyPr>
            <a:normAutofit fontScale="85000" lnSpcReduction="20000"/>
          </a:bodyPr>
          <a:lstStyle/>
          <a:p>
            <a:pPr lvl="1"/>
            <a:r>
              <a:rPr lang="en-GB" sz="2800" dirty="0"/>
              <a:t>For every electron which diffuse at the boundary, a </a:t>
            </a:r>
            <a:r>
              <a:rPr lang="en-GB" sz="2800" dirty="0">
                <a:solidFill>
                  <a:srgbClr val="FF0000"/>
                </a:solidFill>
              </a:rPr>
              <a:t>positive charge </a:t>
            </a:r>
            <a:r>
              <a:rPr lang="en-GB" sz="2800" dirty="0"/>
              <a:t>is left in the </a:t>
            </a:r>
            <a:r>
              <a:rPr lang="en-GB" sz="2800" dirty="0">
                <a:solidFill>
                  <a:srgbClr val="FF0000"/>
                </a:solidFill>
              </a:rPr>
              <a:t>n-region</a:t>
            </a:r>
            <a:r>
              <a:rPr lang="en-GB" sz="2800" dirty="0"/>
              <a:t> and a </a:t>
            </a:r>
            <a:r>
              <a:rPr lang="en-GB" sz="2800" dirty="0">
                <a:solidFill>
                  <a:srgbClr val="FF0000"/>
                </a:solidFill>
              </a:rPr>
              <a:t>negative charge </a:t>
            </a:r>
            <a:r>
              <a:rPr lang="en-GB" sz="2800" dirty="0"/>
              <a:t>is left in the </a:t>
            </a:r>
            <a:r>
              <a:rPr lang="en-GB" sz="2800" dirty="0">
                <a:solidFill>
                  <a:srgbClr val="FF0000"/>
                </a:solidFill>
              </a:rPr>
              <a:t>p-region</a:t>
            </a:r>
          </a:p>
          <a:p>
            <a:pPr lvl="1"/>
            <a:r>
              <a:rPr lang="en-GB" sz="2800" dirty="0"/>
              <a:t>This is </a:t>
            </a:r>
            <a:r>
              <a:rPr lang="en-GB" sz="2800" dirty="0">
                <a:solidFill>
                  <a:srgbClr val="FF0000"/>
                </a:solidFill>
              </a:rPr>
              <a:t>barrier potential </a:t>
            </a:r>
            <a:r>
              <a:rPr lang="en-GB" sz="2800" dirty="0"/>
              <a:t>of diode which forbids further diffusion</a:t>
            </a:r>
          </a:p>
          <a:p>
            <a:pPr lvl="1"/>
            <a:r>
              <a:rPr lang="en-GB" sz="2800" dirty="0"/>
              <a:t>The region where this electron hole recombination occurs is called </a:t>
            </a:r>
            <a:r>
              <a:rPr lang="en-GB" sz="2800" dirty="0">
                <a:solidFill>
                  <a:srgbClr val="FF0000"/>
                </a:solidFill>
              </a:rPr>
              <a:t>depletion region</a:t>
            </a:r>
          </a:p>
          <a:p>
            <a:pPr lvl="1"/>
            <a:r>
              <a:rPr lang="en-GB" sz="2800" dirty="0"/>
              <a:t>Certain amount of voltage equal to barrier potential is required to flow the electrons across the junction</a:t>
            </a:r>
          </a:p>
          <a:p>
            <a:pPr lvl="1"/>
            <a:r>
              <a:rPr lang="en-GB" sz="2800" dirty="0"/>
              <a:t>Typical barrier potential for </a:t>
            </a:r>
            <a:r>
              <a:rPr lang="en-GB" sz="2800" dirty="0">
                <a:solidFill>
                  <a:srgbClr val="FF0000"/>
                </a:solidFill>
              </a:rPr>
              <a:t>Silicon</a:t>
            </a:r>
            <a:r>
              <a:rPr lang="en-GB" sz="2800" dirty="0"/>
              <a:t> diode is </a:t>
            </a:r>
            <a:r>
              <a:rPr lang="en-GB" sz="2800" dirty="0">
                <a:solidFill>
                  <a:srgbClr val="FF0000"/>
                </a:solidFill>
              </a:rPr>
              <a:t>0.7V </a:t>
            </a:r>
            <a:r>
              <a:rPr lang="en-GB" sz="2800" dirty="0"/>
              <a:t>and for </a:t>
            </a:r>
            <a:r>
              <a:rPr lang="en-GB" sz="2800" dirty="0">
                <a:solidFill>
                  <a:srgbClr val="FF0000"/>
                </a:solidFill>
              </a:rPr>
              <a:t>Germanium</a:t>
            </a:r>
            <a:r>
              <a:rPr lang="en-GB" sz="2800" dirty="0"/>
              <a:t> </a:t>
            </a:r>
            <a:r>
              <a:rPr lang="en-GB" sz="2800" dirty="0">
                <a:solidFill>
                  <a:srgbClr val="FF0000"/>
                </a:solidFill>
              </a:rPr>
              <a:t>0.3V </a:t>
            </a:r>
            <a:r>
              <a:rPr lang="en-GB" sz="2800" dirty="0"/>
              <a:t>at </a:t>
            </a:r>
            <a:r>
              <a:rPr lang="en-GB" sz="2800" dirty="0">
                <a:solidFill>
                  <a:srgbClr val="FF0000"/>
                </a:solidFill>
              </a:rPr>
              <a:t>25°C</a:t>
            </a:r>
            <a:endParaRPr lang="en-US" sz="2800" dirty="0">
              <a:solidFill>
                <a:srgbClr val="FF0000"/>
              </a:solidFill>
            </a:endParaRPr>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Diode Theory (contd.)</a:t>
            </a:r>
          </a:p>
        </p:txBody>
      </p:sp>
      <p:sp>
        <p:nvSpPr>
          <p:cNvPr id="3" name="Content Placeholder 2"/>
          <p:cNvSpPr>
            <a:spLocks noGrp="1"/>
          </p:cNvSpPr>
          <p:nvPr>
            <p:ph idx="1"/>
          </p:nvPr>
        </p:nvSpPr>
        <p:spPr>
          <a:xfrm>
            <a:off x="1104293" y="1447800"/>
            <a:ext cx="8946541" cy="4195481"/>
          </a:xfrm>
        </p:spPr>
        <p:txBody>
          <a:bodyPr>
            <a:normAutofit/>
          </a:bodyPr>
          <a:lstStyle/>
          <a:p>
            <a:pPr lvl="1"/>
            <a:r>
              <a:rPr lang="en-GB" sz="2800" dirty="0"/>
              <a:t>Typical diode structure and symbol is shown in fig</a:t>
            </a:r>
          </a:p>
          <a:p>
            <a:pPr lvl="1"/>
            <a:r>
              <a:rPr lang="en-GB" sz="2800" dirty="0">
                <a:solidFill>
                  <a:srgbClr val="FF0000"/>
                </a:solidFill>
              </a:rPr>
              <a:t>p-type</a:t>
            </a:r>
            <a:r>
              <a:rPr lang="en-GB" sz="2800" dirty="0"/>
              <a:t> region is called </a:t>
            </a:r>
            <a:r>
              <a:rPr lang="en-GB" sz="2800" dirty="0">
                <a:solidFill>
                  <a:srgbClr val="FF0000"/>
                </a:solidFill>
              </a:rPr>
              <a:t>Anode</a:t>
            </a:r>
            <a:r>
              <a:rPr lang="en-GB" sz="2800" dirty="0"/>
              <a:t> and </a:t>
            </a:r>
            <a:r>
              <a:rPr lang="en-GB" sz="2800" dirty="0">
                <a:solidFill>
                  <a:srgbClr val="FF0000"/>
                </a:solidFill>
              </a:rPr>
              <a:t>n-type</a:t>
            </a:r>
            <a:r>
              <a:rPr lang="en-GB" sz="2800" dirty="0"/>
              <a:t> region is called </a:t>
            </a:r>
            <a:r>
              <a:rPr lang="en-GB" sz="2800" dirty="0">
                <a:solidFill>
                  <a:srgbClr val="FF0000"/>
                </a:solidFill>
              </a:rPr>
              <a:t>Cathode</a:t>
            </a:r>
          </a:p>
          <a:p>
            <a:pPr lvl="1"/>
            <a:r>
              <a:rPr lang="en-GB" sz="2800" dirty="0" err="1"/>
              <a:t>pn</a:t>
            </a:r>
            <a:r>
              <a:rPr lang="en-GB" sz="2800" dirty="0"/>
              <a:t>-junction is in between the Anode and Cathode</a:t>
            </a:r>
          </a:p>
          <a:p>
            <a:pPr lvl="1"/>
            <a:endParaRPr lang="en-GB" sz="2800" dirty="0"/>
          </a:p>
          <a:p>
            <a:pPr lvl="1"/>
            <a:endParaRPr lang="en-GB" sz="2800" dirty="0"/>
          </a:p>
          <a:p>
            <a:pPr lvl="1"/>
            <a:endParaRPr lang="en-GB" sz="2800" dirty="0"/>
          </a:p>
          <a:p>
            <a:pPr lvl="1"/>
            <a:endParaRPr lang="en-GB" sz="2800" dirty="0"/>
          </a:p>
          <a:p>
            <a:pPr lvl="1"/>
            <a:endParaRPr lang="en-GB" sz="2800" dirty="0"/>
          </a:p>
          <a:p>
            <a:pPr lvl="1"/>
            <a:endParaRPr lang="en-GB" sz="2800" dirty="0"/>
          </a:p>
          <a:p>
            <a:pPr lvl="1"/>
            <a:endParaRPr lang="en-GB" sz="2800" dirty="0"/>
          </a:p>
          <a:p>
            <a:pPr lvl="1"/>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911" y="4561652"/>
            <a:ext cx="7468652" cy="2076711"/>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Biasing of Diode</a:t>
            </a:r>
            <a:endParaRPr lang="en-GB" b="1" dirty="0"/>
          </a:p>
        </p:txBody>
      </p:sp>
    </p:spTree>
    <p:extLst>
      <p:ext uri="{BB962C8B-B14F-4D97-AF65-F5344CB8AC3E}">
        <p14:creationId xmlns:p14="http://schemas.microsoft.com/office/powerpoint/2010/main" val="4205614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Biasing of Diode</a:t>
            </a:r>
            <a:endParaRPr lang="en-GB" b="1" dirty="0"/>
          </a:p>
        </p:txBody>
      </p:sp>
      <p:sp>
        <p:nvSpPr>
          <p:cNvPr id="3" name="Content Placeholder 2"/>
          <p:cNvSpPr>
            <a:spLocks noGrp="1"/>
          </p:cNvSpPr>
          <p:nvPr>
            <p:ph idx="1"/>
          </p:nvPr>
        </p:nvSpPr>
        <p:spPr>
          <a:xfrm>
            <a:off x="1104293" y="1666552"/>
            <a:ext cx="8946541" cy="4195481"/>
          </a:xfrm>
        </p:spPr>
        <p:txBody>
          <a:bodyPr>
            <a:noAutofit/>
          </a:bodyPr>
          <a:lstStyle/>
          <a:p>
            <a:r>
              <a:rPr lang="en-GB" dirty="0"/>
              <a:t>In electronics, 'biasing' usually refers to a fixed DC voltage or current applied to a terminal of an electronic component such as a diode, </a:t>
            </a:r>
            <a:r>
              <a:rPr lang="en-GB" dirty="0" smtClean="0"/>
              <a:t>in </a:t>
            </a:r>
            <a:r>
              <a:rPr lang="en-GB" dirty="0"/>
              <a:t>order to establish proper operating conditions </a:t>
            </a:r>
            <a:r>
              <a:rPr lang="en-GB" dirty="0" smtClean="0"/>
              <a:t>for </a:t>
            </a:r>
            <a:r>
              <a:rPr lang="en-GB" dirty="0"/>
              <a:t>the component</a:t>
            </a:r>
            <a:r>
              <a:rPr lang="en-GB" dirty="0" smtClean="0"/>
              <a:t>.</a:t>
            </a:r>
          </a:p>
          <a:p>
            <a:r>
              <a:rPr lang="en-GB" dirty="0" smtClean="0"/>
              <a:t>It </a:t>
            </a:r>
            <a:r>
              <a:rPr lang="en-GB" dirty="0"/>
              <a:t>is a crucial aspect of designing electronic circuits, especially in semiconductors like </a:t>
            </a:r>
            <a:r>
              <a:rPr lang="en-GB" dirty="0" smtClean="0"/>
              <a:t>diodes, transistors</a:t>
            </a:r>
            <a:r>
              <a:rPr lang="en-GB" dirty="0"/>
              <a:t>. </a:t>
            </a:r>
            <a:endParaRPr lang="en-GB" dirty="0" smtClean="0"/>
          </a:p>
          <a:p>
            <a:r>
              <a:rPr lang="en-GB" dirty="0" smtClean="0"/>
              <a:t>Proper </a:t>
            </a:r>
            <a:r>
              <a:rPr lang="en-GB" dirty="0"/>
              <a:t>biasing ensures that the device operates in a stable and predictable </a:t>
            </a:r>
            <a:r>
              <a:rPr lang="en-GB" dirty="0" smtClean="0"/>
              <a:t>manner.</a:t>
            </a:r>
          </a:p>
          <a:p>
            <a:r>
              <a:rPr lang="en-GB" dirty="0"/>
              <a:t>Biasing a diode in electronics refers to the process of applying a specific voltage (or current) to the diode </a:t>
            </a:r>
            <a:r>
              <a:rPr lang="en-GB" b="1" dirty="0"/>
              <a:t>in order to control its electrical </a:t>
            </a:r>
            <a:r>
              <a:rPr lang="en-GB" b="1" dirty="0" err="1"/>
              <a:t>behavior</a:t>
            </a:r>
            <a:r>
              <a:rPr lang="en-GB" dirty="0"/>
              <a:t> and allow it to function in a desired way. </a:t>
            </a:r>
            <a:endParaRPr lang="en-GB" dirty="0" smtClean="0"/>
          </a:p>
          <a:p>
            <a:pPr marL="0" indent="0">
              <a:buNone/>
            </a:pPr>
            <a:r>
              <a:rPr lang="en-GB" b="1" dirty="0" smtClean="0"/>
              <a:t>Two </a:t>
            </a:r>
            <a:r>
              <a:rPr lang="en-GB" b="1" dirty="0"/>
              <a:t>main types of diode biasing:</a:t>
            </a:r>
            <a:r>
              <a:rPr lang="en-GB" dirty="0"/>
              <a:t> </a:t>
            </a:r>
            <a:endParaRPr lang="en-GB" dirty="0" smtClean="0"/>
          </a:p>
          <a:p>
            <a:pPr marL="457200" indent="-457200">
              <a:buFont typeface="+mj-lt"/>
              <a:buAutoNum type="arabicPeriod"/>
            </a:pPr>
            <a:r>
              <a:rPr lang="en-GB" dirty="0"/>
              <a:t>F</a:t>
            </a:r>
            <a:r>
              <a:rPr lang="en-GB" dirty="0" smtClean="0"/>
              <a:t>orward </a:t>
            </a:r>
            <a:r>
              <a:rPr lang="en-GB" dirty="0"/>
              <a:t>B</a:t>
            </a:r>
            <a:r>
              <a:rPr lang="en-GB" dirty="0" smtClean="0"/>
              <a:t>ias </a:t>
            </a:r>
            <a:endParaRPr lang="en-GB" dirty="0"/>
          </a:p>
          <a:p>
            <a:pPr marL="457200" indent="-457200">
              <a:buFont typeface="+mj-lt"/>
              <a:buAutoNum type="arabicPeriod"/>
            </a:pPr>
            <a:r>
              <a:rPr lang="en-GB" dirty="0" smtClean="0"/>
              <a:t>Reverse </a:t>
            </a:r>
            <a:r>
              <a:rPr lang="en-GB" dirty="0"/>
              <a:t>B</a:t>
            </a:r>
            <a:r>
              <a:rPr lang="en-GB" dirty="0" smtClean="0"/>
              <a:t>ias</a:t>
            </a:r>
            <a:r>
              <a:rPr lang="en-GB" dirty="0"/>
              <a:t>.</a:t>
            </a:r>
          </a:p>
        </p:txBody>
      </p:sp>
    </p:spTree>
    <p:extLst>
      <p:ext uri="{BB962C8B-B14F-4D97-AF65-F5344CB8AC3E}">
        <p14:creationId xmlns:p14="http://schemas.microsoft.com/office/powerpoint/2010/main" val="4154115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Forward Biasing</a:t>
            </a:r>
            <a:endParaRPr lang="en-GB" b="1" dirty="0">
              <a:solidFill>
                <a:schemeClr val="tx1"/>
              </a:solidFill>
            </a:endParaRPr>
          </a:p>
        </p:txBody>
      </p:sp>
      <p:sp>
        <p:nvSpPr>
          <p:cNvPr id="3" name="Content Placeholder 2"/>
          <p:cNvSpPr>
            <a:spLocks noGrp="1"/>
          </p:cNvSpPr>
          <p:nvPr>
            <p:ph idx="1"/>
          </p:nvPr>
        </p:nvSpPr>
        <p:spPr>
          <a:xfrm>
            <a:off x="1013159" y="1279956"/>
            <a:ext cx="8946541" cy="4195481"/>
          </a:xfrm>
        </p:spPr>
        <p:txBody>
          <a:bodyPr>
            <a:normAutofit/>
          </a:bodyPr>
          <a:lstStyle/>
          <a:p>
            <a:pPr lvl="1"/>
            <a:r>
              <a:rPr lang="en-GB" sz="2800" dirty="0"/>
              <a:t>Biasing of diode is when it is connected with a voltage source</a:t>
            </a:r>
          </a:p>
          <a:p>
            <a:pPr lvl="1"/>
            <a:r>
              <a:rPr lang="en-GB" sz="2800" dirty="0"/>
              <a:t>When n-type material is connected with -</a:t>
            </a:r>
            <a:r>
              <a:rPr lang="en-GB" sz="2800" dirty="0" err="1"/>
              <a:t>ive</a:t>
            </a:r>
            <a:r>
              <a:rPr lang="en-GB" sz="2800" dirty="0"/>
              <a:t> and p-type material is connected with +</a:t>
            </a:r>
            <a:r>
              <a:rPr lang="en-GB" sz="2800" dirty="0" err="1"/>
              <a:t>ive</a:t>
            </a:r>
            <a:r>
              <a:rPr lang="en-GB" sz="2800" dirty="0"/>
              <a:t> side of source, it is called </a:t>
            </a:r>
            <a:r>
              <a:rPr lang="en-GB" sz="2800" b="1" dirty="0"/>
              <a:t>forward biasing</a:t>
            </a:r>
          </a:p>
          <a:p>
            <a:pPr lvl="1"/>
            <a:r>
              <a:rPr lang="en-GB" sz="2800" dirty="0" err="1"/>
              <a:t>V</a:t>
            </a:r>
            <a:r>
              <a:rPr lang="en-GB" sz="2800" baseline="-25000" dirty="0" err="1"/>
              <a:t>bias</a:t>
            </a:r>
            <a:r>
              <a:rPr lang="en-GB" sz="2800" baseline="-25000" dirty="0"/>
              <a:t> </a:t>
            </a:r>
            <a:r>
              <a:rPr lang="en-GB" sz="2800" dirty="0"/>
              <a:t>should be greater than the barrier potential</a:t>
            </a:r>
            <a:endParaRPr lang="en-US" sz="2800" baseline="-250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157" y="4354049"/>
            <a:ext cx="4687455" cy="250395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Forward </a:t>
            </a:r>
            <a:r>
              <a:rPr lang="en-GB" b="1" dirty="0" smtClean="0">
                <a:solidFill>
                  <a:schemeClr val="tx1"/>
                </a:solidFill>
              </a:rPr>
              <a:t>Biasing (contd.)</a:t>
            </a:r>
            <a:endParaRPr lang="en-GB" b="1" dirty="0">
              <a:solidFill>
                <a:schemeClr val="bg1"/>
              </a:solidFill>
            </a:endParaRPr>
          </a:p>
        </p:txBody>
      </p:sp>
      <p:sp>
        <p:nvSpPr>
          <p:cNvPr id="3" name="Content Placeholder 2"/>
          <p:cNvSpPr>
            <a:spLocks noGrp="1"/>
          </p:cNvSpPr>
          <p:nvPr>
            <p:ph idx="1"/>
          </p:nvPr>
        </p:nvSpPr>
        <p:spPr>
          <a:xfrm>
            <a:off x="1104293" y="1152983"/>
            <a:ext cx="8946541" cy="4195481"/>
          </a:xfrm>
        </p:spPr>
        <p:txBody>
          <a:bodyPr>
            <a:normAutofit/>
          </a:bodyPr>
          <a:lstStyle/>
          <a:p>
            <a:pPr lvl="1"/>
            <a:r>
              <a:rPr lang="en-GB" sz="2800" dirty="0"/>
              <a:t>when voltage is greater then the barrier potential, free electrons crosses the barrier potential and move into the p-type material</a:t>
            </a:r>
          </a:p>
          <a:p>
            <a:pPr lvl="1"/>
            <a:r>
              <a:rPr lang="en-GB" sz="2800" dirty="0"/>
              <a:t>Electron current induced inside the diode</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482" y="3377697"/>
            <a:ext cx="7617352" cy="309334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Forward </a:t>
            </a:r>
            <a:r>
              <a:rPr lang="en-GB" b="1" dirty="0" smtClean="0">
                <a:solidFill>
                  <a:schemeClr val="tx1"/>
                </a:solidFill>
              </a:rPr>
              <a:t>Biasing (contd.)</a:t>
            </a:r>
            <a:endParaRPr lang="en-GB" b="1" dirty="0">
              <a:solidFill>
                <a:schemeClr val="bg1"/>
              </a:solidFill>
            </a:endParaRPr>
          </a:p>
        </p:txBody>
      </p:sp>
      <p:sp>
        <p:nvSpPr>
          <p:cNvPr id="3" name="Content Placeholder 2"/>
          <p:cNvSpPr>
            <a:spLocks noGrp="1"/>
          </p:cNvSpPr>
          <p:nvPr>
            <p:ph idx="1"/>
          </p:nvPr>
        </p:nvSpPr>
        <p:spPr>
          <a:xfrm>
            <a:off x="1104293" y="1279956"/>
            <a:ext cx="8946541" cy="4195481"/>
          </a:xfrm>
        </p:spPr>
        <p:txBody>
          <a:bodyPr>
            <a:normAutofit/>
          </a:bodyPr>
          <a:lstStyle/>
          <a:p>
            <a:pPr lvl="1"/>
            <a:r>
              <a:rPr lang="en-GB" sz="2800" dirty="0"/>
              <a:t>More electron flow towards the depletion region, positive charge reduce</a:t>
            </a:r>
            <a:r>
              <a:rPr lang="en-US" sz="2800" dirty="0"/>
              <a:t> and same is true for holes</a:t>
            </a:r>
          </a:p>
          <a:p>
            <a:pPr lvl="1"/>
            <a:r>
              <a:rPr lang="en-GB" sz="2800" dirty="0"/>
              <a:t>This causes the depletion region to becomes narrow</a:t>
            </a:r>
          </a:p>
          <a:p>
            <a:pPr lvl="1"/>
            <a:r>
              <a:rPr lang="en-GB" sz="2800" dirty="0"/>
              <a:t>Also the concept of energy hill</a:t>
            </a:r>
          </a:p>
          <a:p>
            <a:pPr lvl="1"/>
            <a:endParaRPr lang="en-GB"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471" y="4219235"/>
            <a:ext cx="10058400" cy="25124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 No. 1</a:t>
            </a:r>
          </a:p>
        </p:txBody>
      </p:sp>
      <p:sp>
        <p:nvSpPr>
          <p:cNvPr id="3" name="Content Placeholder 2"/>
          <p:cNvSpPr>
            <a:spLocks noGrp="1"/>
          </p:cNvSpPr>
          <p:nvPr>
            <p:ph idx="1"/>
          </p:nvPr>
        </p:nvSpPr>
        <p:spPr/>
        <p:txBody>
          <a:bodyPr/>
          <a:lstStyle/>
          <a:p>
            <a:r>
              <a:rPr lang="en-US" b="1"/>
              <a:t>Question 1:</a:t>
            </a:r>
            <a:r>
              <a:rPr lang="en-US"/>
              <a:t> What happens to the electric field between two opposite charges as the distance between them increases?</a:t>
            </a:r>
          </a:p>
          <a:p>
            <a:r>
              <a:rPr lang="en-US" b="1"/>
              <a:t>Question 2</a:t>
            </a:r>
            <a:r>
              <a:rPr lang="en-US"/>
              <a:t>: What is the relationship between voltage, current, and resistance in a circuit, according to Ohm's Law?</a:t>
            </a:r>
          </a:p>
          <a:p>
            <a:r>
              <a:rPr lang="en-US" b="1"/>
              <a:t>Question 3: </a:t>
            </a:r>
            <a:r>
              <a:rPr lang="en-US"/>
              <a:t>In a series circuit, how does the total resistance compare to the individual resistances?</a:t>
            </a:r>
          </a:p>
          <a:p>
            <a:r>
              <a:rPr lang="en-US" b="1"/>
              <a:t>Question 4:</a:t>
            </a:r>
            <a:r>
              <a:rPr lang="en-US"/>
              <a:t> Direction of Conventional current flows?</a:t>
            </a:r>
          </a:p>
          <a:p>
            <a:r>
              <a:rPr lang="en-US" b="1"/>
              <a:t>Question 5: </a:t>
            </a:r>
            <a:r>
              <a:rPr lang="en-US"/>
              <a:t>The SI unit for electric current 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Reverse </a:t>
            </a:r>
            <a:r>
              <a:rPr lang="en-GB" b="1" dirty="0">
                <a:solidFill>
                  <a:schemeClr val="tx1"/>
                </a:solidFill>
              </a:rPr>
              <a:t>Biasing</a:t>
            </a:r>
            <a:endParaRPr lang="en-GB" b="1" dirty="0">
              <a:solidFill>
                <a:schemeClr val="bg1"/>
              </a:solidFill>
            </a:endParaRPr>
          </a:p>
        </p:txBody>
      </p:sp>
      <p:sp>
        <p:nvSpPr>
          <p:cNvPr id="3" name="Content Placeholder 2"/>
          <p:cNvSpPr>
            <a:spLocks noGrp="1"/>
          </p:cNvSpPr>
          <p:nvPr>
            <p:ph idx="1"/>
          </p:nvPr>
        </p:nvSpPr>
        <p:spPr>
          <a:xfrm>
            <a:off x="167425" y="1583737"/>
            <a:ext cx="9883409" cy="4195481"/>
          </a:xfrm>
        </p:spPr>
        <p:txBody>
          <a:bodyPr>
            <a:normAutofit/>
          </a:bodyPr>
          <a:lstStyle/>
          <a:p>
            <a:pPr lvl="1"/>
            <a:r>
              <a:rPr lang="en-GB" sz="2800" dirty="0"/>
              <a:t>Reverse biasing is the condition prevents the flow of current through </a:t>
            </a:r>
            <a:r>
              <a:rPr lang="en-GB" sz="2800" dirty="0" smtClean="0"/>
              <a:t>diode.</a:t>
            </a:r>
            <a:endParaRPr lang="en-GB" sz="2800" dirty="0"/>
          </a:p>
          <a:p>
            <a:pPr lvl="1"/>
            <a:r>
              <a:rPr lang="en-GB" sz="2800" dirty="0"/>
              <a:t>When p-type is connected with -</a:t>
            </a:r>
            <a:r>
              <a:rPr lang="en-GB" sz="2800" dirty="0" err="1"/>
              <a:t>ive</a:t>
            </a:r>
            <a:r>
              <a:rPr lang="en-GB" sz="2800" dirty="0"/>
              <a:t> and n-type is connected with +</a:t>
            </a:r>
            <a:r>
              <a:rPr lang="en-GB" sz="2800" dirty="0" err="1"/>
              <a:t>ive</a:t>
            </a:r>
            <a:r>
              <a:rPr lang="en-GB" sz="2800" dirty="0"/>
              <a:t> end of </a:t>
            </a:r>
            <a:r>
              <a:rPr lang="en-GB" sz="2800" dirty="0" smtClean="0"/>
              <a:t>source.</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40</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056" y="3861001"/>
            <a:ext cx="4879044" cy="289318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rPr>
              <a:t>IV Characteristic Curve</a:t>
            </a:r>
            <a:endParaRPr lang="en-GB" b="1" dirty="0">
              <a:solidFill>
                <a:schemeClr val="tx1"/>
              </a:solidFill>
            </a:endParaRPr>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41</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172" y="1215930"/>
            <a:ext cx="6014434" cy="5622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(Contd.)</a:t>
            </a:r>
            <a:endParaRPr lang="en-US" dirty="0"/>
          </a:p>
        </p:txBody>
      </p:sp>
      <p:sp>
        <p:nvSpPr>
          <p:cNvPr id="3" name="Content Placeholder 2"/>
          <p:cNvSpPr>
            <a:spLocks noGrp="1"/>
          </p:cNvSpPr>
          <p:nvPr>
            <p:ph idx="1"/>
          </p:nvPr>
        </p:nvSpPr>
        <p:spPr/>
        <p:txBody>
          <a:bodyPr/>
          <a:lstStyle/>
          <a:p>
            <a:r>
              <a:rPr lang="en-US" b="1"/>
              <a:t>Question 6:</a:t>
            </a:r>
            <a:r>
              <a:rPr lang="en-US"/>
              <a:t> In an AC circuit, what does the frequency of the alternating current represent?</a:t>
            </a:r>
          </a:p>
          <a:p>
            <a:r>
              <a:rPr lang="en-US" b="1"/>
              <a:t>Question 7:</a:t>
            </a:r>
            <a:r>
              <a:rPr lang="en-US"/>
              <a:t> If there is no net transport of charge in conductor, the electric current will be?</a:t>
            </a:r>
          </a:p>
          <a:p>
            <a:r>
              <a:rPr lang="en-US" b="1"/>
              <a:t>Question 8:</a:t>
            </a:r>
            <a:r>
              <a:rPr lang="en-US"/>
              <a:t> If you double the voltage in a circuit, what happens to the current (assuming resistance remains constant)?</a:t>
            </a:r>
          </a:p>
          <a:p>
            <a:pPr algn="l">
              <a:buClrTx/>
              <a:buSzTx/>
              <a:buFontTx/>
            </a:pPr>
            <a:r>
              <a:rPr lang="en-US" b="1">
                <a:sym typeface="+mn-ea"/>
              </a:rPr>
              <a:t>Question 9: </a:t>
            </a:r>
            <a:r>
              <a:rPr lang="en-US">
                <a:sym typeface="+mn-ea"/>
              </a:rPr>
              <a:t>What happens to the resistance of a conductor when its temperature increases? </a:t>
            </a:r>
          </a:p>
          <a:p>
            <a:pPr algn="l">
              <a:buClrTx/>
              <a:buSzTx/>
              <a:buFontTx/>
            </a:pPr>
            <a:r>
              <a:rPr lang="en-US" b="1"/>
              <a:t>Question 10: </a:t>
            </a:r>
            <a:r>
              <a:rPr lang="en-US">
                <a:sym typeface="+mn-ea"/>
              </a:rPr>
              <a:t>Resistance of a piece of material depends 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a:xfrm>
            <a:off x="1316777" y="3036650"/>
            <a:ext cx="9211733" cy="1082675"/>
          </a:xfrm>
        </p:spPr>
        <p:txBody>
          <a:bodyPr/>
          <a:lstStyle/>
          <a:p>
            <a:r>
              <a:rPr lang="en-US" sz="6000" b="1" dirty="0"/>
              <a:t>Introduction of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of Materials</a:t>
            </a:r>
          </a:p>
        </p:txBody>
      </p:sp>
      <p:sp>
        <p:nvSpPr>
          <p:cNvPr id="3" name="Content Placeholder 2"/>
          <p:cNvSpPr>
            <a:spLocks noGrp="1"/>
          </p:cNvSpPr>
          <p:nvPr>
            <p:ph idx="1"/>
          </p:nvPr>
        </p:nvSpPr>
        <p:spPr/>
        <p:txBody>
          <a:bodyPr/>
          <a:lstStyle/>
          <a:p>
            <a:r>
              <a:rPr lang="en-US"/>
              <a:t>Every material in nature has certain properties. These properties define the behavior of the materials. Material Science is a branch of electronics that deals with the study of flow of electrons in various materials or spaces, when they are subjected to various conditions.</a:t>
            </a:r>
          </a:p>
          <a:p>
            <a:endParaRPr lang="en-US"/>
          </a:p>
          <a:p>
            <a:r>
              <a:rPr lang="en-US"/>
              <a:t>Due to the intermixing of atoms in solids, instead of single energy levels, there will be bands of energy levels formed. These set of energy levels, which are closely packed are called as Energy bands.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Types of Materials</a:t>
            </a:r>
            <a:endParaRPr lang="en-US" b="1"/>
          </a:p>
        </p:txBody>
      </p:sp>
      <p:sp>
        <p:nvSpPr>
          <p:cNvPr id="3" name="Content Placeholder 2"/>
          <p:cNvSpPr>
            <a:spLocks noGrp="1"/>
          </p:cNvSpPr>
          <p:nvPr>
            <p:ph idx="1"/>
          </p:nvPr>
        </p:nvSpPr>
        <p:spPr/>
        <p:txBody>
          <a:bodyPr/>
          <a:lstStyle/>
          <a:p>
            <a:r>
              <a:rPr lang="en-US"/>
              <a:t>The energy band in which valence electrons are present is called </a:t>
            </a:r>
            <a:r>
              <a:rPr lang="en-US" b="1"/>
              <a:t>Valence band</a:t>
            </a:r>
            <a:r>
              <a:rPr lang="en-US"/>
              <a:t>, while the band in which conduction electrons are present is called </a:t>
            </a:r>
            <a:r>
              <a:rPr lang="en-US" b="1"/>
              <a:t>Conduction band</a:t>
            </a:r>
            <a:r>
              <a:rPr lang="en-US"/>
              <a:t>. The energy gap between these two bands is called as </a:t>
            </a:r>
            <a:r>
              <a:rPr lang="en-US" b="1"/>
              <a:t>Forbidden energy gap.</a:t>
            </a:r>
            <a:endParaRPr lang="en-US"/>
          </a:p>
          <a:p>
            <a:endParaRPr lang="en-US"/>
          </a:p>
          <a:p>
            <a:r>
              <a:rPr lang="en-US"/>
              <a:t>Electronically, the materials are broadly classified as Insulators, Semiconductors, and Conductors.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Material contd.</a:t>
            </a:r>
            <a:endParaRPr lang="en-US" dirty="0"/>
          </a:p>
        </p:txBody>
      </p:sp>
      <p:sp>
        <p:nvSpPr>
          <p:cNvPr id="3" name="Content Placeholder 2"/>
          <p:cNvSpPr>
            <a:spLocks noGrp="1"/>
          </p:cNvSpPr>
          <p:nvPr>
            <p:ph idx="1"/>
          </p:nvPr>
        </p:nvSpPr>
        <p:spPr/>
        <p:txBody>
          <a:bodyPr>
            <a:normAutofit fontScale="85000" lnSpcReduction="20000"/>
          </a:bodyPr>
          <a:lstStyle/>
          <a:p>
            <a:r>
              <a:rPr lang="en-US" sz="3000" b="1"/>
              <a:t>Insulators</a:t>
            </a:r>
            <a:r>
              <a:rPr lang="en-US" sz="3000"/>
              <a:t> − Insulators are such materials in which the conduction cannot take place, due to the large forbidden gap. Examples: Wood, Rubber.</a:t>
            </a:r>
          </a:p>
          <a:p>
            <a:r>
              <a:rPr lang="en-US" sz="3000" b="1"/>
              <a:t>Semiconductors</a:t>
            </a:r>
            <a:r>
              <a:rPr lang="en-US" sz="3000"/>
              <a:t> − Semiconductors are such materials in which the forbidden energy gap is small and the conduction takes place if some external energy is applied. Examples: Silicon, Germanium.</a:t>
            </a:r>
          </a:p>
          <a:p>
            <a:r>
              <a:rPr lang="en-US" sz="3000" b="1"/>
              <a:t>Conductors</a:t>
            </a:r>
            <a:r>
              <a:rPr lang="en-US" sz="3000"/>
              <a:t> − Conductors are such materials in which the forbidden energy gap disappears as the valence band and conduction band become very close that they overlap. Examples: Copper, Aluminum.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83</TotalTime>
  <Words>1971</Words>
  <Application>Microsoft Office PowerPoint</Application>
  <PresentationFormat>Widescreen</PresentationFormat>
  <Paragraphs>233</Paragraphs>
  <Slides>41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Century Gothic</vt:lpstr>
      <vt:lpstr>Wingdings</vt:lpstr>
      <vt:lpstr>Wingdings 3</vt:lpstr>
      <vt:lpstr>Ion</vt:lpstr>
      <vt:lpstr>APPLIED PHSICS</vt:lpstr>
      <vt:lpstr>Quiz Rules</vt:lpstr>
      <vt:lpstr>Sample Quiz Question</vt:lpstr>
      <vt:lpstr>Quiz No. 1</vt:lpstr>
      <vt:lpstr>Quiz (Contd.)</vt:lpstr>
      <vt:lpstr>Introduction of Materials</vt:lpstr>
      <vt:lpstr>Introduction of Materials</vt:lpstr>
      <vt:lpstr>Types of Materials</vt:lpstr>
      <vt:lpstr>Types of Material contd.</vt:lpstr>
      <vt:lpstr>Valence &amp; Conduction Band</vt:lpstr>
      <vt:lpstr>What is Semiconductor?</vt:lpstr>
      <vt:lpstr>Why Semiconductor?</vt:lpstr>
      <vt:lpstr>Semiconductors</vt:lpstr>
      <vt:lpstr>Semiconductors (contd.)</vt:lpstr>
      <vt:lpstr>Atomic Structure of Silicon &amp; Germanium</vt:lpstr>
      <vt:lpstr>Doping of Semiconductors</vt:lpstr>
      <vt:lpstr>Types of Semiconductors</vt:lpstr>
      <vt:lpstr>Types of Semiconductor</vt:lpstr>
      <vt:lpstr>Intrinsic Semiconductor Atomic Structure</vt:lpstr>
      <vt:lpstr>Extrinsic Semiconductor Atomic Structure</vt:lpstr>
      <vt:lpstr>Difference between Intrinsic &amp; Extrinsic Semiconductors</vt:lpstr>
      <vt:lpstr>Why do we not use intrinsic semiconductor? </vt:lpstr>
      <vt:lpstr>Semiconductors (contd.)</vt:lpstr>
      <vt:lpstr>Semiconductors (contd.)</vt:lpstr>
      <vt:lpstr>Semiconductors (contd.)</vt:lpstr>
      <vt:lpstr>Semiconductors (contd.)</vt:lpstr>
      <vt:lpstr>N-type Semiconductor</vt:lpstr>
      <vt:lpstr>P-type Semiconductor</vt:lpstr>
      <vt:lpstr>Why N-Type and P-Type are electrically neutral?</vt:lpstr>
      <vt:lpstr>Semiconductors (contd.)</vt:lpstr>
      <vt:lpstr>Diode</vt:lpstr>
      <vt:lpstr>Diode Theory</vt:lpstr>
      <vt:lpstr>Diode Theory (contd.)</vt:lpstr>
      <vt:lpstr>Diode Theory (contd.)</vt:lpstr>
      <vt:lpstr>Biasing of Diode</vt:lpstr>
      <vt:lpstr>Biasing of Diode</vt:lpstr>
      <vt:lpstr>Forward Biasing</vt:lpstr>
      <vt:lpstr>Forward Biasing (contd.)</vt:lpstr>
      <vt:lpstr>Forward Biasing (contd.)</vt:lpstr>
      <vt:lpstr>Reverse Biasing</vt:lpstr>
      <vt:lpstr>IV Characteristic Curve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PHSICS</dc:title>
  <dc:creator/>
  <cp:lastModifiedBy>Windows User</cp:lastModifiedBy>
  <cp:revision>14</cp:revision>
  <dcterms:created xsi:type="dcterms:W3CDTF">2023-09-30T15:56:00Z</dcterms:created>
  <dcterms:modified xsi:type="dcterms:W3CDTF">2023-10-13T15:42:11Z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7A55F2626CC14D6488BA304C92C3D1E1_11</vt:lpwstr>
  </property>
  <property fmtid="{D5CDD505-2E9C-101B-9397-08002B2CF9AE}" pid="3" name="KSOProductBuildVer">
    <vt:lpwstr>1033-12.2.0.13215</vt:lpwstr>
  </property>
</Properties>
</file>