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4"/>
  </p:notesMasterIdLst>
  <p:sldIdLst>
    <p:sldId id="257" r:id="rId2"/>
    <p:sldId id="270" r:id="rId3"/>
    <p:sldId id="271" r:id="rId4"/>
    <p:sldId id="272" r:id="rId5"/>
    <p:sldId id="273" r:id="rId6"/>
    <p:sldId id="274" r:id="rId7"/>
    <p:sldId id="275" r:id="rId8"/>
    <p:sldId id="277" r:id="rId9"/>
    <p:sldId id="278" r:id="rId10"/>
    <p:sldId id="276"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19ED3-FD69-4C69-A901-F8461791448D}"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61C6A-E0F8-4A1C-A2F0-C9F45799422A}" type="slidenum">
              <a:rPr lang="en-GB" smtClean="0"/>
              <a:t>‹#›</a:t>
            </a:fld>
            <a:endParaRPr lang="en-GB"/>
          </a:p>
        </p:txBody>
      </p:sp>
    </p:spTree>
    <p:extLst>
      <p:ext uri="{BB962C8B-B14F-4D97-AF65-F5344CB8AC3E}">
        <p14:creationId xmlns:p14="http://schemas.microsoft.com/office/powerpoint/2010/main" val="152130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4</a:t>
            </a:fld>
            <a:endParaRPr lang="en-US"/>
          </a:p>
        </p:txBody>
      </p:sp>
    </p:spTree>
    <p:extLst>
      <p:ext uri="{BB962C8B-B14F-4D97-AF65-F5344CB8AC3E}">
        <p14:creationId xmlns:p14="http://schemas.microsoft.com/office/powerpoint/2010/main" val="4054108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15</a:t>
            </a:fld>
            <a:endParaRPr lang="en-US"/>
          </a:p>
        </p:txBody>
      </p:sp>
    </p:spTree>
    <p:extLst>
      <p:ext uri="{BB962C8B-B14F-4D97-AF65-F5344CB8AC3E}">
        <p14:creationId xmlns:p14="http://schemas.microsoft.com/office/powerpoint/2010/main" val="103965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16</a:t>
            </a:fld>
            <a:endParaRPr lang="en-US"/>
          </a:p>
        </p:txBody>
      </p:sp>
    </p:spTree>
    <p:extLst>
      <p:ext uri="{BB962C8B-B14F-4D97-AF65-F5344CB8AC3E}">
        <p14:creationId xmlns:p14="http://schemas.microsoft.com/office/powerpoint/2010/main" val="2666782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17</a:t>
            </a:fld>
            <a:endParaRPr lang="en-US"/>
          </a:p>
        </p:txBody>
      </p:sp>
    </p:spTree>
    <p:extLst>
      <p:ext uri="{BB962C8B-B14F-4D97-AF65-F5344CB8AC3E}">
        <p14:creationId xmlns:p14="http://schemas.microsoft.com/office/powerpoint/2010/main" val="26799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18</a:t>
            </a:fld>
            <a:endParaRPr lang="en-US"/>
          </a:p>
        </p:txBody>
      </p:sp>
    </p:spTree>
    <p:extLst>
      <p:ext uri="{BB962C8B-B14F-4D97-AF65-F5344CB8AC3E}">
        <p14:creationId xmlns:p14="http://schemas.microsoft.com/office/powerpoint/2010/main" val="3878800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19</a:t>
            </a:fld>
            <a:endParaRPr lang="en-US"/>
          </a:p>
        </p:txBody>
      </p:sp>
    </p:spTree>
    <p:extLst>
      <p:ext uri="{BB962C8B-B14F-4D97-AF65-F5344CB8AC3E}">
        <p14:creationId xmlns:p14="http://schemas.microsoft.com/office/powerpoint/2010/main" val="843108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20</a:t>
            </a:fld>
            <a:endParaRPr lang="en-US"/>
          </a:p>
        </p:txBody>
      </p:sp>
    </p:spTree>
    <p:extLst>
      <p:ext uri="{BB962C8B-B14F-4D97-AF65-F5344CB8AC3E}">
        <p14:creationId xmlns:p14="http://schemas.microsoft.com/office/powerpoint/2010/main" val="253586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21</a:t>
            </a:fld>
            <a:endParaRPr lang="en-US"/>
          </a:p>
        </p:txBody>
      </p:sp>
    </p:spTree>
    <p:extLst>
      <p:ext uri="{BB962C8B-B14F-4D97-AF65-F5344CB8AC3E}">
        <p14:creationId xmlns:p14="http://schemas.microsoft.com/office/powerpoint/2010/main" val="284280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22</a:t>
            </a:fld>
            <a:endParaRPr lang="en-US"/>
          </a:p>
        </p:txBody>
      </p:sp>
    </p:spTree>
    <p:extLst>
      <p:ext uri="{BB962C8B-B14F-4D97-AF65-F5344CB8AC3E}">
        <p14:creationId xmlns:p14="http://schemas.microsoft.com/office/powerpoint/2010/main" val="43499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5</a:t>
            </a:fld>
            <a:endParaRPr lang="en-US"/>
          </a:p>
        </p:txBody>
      </p:sp>
    </p:spTree>
    <p:extLst>
      <p:ext uri="{BB962C8B-B14F-4D97-AF65-F5344CB8AC3E}">
        <p14:creationId xmlns:p14="http://schemas.microsoft.com/office/powerpoint/2010/main" val="1573962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6</a:t>
            </a:fld>
            <a:endParaRPr lang="en-US"/>
          </a:p>
        </p:txBody>
      </p:sp>
    </p:spTree>
    <p:extLst>
      <p:ext uri="{BB962C8B-B14F-4D97-AF65-F5344CB8AC3E}">
        <p14:creationId xmlns:p14="http://schemas.microsoft.com/office/powerpoint/2010/main" val="141244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7</a:t>
            </a:fld>
            <a:endParaRPr lang="en-US"/>
          </a:p>
        </p:txBody>
      </p:sp>
    </p:spTree>
    <p:extLst>
      <p:ext uri="{BB962C8B-B14F-4D97-AF65-F5344CB8AC3E}">
        <p14:creationId xmlns:p14="http://schemas.microsoft.com/office/powerpoint/2010/main" val="79944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10</a:t>
            </a:fld>
            <a:endParaRPr lang="en-US"/>
          </a:p>
        </p:txBody>
      </p:sp>
    </p:spTree>
    <p:extLst>
      <p:ext uri="{BB962C8B-B14F-4D97-AF65-F5344CB8AC3E}">
        <p14:creationId xmlns:p14="http://schemas.microsoft.com/office/powerpoint/2010/main" val="64874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11</a:t>
            </a:fld>
            <a:endParaRPr lang="en-US"/>
          </a:p>
        </p:txBody>
      </p:sp>
    </p:spTree>
    <p:extLst>
      <p:ext uri="{BB962C8B-B14F-4D97-AF65-F5344CB8AC3E}">
        <p14:creationId xmlns:p14="http://schemas.microsoft.com/office/powerpoint/2010/main" val="424996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12</a:t>
            </a:fld>
            <a:endParaRPr lang="en-US"/>
          </a:p>
        </p:txBody>
      </p:sp>
    </p:spTree>
    <p:extLst>
      <p:ext uri="{BB962C8B-B14F-4D97-AF65-F5344CB8AC3E}">
        <p14:creationId xmlns:p14="http://schemas.microsoft.com/office/powerpoint/2010/main" val="380459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13</a:t>
            </a:fld>
            <a:endParaRPr lang="en-US"/>
          </a:p>
        </p:txBody>
      </p:sp>
    </p:spTree>
    <p:extLst>
      <p:ext uri="{BB962C8B-B14F-4D97-AF65-F5344CB8AC3E}">
        <p14:creationId xmlns:p14="http://schemas.microsoft.com/office/powerpoint/2010/main" val="1996332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14</a:t>
            </a:fld>
            <a:endParaRPr lang="en-US"/>
          </a:p>
        </p:txBody>
      </p:sp>
    </p:spTree>
    <p:extLst>
      <p:ext uri="{BB962C8B-B14F-4D97-AF65-F5344CB8AC3E}">
        <p14:creationId xmlns:p14="http://schemas.microsoft.com/office/powerpoint/2010/main" val="27972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34877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0D338-5E99-4822-88B6-AD7DA99E61B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81316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343083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383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549588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36019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28897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23549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99655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56805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31519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0D338-5E99-4822-88B6-AD7DA99E61B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19670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40D338-5E99-4822-88B6-AD7DA99E61B4}" type="datetimeFigureOut">
              <a:rPr lang="en-GB" smtClean="0"/>
              <a:t>13/10/2023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319757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121761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312160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740D338-5E99-4822-88B6-AD7DA99E61B4}" type="datetimeFigureOut">
              <a:rPr lang="en-GB" smtClean="0"/>
              <a:t>13/10/2023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47481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0D338-5E99-4822-88B6-AD7DA99E61B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1686F-3098-4088-B497-EBA449F1F05F}" type="slidenum">
              <a:rPr lang="en-GB" smtClean="0"/>
              <a:t>‹#›</a:t>
            </a:fld>
            <a:endParaRPr lang="en-GB"/>
          </a:p>
        </p:txBody>
      </p:sp>
    </p:spTree>
    <p:extLst>
      <p:ext uri="{BB962C8B-B14F-4D97-AF65-F5344CB8AC3E}">
        <p14:creationId xmlns:p14="http://schemas.microsoft.com/office/powerpoint/2010/main" val="2098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40D338-5E99-4822-88B6-AD7DA99E61B4}" type="datetimeFigureOut">
              <a:rPr lang="en-GB" smtClean="0"/>
              <a:t>13/10/2023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C1686F-3098-4088-B497-EBA449F1F05F}" type="slidenum">
              <a:rPr lang="en-GB" smtClean="0"/>
              <a:t>‹#›</a:t>
            </a:fld>
            <a:endParaRPr lang="en-GB"/>
          </a:p>
        </p:txBody>
      </p:sp>
    </p:spTree>
    <p:extLst>
      <p:ext uri="{BB962C8B-B14F-4D97-AF65-F5344CB8AC3E}">
        <p14:creationId xmlns:p14="http://schemas.microsoft.com/office/powerpoint/2010/main" val="371574886"/>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PHSICS</a:t>
            </a:r>
          </a:p>
        </p:txBody>
      </p:sp>
      <p:sp>
        <p:nvSpPr>
          <p:cNvPr id="3" name="Subtitle 2"/>
          <p:cNvSpPr>
            <a:spLocks noGrp="1"/>
          </p:cNvSpPr>
          <p:nvPr>
            <p:ph type="subTitle" idx="1"/>
          </p:nvPr>
        </p:nvSpPr>
        <p:spPr/>
        <p:txBody>
          <a:bodyPr/>
          <a:lstStyle/>
          <a:p>
            <a:r>
              <a:rPr lang="en-US"/>
              <a:t>(SEAP-113)</a:t>
            </a:r>
          </a:p>
        </p:txBody>
      </p:sp>
    </p:spTree>
    <p:extLst>
      <p:ext uri="{BB962C8B-B14F-4D97-AF65-F5344CB8AC3E}">
        <p14:creationId xmlns:p14="http://schemas.microsoft.com/office/powerpoint/2010/main" val="3605942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IV Characteristic Curve</a:t>
            </a:r>
            <a:endParaRPr lang="en-GB" b="1" dirty="0">
              <a:solidFill>
                <a:schemeClr val="tx1"/>
              </a:solidFill>
            </a:endParaRPr>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10</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172" y="1215930"/>
            <a:ext cx="6014434" cy="5622188"/>
          </a:xfrm>
          <a:prstGeom prst="rect">
            <a:avLst/>
          </a:prstGeom>
        </p:spPr>
      </p:pic>
    </p:spTree>
    <p:extLst>
      <p:ext uri="{BB962C8B-B14F-4D97-AF65-F5344CB8AC3E}">
        <p14:creationId xmlns:p14="http://schemas.microsoft.com/office/powerpoint/2010/main" val="141360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a:t>
            </a:r>
          </a:p>
        </p:txBody>
      </p:sp>
      <p:sp>
        <p:nvSpPr>
          <p:cNvPr id="3" name="Content Placeholder 2"/>
          <p:cNvSpPr>
            <a:spLocks noGrp="1"/>
          </p:cNvSpPr>
          <p:nvPr>
            <p:ph idx="1"/>
          </p:nvPr>
        </p:nvSpPr>
        <p:spPr/>
        <p:txBody>
          <a:bodyPr>
            <a:normAutofit fontScale="92500" lnSpcReduction="20000"/>
          </a:bodyPr>
          <a:lstStyle/>
          <a:p>
            <a:pPr lvl="1"/>
            <a:r>
              <a:rPr lang="en-GB" sz="2800" dirty="0">
                <a:solidFill>
                  <a:srgbClr val="FF0000"/>
                </a:solidFill>
              </a:rPr>
              <a:t>Ideal Diode Model</a:t>
            </a:r>
            <a:endParaRPr lang="en-GB" sz="2800" dirty="0">
              <a:solidFill>
                <a:schemeClr val="tx1">
                  <a:lumMod val="65000"/>
                  <a:lumOff val="35000"/>
                </a:schemeClr>
              </a:solidFill>
            </a:endParaRPr>
          </a:p>
          <a:p>
            <a:pPr lvl="2"/>
            <a:r>
              <a:rPr lang="en-GB" sz="2400" dirty="0">
                <a:solidFill>
                  <a:schemeClr val="tx1">
                    <a:lumMod val="65000"/>
                    <a:lumOff val="35000"/>
                  </a:schemeClr>
                </a:solidFill>
              </a:rPr>
              <a:t>It is the least accurate approximate model</a:t>
            </a:r>
          </a:p>
          <a:p>
            <a:pPr lvl="2"/>
            <a:r>
              <a:rPr lang="en-GB" sz="2400" dirty="0">
                <a:solidFill>
                  <a:schemeClr val="tx1">
                    <a:lumMod val="65000"/>
                    <a:lumOff val="35000"/>
                  </a:schemeClr>
                </a:solidFill>
              </a:rPr>
              <a:t>The diode can be replace by a simple switch</a:t>
            </a:r>
          </a:p>
          <a:p>
            <a:pPr lvl="2"/>
            <a:r>
              <a:rPr lang="en-GB" sz="2400" dirty="0">
                <a:solidFill>
                  <a:schemeClr val="tx1">
                    <a:lumMod val="65000"/>
                    <a:lumOff val="35000"/>
                  </a:schemeClr>
                </a:solidFill>
              </a:rPr>
              <a:t>When diode is forward bias, diode acts like a closed switch</a:t>
            </a:r>
            <a:endParaRPr lang="en-US" sz="2400" dirty="0">
              <a:solidFill>
                <a:schemeClr val="tx1">
                  <a:lumMod val="65000"/>
                  <a:lumOff val="35000"/>
                </a:schemeClr>
              </a:solidFill>
            </a:endParaRPr>
          </a:p>
          <a:p>
            <a:pPr lvl="2"/>
            <a:r>
              <a:rPr lang="en-GB" sz="2400" dirty="0">
                <a:solidFill>
                  <a:schemeClr val="tx1">
                    <a:lumMod val="65000"/>
                    <a:lumOff val="35000"/>
                  </a:schemeClr>
                </a:solidFill>
              </a:rPr>
              <a:t>When diode is reverse biased, diode acts like an open switch</a:t>
            </a:r>
          </a:p>
          <a:p>
            <a:pPr lvl="2"/>
            <a:r>
              <a:rPr lang="en-GB" sz="2400" dirty="0">
                <a:solidFill>
                  <a:schemeClr val="tx1">
                    <a:lumMod val="65000"/>
                    <a:lumOff val="35000"/>
                  </a:schemeClr>
                </a:solidFill>
              </a:rPr>
              <a:t>The barrier potential, dynamic resistance of diode and reverse current are neglected</a:t>
            </a:r>
          </a:p>
          <a:p>
            <a:pPr lvl="2"/>
            <a:r>
              <a:rPr lang="en-GB" sz="2400" dirty="0">
                <a:solidFill>
                  <a:schemeClr val="tx1">
                    <a:lumMod val="65000"/>
                    <a:lumOff val="35000"/>
                  </a:schemeClr>
                </a:solidFill>
              </a:rPr>
              <a:t>Only used for troubleshooting purpose, whether diode is working or not</a:t>
            </a:r>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400359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1935" y="2052638"/>
            <a:ext cx="7409906" cy="4195762"/>
          </a:xfrm>
        </p:spPr>
      </p:pic>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57005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lvl="1"/>
                <a:r>
                  <a:rPr lang="en-GB" sz="2800" dirty="0"/>
                  <a:t>Since, barrier potential and dynamic resistance is neglected, the voltage across diode in forward bias is zero and current can be calculated as</a:t>
                </a:r>
              </a:p>
              <a:p>
                <a:pPr marL="384175" lvl="2" indent="0" algn="ctr">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𝐹</m:t>
                          </m:r>
                        </m:sub>
                      </m:sSub>
                      <m:r>
                        <a:rPr lang="en-GB" sz="2400" b="0" i="1" smtClean="0">
                          <a:latin typeface="Cambria Math" panose="02040503050406030204" pitchFamily="18" charset="0"/>
                        </a:rPr>
                        <m:t>= </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𝑉</m:t>
                              </m:r>
                            </m:e>
                            <m:sub>
                              <m:r>
                                <a:rPr lang="en-GB" sz="2400" b="0" i="1" smtClean="0">
                                  <a:latin typeface="Cambria Math" panose="02040503050406030204" pitchFamily="18" charset="0"/>
                                </a:rPr>
                                <m:t>𝐵𝑖𝑎𝑠</m:t>
                              </m:r>
                            </m:sub>
                          </m:sSub>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𝑅</m:t>
                              </m:r>
                            </m:e>
                            <m:sub>
                              <m:r>
                                <a:rPr lang="en-GB" sz="2400" b="0" i="1" smtClean="0">
                                  <a:latin typeface="Cambria Math" panose="02040503050406030204" pitchFamily="18" charset="0"/>
                                </a:rPr>
                                <m:t>𝐿𝑖𝑚𝑖𝑡</m:t>
                              </m:r>
                            </m:sub>
                          </m:sSub>
                        </m:den>
                      </m:f>
                    </m:oMath>
                  </m:oMathPara>
                </a14:m>
                <a:endParaRPr lang="en-GB" sz="2400" b="0" dirty="0"/>
              </a:p>
              <a:p>
                <a:pPr lvl="1"/>
                <a:endParaRPr lang="en-GB" sz="2800" b="0" dirty="0"/>
              </a:p>
              <a:p>
                <a:pPr lvl="1"/>
                <a:r>
                  <a:rPr lang="en-GB" sz="2800" b="0" dirty="0"/>
                  <a:t>Since, reverse current is neglected, means reverse current is zero and reverse voltage is equal to the bias voltage</a:t>
                </a:r>
              </a:p>
              <a:p>
                <a:pPr marL="201295" lvl="1" indent="0">
                  <a:buNone/>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𝑅</m:t>
                          </m:r>
                        </m:sub>
                      </m:sSub>
                      <m:r>
                        <a:rPr lang="en-GB" sz="2800" b="0" i="1" smtClean="0">
                          <a:latin typeface="Cambria Math" panose="02040503050406030204" pitchFamily="18" charset="0"/>
                        </a:rPr>
                        <m:t>=0           </m:t>
                      </m:r>
                      <m:r>
                        <a:rPr lang="en-GB" sz="2800" b="0" i="1" smtClean="0">
                          <a:latin typeface="Cambria Math" panose="02040503050406030204" pitchFamily="18" charset="0"/>
                        </a:rPr>
                        <m:t>𝑎𝑛𝑑</m:t>
                      </m:r>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𝑅</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𝐵𝑖𝑎𝑠</m:t>
                          </m:r>
                        </m:sub>
                      </m:sSub>
                    </m:oMath>
                  </m:oMathPara>
                </a14:m>
                <a:endParaRPr lang="en-GB" sz="28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326" r="-2112"/>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02268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p:sp>
        <p:nvSpPr>
          <p:cNvPr id="3" name="Content Placeholder 2"/>
          <p:cNvSpPr>
            <a:spLocks noGrp="1"/>
          </p:cNvSpPr>
          <p:nvPr>
            <p:ph idx="1"/>
          </p:nvPr>
        </p:nvSpPr>
        <p:spPr/>
        <p:txBody>
          <a:bodyPr>
            <a:normAutofit lnSpcReduction="10000"/>
          </a:bodyPr>
          <a:lstStyle/>
          <a:p>
            <a:pPr lvl="1"/>
            <a:r>
              <a:rPr lang="en-GB" sz="2800" dirty="0">
                <a:solidFill>
                  <a:srgbClr val="FF0000"/>
                </a:solidFill>
              </a:rPr>
              <a:t>Practical Diode Model:</a:t>
            </a:r>
          </a:p>
          <a:p>
            <a:pPr lvl="2"/>
            <a:r>
              <a:rPr lang="en-GB" sz="2400" dirty="0"/>
              <a:t>In this approximation, the barrier potential is considered i.e. 0.7V for Si</a:t>
            </a:r>
          </a:p>
          <a:p>
            <a:pPr lvl="2"/>
            <a:r>
              <a:rPr lang="en-GB" sz="2400" dirty="0"/>
              <a:t>In forward bias, a voltage source is considered with a closed switch</a:t>
            </a:r>
          </a:p>
          <a:p>
            <a:pPr lvl="2"/>
            <a:r>
              <a:rPr lang="en-GB" sz="2400" dirty="0"/>
              <a:t>The +</a:t>
            </a:r>
            <a:r>
              <a:rPr lang="en-GB" sz="2400" dirty="0" err="1"/>
              <a:t>ive</a:t>
            </a:r>
            <a:r>
              <a:rPr lang="en-GB" sz="2400" dirty="0"/>
              <a:t> side of the source is at anode</a:t>
            </a:r>
          </a:p>
          <a:p>
            <a:pPr lvl="2"/>
            <a:r>
              <a:rPr lang="en-GB" sz="2400" dirty="0"/>
              <a:t>Bias voltage should be greater then that voltage source in order to conduct a diode</a:t>
            </a:r>
          </a:p>
          <a:p>
            <a:pPr lvl="2"/>
            <a:r>
              <a:rPr lang="en-GB" sz="2400" dirty="0"/>
              <a:t>In reverse bias, voltage source will not effect the circuit as diode acts as an open switch</a:t>
            </a:r>
          </a:p>
          <a:p>
            <a:pPr lvl="2"/>
            <a:endParaRPr lang="en-US" sz="24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188438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0003" y="2193156"/>
            <a:ext cx="10725488" cy="3228850"/>
          </a:xfrm>
        </p:spPr>
      </p:pic>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895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lvl="1"/>
                <a:r>
                  <a:rPr lang="en-GB" sz="2800" dirty="0"/>
                  <a:t>As diode has a voltage drop of 0.7V so </a:t>
                </a:r>
              </a:p>
              <a:p>
                <a:pPr marL="201295" lvl="1" indent="0" algn="ctr">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𝐹</m:t>
                          </m:r>
                        </m:sub>
                      </m:sSub>
                      <m:r>
                        <a:rPr lang="en-GB" sz="2800" b="0" i="1" smtClean="0">
                          <a:latin typeface="Cambria Math" panose="02040503050406030204" pitchFamily="18" charset="0"/>
                        </a:rPr>
                        <m:t>=0.7</m:t>
                      </m:r>
                      <m:r>
                        <a:rPr lang="en-GB" sz="2800" b="0" i="1" smtClean="0">
                          <a:latin typeface="Cambria Math" panose="02040503050406030204" pitchFamily="18" charset="0"/>
                        </a:rPr>
                        <m:t>𝑉</m:t>
                      </m:r>
                    </m:oMath>
                  </m:oMathPara>
                </a14:m>
                <a:endParaRPr lang="en-US" sz="2800" dirty="0"/>
              </a:p>
              <a:p>
                <a:pPr lvl="1"/>
                <a:r>
                  <a:rPr lang="en-GB" sz="2800" dirty="0"/>
                  <a:t>The current through the diode can be calculated by KCL, hence</a:t>
                </a:r>
              </a:p>
              <a:p>
                <a:pPr marL="201295" lvl="1" indent="0" algn="ctr">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𝐹</m:t>
                          </m:r>
                        </m:sub>
                      </m:sSub>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𝐵𝑖𝑎𝑠</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𝐹</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𝑅</m:t>
                              </m:r>
                            </m:e>
                            <m:sub>
                              <m:r>
                                <a:rPr lang="en-GB" sz="2800" b="0" i="1" smtClean="0">
                                  <a:latin typeface="Cambria Math" panose="02040503050406030204" pitchFamily="18" charset="0"/>
                                </a:rPr>
                                <m:t>𝐿𝑖𝑚𝑖𝑡</m:t>
                              </m:r>
                            </m:sub>
                          </m:sSub>
                        </m:den>
                      </m:f>
                    </m:oMath>
                  </m:oMathPara>
                </a14:m>
                <a:endParaRPr lang="en-US" sz="2800" dirty="0"/>
              </a:p>
              <a:p>
                <a:pPr lvl="1"/>
                <a:r>
                  <a:rPr lang="en-GB" sz="2800" dirty="0"/>
                  <a:t>In reverse bias, reverse current is zero and reverse voltage is equal to the bias voltage</a:t>
                </a:r>
              </a:p>
              <a:p>
                <a:pPr marL="201295" lvl="1" indent="0">
                  <a:buNone/>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𝐼</m:t>
                          </m:r>
                        </m:e>
                        <m:sub>
                          <m:r>
                            <a:rPr lang="en-GB" sz="2800" i="1">
                              <a:latin typeface="Cambria Math" panose="02040503050406030204" pitchFamily="18" charset="0"/>
                            </a:rPr>
                            <m:t>𝑅</m:t>
                          </m:r>
                        </m:sub>
                      </m:sSub>
                      <m:r>
                        <a:rPr lang="en-GB" sz="2800" i="1">
                          <a:latin typeface="Cambria Math" panose="02040503050406030204" pitchFamily="18" charset="0"/>
                        </a:rPr>
                        <m:t>=0           </m:t>
                      </m:r>
                      <m:r>
                        <a:rPr lang="en-GB" sz="2800" i="1">
                          <a:latin typeface="Cambria Math" panose="02040503050406030204" pitchFamily="18" charset="0"/>
                        </a:rPr>
                        <m:t>𝑎𝑛𝑑</m:t>
                      </m:r>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𝑉</m:t>
                          </m:r>
                        </m:e>
                        <m:sub>
                          <m:r>
                            <a:rPr lang="en-GB" sz="2800" i="1">
                              <a:latin typeface="Cambria Math" panose="02040503050406030204" pitchFamily="18" charset="0"/>
                            </a:rPr>
                            <m:t>𝑅</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𝑉</m:t>
                          </m:r>
                        </m:e>
                        <m:sub>
                          <m:r>
                            <a:rPr lang="en-GB" sz="2800" i="1">
                              <a:latin typeface="Cambria Math" panose="02040503050406030204" pitchFamily="18" charset="0"/>
                            </a:rPr>
                            <m:t>𝐵𝑖𝑎𝑠</m:t>
                          </m:r>
                        </m:sub>
                      </m:sSub>
                    </m:oMath>
                  </m:oMathPara>
                </a14:m>
                <a:endParaRPr lang="en-GB" sz="2800" dirty="0"/>
              </a:p>
              <a:p>
                <a:pPr lvl="1"/>
                <a:r>
                  <a:rPr lang="en-GB" sz="2800" dirty="0"/>
                  <a:t>This approximation is useful when dealing with the low voltage calculations and designing basic diode circuits </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616" r="-1703"/>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41133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p:sp>
        <p:nvSpPr>
          <p:cNvPr id="3" name="Content Placeholder 2"/>
          <p:cNvSpPr>
            <a:spLocks noGrp="1"/>
          </p:cNvSpPr>
          <p:nvPr>
            <p:ph idx="1"/>
          </p:nvPr>
        </p:nvSpPr>
        <p:spPr/>
        <p:txBody>
          <a:bodyPr>
            <a:normAutofit lnSpcReduction="10000"/>
          </a:bodyPr>
          <a:lstStyle/>
          <a:p>
            <a:pPr lvl="1"/>
            <a:r>
              <a:rPr lang="en-GB" sz="2800" dirty="0">
                <a:solidFill>
                  <a:srgbClr val="FF0000"/>
                </a:solidFill>
              </a:rPr>
              <a:t>Complete Diode Model:</a:t>
            </a:r>
          </a:p>
          <a:p>
            <a:pPr lvl="2"/>
            <a:r>
              <a:rPr lang="en-GB" sz="2400" dirty="0"/>
              <a:t>It is the most accurate diode approximation</a:t>
            </a:r>
          </a:p>
          <a:p>
            <a:pPr lvl="2"/>
            <a:endParaRPr lang="en-GB" sz="2400" dirty="0"/>
          </a:p>
          <a:p>
            <a:pPr lvl="2"/>
            <a:r>
              <a:rPr lang="en-GB" sz="2400" dirty="0"/>
              <a:t>It includes the barrier potential, a small forward internal dynamic resistance and a large internal reverse resistance</a:t>
            </a:r>
          </a:p>
          <a:p>
            <a:pPr lvl="2"/>
            <a:endParaRPr lang="en-GB" sz="2400" dirty="0"/>
          </a:p>
          <a:p>
            <a:pPr lvl="2"/>
            <a:r>
              <a:rPr lang="en-GB" sz="2400" dirty="0"/>
              <a:t>Reverse resistance is taken because it provides a path for reverse current which is included in the approximation</a:t>
            </a:r>
          </a:p>
          <a:p>
            <a:pPr lvl="2"/>
            <a:endParaRPr lang="en-US" sz="24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88921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5624" y="1904786"/>
            <a:ext cx="10595425" cy="3697524"/>
          </a:xfrm>
        </p:spPr>
      </p:pic>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45697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Diode Models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1"/>
                <a:r>
                  <a:rPr lang="en-GB" sz="2800" dirty="0"/>
                  <a:t>The values for the forward voltage and current can be calculated as:</a:t>
                </a:r>
              </a:p>
              <a:p>
                <a:pPr marL="201295" lvl="1" indent="0" algn="ctr">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𝐹</m:t>
                          </m:r>
                        </m:sub>
                      </m:sSub>
                      <m:r>
                        <a:rPr lang="en-GB" sz="2800" b="0" i="1" smtClean="0">
                          <a:latin typeface="Cambria Math" panose="02040503050406030204" pitchFamily="18" charset="0"/>
                        </a:rPr>
                        <m:t>=0.7</m:t>
                      </m:r>
                      <m:r>
                        <a:rPr lang="en-GB" sz="2800" b="0" i="1" smtClean="0">
                          <a:latin typeface="Cambria Math" panose="02040503050406030204" pitchFamily="18" charset="0"/>
                        </a:rPr>
                        <m:t>𝑉</m:t>
                      </m:r>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𝐹</m:t>
                              </m:r>
                            </m:sub>
                          </m:sSub>
                          <m:r>
                            <a:rPr lang="en-US" sz="2800" b="0" i="1" smtClean="0">
                              <a:latin typeface="Cambria Math" panose="02040503050406030204" pitchFamily="18" charset="0"/>
                            </a:rPr>
                            <m:t>𝑟</m:t>
                          </m:r>
                        </m:e>
                        <m:sub>
                          <m:r>
                            <a:rPr lang="en-GB" sz="2800" b="0" i="1" smtClean="0">
                              <a:latin typeface="Cambria Math" panose="02040503050406030204" pitchFamily="18" charset="0"/>
                            </a:rPr>
                            <m:t>𝑑</m:t>
                          </m:r>
                        </m:sub>
                      </m:sSub>
                    </m:oMath>
                  </m:oMathPara>
                </a14:m>
                <a:endParaRPr lang="en-GB" sz="2800" b="0" dirty="0"/>
              </a:p>
              <a:p>
                <a:pPr marL="201295" lvl="1" indent="0" algn="ctr">
                  <a:buNone/>
                </a:pPr>
                <a:endParaRPr lang="en-GB" sz="2800" dirty="0"/>
              </a:p>
              <a:p>
                <a:pPr marL="201295" lvl="1" indent="0" algn="ctr">
                  <a:buNone/>
                </a:pPr>
                <a:r>
                  <a:rPr lang="en-GB" sz="2800" dirty="0"/>
                  <a:t>and</a:t>
                </a:r>
              </a:p>
              <a:p>
                <a:pPr marL="201295" lvl="1" indent="0" algn="ctr">
                  <a:buNone/>
                </a:pPr>
                <a:endParaRPr lang="en-GB" sz="2800" dirty="0"/>
              </a:p>
              <a:p>
                <a:pPr marL="201295" lvl="1" indent="0" algn="ctr">
                  <a:buNone/>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𝐼</m:t>
                          </m:r>
                        </m:e>
                        <m:sub>
                          <m:r>
                            <a:rPr lang="en-GB" sz="2800" b="0" i="1" smtClean="0">
                              <a:latin typeface="Cambria Math" panose="02040503050406030204" pitchFamily="18" charset="0"/>
                            </a:rPr>
                            <m:t>𝐹</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𝐵𝑖𝑎𝑠</m:t>
                              </m:r>
                            </m:sub>
                          </m:sSub>
                          <m:r>
                            <a:rPr lang="en-GB" sz="2800" b="0" i="1" smtClean="0">
                              <a:latin typeface="Cambria Math" panose="02040503050406030204" pitchFamily="18" charset="0"/>
                            </a:rPr>
                            <m:t>−0.7</m:t>
                          </m:r>
                          <m:r>
                            <a:rPr lang="en-GB" sz="2800" b="0" i="1" smtClean="0">
                              <a:latin typeface="Cambria Math" panose="02040503050406030204" pitchFamily="18" charset="0"/>
                            </a:rPr>
                            <m:t>𝑉</m:t>
                          </m:r>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𝑅</m:t>
                              </m:r>
                            </m:e>
                            <m:sub>
                              <m:r>
                                <a:rPr lang="en-GB" sz="2800" b="0" i="1" smtClean="0">
                                  <a:latin typeface="Cambria Math" panose="02040503050406030204" pitchFamily="18" charset="0"/>
                                </a:rPr>
                                <m:t>𝐿𝑖𝑚𝑖𝑡</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GB" sz="2800" b="0" i="1" smtClean="0">
                                  <a:latin typeface="Cambria Math" panose="02040503050406030204" pitchFamily="18" charset="0"/>
                                </a:rPr>
                                <m:t>𝑑</m:t>
                              </m:r>
                            </m:sub>
                          </m:sSub>
                        </m:den>
                      </m:f>
                    </m:oMath>
                  </m:oMathPara>
                </a14:m>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599" r="-2384"/>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79467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Biasing of Diode</a:t>
            </a:r>
            <a:endParaRPr lang="en-GB" b="1" dirty="0"/>
          </a:p>
        </p:txBody>
      </p:sp>
    </p:spTree>
    <p:extLst>
      <p:ext uri="{BB962C8B-B14F-4D97-AF65-F5344CB8AC3E}">
        <p14:creationId xmlns:p14="http://schemas.microsoft.com/office/powerpoint/2010/main" val="254228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20</a:t>
            </a:fld>
            <a:endParaRPr lang="en-US" dirty="0"/>
          </a:p>
        </p:txBody>
      </p:sp>
      <p:sp>
        <p:nvSpPr>
          <p:cNvPr id="2" name="Title 1"/>
          <p:cNvSpPr>
            <a:spLocks noGrp="1"/>
          </p:cNvSpPr>
          <p:nvPr>
            <p:ph type="title" idx="4294967295"/>
          </p:nvPr>
        </p:nvSpPr>
        <p:spPr>
          <a:xfrm>
            <a:off x="0" y="187885"/>
            <a:ext cx="10058400" cy="738187"/>
          </a:xfrm>
        </p:spPr>
        <p:txBody>
          <a:bodyPr>
            <a:normAutofit/>
          </a:bodyPr>
          <a:lstStyle/>
          <a:p>
            <a:r>
              <a:rPr lang="en-GB" b="1" dirty="0">
                <a:solidFill>
                  <a:schemeClr val="bg1"/>
                </a:solidFill>
              </a:rPr>
              <a:t>Diode Models (contd.)</a:t>
            </a:r>
          </a:p>
        </p:txBody>
      </p:sp>
      <p:pic>
        <p:nvPicPr>
          <p:cNvPr id="9" name="Content Placeholder 8"/>
          <p:cNvPicPr>
            <a:picLocks noGrp="1" noChangeAspect="1"/>
          </p:cNvPicPr>
          <p:nvPr>
            <p:ph idx="4294967295"/>
          </p:nvPr>
        </p:nvPicPr>
        <p:blipFill>
          <a:blip r:embed="rId3"/>
          <a:stretch>
            <a:fillRect/>
          </a:stretch>
        </p:blipFill>
        <p:spPr>
          <a:xfrm>
            <a:off x="1326524" y="1063416"/>
            <a:ext cx="8359775" cy="5235575"/>
          </a:xfrm>
        </p:spPr>
      </p:pic>
    </p:spTree>
    <p:extLst>
      <p:ext uri="{BB962C8B-B14F-4D97-AF65-F5344CB8AC3E}">
        <p14:creationId xmlns:p14="http://schemas.microsoft.com/office/powerpoint/2010/main" val="234555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21</a:t>
            </a:fld>
            <a:endParaRPr lang="en-US" dirty="0"/>
          </a:p>
        </p:txBody>
      </p:sp>
      <p:sp>
        <p:nvSpPr>
          <p:cNvPr id="2" name="Title 1"/>
          <p:cNvSpPr>
            <a:spLocks noGrp="1"/>
          </p:cNvSpPr>
          <p:nvPr>
            <p:ph type="title" idx="4294967295"/>
          </p:nvPr>
        </p:nvSpPr>
        <p:spPr>
          <a:xfrm>
            <a:off x="0" y="33338"/>
            <a:ext cx="10058400" cy="738187"/>
          </a:xfrm>
        </p:spPr>
        <p:txBody>
          <a:bodyPr>
            <a:normAutofit/>
          </a:bodyPr>
          <a:lstStyle/>
          <a:p>
            <a:r>
              <a:rPr lang="en-GB" b="1" dirty="0">
                <a:solidFill>
                  <a:schemeClr val="bg1"/>
                </a:solidFill>
              </a:rPr>
              <a:t>Diode Models (contd.)</a:t>
            </a:r>
          </a:p>
        </p:txBody>
      </p:sp>
      <p:pic>
        <p:nvPicPr>
          <p:cNvPr id="4" name="Picture 3"/>
          <p:cNvPicPr>
            <a:picLocks noChangeAspect="1"/>
          </p:cNvPicPr>
          <p:nvPr/>
        </p:nvPicPr>
        <p:blipFill>
          <a:blip r:embed="rId3"/>
          <a:stretch>
            <a:fillRect/>
          </a:stretch>
        </p:blipFill>
        <p:spPr>
          <a:xfrm>
            <a:off x="1901842" y="772288"/>
            <a:ext cx="8388315" cy="5420694"/>
          </a:xfrm>
          <a:prstGeom prst="rect">
            <a:avLst/>
          </a:prstGeom>
        </p:spPr>
      </p:pic>
    </p:spTree>
    <p:extLst>
      <p:ext uri="{BB962C8B-B14F-4D97-AF65-F5344CB8AC3E}">
        <p14:creationId xmlns:p14="http://schemas.microsoft.com/office/powerpoint/2010/main" val="203221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22F896-40B5-4ADD-8801-0D06FADFA095}" type="slidenum">
              <a:rPr lang="en-US" smtClean="0"/>
              <a:t>22</a:t>
            </a:fld>
            <a:endParaRPr lang="en-US" dirty="0"/>
          </a:p>
        </p:txBody>
      </p:sp>
      <p:sp>
        <p:nvSpPr>
          <p:cNvPr id="2" name="Title 1"/>
          <p:cNvSpPr>
            <a:spLocks noGrp="1"/>
          </p:cNvSpPr>
          <p:nvPr>
            <p:ph type="title" idx="4294967295"/>
          </p:nvPr>
        </p:nvSpPr>
        <p:spPr>
          <a:xfrm>
            <a:off x="0" y="33338"/>
            <a:ext cx="10058400" cy="738187"/>
          </a:xfrm>
        </p:spPr>
        <p:txBody>
          <a:bodyPr>
            <a:normAutofit/>
          </a:bodyPr>
          <a:lstStyle/>
          <a:p>
            <a:r>
              <a:rPr lang="en-GB" b="1" dirty="0">
                <a:solidFill>
                  <a:schemeClr val="bg1"/>
                </a:solidFill>
              </a:rPr>
              <a:t>Diode Models (contd.)</a:t>
            </a:r>
          </a:p>
        </p:txBody>
      </p:sp>
      <p:pic>
        <p:nvPicPr>
          <p:cNvPr id="7" name="Picture 6"/>
          <p:cNvPicPr>
            <a:picLocks noChangeAspect="1"/>
          </p:cNvPicPr>
          <p:nvPr/>
        </p:nvPicPr>
        <p:blipFill>
          <a:blip r:embed="rId3"/>
          <a:stretch>
            <a:fillRect/>
          </a:stretch>
        </p:blipFill>
        <p:spPr>
          <a:xfrm>
            <a:off x="1915190" y="767144"/>
            <a:ext cx="8361619" cy="5323712"/>
          </a:xfrm>
          <a:prstGeom prst="rect">
            <a:avLst/>
          </a:prstGeom>
        </p:spPr>
      </p:pic>
    </p:spTree>
    <p:extLst>
      <p:ext uri="{BB962C8B-B14F-4D97-AF65-F5344CB8AC3E}">
        <p14:creationId xmlns:p14="http://schemas.microsoft.com/office/powerpoint/2010/main" val="304133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Biasing of Diode</a:t>
            </a:r>
            <a:endParaRPr lang="en-GB" b="1" dirty="0"/>
          </a:p>
        </p:txBody>
      </p:sp>
      <p:sp>
        <p:nvSpPr>
          <p:cNvPr id="3" name="Content Placeholder 2"/>
          <p:cNvSpPr>
            <a:spLocks noGrp="1"/>
          </p:cNvSpPr>
          <p:nvPr>
            <p:ph idx="1"/>
          </p:nvPr>
        </p:nvSpPr>
        <p:spPr>
          <a:xfrm>
            <a:off x="1104293" y="1666552"/>
            <a:ext cx="8946541" cy="4195481"/>
          </a:xfrm>
        </p:spPr>
        <p:txBody>
          <a:bodyPr>
            <a:noAutofit/>
          </a:bodyPr>
          <a:lstStyle/>
          <a:p>
            <a:r>
              <a:rPr lang="en-GB" dirty="0"/>
              <a:t>In electronics, 'biasing' usually refers to a fixed DC voltage or current applied to a terminal of an electronic component such as a diode, </a:t>
            </a:r>
            <a:r>
              <a:rPr lang="en-GB" dirty="0" smtClean="0"/>
              <a:t>in </a:t>
            </a:r>
            <a:r>
              <a:rPr lang="en-GB" dirty="0"/>
              <a:t>order to establish proper operating conditions </a:t>
            </a:r>
            <a:r>
              <a:rPr lang="en-GB" dirty="0" smtClean="0"/>
              <a:t>for </a:t>
            </a:r>
            <a:r>
              <a:rPr lang="en-GB" dirty="0"/>
              <a:t>the component</a:t>
            </a:r>
            <a:r>
              <a:rPr lang="en-GB" dirty="0" smtClean="0"/>
              <a:t>.</a:t>
            </a:r>
          </a:p>
          <a:p>
            <a:r>
              <a:rPr lang="en-GB" dirty="0" smtClean="0"/>
              <a:t>It </a:t>
            </a:r>
            <a:r>
              <a:rPr lang="en-GB" dirty="0"/>
              <a:t>is a crucial aspect of designing electronic circuits, especially in semiconductors like </a:t>
            </a:r>
            <a:r>
              <a:rPr lang="en-GB" dirty="0" smtClean="0"/>
              <a:t>diodes, transistors</a:t>
            </a:r>
            <a:r>
              <a:rPr lang="en-GB" dirty="0"/>
              <a:t>. </a:t>
            </a:r>
            <a:endParaRPr lang="en-GB" dirty="0" smtClean="0"/>
          </a:p>
          <a:p>
            <a:r>
              <a:rPr lang="en-GB" dirty="0" smtClean="0"/>
              <a:t>Proper </a:t>
            </a:r>
            <a:r>
              <a:rPr lang="en-GB" dirty="0"/>
              <a:t>biasing ensures that the device operates in a stable and predictable </a:t>
            </a:r>
            <a:r>
              <a:rPr lang="en-GB" dirty="0" smtClean="0"/>
              <a:t>manner.</a:t>
            </a:r>
          </a:p>
          <a:p>
            <a:r>
              <a:rPr lang="en-GB" dirty="0"/>
              <a:t>Biasing a diode in electronics refers to the process of applying a specific voltage (or current) to the diode </a:t>
            </a:r>
            <a:r>
              <a:rPr lang="en-GB" b="1" dirty="0"/>
              <a:t>in order to control its electrical </a:t>
            </a:r>
            <a:r>
              <a:rPr lang="en-GB" b="1" dirty="0" err="1"/>
              <a:t>behavior</a:t>
            </a:r>
            <a:r>
              <a:rPr lang="en-GB" dirty="0"/>
              <a:t> and allow it to function in a desired way. </a:t>
            </a:r>
            <a:endParaRPr lang="en-GB" dirty="0" smtClean="0"/>
          </a:p>
          <a:p>
            <a:pPr marL="0" indent="0">
              <a:buNone/>
            </a:pPr>
            <a:r>
              <a:rPr lang="en-GB" b="1" dirty="0" smtClean="0"/>
              <a:t>Two </a:t>
            </a:r>
            <a:r>
              <a:rPr lang="en-GB" b="1" dirty="0"/>
              <a:t>main types of diode biasing:</a:t>
            </a:r>
            <a:r>
              <a:rPr lang="en-GB" dirty="0"/>
              <a:t> </a:t>
            </a:r>
            <a:endParaRPr lang="en-GB" dirty="0" smtClean="0"/>
          </a:p>
          <a:p>
            <a:pPr marL="457200" indent="-457200">
              <a:buFont typeface="+mj-lt"/>
              <a:buAutoNum type="arabicPeriod"/>
            </a:pPr>
            <a:r>
              <a:rPr lang="en-GB" dirty="0"/>
              <a:t>F</a:t>
            </a:r>
            <a:r>
              <a:rPr lang="en-GB" dirty="0" smtClean="0"/>
              <a:t>orward </a:t>
            </a:r>
            <a:r>
              <a:rPr lang="en-GB" dirty="0"/>
              <a:t>B</a:t>
            </a:r>
            <a:r>
              <a:rPr lang="en-GB" dirty="0" smtClean="0"/>
              <a:t>ias </a:t>
            </a:r>
            <a:endParaRPr lang="en-GB" dirty="0"/>
          </a:p>
          <a:p>
            <a:pPr marL="457200" indent="-457200">
              <a:buFont typeface="+mj-lt"/>
              <a:buAutoNum type="arabicPeriod"/>
            </a:pPr>
            <a:r>
              <a:rPr lang="en-GB" dirty="0" smtClean="0"/>
              <a:t>Reverse </a:t>
            </a:r>
            <a:r>
              <a:rPr lang="en-GB" dirty="0"/>
              <a:t>B</a:t>
            </a:r>
            <a:r>
              <a:rPr lang="en-GB" dirty="0" smtClean="0"/>
              <a:t>ias</a:t>
            </a:r>
            <a:r>
              <a:rPr lang="en-GB" dirty="0"/>
              <a:t>.</a:t>
            </a:r>
          </a:p>
        </p:txBody>
      </p:sp>
    </p:spTree>
    <p:extLst>
      <p:ext uri="{BB962C8B-B14F-4D97-AF65-F5344CB8AC3E}">
        <p14:creationId xmlns:p14="http://schemas.microsoft.com/office/powerpoint/2010/main" val="326861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Forward Biasing</a:t>
            </a:r>
            <a:endParaRPr lang="en-GB" b="1" dirty="0">
              <a:solidFill>
                <a:schemeClr val="tx1"/>
              </a:solidFill>
            </a:endParaRPr>
          </a:p>
        </p:txBody>
      </p:sp>
      <p:sp>
        <p:nvSpPr>
          <p:cNvPr id="3" name="Content Placeholder 2"/>
          <p:cNvSpPr>
            <a:spLocks noGrp="1"/>
          </p:cNvSpPr>
          <p:nvPr>
            <p:ph idx="1"/>
          </p:nvPr>
        </p:nvSpPr>
        <p:spPr>
          <a:xfrm>
            <a:off x="1013159" y="1279956"/>
            <a:ext cx="8946541" cy="4195481"/>
          </a:xfrm>
        </p:spPr>
        <p:txBody>
          <a:bodyPr>
            <a:normAutofit/>
          </a:bodyPr>
          <a:lstStyle/>
          <a:p>
            <a:pPr lvl="1"/>
            <a:r>
              <a:rPr lang="en-GB" sz="2800" dirty="0"/>
              <a:t>Biasing of diode is when it is connected with a voltage source</a:t>
            </a:r>
          </a:p>
          <a:p>
            <a:pPr lvl="1"/>
            <a:r>
              <a:rPr lang="en-GB" sz="2800" dirty="0"/>
              <a:t>When n-type material is connected with -</a:t>
            </a:r>
            <a:r>
              <a:rPr lang="en-GB" sz="2800" dirty="0" err="1"/>
              <a:t>ive</a:t>
            </a:r>
            <a:r>
              <a:rPr lang="en-GB" sz="2800" dirty="0"/>
              <a:t> and p-type material is connected with +</a:t>
            </a:r>
            <a:r>
              <a:rPr lang="en-GB" sz="2800" dirty="0" err="1"/>
              <a:t>ive</a:t>
            </a:r>
            <a:r>
              <a:rPr lang="en-GB" sz="2800" dirty="0"/>
              <a:t> side of source, it is called </a:t>
            </a:r>
            <a:r>
              <a:rPr lang="en-GB" sz="2800" b="1" dirty="0"/>
              <a:t>forward biasing</a:t>
            </a:r>
          </a:p>
          <a:p>
            <a:pPr lvl="1"/>
            <a:r>
              <a:rPr lang="en-GB" sz="2800" dirty="0" err="1"/>
              <a:t>V</a:t>
            </a:r>
            <a:r>
              <a:rPr lang="en-GB" sz="2800" baseline="-25000" dirty="0" err="1"/>
              <a:t>bias</a:t>
            </a:r>
            <a:r>
              <a:rPr lang="en-GB" sz="2800" baseline="-25000" dirty="0"/>
              <a:t> </a:t>
            </a:r>
            <a:r>
              <a:rPr lang="en-GB" sz="2800" dirty="0"/>
              <a:t>should be greater than the barrier potential</a:t>
            </a:r>
            <a:endParaRPr lang="en-US" sz="2800" baseline="-250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157" y="4354049"/>
            <a:ext cx="4687455" cy="2503951"/>
          </a:xfrm>
          <a:prstGeom prst="rect">
            <a:avLst/>
          </a:prstGeom>
        </p:spPr>
      </p:pic>
    </p:spTree>
    <p:extLst>
      <p:ext uri="{BB962C8B-B14F-4D97-AF65-F5344CB8AC3E}">
        <p14:creationId xmlns:p14="http://schemas.microsoft.com/office/powerpoint/2010/main" val="134306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Forward </a:t>
            </a:r>
            <a:r>
              <a:rPr lang="en-GB" b="1" dirty="0" smtClean="0">
                <a:solidFill>
                  <a:schemeClr val="tx1"/>
                </a:solidFill>
              </a:rPr>
              <a:t>Biasing (contd.)</a:t>
            </a:r>
            <a:endParaRPr lang="en-GB" b="1" dirty="0">
              <a:solidFill>
                <a:schemeClr val="bg1"/>
              </a:solidFill>
            </a:endParaRPr>
          </a:p>
        </p:txBody>
      </p:sp>
      <p:sp>
        <p:nvSpPr>
          <p:cNvPr id="3" name="Content Placeholder 2"/>
          <p:cNvSpPr>
            <a:spLocks noGrp="1"/>
          </p:cNvSpPr>
          <p:nvPr>
            <p:ph idx="1"/>
          </p:nvPr>
        </p:nvSpPr>
        <p:spPr>
          <a:xfrm>
            <a:off x="1104293" y="1152983"/>
            <a:ext cx="8946541" cy="4195481"/>
          </a:xfrm>
        </p:spPr>
        <p:txBody>
          <a:bodyPr>
            <a:normAutofit/>
          </a:bodyPr>
          <a:lstStyle/>
          <a:p>
            <a:pPr lvl="1"/>
            <a:r>
              <a:rPr lang="en-GB" sz="2800" dirty="0"/>
              <a:t>when voltage is greater then the barrier potential, free electrons crosses the barrier potential and move into the p-type material</a:t>
            </a:r>
          </a:p>
          <a:p>
            <a:pPr lvl="1"/>
            <a:r>
              <a:rPr lang="en-GB" sz="2800" dirty="0"/>
              <a:t>Electron current induced inside the diode</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482" y="3377697"/>
            <a:ext cx="7617352" cy="3093341"/>
          </a:xfrm>
          <a:prstGeom prst="rect">
            <a:avLst/>
          </a:prstGeom>
        </p:spPr>
      </p:pic>
    </p:spTree>
    <p:extLst>
      <p:ext uri="{BB962C8B-B14F-4D97-AF65-F5344CB8AC3E}">
        <p14:creationId xmlns:p14="http://schemas.microsoft.com/office/powerpoint/2010/main" val="330000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Forward </a:t>
            </a:r>
            <a:r>
              <a:rPr lang="en-GB" b="1" dirty="0" smtClean="0">
                <a:solidFill>
                  <a:schemeClr val="tx1"/>
                </a:solidFill>
              </a:rPr>
              <a:t>Biasing (contd.)</a:t>
            </a:r>
            <a:endParaRPr lang="en-GB" b="1" dirty="0">
              <a:solidFill>
                <a:schemeClr val="bg1"/>
              </a:solidFill>
            </a:endParaRPr>
          </a:p>
        </p:txBody>
      </p:sp>
      <p:sp>
        <p:nvSpPr>
          <p:cNvPr id="3" name="Content Placeholder 2"/>
          <p:cNvSpPr>
            <a:spLocks noGrp="1"/>
          </p:cNvSpPr>
          <p:nvPr>
            <p:ph idx="1"/>
          </p:nvPr>
        </p:nvSpPr>
        <p:spPr>
          <a:xfrm>
            <a:off x="1104293" y="1279956"/>
            <a:ext cx="8946541" cy="4195481"/>
          </a:xfrm>
        </p:spPr>
        <p:txBody>
          <a:bodyPr>
            <a:normAutofit/>
          </a:bodyPr>
          <a:lstStyle/>
          <a:p>
            <a:pPr lvl="1"/>
            <a:r>
              <a:rPr lang="en-GB" sz="2800" dirty="0"/>
              <a:t>More electron flow towards the depletion region, positive charge reduce</a:t>
            </a:r>
            <a:r>
              <a:rPr lang="en-US" sz="2800" dirty="0"/>
              <a:t> and same is true for holes</a:t>
            </a:r>
          </a:p>
          <a:p>
            <a:pPr lvl="1"/>
            <a:r>
              <a:rPr lang="en-GB" sz="2800" dirty="0"/>
              <a:t>This causes the depletion region to becomes narrow</a:t>
            </a:r>
          </a:p>
          <a:p>
            <a:pPr lvl="1"/>
            <a:r>
              <a:rPr lang="en-GB" sz="2800" dirty="0"/>
              <a:t>Also the concept of energy hill</a:t>
            </a:r>
          </a:p>
          <a:p>
            <a:pPr lvl="1"/>
            <a:endParaRPr lang="en-GB"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471" y="4219235"/>
            <a:ext cx="10058400" cy="2512403"/>
          </a:xfrm>
          <a:prstGeom prst="rect">
            <a:avLst/>
          </a:prstGeom>
        </p:spPr>
      </p:pic>
    </p:spTree>
    <p:extLst>
      <p:ext uri="{BB962C8B-B14F-4D97-AF65-F5344CB8AC3E}">
        <p14:creationId xmlns:p14="http://schemas.microsoft.com/office/powerpoint/2010/main" val="323771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Reverse </a:t>
            </a:r>
            <a:r>
              <a:rPr lang="en-GB" b="1" dirty="0">
                <a:solidFill>
                  <a:schemeClr val="tx1"/>
                </a:solidFill>
              </a:rPr>
              <a:t>Biasing</a:t>
            </a:r>
            <a:endParaRPr lang="en-GB" b="1" dirty="0">
              <a:solidFill>
                <a:schemeClr val="bg1"/>
              </a:solidFill>
            </a:endParaRPr>
          </a:p>
        </p:txBody>
      </p:sp>
      <p:sp>
        <p:nvSpPr>
          <p:cNvPr id="3" name="Content Placeholder 2"/>
          <p:cNvSpPr>
            <a:spLocks noGrp="1"/>
          </p:cNvSpPr>
          <p:nvPr>
            <p:ph idx="1"/>
          </p:nvPr>
        </p:nvSpPr>
        <p:spPr>
          <a:xfrm>
            <a:off x="167425" y="1583737"/>
            <a:ext cx="9883409" cy="4195481"/>
          </a:xfrm>
        </p:spPr>
        <p:txBody>
          <a:bodyPr>
            <a:normAutofit/>
          </a:bodyPr>
          <a:lstStyle/>
          <a:p>
            <a:pPr lvl="1"/>
            <a:r>
              <a:rPr lang="en-GB" sz="2800" dirty="0"/>
              <a:t>Reverse biasing is the condition prevents the flow of current through </a:t>
            </a:r>
            <a:r>
              <a:rPr lang="en-GB" sz="2800" dirty="0" smtClean="0"/>
              <a:t>diode.</a:t>
            </a:r>
            <a:endParaRPr lang="en-GB" sz="2800" dirty="0"/>
          </a:p>
          <a:p>
            <a:pPr lvl="1"/>
            <a:r>
              <a:rPr lang="en-GB" sz="2800" dirty="0"/>
              <a:t>When p-type is connected with -</a:t>
            </a:r>
            <a:r>
              <a:rPr lang="en-GB" sz="2800" dirty="0" err="1"/>
              <a:t>ive</a:t>
            </a:r>
            <a:r>
              <a:rPr lang="en-GB" sz="2800" dirty="0"/>
              <a:t> and n-type is connected with +</a:t>
            </a:r>
            <a:r>
              <a:rPr lang="en-GB" sz="2800" dirty="0" err="1"/>
              <a:t>ive</a:t>
            </a:r>
            <a:r>
              <a:rPr lang="en-GB" sz="2800" dirty="0"/>
              <a:t> end of </a:t>
            </a:r>
            <a:r>
              <a:rPr lang="en-GB" sz="2800" dirty="0" smtClean="0"/>
              <a:t>source.</a:t>
            </a:r>
          </a:p>
          <a:p>
            <a:pPr lvl="1"/>
            <a:r>
              <a:rPr lang="en-GB" sz="2800" dirty="0"/>
              <a:t>This arrangement increases the potential barrier at the junction of the diode.</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126" y="3964813"/>
            <a:ext cx="4879044" cy="2893187"/>
          </a:xfrm>
          <a:prstGeom prst="rect">
            <a:avLst/>
          </a:prstGeom>
        </p:spPr>
      </p:pic>
    </p:spTree>
    <p:extLst>
      <p:ext uri="{BB962C8B-B14F-4D97-AF65-F5344CB8AC3E}">
        <p14:creationId xmlns:p14="http://schemas.microsoft.com/office/powerpoint/2010/main" val="76867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Reverse </a:t>
            </a:r>
            <a:r>
              <a:rPr lang="en-GB" b="1" dirty="0" smtClean="0">
                <a:solidFill>
                  <a:schemeClr val="tx1"/>
                </a:solidFill>
              </a:rPr>
              <a:t>Biasing (contd.)</a:t>
            </a:r>
            <a:endParaRPr lang="en-GB" dirty="0"/>
          </a:p>
        </p:txBody>
      </p:sp>
      <p:sp>
        <p:nvSpPr>
          <p:cNvPr id="3" name="Content Placeholder 2"/>
          <p:cNvSpPr>
            <a:spLocks noGrp="1"/>
          </p:cNvSpPr>
          <p:nvPr>
            <p:ph idx="1"/>
          </p:nvPr>
        </p:nvSpPr>
        <p:spPr>
          <a:xfrm>
            <a:off x="1103312" y="1479176"/>
            <a:ext cx="9398841" cy="4769223"/>
          </a:xfrm>
        </p:spPr>
        <p:txBody>
          <a:bodyPr>
            <a:normAutofit/>
          </a:bodyPr>
          <a:lstStyle/>
          <a:p>
            <a:r>
              <a:rPr lang="en-GB" dirty="0" smtClean="0"/>
              <a:t>When </a:t>
            </a:r>
            <a:r>
              <a:rPr lang="en-GB" dirty="0"/>
              <a:t>you apply a reverse bias to a diode, electrons in the N-type region are </a:t>
            </a:r>
            <a:r>
              <a:rPr lang="en-GB" dirty="0" smtClean="0"/>
              <a:t>attracted towards the </a:t>
            </a:r>
            <a:r>
              <a:rPr lang="en-GB" dirty="0"/>
              <a:t>positive terminal of the source, creating a layer of positive ions. At the same time, holes in the P-type region </a:t>
            </a:r>
            <a:r>
              <a:rPr lang="en-GB" dirty="0" smtClean="0"/>
              <a:t>are attracted towards the </a:t>
            </a:r>
            <a:r>
              <a:rPr lang="en-GB" dirty="0"/>
              <a:t>negative terminal, forming a layer of negative ions. These charged layers form what is called the depletion </a:t>
            </a:r>
            <a:r>
              <a:rPr lang="en-GB" dirty="0" smtClean="0"/>
              <a:t>region. The width of depletion region also increased.</a:t>
            </a:r>
          </a:p>
          <a:p>
            <a:r>
              <a:rPr lang="en-GB" dirty="0" smtClean="0"/>
              <a:t>Due to increase in the width of depletion region, the </a:t>
            </a:r>
            <a:r>
              <a:rPr lang="en-GB" dirty="0"/>
              <a:t>potential barrier </a:t>
            </a:r>
            <a:r>
              <a:rPr lang="en-GB" dirty="0" smtClean="0"/>
              <a:t>also increases</a:t>
            </a:r>
            <a:r>
              <a:rPr lang="en-GB" dirty="0"/>
              <a:t>, making it harder for electrons (majority carriers in N-type) and holes (majority carriers in P-type) to cross the junction.</a:t>
            </a:r>
          </a:p>
          <a:p>
            <a:endParaRPr lang="en-GB" dirty="0"/>
          </a:p>
        </p:txBody>
      </p:sp>
    </p:spTree>
    <p:extLst>
      <p:ext uri="{BB962C8B-B14F-4D97-AF65-F5344CB8AC3E}">
        <p14:creationId xmlns:p14="http://schemas.microsoft.com/office/powerpoint/2010/main" val="348145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Reverse </a:t>
            </a:r>
            <a:r>
              <a:rPr lang="en-GB" b="1" dirty="0" smtClean="0">
                <a:solidFill>
                  <a:schemeClr val="tx1"/>
                </a:solidFill>
              </a:rPr>
              <a:t>Biasing (contd.)</a:t>
            </a:r>
            <a:endParaRPr lang="en-GB" dirty="0"/>
          </a:p>
        </p:txBody>
      </p:sp>
      <p:sp>
        <p:nvSpPr>
          <p:cNvPr id="3" name="Content Placeholder 2"/>
          <p:cNvSpPr>
            <a:spLocks noGrp="1"/>
          </p:cNvSpPr>
          <p:nvPr>
            <p:ph idx="1"/>
          </p:nvPr>
        </p:nvSpPr>
        <p:spPr>
          <a:xfrm>
            <a:off x="1103312" y="1479176"/>
            <a:ext cx="9398841" cy="4769223"/>
          </a:xfrm>
        </p:spPr>
        <p:txBody>
          <a:bodyPr>
            <a:normAutofit/>
          </a:bodyPr>
          <a:lstStyle/>
          <a:p>
            <a:r>
              <a:rPr lang="en-GB" dirty="0" smtClean="0"/>
              <a:t>In reverse biased diode, only </a:t>
            </a:r>
            <a:r>
              <a:rPr lang="en-GB" dirty="0"/>
              <a:t>a very small leakage current, known as reverse leakage current, flows through the diode. This current is due to the minority carriers that are thermally generated and able to cross the potential barrier.</a:t>
            </a:r>
          </a:p>
          <a:p>
            <a:r>
              <a:rPr lang="en-GB" dirty="0" smtClean="0"/>
              <a:t>The </a:t>
            </a:r>
            <a:r>
              <a:rPr lang="en-GB" dirty="0"/>
              <a:t>breakdown voltage of a diode, also known as the breakdown voltage rating, is the maximum reverse-bias voltage that a diode can withstand across its terminals without experiencing a significant increase in reverse current. When the reverse bias voltage exceeds this breakdown voltage, a phenomenon known as "diode breakdown" occurs, and the diode begins to conduct heavily in the reverse direction.</a:t>
            </a:r>
          </a:p>
        </p:txBody>
      </p:sp>
    </p:spTree>
    <p:extLst>
      <p:ext uri="{BB962C8B-B14F-4D97-AF65-F5344CB8AC3E}">
        <p14:creationId xmlns:p14="http://schemas.microsoft.com/office/powerpoint/2010/main" val="791851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86</TotalTime>
  <Words>943</Words>
  <Application>Microsoft Office PowerPoint</Application>
  <PresentationFormat>Widescreen</PresentationFormat>
  <Paragraphs>130</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Century Gothic</vt:lpstr>
      <vt:lpstr>Wingdings 3</vt:lpstr>
      <vt:lpstr>Ion</vt:lpstr>
      <vt:lpstr>APPLIED PHSICS</vt:lpstr>
      <vt:lpstr>Biasing of Diode</vt:lpstr>
      <vt:lpstr>Biasing of Diode</vt:lpstr>
      <vt:lpstr>Forward Biasing</vt:lpstr>
      <vt:lpstr>Forward Biasing (contd.)</vt:lpstr>
      <vt:lpstr>Forward Biasing (contd.)</vt:lpstr>
      <vt:lpstr>Reverse Biasing</vt:lpstr>
      <vt:lpstr>Reverse Biasing (contd.)</vt:lpstr>
      <vt:lpstr>Reverse Biasing (contd.)</vt:lpstr>
      <vt:lpstr>IV Characteristic Curve</vt:lpstr>
      <vt:lpstr>Diode Models</vt:lpstr>
      <vt:lpstr>Diode Models (contd.)</vt:lpstr>
      <vt:lpstr>Diode Models (contd.)</vt:lpstr>
      <vt:lpstr>Diode Models (contd.)</vt:lpstr>
      <vt:lpstr>Diode Models (contd.)</vt:lpstr>
      <vt:lpstr>Diode Models (contd.)</vt:lpstr>
      <vt:lpstr>Diode Models (contd.)</vt:lpstr>
      <vt:lpstr>Diode Models (contd.)</vt:lpstr>
      <vt:lpstr>Diode Models (contd.)</vt:lpstr>
      <vt:lpstr>Diode Models (contd.)</vt:lpstr>
      <vt:lpstr>Diode Models (contd.)</vt:lpstr>
      <vt:lpstr>Diode Models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PHSICS</dc:title>
  <dc:creator>Windows User</dc:creator>
  <cp:lastModifiedBy>Windows User</cp:lastModifiedBy>
  <cp:revision>6</cp:revision>
  <dcterms:created xsi:type="dcterms:W3CDTF">2023-10-13T11:43:02Z</dcterms:created>
  <dcterms:modified xsi:type="dcterms:W3CDTF">2023-10-13T15:42:30Z</dcterms:modified>
</cp:coreProperties>
</file>