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8" r:id="rId2"/>
    <p:sldId id="257" r:id="rId3"/>
    <p:sldId id="280" r:id="rId4"/>
    <p:sldId id="287" r:id="rId5"/>
    <p:sldId id="283" r:id="rId6"/>
    <p:sldId id="284" r:id="rId7"/>
    <p:sldId id="285" r:id="rId8"/>
    <p:sldId id="286" r:id="rId9"/>
    <p:sldId id="288" r:id="rId10"/>
    <p:sldId id="281" r:id="rId11"/>
    <p:sldId id="282" r:id="rId12"/>
    <p:sldId id="259" r:id="rId13"/>
    <p:sldId id="260" r:id="rId14"/>
    <p:sldId id="261"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F656D-A6EB-48CE-9E07-5E5BBE5A9715}" type="datetimeFigureOut">
              <a:rPr lang="en-GB" smtClean="0"/>
              <a:t>14/11/2023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54342-9EDE-4B78-8635-6D331EB4DF49}" type="slidenum">
              <a:rPr lang="en-GB" smtClean="0"/>
              <a:t>‹#›</a:t>
            </a:fld>
            <a:endParaRPr lang="en-GB"/>
          </a:p>
        </p:txBody>
      </p:sp>
    </p:spTree>
    <p:extLst>
      <p:ext uri="{BB962C8B-B14F-4D97-AF65-F5344CB8AC3E}">
        <p14:creationId xmlns:p14="http://schemas.microsoft.com/office/powerpoint/2010/main" val="144975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12</a:t>
            </a:fld>
            <a:endParaRPr lang="en-US"/>
          </a:p>
        </p:txBody>
      </p:sp>
    </p:spTree>
    <p:extLst>
      <p:ext uri="{BB962C8B-B14F-4D97-AF65-F5344CB8AC3E}">
        <p14:creationId xmlns:p14="http://schemas.microsoft.com/office/powerpoint/2010/main" val="2048885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13</a:t>
            </a:fld>
            <a:endParaRPr lang="en-US"/>
          </a:p>
        </p:txBody>
      </p:sp>
    </p:spTree>
    <p:extLst>
      <p:ext uri="{BB962C8B-B14F-4D97-AF65-F5344CB8AC3E}">
        <p14:creationId xmlns:p14="http://schemas.microsoft.com/office/powerpoint/2010/main" val="667667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14</a:t>
            </a:fld>
            <a:endParaRPr lang="en-US"/>
          </a:p>
        </p:txBody>
      </p:sp>
    </p:spTree>
    <p:extLst>
      <p:ext uri="{BB962C8B-B14F-4D97-AF65-F5344CB8AC3E}">
        <p14:creationId xmlns:p14="http://schemas.microsoft.com/office/powerpoint/2010/main" val="868841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15</a:t>
            </a:fld>
            <a:endParaRPr lang="en-US"/>
          </a:p>
        </p:txBody>
      </p:sp>
    </p:spTree>
    <p:extLst>
      <p:ext uri="{BB962C8B-B14F-4D97-AF65-F5344CB8AC3E}">
        <p14:creationId xmlns:p14="http://schemas.microsoft.com/office/powerpoint/2010/main" val="425816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DF3856-CDA3-4A90-B760-25531450A999}" type="datetimeFigureOut">
              <a:rPr lang="en-GB" smtClean="0"/>
              <a:t>14/11/2023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78183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F3856-CDA3-4A90-B760-25531450A999}" type="datetimeFigureOut">
              <a:rPr lang="en-GB" smtClean="0"/>
              <a:t>14/11/2023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22271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F3856-CDA3-4A90-B760-25531450A999}" type="datetimeFigureOut">
              <a:rPr lang="en-GB" smtClean="0"/>
              <a:t>14/11/2023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2859468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F3856-CDA3-4A90-B760-25531450A999}" type="datetimeFigureOut">
              <a:rPr lang="en-GB" smtClean="0"/>
              <a:t>14/11/2023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34AE8-1BD4-4727-8FF1-7EBAC445C122}"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33031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F3856-CDA3-4A90-B760-25531450A999}" type="datetimeFigureOut">
              <a:rPr lang="en-GB" smtClean="0"/>
              <a:t>14/11/2023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3540603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DF3856-CDA3-4A90-B760-25531450A999}" type="datetimeFigureOut">
              <a:rPr lang="en-GB" smtClean="0"/>
              <a:t>14/11/2023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3847685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DF3856-CDA3-4A90-B760-25531450A999}" type="datetimeFigureOut">
              <a:rPr lang="en-GB" smtClean="0"/>
              <a:t>14/11/2023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2478105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DF3856-CDA3-4A90-B760-25531450A999}" type="datetimeFigureOut">
              <a:rPr lang="en-GB" smtClean="0"/>
              <a:t>14/11/2023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396435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DF3856-CDA3-4A90-B760-25531450A999}" type="datetimeFigureOut">
              <a:rPr lang="en-GB" smtClean="0"/>
              <a:t>14/11/2023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85924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CDF3856-CDA3-4A90-B760-25531450A999}" type="datetimeFigureOut">
              <a:rPr lang="en-GB" smtClean="0"/>
              <a:t>14/11/2023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327022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F3856-CDA3-4A90-B760-25531450A999}" type="datetimeFigureOut">
              <a:rPr lang="en-GB" smtClean="0"/>
              <a:t>14/11/2023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2019984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DF3856-CDA3-4A90-B760-25531450A999}" type="datetimeFigureOut">
              <a:rPr lang="en-GB" smtClean="0"/>
              <a:t>14/11/2023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268608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DF3856-CDA3-4A90-B760-25531450A999}" type="datetimeFigureOut">
              <a:rPr lang="en-GB" smtClean="0"/>
              <a:t>14/11/2023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411078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CDF3856-CDA3-4A90-B760-25531450A999}" type="datetimeFigureOut">
              <a:rPr lang="en-GB" smtClean="0"/>
              <a:t>14/11/2023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83356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DF3856-CDA3-4A90-B760-25531450A999}" type="datetimeFigureOut">
              <a:rPr lang="en-GB" smtClean="0"/>
              <a:t>14/11/2023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320871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CDF3856-CDA3-4A90-B760-25531450A999}" type="datetimeFigureOut">
              <a:rPr lang="en-GB" smtClean="0"/>
              <a:t>14/11/2023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317919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F3856-CDA3-4A90-B760-25531450A999}" type="datetimeFigureOut">
              <a:rPr lang="en-GB" smtClean="0"/>
              <a:t>14/11/2023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234AE8-1BD4-4727-8FF1-7EBAC445C122}" type="slidenum">
              <a:rPr lang="en-GB" smtClean="0"/>
              <a:t>‹#›</a:t>
            </a:fld>
            <a:endParaRPr lang="en-GB"/>
          </a:p>
        </p:txBody>
      </p:sp>
    </p:spTree>
    <p:extLst>
      <p:ext uri="{BB962C8B-B14F-4D97-AF65-F5344CB8AC3E}">
        <p14:creationId xmlns:p14="http://schemas.microsoft.com/office/powerpoint/2010/main" val="261826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DF3856-CDA3-4A90-B760-25531450A999}" type="datetimeFigureOut">
              <a:rPr lang="en-GB" smtClean="0"/>
              <a:t>14/11/2023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234AE8-1BD4-4727-8FF1-7EBAC445C122}" type="slidenum">
              <a:rPr lang="en-GB" smtClean="0"/>
              <a:t>‹#›</a:t>
            </a:fld>
            <a:endParaRPr lang="en-GB"/>
          </a:p>
        </p:txBody>
      </p:sp>
    </p:spTree>
    <p:extLst>
      <p:ext uri="{BB962C8B-B14F-4D97-AF65-F5344CB8AC3E}">
        <p14:creationId xmlns:p14="http://schemas.microsoft.com/office/powerpoint/2010/main" val="38905342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APPLIED </a:t>
            </a:r>
            <a:r>
              <a:rPr lang="en-US" b="1" dirty="0" smtClean="0"/>
              <a:t>PHYSICS</a:t>
            </a:r>
            <a:endParaRPr lang="en-US" b="1" dirty="0"/>
          </a:p>
        </p:txBody>
      </p:sp>
      <p:sp>
        <p:nvSpPr>
          <p:cNvPr id="3" name="Subtitle 2"/>
          <p:cNvSpPr>
            <a:spLocks noGrp="1"/>
          </p:cNvSpPr>
          <p:nvPr>
            <p:ph type="subTitle" idx="1"/>
          </p:nvPr>
        </p:nvSpPr>
        <p:spPr/>
        <p:txBody>
          <a:bodyPr/>
          <a:lstStyle/>
          <a:p>
            <a:r>
              <a:rPr lang="en-US"/>
              <a:t>(SEAP-113)</a:t>
            </a:r>
          </a:p>
        </p:txBody>
      </p:sp>
    </p:spTree>
    <p:extLst>
      <p:ext uri="{BB962C8B-B14F-4D97-AF65-F5344CB8AC3E}">
        <p14:creationId xmlns:p14="http://schemas.microsoft.com/office/powerpoint/2010/main" val="879865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Rectifier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A rectifier is an electrical component that converts alternating current (AC) to direct current (DC). A rectifier is analogous to a one-way valve that allows an electrical current to flow in only one direction. The process of converting AC current to DC current is known as rectification</a:t>
            </a:r>
            <a:r>
              <a:rPr lang="en-GB" dirty="0" smtClean="0"/>
              <a:t>.</a:t>
            </a:r>
          </a:p>
          <a:p>
            <a:r>
              <a:rPr lang="en-GB" dirty="0"/>
              <a:t>Many electronic circuits use DC voltage for operation. We can easily convert AC voltage or current into DC voltage or current by using a device known as a p-n junction diode. A p-n junction diode allows electric current to flow in forward bias condition and blocks the current in reverse bias condition. Simply, a diode allows electric current to flow in one direction only. This unique property of diode allows it to act as a rectifier.</a:t>
            </a:r>
            <a:endParaRPr lang="en-GB" dirty="0"/>
          </a:p>
        </p:txBody>
      </p:sp>
    </p:spTree>
    <p:extLst>
      <p:ext uri="{BB962C8B-B14F-4D97-AF65-F5344CB8AC3E}">
        <p14:creationId xmlns:p14="http://schemas.microsoft.com/office/powerpoint/2010/main" val="2598196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Common Applications </a:t>
            </a:r>
            <a:r>
              <a:rPr lang="en-GB" b="1" dirty="0">
                <a:solidFill>
                  <a:srgbClr val="FF0000"/>
                </a:solidFill>
              </a:rPr>
              <a:t>of R</a:t>
            </a:r>
            <a:r>
              <a:rPr lang="en-GB" b="1" dirty="0">
                <a:solidFill>
                  <a:srgbClr val="FF0000"/>
                </a:solidFill>
              </a:rPr>
              <a:t>ectifiers</a:t>
            </a:r>
            <a:r>
              <a:rPr lang="en-GB" b="1" dirty="0">
                <a:solidFill>
                  <a:srgbClr val="FF0000"/>
                </a:solidFill>
              </a:rPr>
              <a:t/>
            </a:r>
            <a:br>
              <a:rPr lang="en-GB" b="1" dirty="0">
                <a:solidFill>
                  <a:srgbClr val="FF0000"/>
                </a:solidFill>
              </a:rPr>
            </a:br>
            <a:endParaRPr lang="en-GB" b="1" dirty="0">
              <a:solidFill>
                <a:srgbClr val="FF0000"/>
              </a:solidFill>
            </a:endParaRPr>
          </a:p>
        </p:txBody>
      </p:sp>
      <p:sp>
        <p:nvSpPr>
          <p:cNvPr id="3" name="Content Placeholder 2"/>
          <p:cNvSpPr>
            <a:spLocks noGrp="1"/>
          </p:cNvSpPr>
          <p:nvPr>
            <p:ph idx="1"/>
          </p:nvPr>
        </p:nvSpPr>
        <p:spPr/>
        <p:txBody>
          <a:bodyPr/>
          <a:lstStyle/>
          <a:p>
            <a:pPr marL="0" indent="0">
              <a:buNone/>
            </a:pPr>
            <a:r>
              <a:rPr lang="en-GB" dirty="0" smtClean="0"/>
              <a:t>Some </a:t>
            </a:r>
            <a:r>
              <a:rPr lang="en-GB" dirty="0"/>
              <a:t>common applications of rectifiers are:</a:t>
            </a:r>
          </a:p>
          <a:p>
            <a:r>
              <a:rPr lang="en-GB" dirty="0"/>
              <a:t>Rectifiers are used in electric welding to provide polarized voltage</a:t>
            </a:r>
          </a:p>
          <a:p>
            <a:r>
              <a:rPr lang="en-GB" dirty="0"/>
              <a:t>Half-wave rectifiers are used as a mosquito repellent</a:t>
            </a:r>
          </a:p>
          <a:p>
            <a:r>
              <a:rPr lang="en-GB" dirty="0"/>
              <a:t>Half-wave rectifiers are used as a signal peak detector in AM radio</a:t>
            </a:r>
          </a:p>
          <a:p>
            <a:r>
              <a:rPr lang="en-GB" dirty="0"/>
              <a:t>Rectifiers are used in modulation, demodulation and voltage multipliers</a:t>
            </a:r>
          </a:p>
          <a:p>
            <a:endParaRPr lang="en-GB" dirty="0"/>
          </a:p>
        </p:txBody>
      </p:sp>
    </p:spTree>
    <p:extLst>
      <p:ext uri="{BB962C8B-B14F-4D97-AF65-F5344CB8AC3E}">
        <p14:creationId xmlns:p14="http://schemas.microsoft.com/office/powerpoint/2010/main" val="3434642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Half Wave Rectifier</a:t>
            </a:r>
            <a:endParaRPr lang="en-US"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lvl="1"/>
            <a:r>
              <a:rPr lang="en-GB" sz="2800" dirty="0"/>
              <a:t>Diodes are mainly used in the power supply circuits</a:t>
            </a:r>
          </a:p>
          <a:p>
            <a:pPr lvl="1"/>
            <a:endParaRPr lang="en-GB" sz="2800" dirty="0"/>
          </a:p>
          <a:p>
            <a:pPr lvl="1"/>
            <a:r>
              <a:rPr lang="en-GB" sz="2800" dirty="0"/>
              <a:t>Power supply converts the standard 230V AC to some DC voltage level</a:t>
            </a:r>
          </a:p>
          <a:p>
            <a:pPr lvl="1"/>
            <a:endParaRPr lang="en-GB" sz="2800" dirty="0"/>
          </a:p>
          <a:p>
            <a:pPr lvl="1"/>
            <a:r>
              <a:rPr lang="en-GB" sz="2800" dirty="0"/>
              <a:t>Main part of a dc supply is the rectifier</a:t>
            </a:r>
          </a:p>
          <a:p>
            <a:pPr lvl="1"/>
            <a:endParaRPr lang="en-GB" sz="2800" dirty="0"/>
          </a:p>
          <a:p>
            <a:pPr lvl="1"/>
            <a:r>
              <a:rPr lang="en-GB" sz="2800" dirty="0"/>
              <a:t>There are two types of rectifiers </a:t>
            </a:r>
          </a:p>
          <a:p>
            <a:pPr lvl="2"/>
            <a:r>
              <a:rPr lang="en-GB" sz="2400" dirty="0"/>
              <a:t>Half wave rectifier</a:t>
            </a:r>
          </a:p>
          <a:p>
            <a:pPr lvl="2"/>
            <a:r>
              <a:rPr lang="en-GB" sz="2400" dirty="0"/>
              <a:t>Full wave rectifier</a:t>
            </a:r>
            <a:endParaRPr lang="en-US" sz="24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886405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Half Wave Rectifier (contd.)</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96992" y="1846263"/>
            <a:ext cx="5162351" cy="4450303"/>
          </a:xfrm>
        </p:spPr>
      </p:pic>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901447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Half Wave Rectifier (contd.)</a:t>
            </a:r>
            <a:endParaRPr lang="en-US" dirty="0"/>
          </a:p>
        </p:txBody>
      </p:sp>
      <p:sp>
        <p:nvSpPr>
          <p:cNvPr id="3" name="Content Placeholder 2"/>
          <p:cNvSpPr>
            <a:spLocks noGrp="1"/>
          </p:cNvSpPr>
          <p:nvPr>
            <p:ph idx="1"/>
          </p:nvPr>
        </p:nvSpPr>
        <p:spPr/>
        <p:txBody>
          <a:bodyPr>
            <a:normAutofit fontScale="92500" lnSpcReduction="10000"/>
          </a:bodyPr>
          <a:lstStyle/>
          <a:p>
            <a:pPr lvl="1"/>
            <a:r>
              <a:rPr lang="en-GB" sz="2800" dirty="0"/>
              <a:t>During the positive cycle diode conducts and current flow through the resistor</a:t>
            </a:r>
          </a:p>
          <a:p>
            <a:pPr lvl="1"/>
            <a:r>
              <a:rPr lang="en-GB" sz="2800" dirty="0"/>
              <a:t>For a negative cycle, diode goes into reverse biasing and do not operate, no current flows through resistor</a:t>
            </a:r>
          </a:p>
          <a:p>
            <a:pPr lvl="1"/>
            <a:r>
              <a:rPr lang="en-GB" sz="2800" dirty="0"/>
              <a:t>Net result is that only positive cycle of AC source appears across load resistor</a:t>
            </a:r>
          </a:p>
          <a:p>
            <a:pPr lvl="1"/>
            <a:r>
              <a:rPr lang="en-GB" sz="2800" dirty="0"/>
              <a:t>No polarity change at the output so a pulsating dc voltage appears across </a:t>
            </a:r>
            <a:r>
              <a:rPr lang="en-GB" sz="2800" dirty="0" smtClean="0"/>
              <a:t>diode</a:t>
            </a:r>
          </a:p>
          <a:p>
            <a:pPr lvl="1"/>
            <a:r>
              <a:rPr lang="en-GB" sz="2800" dirty="0" smtClean="0"/>
              <a:t>Frequency of Input and Output remain same.</a:t>
            </a:r>
            <a:endParaRPr lang="en-US" sz="2800" dirty="0"/>
          </a:p>
        </p:txBody>
      </p:sp>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90921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Half Wave Rectifier (contd.)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pPr lvl="1"/>
                <a:r>
                  <a:rPr lang="en-GB" sz="2800" dirty="0" smtClean="0"/>
                  <a:t>Average value of half wave output voltage can be calculated as:</a:t>
                </a:r>
              </a:p>
              <a:p>
                <a:pPr marL="201168" lvl="1" indent="0" algn="ctr">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𝑉</m:t>
                          </m:r>
                        </m:e>
                        <m:sub>
                          <m:r>
                            <a:rPr lang="en-GB" sz="2800" b="0" i="1" smtClean="0">
                              <a:latin typeface="Cambria Math" panose="02040503050406030204" pitchFamily="18" charset="0"/>
                            </a:rPr>
                            <m:t>𝐴𝑣𝑔</m:t>
                          </m:r>
                        </m:sub>
                      </m:sSub>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2</m:t>
                              </m:r>
                              <m:r>
                                <a:rPr lang="en-GB" sz="2800" b="0" i="1" smtClean="0">
                                  <a:latin typeface="Cambria Math" panose="02040503050406030204" pitchFamily="18" charset="0"/>
                                </a:rPr>
                                <m:t>𝑉</m:t>
                              </m:r>
                            </m:e>
                            <m:sub>
                              <m:r>
                                <a:rPr lang="en-GB" sz="2800" b="0" i="1" smtClean="0">
                                  <a:latin typeface="Cambria Math" panose="02040503050406030204" pitchFamily="18" charset="0"/>
                                </a:rPr>
                                <m:t>𝑃</m:t>
                              </m:r>
                            </m:sub>
                          </m:sSub>
                        </m:num>
                        <m:den>
                          <m:r>
                            <a:rPr lang="en-GB" sz="2800" i="1">
                              <a:latin typeface="Cambria Math" panose="02040503050406030204" pitchFamily="18" charset="0"/>
                              <a:ea typeface="Cambria Math" panose="02040503050406030204" pitchFamily="18" charset="0"/>
                            </a:rPr>
                            <m:t>𝜋</m:t>
                          </m:r>
                        </m:den>
                      </m:f>
                    </m:oMath>
                  </m:oMathPara>
                </a14:m>
                <a:endParaRPr lang="en-GB" sz="2800" b="0" dirty="0"/>
              </a:p>
              <a:p>
                <a:pPr lvl="1"/>
                <a:r>
                  <a:rPr lang="en-GB" sz="2800" dirty="0"/>
                  <a:t>Equation shows that </a:t>
                </a:r>
                <a:r>
                  <a:rPr lang="en-GB" sz="2800" dirty="0" err="1"/>
                  <a:t>V</a:t>
                </a:r>
                <a:r>
                  <a:rPr lang="en-GB" sz="2800" baseline="-25000" dirty="0" err="1"/>
                  <a:t>avg</a:t>
                </a:r>
                <a:r>
                  <a:rPr lang="en-GB" sz="2800" dirty="0"/>
                  <a:t> is approx. 31.8% of </a:t>
                </a:r>
                <a:r>
                  <a:rPr lang="en-GB" sz="2800" dirty="0" err="1"/>
                  <a:t>V</a:t>
                </a:r>
                <a:r>
                  <a:rPr lang="en-GB" sz="2800" baseline="-25000" dirty="0" err="1"/>
                  <a:t>p</a:t>
                </a:r>
                <a:r>
                  <a:rPr lang="en-GB" sz="2800" baseline="-25000" dirty="0"/>
                  <a:t> </a:t>
                </a:r>
                <a:r>
                  <a:rPr lang="en-GB" sz="2800" dirty="0"/>
                  <a:t>(Ideal Diode Case)</a:t>
                </a:r>
              </a:p>
              <a:p>
                <a:pPr lvl="1"/>
                <a:endParaRPr lang="en-GB" sz="2800" dirty="0"/>
              </a:p>
              <a:p>
                <a:pPr lvl="1"/>
                <a:r>
                  <a:rPr lang="en-GB" sz="2800" dirty="0"/>
                  <a:t>When a practical model is used peak output voltage can be calculated as:</a:t>
                </a:r>
              </a:p>
              <a:p>
                <a:pPr marL="201168" lvl="1" indent="0" algn="ctr">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𝑉</m:t>
                          </m:r>
                        </m:e>
                        <m:sub>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𝑜𝑢𝑡</m:t>
                          </m:r>
                          <m:r>
                            <a:rPr lang="en-GB" sz="2800" b="0" i="1" smtClean="0">
                              <a:latin typeface="Cambria Math" panose="02040503050406030204" pitchFamily="18" charset="0"/>
                            </a:rPr>
                            <m:t>)</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𝑉</m:t>
                          </m:r>
                        </m:e>
                        <m:sub>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𝑖𝑛</m:t>
                          </m:r>
                          <m:r>
                            <a:rPr lang="en-GB" sz="2800" b="0" i="1" smtClean="0">
                              <a:latin typeface="Cambria Math" panose="02040503050406030204" pitchFamily="18" charset="0"/>
                            </a:rPr>
                            <m:t>)</m:t>
                          </m:r>
                        </m:sub>
                      </m:sSub>
                      <m:r>
                        <a:rPr lang="en-GB" sz="2800" b="0" i="1" smtClean="0">
                          <a:latin typeface="Cambria Math" panose="02040503050406030204" pitchFamily="18" charset="0"/>
                        </a:rPr>
                        <m:t>−0.7</m:t>
                      </m:r>
                      <m:r>
                        <a:rPr lang="en-GB" sz="2800" b="0" i="1" smtClean="0">
                          <a:latin typeface="Cambria Math" panose="02040503050406030204" pitchFamily="18" charset="0"/>
                        </a:rPr>
                        <m:t>𝑉</m:t>
                      </m:r>
                    </m:oMath>
                  </m:oMathPara>
                </a14:m>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2326"/>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r>
              <a:rPr lang="en-US"/>
              <a:t>App. Phy &amp; Elec.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932951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Quiz No. 2</a:t>
            </a:r>
            <a:endParaRPr lang="en-GB" b="1" dirty="0"/>
          </a:p>
        </p:txBody>
      </p:sp>
      <p:sp>
        <p:nvSpPr>
          <p:cNvPr id="3" name="Content Placeholder 2"/>
          <p:cNvSpPr>
            <a:spLocks noGrp="1"/>
          </p:cNvSpPr>
          <p:nvPr>
            <p:ph idx="1"/>
          </p:nvPr>
        </p:nvSpPr>
        <p:spPr>
          <a:xfrm>
            <a:off x="1009183" y="1420906"/>
            <a:ext cx="8946541" cy="4195481"/>
          </a:xfrm>
        </p:spPr>
        <p:txBody>
          <a:bodyPr>
            <a:normAutofit/>
          </a:bodyPr>
          <a:lstStyle/>
          <a:p>
            <a:pPr marL="0" indent="0">
              <a:buNone/>
            </a:pPr>
            <a:r>
              <a:rPr lang="en-GB" sz="2800" b="1" dirty="0" smtClean="0"/>
              <a:t>Find the Power dissipated across each resistor in the circuit. </a:t>
            </a:r>
            <a:endParaRPr lang="en-GB" sz="2800" b="1" dirty="0"/>
          </a:p>
        </p:txBody>
      </p:sp>
      <p:pic>
        <p:nvPicPr>
          <p:cNvPr id="4" name="Picture 3"/>
          <p:cNvPicPr>
            <a:picLocks noChangeAspect="1"/>
          </p:cNvPicPr>
          <p:nvPr/>
        </p:nvPicPr>
        <p:blipFill>
          <a:blip r:embed="rId2"/>
          <a:stretch>
            <a:fillRect/>
          </a:stretch>
        </p:blipFill>
        <p:spPr>
          <a:xfrm>
            <a:off x="2272553" y="2807257"/>
            <a:ext cx="8148917" cy="3942075"/>
          </a:xfrm>
          <a:prstGeom prst="rect">
            <a:avLst/>
          </a:prstGeom>
        </p:spPr>
      </p:pic>
    </p:spTree>
    <p:extLst>
      <p:ext uri="{BB962C8B-B14F-4D97-AF65-F5344CB8AC3E}">
        <p14:creationId xmlns:p14="http://schemas.microsoft.com/office/powerpoint/2010/main" val="1693095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358588"/>
            <a:ext cx="9404723" cy="1400530"/>
          </a:xfrm>
        </p:spPr>
        <p:txBody>
          <a:bodyPr/>
          <a:lstStyle/>
          <a:p>
            <a:r>
              <a:rPr lang="en-GB" b="1" dirty="0">
                <a:solidFill>
                  <a:srgbClr val="FF0000"/>
                </a:solidFill>
              </a:rPr>
              <a:t>AC </a:t>
            </a:r>
            <a:r>
              <a:rPr lang="en-GB" b="1" dirty="0" err="1">
                <a:solidFill>
                  <a:srgbClr val="FF0000"/>
                </a:solidFill>
              </a:rPr>
              <a:t>vs</a:t>
            </a:r>
            <a:r>
              <a:rPr lang="en-GB" b="1" dirty="0">
                <a:solidFill>
                  <a:srgbClr val="FF0000"/>
                </a:solidFill>
              </a:rPr>
              <a:t> DC</a:t>
            </a:r>
            <a:endParaRPr lang="en-GB" b="1" dirty="0">
              <a:solidFill>
                <a:srgbClr val="FF0000"/>
              </a:solidFill>
            </a:endParaRPr>
          </a:p>
        </p:txBody>
      </p:sp>
      <p:sp>
        <p:nvSpPr>
          <p:cNvPr id="3" name="Content Placeholder 2"/>
          <p:cNvSpPr>
            <a:spLocks noGrp="1"/>
          </p:cNvSpPr>
          <p:nvPr>
            <p:ph idx="1"/>
          </p:nvPr>
        </p:nvSpPr>
        <p:spPr>
          <a:xfrm>
            <a:off x="1103312" y="1452282"/>
            <a:ext cx="8946541" cy="4796117"/>
          </a:xfrm>
        </p:spPr>
        <p:txBody>
          <a:bodyPr>
            <a:normAutofit fontScale="92500" lnSpcReduction="20000"/>
          </a:bodyPr>
          <a:lstStyle/>
          <a:p>
            <a:r>
              <a:rPr lang="en-GB" sz="2400" b="1" dirty="0">
                <a:solidFill>
                  <a:srgbClr val="FF0000"/>
                </a:solidFill>
              </a:rPr>
              <a:t>Definition: </a:t>
            </a:r>
            <a:r>
              <a:rPr lang="en-GB" dirty="0"/>
              <a:t>Alternating Current (AC) is a type of electrical current, in which the direction of the flow of electrons switches back and forth at regular intervals or cycles. Current flowing in power lines and normal household electricity that comes from a wall outlet is alternating current</a:t>
            </a:r>
            <a:r>
              <a:rPr lang="en-GB" dirty="0" smtClean="0"/>
              <a:t>.</a:t>
            </a:r>
          </a:p>
          <a:p>
            <a:pPr fontAlgn="base"/>
            <a:r>
              <a:rPr lang="en-GB" dirty="0"/>
              <a:t>The values of voltage and the current system in a DC circuit is constant, so there is no issue in evaluating their magnitudes, but in an AC system, the alternating voltage and current vary from time to time and hence it is necessary to evaluate their magnitudes.</a:t>
            </a:r>
          </a:p>
          <a:p>
            <a:pPr fontAlgn="base"/>
            <a:r>
              <a:rPr lang="en-GB" dirty="0"/>
              <a:t>The following </a:t>
            </a:r>
            <a:r>
              <a:rPr lang="en-GB" dirty="0" smtClean="0"/>
              <a:t>4 ways </a:t>
            </a:r>
            <a:r>
              <a:rPr lang="en-GB" dirty="0"/>
              <a:t>(peak value</a:t>
            </a:r>
            <a:r>
              <a:rPr lang="en-GB" dirty="0" smtClean="0"/>
              <a:t>, peak to peak value, </a:t>
            </a:r>
            <a:r>
              <a:rPr lang="en-GB" dirty="0"/>
              <a:t>Average value and R.M.S value) given </a:t>
            </a:r>
            <a:r>
              <a:rPr lang="en-GB" dirty="0" smtClean="0"/>
              <a:t>below </a:t>
            </a:r>
            <a:r>
              <a:rPr lang="en-GB" dirty="0"/>
              <a:t>are adopted to express the magnitude of the voltage and current.</a:t>
            </a:r>
          </a:p>
          <a:p>
            <a:r>
              <a:rPr lang="en-GB" dirty="0" smtClean="0"/>
              <a:t>Peak Value </a:t>
            </a:r>
          </a:p>
          <a:p>
            <a:r>
              <a:rPr lang="en-GB" dirty="0" smtClean="0"/>
              <a:t>Peak to Peak Value</a:t>
            </a:r>
          </a:p>
          <a:p>
            <a:r>
              <a:rPr lang="en-GB" dirty="0" smtClean="0"/>
              <a:t>Average Value</a:t>
            </a:r>
          </a:p>
          <a:p>
            <a:r>
              <a:rPr lang="en-GB" dirty="0" smtClean="0"/>
              <a:t>Root Mean Square Value (RMS) or Effective Value</a:t>
            </a:r>
          </a:p>
          <a:p>
            <a:endParaRPr lang="en-GB" dirty="0"/>
          </a:p>
        </p:txBody>
      </p:sp>
    </p:spTree>
    <p:extLst>
      <p:ext uri="{BB962C8B-B14F-4D97-AF65-F5344CB8AC3E}">
        <p14:creationId xmlns:p14="http://schemas.microsoft.com/office/powerpoint/2010/main" val="491855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AC </a:t>
            </a:r>
            <a:r>
              <a:rPr lang="en-GB" b="1" dirty="0" err="1">
                <a:solidFill>
                  <a:srgbClr val="FF0000"/>
                </a:solidFill>
              </a:rPr>
              <a:t>vs</a:t>
            </a:r>
            <a:r>
              <a:rPr lang="en-GB" b="1" dirty="0">
                <a:solidFill>
                  <a:srgbClr val="FF0000"/>
                </a:solidFill>
              </a:rPr>
              <a:t> DC</a:t>
            </a:r>
            <a:endParaRPr lang="en-GB" b="1" dirty="0">
              <a:solidFill>
                <a:srgbClr val="FF0000"/>
              </a:solidFill>
            </a:endParaRPr>
          </a:p>
        </p:txBody>
      </p:sp>
      <p:sp>
        <p:nvSpPr>
          <p:cNvPr id="3" name="Content Placeholder 2"/>
          <p:cNvSpPr>
            <a:spLocks noGrp="1"/>
          </p:cNvSpPr>
          <p:nvPr>
            <p:ph idx="1"/>
          </p:nvPr>
        </p:nvSpPr>
        <p:spPr/>
        <p:txBody>
          <a:bodyPr/>
          <a:lstStyle/>
          <a:p>
            <a:endParaRPr lang="en-GB"/>
          </a:p>
        </p:txBody>
      </p:sp>
      <p:pic>
        <p:nvPicPr>
          <p:cNvPr id="5122" name="Picture 2" descr="https://cdn1.byjus.com/wp-content/uploads/2021/04/Alternating-CurrentArtboard-1-copy-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597" y="2717145"/>
            <a:ext cx="71437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573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Peak</a:t>
            </a:r>
            <a:r>
              <a:rPr lang="en-GB" dirty="0" smtClean="0"/>
              <a:t> </a:t>
            </a:r>
            <a:r>
              <a:rPr lang="en-GB" b="1" dirty="0">
                <a:solidFill>
                  <a:srgbClr val="FF0000"/>
                </a:solidFill>
              </a:rPr>
              <a:t>Value </a:t>
            </a:r>
            <a:r>
              <a:rPr lang="en-GB" b="1" dirty="0">
                <a:solidFill>
                  <a:srgbClr val="FF0000"/>
                </a:solidFill>
              </a:rPr>
              <a:t>of AC</a:t>
            </a:r>
          </a:p>
        </p:txBody>
      </p:sp>
      <p:sp>
        <p:nvSpPr>
          <p:cNvPr id="3" name="Content Placeholder 2"/>
          <p:cNvSpPr>
            <a:spLocks noGrp="1"/>
          </p:cNvSpPr>
          <p:nvPr>
            <p:ph idx="1"/>
          </p:nvPr>
        </p:nvSpPr>
        <p:spPr>
          <a:xfrm>
            <a:off x="646111" y="1276716"/>
            <a:ext cx="8922404" cy="4195481"/>
          </a:xfrm>
        </p:spPr>
        <p:txBody>
          <a:bodyPr/>
          <a:lstStyle/>
          <a:p>
            <a:r>
              <a:rPr lang="en-GB" b="1" dirty="0"/>
              <a:t>Peak Value</a:t>
            </a:r>
          </a:p>
          <a:p>
            <a:pPr marL="0" indent="0">
              <a:buNone/>
            </a:pPr>
            <a:r>
              <a:rPr lang="en-GB" dirty="0" smtClean="0"/>
              <a:t>The </a:t>
            </a:r>
            <a:r>
              <a:rPr lang="en-GB" dirty="0"/>
              <a:t>maximum value attained by an alternating quantity during one cycle is called its Peak value. It is also known as the maximum value or amplitude or crest value. The sinusoidal alternating quantity obtains its peak value at 90 </a:t>
            </a:r>
            <a:r>
              <a:rPr lang="en-GB" dirty="0" smtClean="0"/>
              <a:t>degrees or pi/2 time stamp.</a:t>
            </a:r>
            <a:endParaRPr lang="en-GB" dirty="0"/>
          </a:p>
          <a:p>
            <a:r>
              <a:rPr lang="en-GB" dirty="0"/>
              <a:t>The peak values of alternating voltage and current is represented by </a:t>
            </a:r>
            <a:r>
              <a:rPr lang="en-GB" dirty="0" err="1"/>
              <a:t>Em</a:t>
            </a:r>
            <a:r>
              <a:rPr lang="en-GB" dirty="0"/>
              <a:t> and </a:t>
            </a:r>
            <a:r>
              <a:rPr lang="en-GB" dirty="0" err="1"/>
              <a:t>Im</a:t>
            </a:r>
            <a:r>
              <a:rPr lang="en-GB" dirty="0"/>
              <a:t> respectively</a:t>
            </a:r>
            <a:r>
              <a:rPr lang="en-GB" dirty="0" smtClean="0"/>
              <a:t>.</a:t>
            </a:r>
          </a:p>
          <a:p>
            <a:r>
              <a:rPr lang="en-GB" dirty="0"/>
              <a:t>Peak-to-peak (</a:t>
            </a:r>
            <a:r>
              <a:rPr lang="en-GB" dirty="0" err="1"/>
              <a:t>pk-pk</a:t>
            </a:r>
            <a:r>
              <a:rPr lang="en-GB" dirty="0"/>
              <a:t>) is the difference between the highest and the lowest values in a waveform.</a:t>
            </a:r>
            <a:endParaRPr lang="en-GB" dirty="0"/>
          </a:p>
        </p:txBody>
      </p:sp>
      <p:pic>
        <p:nvPicPr>
          <p:cNvPr id="1029" name="Picture 5" descr="https://circuitglobe.com/wp-content/uploads/2015/10/peak-value-figure-compress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0711" y="4207546"/>
            <a:ext cx="4268135" cy="252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554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25823"/>
            <a:ext cx="9404723" cy="1400530"/>
          </a:xfrm>
        </p:spPr>
        <p:txBody>
          <a:bodyPr/>
          <a:lstStyle/>
          <a:p>
            <a:r>
              <a:rPr lang="en-GB" b="1" dirty="0">
                <a:solidFill>
                  <a:srgbClr val="FF0000"/>
                </a:solidFill>
              </a:rPr>
              <a:t>Average Value of AC</a:t>
            </a:r>
            <a:endParaRPr lang="en-GB" b="1" dirty="0">
              <a:solidFill>
                <a:srgbClr val="FF0000"/>
              </a:solidFill>
            </a:endParaRPr>
          </a:p>
        </p:txBody>
      </p:sp>
      <p:sp>
        <p:nvSpPr>
          <p:cNvPr id="3" name="Content Placeholder 2"/>
          <p:cNvSpPr>
            <a:spLocks noGrp="1"/>
          </p:cNvSpPr>
          <p:nvPr>
            <p:ph idx="1"/>
          </p:nvPr>
        </p:nvSpPr>
        <p:spPr/>
        <p:txBody>
          <a:bodyPr/>
          <a:lstStyle/>
          <a:p>
            <a:pPr fontAlgn="base"/>
            <a:r>
              <a:rPr lang="en-GB" b="1" dirty="0"/>
              <a:t>Definition:</a:t>
            </a:r>
            <a:r>
              <a:rPr lang="en-GB" dirty="0"/>
              <a:t> The average of all the instantaneous values of an alternating voltage and currents over one complete cycle is called </a:t>
            </a:r>
            <a:r>
              <a:rPr lang="en-GB" b="1" dirty="0"/>
              <a:t>Average Value.</a:t>
            </a:r>
            <a:endParaRPr lang="en-GB" dirty="0"/>
          </a:p>
          <a:p>
            <a:pPr fontAlgn="base"/>
            <a:r>
              <a:rPr lang="en-GB" dirty="0"/>
              <a:t>If we </a:t>
            </a:r>
            <a:r>
              <a:rPr lang="en-GB" dirty="0" smtClean="0"/>
              <a:t>consider </a:t>
            </a:r>
            <a:r>
              <a:rPr lang="en-GB" dirty="0"/>
              <a:t>symmetrical waves like sinusoidal current or voltage waveform, the positive half cycle will be exactly equal to the negative half cycle. Therefore, the average value over a complete cycle will be </a:t>
            </a:r>
            <a:r>
              <a:rPr lang="en-GB" b="1" dirty="0"/>
              <a:t>zero</a:t>
            </a:r>
            <a:r>
              <a:rPr lang="en-GB" dirty="0"/>
              <a:t>.</a:t>
            </a:r>
          </a:p>
          <a:p>
            <a:endParaRPr lang="en-GB" dirty="0"/>
          </a:p>
        </p:txBody>
      </p:sp>
      <p:pic>
        <p:nvPicPr>
          <p:cNvPr id="2050" name="Picture 2" descr="https://circuitglobe.com/wp-content/uploads/2015/10/average-value-figure-compresso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1399" y="4150658"/>
            <a:ext cx="2802778" cy="248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352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Root Mean Square Value or Effective Value</a:t>
            </a:r>
            <a:endParaRPr lang="en-GB" b="1" dirty="0">
              <a:solidFill>
                <a:srgbClr val="FF0000"/>
              </a:solidFill>
            </a:endParaRPr>
          </a:p>
        </p:txBody>
      </p:sp>
      <p:sp>
        <p:nvSpPr>
          <p:cNvPr id="3" name="Content Placeholder 2"/>
          <p:cNvSpPr>
            <a:spLocks noGrp="1"/>
          </p:cNvSpPr>
          <p:nvPr>
            <p:ph idx="1"/>
          </p:nvPr>
        </p:nvSpPr>
        <p:spPr/>
        <p:txBody>
          <a:bodyPr/>
          <a:lstStyle/>
          <a:p>
            <a:r>
              <a:rPr lang="en-GB" dirty="0" smtClean="0"/>
              <a:t>R.M.S </a:t>
            </a:r>
            <a:r>
              <a:rPr lang="en-GB" dirty="0"/>
              <a:t>value is defined as the square root of means of squares of instantaneous values</a:t>
            </a:r>
            <a:r>
              <a:rPr lang="en-GB" dirty="0" smtClean="0"/>
              <a:t>.</a:t>
            </a:r>
          </a:p>
          <a:p>
            <a:pPr fontAlgn="base"/>
            <a:r>
              <a:rPr lang="en-GB" dirty="0"/>
              <a:t>Root Mean Square is the actual value of an alternating quantity which tells us an energy transfer capability of an AC source.</a:t>
            </a:r>
          </a:p>
          <a:p>
            <a:pPr fontAlgn="base"/>
            <a:r>
              <a:rPr lang="en-GB" dirty="0"/>
              <a:t>The ammeter records the RMS value of alternating current and voltmeter record’s the root mean square (R.M.S) value of alternating voltage. The domestic single-phase AC supply is 230 V, 50 hertz, where 230 V is the R.M.S value of alternating voltage.</a:t>
            </a:r>
          </a:p>
          <a:p>
            <a:endParaRPr lang="en-GB" dirty="0"/>
          </a:p>
        </p:txBody>
      </p:sp>
      <p:pic>
        <p:nvPicPr>
          <p:cNvPr id="4098" name="Picture 2" descr="https://circuitglobe.com/wp-content/uploads/2015/10/PEAK-VALUE-EQ4-compressor.jpg"/>
          <p:cNvPicPr>
            <a:picLocks noChangeAspect="1" noChangeArrowheads="1"/>
          </p:cNvPicPr>
          <p:nvPr/>
        </p:nvPicPr>
        <p:blipFill rotWithShape="1">
          <a:blip r:embed="rId2">
            <a:extLst>
              <a:ext uri="{28A0092B-C50C-407E-A947-70E740481C1C}">
                <a14:useLocalDpi xmlns:a14="http://schemas.microsoft.com/office/drawing/2010/main" val="0"/>
              </a:ext>
            </a:extLst>
          </a:blip>
          <a:srcRect t="35282"/>
          <a:stretch/>
        </p:blipFill>
        <p:spPr bwMode="auto">
          <a:xfrm>
            <a:off x="3133419" y="4937796"/>
            <a:ext cx="4886325" cy="1510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984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 name="Picture 4"/>
          <p:cNvPicPr>
            <a:picLocks noChangeAspect="1"/>
          </p:cNvPicPr>
          <p:nvPr/>
        </p:nvPicPr>
        <p:blipFill>
          <a:blip r:embed="rId2"/>
          <a:stretch>
            <a:fillRect/>
          </a:stretch>
        </p:blipFill>
        <p:spPr>
          <a:xfrm>
            <a:off x="2007637" y="1853248"/>
            <a:ext cx="7137889" cy="4473748"/>
          </a:xfrm>
          <a:prstGeom prst="rect">
            <a:avLst/>
          </a:prstGeom>
        </p:spPr>
      </p:pic>
    </p:spTree>
    <p:extLst>
      <p:ext uri="{BB962C8B-B14F-4D97-AF65-F5344CB8AC3E}">
        <p14:creationId xmlns:p14="http://schemas.microsoft.com/office/powerpoint/2010/main" val="943722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Formulas</a:t>
            </a:r>
            <a:r>
              <a:rPr lang="en-GB" dirty="0" smtClean="0"/>
              <a:t> </a:t>
            </a:r>
            <a:r>
              <a:rPr lang="en-GB" b="1" dirty="0">
                <a:solidFill>
                  <a:srgbClr val="FF0000"/>
                </a:solidFill>
              </a:rPr>
              <a:t>for conversion</a:t>
            </a:r>
            <a:endParaRPr lang="en-GB" b="1" dirty="0">
              <a:solidFill>
                <a:srgbClr val="FF0000"/>
              </a:solidFill>
            </a:endParaRPr>
          </a:p>
        </p:txBody>
      </p:sp>
      <p:pic>
        <p:nvPicPr>
          <p:cNvPr id="6146" name="Picture 2" descr="https://encrypted-tbn0.gstatic.com/images?q=tbn:ANd9GcQk6J8rvYbJOpDhupQyKK8B5UKeE-bfRfmUGA&amp;usqp=CAU"/>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4681" y="2164588"/>
            <a:ext cx="8216153" cy="3608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225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622</TotalTime>
  <Words>440</Words>
  <Application>Microsoft Office PowerPoint</Application>
  <PresentationFormat>Widescreen</PresentationFormat>
  <Paragraphs>71</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 Math</vt:lpstr>
      <vt:lpstr>Century Gothic</vt:lpstr>
      <vt:lpstr>Wingdings 3</vt:lpstr>
      <vt:lpstr>Ion</vt:lpstr>
      <vt:lpstr>APPLIED PHYSICS</vt:lpstr>
      <vt:lpstr>Quiz No. 2</vt:lpstr>
      <vt:lpstr>AC vs DC</vt:lpstr>
      <vt:lpstr>AC vs DC</vt:lpstr>
      <vt:lpstr>Peak Value of AC</vt:lpstr>
      <vt:lpstr>Average Value of AC</vt:lpstr>
      <vt:lpstr>Root Mean Square Value or Effective Value</vt:lpstr>
      <vt:lpstr>PowerPoint Presentation</vt:lpstr>
      <vt:lpstr>Formulas for conversion</vt:lpstr>
      <vt:lpstr>Rectifier</vt:lpstr>
      <vt:lpstr>Common Applications of Rectifiers </vt:lpstr>
      <vt:lpstr>Half Wave Rectifier</vt:lpstr>
      <vt:lpstr>Half Wave Rectifier (contd.)</vt:lpstr>
      <vt:lpstr>Half Wave Rectifier (contd.)</vt:lpstr>
      <vt:lpstr>Half Wave Rectifier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PHSICS</dc:title>
  <dc:creator>Windows User</dc:creator>
  <cp:lastModifiedBy>Windows User</cp:lastModifiedBy>
  <cp:revision>9</cp:revision>
  <dcterms:created xsi:type="dcterms:W3CDTF">2023-10-15T21:56:33Z</dcterms:created>
  <dcterms:modified xsi:type="dcterms:W3CDTF">2023-11-14T17:25:43Z</dcterms:modified>
</cp:coreProperties>
</file>