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08:11:23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1 636 688,'2'-5'873,"0"0"-657,0 0 1,1 0 0,0 1-1,1-1 1,-1 1 0,1 0-1,-1 0 1,1 0 0,-2 2-109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DD665-F4D8-43D2-817D-7BA27E1DD4A8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D334-3C16-4B1D-B0C7-0818DB89E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2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2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7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3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4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8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8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1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66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7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94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4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2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3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B2F326-FA86-498B-9503-88D0274B19BC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734E-A94F-43FC-9760-68F647254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38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6.emf"/><Relationship Id="rId5" Type="http://schemas.openxmlformats.org/officeDocument/2006/relationships/customXml" Target="../ink/ink1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</a:t>
            </a:r>
            <a:r>
              <a:rPr lang="en-US" b="1" dirty="0" smtClean="0"/>
              <a:t>PHYSICS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(SEAP-113)</a:t>
            </a:r>
          </a:p>
        </p:txBody>
      </p:sp>
    </p:spTree>
    <p:extLst>
      <p:ext uri="{BB962C8B-B14F-4D97-AF65-F5344CB8AC3E}">
        <p14:creationId xmlns:p14="http://schemas.microsoft.com/office/powerpoint/2010/main" val="11987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Bipolar Junction Transistors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sz="2800" dirty="0"/>
              <a:t>Because of biasing, the electrons which enter in base has two options</a:t>
            </a:r>
          </a:p>
          <a:p>
            <a:pPr lvl="3"/>
            <a:r>
              <a:rPr lang="en-GB" sz="2400" dirty="0"/>
              <a:t>To enter to the collector OR</a:t>
            </a:r>
          </a:p>
          <a:p>
            <a:pPr lvl="3"/>
            <a:r>
              <a:rPr lang="en-GB" sz="2400" dirty="0"/>
              <a:t>To go out from the base</a:t>
            </a:r>
          </a:p>
          <a:p>
            <a:pPr lvl="1"/>
            <a:r>
              <a:rPr lang="en-GB" sz="2800" dirty="0"/>
              <a:t>Majority of the electrons will enter the collector as base is lightly doped and very thin</a:t>
            </a:r>
          </a:p>
          <a:p>
            <a:pPr lvl="1"/>
            <a:r>
              <a:rPr lang="en-GB" sz="2800" dirty="0"/>
              <a:t>Lightly doped means electrons have longer life in base and because of very thin base electrons have to move very short distance to enter into collector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1C58FE8-B9AA-4E06-BBD8-1FBE2CBF2E92}"/>
              </a:ext>
            </a:extLst>
          </p:cNvPr>
          <p:cNvSpPr/>
          <p:nvPr/>
        </p:nvSpPr>
        <p:spPr>
          <a:xfrm>
            <a:off x="6705600" y="2382982"/>
            <a:ext cx="4211781" cy="104601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9E33E3D-F3CC-4A96-8F9C-4D80AF3E502B}"/>
              </a:ext>
            </a:extLst>
          </p:cNvPr>
          <p:cNvCxnSpPr/>
          <p:nvPr/>
        </p:nvCxnSpPr>
        <p:spPr>
          <a:xfrm>
            <a:off x="8631381" y="2382982"/>
            <a:ext cx="0" cy="10460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6F0116A-C0D4-4012-962C-1760E7BAE6D8}"/>
              </a:ext>
            </a:extLst>
          </p:cNvPr>
          <p:cNvCxnSpPr/>
          <p:nvPr/>
        </p:nvCxnSpPr>
        <p:spPr>
          <a:xfrm>
            <a:off x="8811491" y="2382982"/>
            <a:ext cx="0" cy="10460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191AB8-C5CD-427D-B98F-6190FA82FBA4}"/>
              </a:ext>
            </a:extLst>
          </p:cNvPr>
          <p:cNvSpPr/>
          <p:nvPr/>
        </p:nvSpPr>
        <p:spPr>
          <a:xfrm>
            <a:off x="7127332" y="2529222"/>
            <a:ext cx="4106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DBF990-6185-484A-BC5D-9A16EC0680E2}"/>
              </a:ext>
            </a:extLst>
          </p:cNvPr>
          <p:cNvSpPr/>
          <p:nvPr/>
        </p:nvSpPr>
        <p:spPr>
          <a:xfrm>
            <a:off x="8544900" y="2565124"/>
            <a:ext cx="4106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BDF90E5-8AD0-4031-90CB-6B4D62827E58}"/>
              </a:ext>
            </a:extLst>
          </p:cNvPr>
          <p:cNvSpPr/>
          <p:nvPr/>
        </p:nvSpPr>
        <p:spPr>
          <a:xfrm>
            <a:off x="10135361" y="2511520"/>
            <a:ext cx="431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4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Bipolar Junction Transistors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GB" sz="2800" dirty="0"/>
              <a:t>When electrons enter into the collector, they feel a strong attraction because of the source voltage</a:t>
            </a:r>
          </a:p>
          <a:p>
            <a:pPr lvl="1"/>
            <a:r>
              <a:rPr lang="en-GB" sz="2800" dirty="0"/>
              <a:t>Because of this electrons flow through the collector and reach to the positive terminal of the source</a:t>
            </a:r>
          </a:p>
          <a:p>
            <a:pPr lvl="1"/>
            <a:r>
              <a:rPr lang="en-GB" sz="2800" dirty="0"/>
              <a:t>There are three useful configurations of transistors</a:t>
            </a:r>
          </a:p>
          <a:p>
            <a:pPr lvl="2"/>
            <a:r>
              <a:rPr lang="en-GB" sz="2400" dirty="0"/>
              <a:t>Common Emitter</a:t>
            </a:r>
          </a:p>
          <a:p>
            <a:pPr lvl="2"/>
            <a:r>
              <a:rPr lang="en-GB" sz="2400" dirty="0"/>
              <a:t>Common Base and</a:t>
            </a:r>
          </a:p>
          <a:p>
            <a:pPr lvl="2"/>
            <a:r>
              <a:rPr lang="en-GB" sz="2400" dirty="0"/>
              <a:t>Common Collector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2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172010"/>
            <a:ext cx="4699696" cy="6061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217" y="874619"/>
            <a:ext cx="3650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Bipolar Junction Transistors 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Common Emitter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0" y="1561057"/>
            <a:ext cx="8946541" cy="4960767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In this type of configuration, ground side or common side of each voltage source is connected to the emitter</a:t>
            </a:r>
          </a:p>
          <a:p>
            <a:pPr lvl="1"/>
            <a:r>
              <a:rPr lang="en-GB" sz="2800" dirty="0"/>
              <a:t>Hence it is called common emitter circuit/configuration</a:t>
            </a:r>
          </a:p>
          <a:p>
            <a:pPr lvl="1"/>
            <a:r>
              <a:rPr lang="en-GB" sz="2800" dirty="0"/>
              <a:t>The circuit has two loops which are</a:t>
            </a:r>
          </a:p>
          <a:p>
            <a:pPr lvl="2"/>
            <a:r>
              <a:rPr lang="en-GB" sz="2400" dirty="0"/>
              <a:t>Left loop is called the base loop and</a:t>
            </a:r>
          </a:p>
          <a:p>
            <a:pPr lvl="2"/>
            <a:r>
              <a:rPr lang="en-GB" sz="2400" dirty="0"/>
              <a:t>Right loop is called the collector loop</a:t>
            </a:r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83" y="3527574"/>
            <a:ext cx="3804253" cy="31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Common Emitter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sz="2800" dirty="0"/>
              <a:t>In the base loop, the voltage source V</a:t>
            </a:r>
            <a:r>
              <a:rPr lang="en-GB" sz="2800" baseline="-25000" dirty="0"/>
              <a:t>BB</a:t>
            </a:r>
            <a:r>
              <a:rPr lang="en-GB" sz="2800" dirty="0"/>
              <a:t> forward bias the emitter diode with R</a:t>
            </a:r>
            <a:r>
              <a:rPr lang="en-GB" sz="2800" baseline="-25000" dirty="0"/>
              <a:t>B</a:t>
            </a:r>
            <a:r>
              <a:rPr lang="en-GB" sz="2800" dirty="0"/>
              <a:t> which is current limiting resistor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If we change the V</a:t>
            </a:r>
            <a:r>
              <a:rPr lang="en-GB" sz="2800" baseline="-25000" dirty="0"/>
              <a:t>BB</a:t>
            </a:r>
            <a:r>
              <a:rPr lang="en-GB" sz="2800" dirty="0"/>
              <a:t> or R</a:t>
            </a:r>
            <a:r>
              <a:rPr lang="en-GB" sz="2800" baseline="-25000" dirty="0"/>
              <a:t>B</a:t>
            </a:r>
            <a:r>
              <a:rPr lang="en-GB" sz="2800" dirty="0"/>
              <a:t>, it means we can change the current 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Changing the base current will change the collector current it means base current will control the collector current</a:t>
            </a:r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7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BJT Circuit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2800" dirty="0"/>
                  <a:t>From the circuit diagram, three different dc currents and three dc voltages can be identified</a:t>
                </a:r>
              </a:p>
              <a:p>
                <a:pPr lvl="2"/>
                <a:r>
                  <a:rPr lang="en-GB" sz="2400" dirty="0"/>
                  <a:t>DC currents are I</a:t>
                </a:r>
                <a:r>
                  <a:rPr lang="en-GB" sz="2400" baseline="-25000" dirty="0"/>
                  <a:t>B</a:t>
                </a:r>
                <a:r>
                  <a:rPr lang="en-GB" sz="2400" dirty="0"/>
                  <a:t>, I</a:t>
                </a:r>
                <a:r>
                  <a:rPr lang="en-GB" sz="2400" baseline="-25000" dirty="0"/>
                  <a:t>E</a:t>
                </a:r>
                <a:r>
                  <a:rPr lang="en-GB" sz="2400" dirty="0"/>
                  <a:t> and I</a:t>
                </a:r>
                <a:r>
                  <a:rPr lang="en-GB" sz="2400" baseline="-25000" dirty="0"/>
                  <a:t>C</a:t>
                </a:r>
              </a:p>
              <a:p>
                <a:pPr lvl="2"/>
                <a:r>
                  <a:rPr lang="en-GB" sz="2400" dirty="0"/>
                  <a:t>DC voltages are V</a:t>
                </a:r>
                <a:r>
                  <a:rPr lang="en-GB" sz="2400" baseline="-25000" dirty="0"/>
                  <a:t>BE</a:t>
                </a:r>
                <a:r>
                  <a:rPr lang="en-GB" sz="2400" dirty="0"/>
                  <a:t>, V</a:t>
                </a:r>
                <a:r>
                  <a:rPr lang="en-GB" sz="2400" baseline="-25000" dirty="0"/>
                  <a:t>CB</a:t>
                </a:r>
                <a:r>
                  <a:rPr lang="en-GB" sz="2400" dirty="0"/>
                  <a:t> and V</a:t>
                </a:r>
                <a:r>
                  <a:rPr lang="en-GB" sz="2400" baseline="-25000" dirty="0"/>
                  <a:t>CE</a:t>
                </a:r>
              </a:p>
              <a:p>
                <a:pPr lvl="1"/>
                <a:r>
                  <a:rPr lang="en-GB" sz="2800" dirty="0"/>
                  <a:t>When a transistor is in normal </a:t>
                </a:r>
              </a:p>
              <a:p>
                <a:pPr marL="201168" lvl="1" indent="0">
                  <a:buNone/>
                </a:pPr>
                <a:r>
                  <a:rPr lang="en-GB" sz="2800" dirty="0"/>
                  <a:t>  operation then </a:t>
                </a:r>
              </a:p>
              <a:p>
                <a:pPr marL="201168" lvl="1" indent="0">
                  <a:buNone/>
                </a:pPr>
                <a:r>
                  <a:rPr lang="en-GB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2" t="-2727" r="-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03" y="3059553"/>
            <a:ext cx="4596868" cy="35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5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BJT Circuit Analysis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2800" dirty="0"/>
                  <a:t>By using </a:t>
                </a:r>
                <a:r>
                  <a:rPr lang="en-GB" sz="2800" dirty="0" err="1"/>
                  <a:t>Kirchof’s</a:t>
                </a:r>
                <a:r>
                  <a:rPr lang="en-GB" sz="2800" dirty="0"/>
                  <a:t> voltage law</a:t>
                </a:r>
                <a:endParaRPr lang="en-US" sz="2400" dirty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b="0" dirty="0"/>
                  <a:t>By Ohm’s Law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b="0" dirty="0"/>
                  <a:t>By substituting</a:t>
                </a:r>
                <a:r>
                  <a:rPr lang="en-GB" sz="2800" dirty="0"/>
                  <a:t> the values</a:t>
                </a:r>
                <a:endParaRPr lang="en-GB" sz="2800" b="0" dirty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𝐵𝐵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b="0" dirty="0"/>
              </a:p>
              <a:p>
                <a:pPr marL="201168" lvl="1" indent="0" algn="ctr">
                  <a:buNone/>
                </a:pP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82" t="-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047C41-5618-4AA5-9578-0BD95095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13" y="2921579"/>
            <a:ext cx="3989960" cy="30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9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BJT Circuit Analysis (contd.)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sz="2800" dirty="0"/>
                  <a:t>The voltage at collector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dirty="0"/>
                  <a:t>Drop across the collector resistor is 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lvl="1"/>
                <a:r>
                  <a:rPr lang="en-GB" sz="2800" dirty="0"/>
                  <a:t>By substituting the values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lvl="1"/>
                <a:r>
                  <a:rPr lang="en-GB" sz="2800" dirty="0"/>
                  <a:t>Where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201168" lvl="1" indent="0" algn="ctr">
                  <a:buNone/>
                </a:pPr>
                <a:endParaRPr lang="en-GB" sz="2800" dirty="0"/>
              </a:p>
              <a:p>
                <a:pPr marL="201168" lvl="1" indent="0" algn="ctr">
                  <a:buNone/>
                </a:pPr>
                <a:endParaRPr lang="en-US" sz="2800" dirty="0"/>
              </a:p>
              <a:p>
                <a:pPr marL="201168" lvl="1" indent="0" algn="ctr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6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2241EF-6CC4-48E1-B6E7-5DD7850D3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85" y="3401842"/>
            <a:ext cx="3989960" cy="30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2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Contd.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"Beta DC" or simply "Beta" (β) refers to the DC current gain of the transistor. </a:t>
            </a:r>
            <a:endParaRPr lang="en-GB" dirty="0" smtClean="0"/>
          </a:p>
          <a:p>
            <a:r>
              <a:rPr lang="en-GB" dirty="0" smtClean="0"/>
              <a:t>Beta </a:t>
            </a:r>
            <a:r>
              <a:rPr lang="en-GB" dirty="0"/>
              <a:t>is a key parameter that characterizes the relationship between the collector current (IC) and the base current (IB) in a BJT</a:t>
            </a:r>
            <a:r>
              <a:rPr lang="en-GB" dirty="0" smtClean="0"/>
              <a:t>.</a:t>
            </a:r>
          </a:p>
          <a:p>
            <a:r>
              <a:rPr lang="en-GB" dirty="0" smtClean="0"/>
              <a:t>Beta </a:t>
            </a:r>
            <a:r>
              <a:rPr lang="en-GB" dirty="0"/>
              <a:t>provides information about how much the collector current is amplified concerning the base current. It's an important parameter in BJT amplifier design and analysis. A higher value of Beta indicates more significant current amplification, but the actual value can vary depending on the specific transistor and its operating </a:t>
            </a:r>
            <a:r>
              <a:rPr lang="en-GB" dirty="0" smtClean="0"/>
              <a:t>conditions like temperature etc.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1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Collector Characteristic Curves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00" y="1725701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sz="2800" dirty="0"/>
              <a:t>Collector characteristics curves shows us that how the collector current varies the collector to emitter voltage for specific values of base current</a:t>
            </a:r>
          </a:p>
          <a:p>
            <a:pPr lvl="1"/>
            <a:r>
              <a:rPr lang="en-GB" sz="2800" dirty="0"/>
              <a:t>Assume that V</a:t>
            </a:r>
            <a:r>
              <a:rPr lang="en-GB" sz="2800" baseline="-25000" dirty="0"/>
              <a:t>BB</a:t>
            </a:r>
            <a:r>
              <a:rPr lang="en-GB" sz="2800" dirty="0"/>
              <a:t> is producing a </a:t>
            </a:r>
          </a:p>
          <a:p>
            <a:pPr marL="201168" lvl="1" indent="0">
              <a:buNone/>
            </a:pPr>
            <a:r>
              <a:rPr lang="en-GB" sz="2800" dirty="0"/>
              <a:t>  certain values of I</a:t>
            </a:r>
            <a:r>
              <a:rPr lang="en-GB" sz="2800" baseline="-25000" dirty="0"/>
              <a:t>B</a:t>
            </a:r>
            <a:r>
              <a:rPr lang="en-GB" sz="2800" dirty="0"/>
              <a:t> and V</a:t>
            </a:r>
            <a:r>
              <a:rPr lang="en-GB" sz="2800" baseline="-25000" dirty="0"/>
              <a:t>CC</a:t>
            </a:r>
            <a:r>
              <a:rPr lang="en-GB" sz="2800" dirty="0"/>
              <a:t> is zero</a:t>
            </a:r>
          </a:p>
          <a:p>
            <a:pPr lvl="1"/>
            <a:r>
              <a:rPr lang="en-GB" sz="2800" dirty="0"/>
              <a:t>Current is flowing only through base</a:t>
            </a:r>
          </a:p>
          <a:p>
            <a:pPr marL="201168" lvl="1" indent="0">
              <a:buNone/>
            </a:pPr>
            <a:r>
              <a:rPr lang="en-GB" sz="2800" dirty="0"/>
              <a:t>  loop and I</a:t>
            </a:r>
            <a:r>
              <a:rPr lang="en-GB" sz="2800" baseline="-25000" dirty="0"/>
              <a:t>C</a:t>
            </a:r>
            <a:r>
              <a:rPr lang="en-GB" sz="2800" dirty="0"/>
              <a:t> is zero</a:t>
            </a:r>
          </a:p>
          <a:p>
            <a:pPr lvl="1"/>
            <a:r>
              <a:rPr lang="en-GB" sz="2800" dirty="0"/>
              <a:t>As V</a:t>
            </a:r>
            <a:r>
              <a:rPr lang="en-GB" sz="2800" baseline="-25000" dirty="0"/>
              <a:t>CC</a:t>
            </a:r>
            <a:r>
              <a:rPr lang="en-GB" sz="2800" dirty="0"/>
              <a:t> increases, V</a:t>
            </a:r>
            <a:r>
              <a:rPr lang="en-GB" sz="2800" baseline="-25000" dirty="0"/>
              <a:t>CE</a:t>
            </a:r>
            <a:r>
              <a:rPr lang="en-GB" sz="2800" dirty="0"/>
              <a:t> increases and </a:t>
            </a:r>
          </a:p>
          <a:p>
            <a:pPr marL="201168" lvl="1" indent="0">
              <a:buNone/>
            </a:pPr>
            <a:r>
              <a:rPr lang="en-GB" sz="2800" dirty="0"/>
              <a:t>  collector currents increases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888" y="3417994"/>
            <a:ext cx="4545112" cy="30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Zener Diode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/>
              <a:t>Zener diode is a typical diode which is designed to operate in reverse-breakdown region</a:t>
            </a:r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91" y="3028058"/>
            <a:ext cx="4122662" cy="3615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63" y="4009313"/>
            <a:ext cx="1558975" cy="24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Collector Characteristic Curves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GB" sz="2800" dirty="0"/>
              <a:t>This region is known as </a:t>
            </a:r>
            <a:r>
              <a:rPr lang="en-GB" sz="2800" b="1" dirty="0">
                <a:solidFill>
                  <a:srgbClr val="FF0000"/>
                </a:solidFill>
              </a:rPr>
              <a:t>saturation region</a:t>
            </a:r>
            <a:r>
              <a:rPr lang="en-GB" sz="2800" dirty="0"/>
              <a:t>, I</a:t>
            </a:r>
            <a:r>
              <a:rPr lang="en-GB" sz="2800" baseline="-25000" dirty="0"/>
              <a:t>C</a:t>
            </a:r>
            <a:r>
              <a:rPr lang="en-GB" sz="2800" dirty="0"/>
              <a:t> increases as V</a:t>
            </a:r>
            <a:r>
              <a:rPr lang="en-GB" sz="2800" baseline="-25000" dirty="0"/>
              <a:t>CC</a:t>
            </a:r>
            <a:r>
              <a:rPr lang="en-GB" sz="2800" dirty="0"/>
              <a:t> increases because V</a:t>
            </a:r>
            <a:r>
              <a:rPr lang="en-GB" sz="2800" baseline="-25000" dirty="0"/>
              <a:t>CE</a:t>
            </a:r>
            <a:r>
              <a:rPr lang="en-GB" sz="2800" dirty="0"/>
              <a:t> remains less then 0.7V </a:t>
            </a:r>
          </a:p>
          <a:p>
            <a:pPr lvl="1"/>
            <a:r>
              <a:rPr lang="en-GB" sz="2800" dirty="0"/>
              <a:t>When V</a:t>
            </a:r>
            <a:r>
              <a:rPr lang="en-GB" sz="2800" baseline="-25000" dirty="0"/>
              <a:t>CE</a:t>
            </a:r>
            <a:r>
              <a:rPr lang="en-GB" sz="2800" dirty="0"/>
              <a:t> exceeds 0.7V, the collector diode becomes reverse biased and transistor goes into </a:t>
            </a:r>
            <a:r>
              <a:rPr lang="en-GB" sz="2800" b="1" dirty="0">
                <a:solidFill>
                  <a:srgbClr val="FF0000"/>
                </a:solidFill>
              </a:rPr>
              <a:t>active region or linear region</a:t>
            </a:r>
          </a:p>
          <a:p>
            <a:pPr lvl="1"/>
            <a:r>
              <a:rPr lang="en-GB" sz="2800" dirty="0"/>
              <a:t>Ideally I</a:t>
            </a:r>
            <a:r>
              <a:rPr lang="en-GB" sz="2800" baseline="-25000" dirty="0"/>
              <a:t>C</a:t>
            </a:r>
            <a:r>
              <a:rPr lang="en-GB" sz="2800" dirty="0"/>
              <a:t> remains constant as V</a:t>
            </a:r>
            <a:r>
              <a:rPr lang="en-GB" sz="2800" baseline="-25000" dirty="0"/>
              <a:t>CE</a:t>
            </a:r>
            <a:r>
              <a:rPr lang="en-GB" sz="2800" dirty="0"/>
              <a:t> increases but I</a:t>
            </a:r>
            <a:r>
              <a:rPr lang="en-GB" sz="2800" baseline="-25000" dirty="0"/>
              <a:t>C </a:t>
            </a:r>
            <a:r>
              <a:rPr lang="en-GB" sz="2800" dirty="0"/>
              <a:t>increases very slightly because of mobility of minority carriers</a:t>
            </a:r>
          </a:p>
          <a:p>
            <a:pPr lvl="1"/>
            <a:r>
              <a:rPr lang="en-GB" sz="2800" dirty="0"/>
              <a:t>When V</a:t>
            </a:r>
            <a:r>
              <a:rPr lang="en-GB" sz="2800" baseline="-25000" dirty="0"/>
              <a:t>CE</a:t>
            </a:r>
            <a:r>
              <a:rPr lang="en-GB" sz="2800" dirty="0"/>
              <a:t> is large enough, the reverse biased collector diode goes into the </a:t>
            </a:r>
            <a:r>
              <a:rPr lang="en-GB" sz="2800" b="1" dirty="0">
                <a:solidFill>
                  <a:srgbClr val="FF0000"/>
                </a:solidFill>
              </a:rPr>
              <a:t>breakdown region</a:t>
            </a:r>
            <a:r>
              <a:rPr lang="en-GB" sz="2800" dirty="0"/>
              <a:t> and I</a:t>
            </a:r>
            <a:r>
              <a:rPr lang="en-GB" sz="2800" baseline="-25000" dirty="0"/>
              <a:t>C </a:t>
            </a:r>
            <a:r>
              <a:rPr lang="en-GB" sz="2800" dirty="0"/>
              <a:t>increases rapidly</a:t>
            </a:r>
          </a:p>
          <a:p>
            <a:pPr lvl="1"/>
            <a:r>
              <a:rPr lang="en-GB" sz="2800" dirty="0"/>
              <a:t>When I</a:t>
            </a:r>
            <a:r>
              <a:rPr lang="en-GB" sz="2800" baseline="-25000" dirty="0"/>
              <a:t>B</a:t>
            </a:r>
            <a:r>
              <a:rPr lang="en-GB" sz="2800" dirty="0"/>
              <a:t> is zero, then transistor is in </a:t>
            </a:r>
            <a:r>
              <a:rPr lang="en-GB" sz="2800" b="1" dirty="0" err="1">
                <a:solidFill>
                  <a:srgbClr val="FF0000"/>
                </a:solidFill>
              </a:rPr>
              <a:t>cutoff</a:t>
            </a:r>
            <a:r>
              <a:rPr lang="en-GB" sz="2800" b="1" dirty="0">
                <a:solidFill>
                  <a:srgbClr val="FF0000"/>
                </a:solidFill>
              </a:rPr>
              <a:t> region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Collector Characteristic Curves 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3" y="2052638"/>
            <a:ext cx="8457729" cy="41957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03946-E4F1-4451-8503-FBCF6A16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simple Circuit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9FAF1-F5B3-4821-8666-763227BC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Calculate the value of I</a:t>
            </a:r>
            <a:r>
              <a:rPr lang="en-US" baseline="-25000" dirty="0"/>
              <a:t>B</a:t>
            </a:r>
            <a:r>
              <a:rPr lang="en-US" dirty="0"/>
              <a:t>, I</a:t>
            </a:r>
            <a:r>
              <a:rPr lang="en-US" baseline="-25000" dirty="0"/>
              <a:t>C</a:t>
            </a:r>
            <a:r>
              <a:rPr lang="en-US" dirty="0"/>
              <a:t>, I</a:t>
            </a:r>
            <a:r>
              <a:rPr lang="en-US" baseline="-25000" dirty="0"/>
              <a:t>E</a:t>
            </a:r>
            <a:r>
              <a:rPr lang="en-US" dirty="0"/>
              <a:t>, V</a:t>
            </a:r>
            <a:r>
              <a:rPr lang="en-US" baseline="-25000" dirty="0"/>
              <a:t>BE</a:t>
            </a:r>
            <a:r>
              <a:rPr lang="en-US" dirty="0"/>
              <a:t>, V</a:t>
            </a:r>
            <a:r>
              <a:rPr lang="en-US" baseline="-25000" dirty="0"/>
              <a:t>CE</a:t>
            </a:r>
            <a:r>
              <a:rPr lang="en-US" dirty="0"/>
              <a:t> and V</a:t>
            </a:r>
            <a:r>
              <a:rPr lang="en-US" baseline="-25000" dirty="0"/>
              <a:t>CB</a:t>
            </a:r>
            <a:r>
              <a:rPr lang="en-US" dirty="0"/>
              <a:t> for the circuit shown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𝛽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150.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997E1E-6F62-4EEE-A166-ACBE2307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61AED9-EC7D-4673-9C89-1D6C28FA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9AA546-1A52-40B3-84C0-578BF9F95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1399" y="2225480"/>
            <a:ext cx="4865903" cy="3621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7" name="Ink 166">
                <a:extLst>
                  <a:ext uri="{FF2B5EF4-FFF2-40B4-BE49-F238E27FC236}">
                    <a16:creationId xmlns="" xmlns:a16="http://schemas.microsoft.com/office/drawing/2014/main" id="{A5B7ED62-01BF-4C10-8BCD-F828D902F47C}"/>
                  </a:ext>
                </a:extLst>
              </p14:cNvPr>
              <p14:cNvContentPartPr/>
              <p14:nvPr/>
            </p14:nvContentPartPr>
            <p14:xfrm>
              <a:off x="1291265" y="3504840"/>
              <a:ext cx="11880" cy="17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5B7ED62-01BF-4C10-8BCD-F828D902F4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6225" y="3497280"/>
                <a:ext cx="2448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05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 simple Circuit Analysis (Solution)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400386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endParaRPr lang="en-GB" sz="2800" dirty="0"/>
          </a:p>
          <a:p>
            <a:pPr marL="201168" lvl="1" indent="0" algn="ctr">
              <a:buNone/>
            </a:pPr>
            <a:endParaRPr lang="en-GB" sz="2800" dirty="0"/>
          </a:p>
          <a:p>
            <a:pPr marL="201168" lvl="1" indent="0" algn="ctr">
              <a:buNone/>
            </a:pP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C414C2E-9EFC-4F61-9770-B2C1AAA3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132812"/>
            <a:ext cx="10215718" cy="494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09238E2-60E1-42B2-9DB7-C65F9D1D4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7100" y="1699007"/>
            <a:ext cx="2966966" cy="22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Zener Diode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GB" sz="2800" dirty="0"/>
              <a:t>Two types of reverse breakdown in Zener diodes are observed i.e. avalanche and Zener</a:t>
            </a:r>
          </a:p>
          <a:p>
            <a:pPr lvl="1"/>
            <a:r>
              <a:rPr lang="en-GB" sz="2800" dirty="0"/>
              <a:t>Avalanche breakdown occurs at higher voltage levels but Zener breakdown occurs at low voltages</a:t>
            </a:r>
          </a:p>
          <a:p>
            <a:pPr lvl="1"/>
            <a:r>
              <a:rPr lang="en-GB" sz="2800" dirty="0"/>
              <a:t>Zener diode is heavily doped to reduce the breakdown voltage</a:t>
            </a:r>
          </a:p>
          <a:p>
            <a:pPr lvl="1"/>
            <a:r>
              <a:rPr lang="en-GB" sz="2800" dirty="0"/>
              <a:t>An intense electric field is generated in depletion region</a:t>
            </a:r>
          </a:p>
          <a:p>
            <a:pPr lvl="1"/>
            <a:r>
              <a:rPr lang="en-GB" sz="2800" dirty="0"/>
              <a:t>When applied voltage is near Zener breakdown voltage, the field is intense enough to pull the electrons from valence band to conduction band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Avalanche and Zener Effect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GB" sz="2800" dirty="0"/>
              <a:t>Avalanche effect is observed when the material is lightly doped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Zener effect is observed when material is heavily doped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Width of the depletion layer is depend on the amount of doping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Heavily doped diodes has narrow depletion layer and lightly doped diodes has wider depletion layer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Avalanche and Zener Effect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sz="2800" dirty="0"/>
              <a:t>In reverse bias, a small reverse current is observed due to minority carriers</a:t>
            </a:r>
          </a:p>
          <a:p>
            <a:pPr lvl="1"/>
            <a:r>
              <a:rPr lang="en-GB" sz="2800" dirty="0"/>
              <a:t>When the applied voltage increases, it accelerate those minority carriers</a:t>
            </a:r>
          </a:p>
          <a:p>
            <a:pPr lvl="1"/>
            <a:r>
              <a:rPr lang="en-GB" sz="2800" dirty="0"/>
              <a:t>Those minority carriers then collide with majority carriers and knock them out</a:t>
            </a:r>
          </a:p>
          <a:p>
            <a:pPr lvl="1"/>
            <a:r>
              <a:rPr lang="en-GB" sz="2800" dirty="0"/>
              <a:t>This knocking out effect continues and hence current start to flow because of those majority carriers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Zener Diode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/>
              <a:t>Main applications of Zener diode are voltage regulators</a:t>
            </a:r>
          </a:p>
          <a:p>
            <a:pPr lvl="1"/>
            <a:r>
              <a:rPr lang="en-GB" sz="2800" dirty="0"/>
              <a:t>It can be used where a constant voltage is required (without fluctuations)</a:t>
            </a:r>
            <a:endParaRPr lang="en-US" sz="24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F5A1196-B021-4AA9-BC98-2D970E7E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09" y="3938881"/>
            <a:ext cx="4385932" cy="27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Bipolar Junction Transistors (BJT)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12114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BJT is constructed when three different semiconductor regions are joined together</a:t>
            </a:r>
          </a:p>
          <a:p>
            <a:pPr lvl="1"/>
            <a:r>
              <a:rPr lang="en-GB" sz="2800" dirty="0"/>
              <a:t>Three semiconductor regions are separated by two </a:t>
            </a:r>
            <a:r>
              <a:rPr lang="en-GB" sz="2800" dirty="0" err="1"/>
              <a:t>pn</a:t>
            </a:r>
            <a:r>
              <a:rPr lang="en-GB" sz="2800" dirty="0"/>
              <a:t> junctions</a:t>
            </a:r>
          </a:p>
          <a:p>
            <a:pPr lvl="1"/>
            <a:r>
              <a:rPr lang="en-GB" sz="2800" dirty="0"/>
              <a:t>Three regions are called Emitter, Base and Collector</a:t>
            </a:r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2" y="4063284"/>
            <a:ext cx="7687271" cy="26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Bipolar Junction Transistors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18" y="1217772"/>
            <a:ext cx="9231984" cy="5236816"/>
          </a:xfrm>
        </p:spPr>
        <p:txBody>
          <a:bodyPr>
            <a:normAutofit lnSpcReduction="10000"/>
          </a:bodyPr>
          <a:lstStyle/>
          <a:p>
            <a:pPr lvl="1"/>
            <a:r>
              <a:rPr lang="en-GB" sz="2400" dirty="0"/>
              <a:t>The </a:t>
            </a:r>
            <a:r>
              <a:rPr lang="en-GB" sz="2400" dirty="0" err="1"/>
              <a:t>pn</a:t>
            </a:r>
            <a:r>
              <a:rPr lang="en-GB" sz="2400" dirty="0"/>
              <a:t> junction joining the base region and the emitter region is called Base Emitter junction (Emitter Diode)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 err="1"/>
              <a:t>pn</a:t>
            </a:r>
            <a:r>
              <a:rPr lang="en-GB" sz="2400" dirty="0"/>
              <a:t> junction joining the base region and collector region is called Base Collector junction (Collector Diode)</a:t>
            </a:r>
          </a:p>
          <a:p>
            <a:pPr lvl="1"/>
            <a:r>
              <a:rPr lang="en-GB" sz="2400" dirty="0"/>
              <a:t>Base region is lightly doped and very thin</a:t>
            </a:r>
          </a:p>
          <a:p>
            <a:pPr lvl="1"/>
            <a:r>
              <a:rPr lang="en-GB" sz="2400" dirty="0"/>
              <a:t>Emitter is heavily doped and collector is</a:t>
            </a:r>
          </a:p>
          <a:p>
            <a:pPr marL="201168" lvl="1" indent="0">
              <a:buNone/>
            </a:pPr>
            <a:r>
              <a:rPr lang="en-GB" sz="2400" dirty="0"/>
              <a:t>  moderately </a:t>
            </a:r>
            <a:r>
              <a:rPr lang="en-GB" sz="2400" dirty="0" smtClean="0"/>
              <a:t>doped</a:t>
            </a:r>
          </a:p>
          <a:p>
            <a:pPr lvl="1"/>
            <a:r>
              <a:rPr lang="en-GB" sz="2400" dirty="0" smtClean="0"/>
              <a:t>BJT is Known as “Current-Controlled Device”.</a:t>
            </a:r>
          </a:p>
          <a:p>
            <a:pPr marL="457200" lvl="1" indent="0">
              <a:buNone/>
            </a:pPr>
            <a:r>
              <a:rPr lang="en-GB" sz="2400" dirty="0" smtClean="0"/>
              <a:t>Because Base current controls the output collector current.</a:t>
            </a:r>
            <a:endParaRPr lang="en-GB" sz="2400" dirty="0" smtClean="0"/>
          </a:p>
          <a:p>
            <a:pPr lvl="1"/>
            <a:r>
              <a:rPr lang="en-GB" sz="2400" dirty="0" smtClean="0"/>
              <a:t>Schematic </a:t>
            </a:r>
            <a:r>
              <a:rPr lang="en-GB" sz="2400" dirty="0"/>
              <a:t>symbol of BJT is shown in fig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17" y="3836180"/>
            <a:ext cx="3736941" cy="26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Bipolar Junction Transistors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79956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In normal configuration/operation Emitter diode is forward biased and Collector diode is reverse biased</a:t>
            </a:r>
          </a:p>
          <a:p>
            <a:pPr lvl="1"/>
            <a:r>
              <a:rPr lang="en-GB" sz="2800" dirty="0"/>
              <a:t>Emitter has a job to emits its electrons so that they can inject in the base region</a:t>
            </a:r>
          </a:p>
          <a:p>
            <a:pPr lvl="1"/>
            <a:r>
              <a:rPr lang="en-GB" sz="2800" dirty="0"/>
              <a:t>When emitter diode is forward biased, electrons can enter from emitter to base</a:t>
            </a:r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79" y="4541102"/>
            <a:ext cx="5332357" cy="23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1200</Words>
  <Application>Microsoft Office PowerPoint</Application>
  <PresentationFormat>Widescreen</PresentationFormat>
  <Paragraphs>186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 3</vt:lpstr>
      <vt:lpstr>Ion</vt:lpstr>
      <vt:lpstr>APPLIED PHYSICS</vt:lpstr>
      <vt:lpstr>Zener Diode</vt:lpstr>
      <vt:lpstr>Zener Diode (contd.)</vt:lpstr>
      <vt:lpstr>Avalanche and Zener Effect</vt:lpstr>
      <vt:lpstr>Avalanche and Zener Effect (contd.)</vt:lpstr>
      <vt:lpstr>Zener Diode (contd.)</vt:lpstr>
      <vt:lpstr>Bipolar Junction Transistors (BJT)</vt:lpstr>
      <vt:lpstr>Bipolar Junction Transistors (contd.)</vt:lpstr>
      <vt:lpstr>Bipolar Junction Transistors (contd.)</vt:lpstr>
      <vt:lpstr>Bipolar Junction Transistors (contd.)</vt:lpstr>
      <vt:lpstr>Bipolar Junction Transistors (contd.)</vt:lpstr>
      <vt:lpstr>PowerPoint Presentation</vt:lpstr>
      <vt:lpstr>Common Emitter</vt:lpstr>
      <vt:lpstr>Common Emitter (contd.)</vt:lpstr>
      <vt:lpstr>BJT Circuit Analysis</vt:lpstr>
      <vt:lpstr>BJT Circuit Analysis (contd.)</vt:lpstr>
      <vt:lpstr>BJT Circuit Analysis (contd.)</vt:lpstr>
      <vt:lpstr>Contd.</vt:lpstr>
      <vt:lpstr>Collector Characteristic Curves</vt:lpstr>
      <vt:lpstr>Collector Characteristic Curves (contd.)</vt:lpstr>
      <vt:lpstr>Collector Characteristic Curves (contd.)</vt:lpstr>
      <vt:lpstr>A simple Circuit Analysis</vt:lpstr>
      <vt:lpstr>A simple Circuit Analysis (Solution)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</dc:title>
  <dc:creator>Windows User</dc:creator>
  <cp:lastModifiedBy>Windows User</cp:lastModifiedBy>
  <cp:revision>4</cp:revision>
  <dcterms:created xsi:type="dcterms:W3CDTF">2023-12-05T17:15:00Z</dcterms:created>
  <dcterms:modified xsi:type="dcterms:W3CDTF">2023-12-05T17:37:29Z</dcterms:modified>
</cp:coreProperties>
</file>