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20:30:54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0 108,'0'0'304,"0"0"-28,0 0-24,0 0-20,0 0-56,0 0-36,-35 60-40,19-37-60,-5 7-44,-2 5-60,-3 9-64,-1 0-360,2 10 164,-12 5 112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CEAEC-4D59-4473-9C00-CA59287F0D8B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5D63E-4210-491C-B33D-4334D040E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61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5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3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71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01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15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9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FADE-994B-49A9-84A3-086DAA7FB41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4C34-5401-4D32-8BAD-8DA752A791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1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FADE-994B-49A9-84A3-086DAA7FB41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4C34-5401-4D32-8BAD-8DA752A791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70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FADE-994B-49A9-84A3-086DAA7FB41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4C34-5401-4D32-8BAD-8DA752A791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753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FADE-994B-49A9-84A3-086DAA7FB41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4C34-5401-4D32-8BAD-8DA752A79147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1327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FADE-994B-49A9-84A3-086DAA7FB41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4C34-5401-4D32-8BAD-8DA752A791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723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FADE-994B-49A9-84A3-086DAA7FB41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4C34-5401-4D32-8BAD-8DA752A791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671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FADE-994B-49A9-84A3-086DAA7FB41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4C34-5401-4D32-8BAD-8DA752A791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134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FADE-994B-49A9-84A3-086DAA7FB41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4C34-5401-4D32-8BAD-8DA752A791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218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FADE-994B-49A9-84A3-086DAA7FB41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4C34-5401-4D32-8BAD-8DA752A791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23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FADE-994B-49A9-84A3-086DAA7FB41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4C34-5401-4D32-8BAD-8DA752A791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62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FADE-994B-49A9-84A3-086DAA7FB41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4C34-5401-4D32-8BAD-8DA752A791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77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FADE-994B-49A9-84A3-086DAA7FB41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4C34-5401-4D32-8BAD-8DA752A791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121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FADE-994B-49A9-84A3-086DAA7FB41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4C34-5401-4D32-8BAD-8DA752A791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98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FADE-994B-49A9-84A3-086DAA7FB41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4C34-5401-4D32-8BAD-8DA752A791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46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FADE-994B-49A9-84A3-086DAA7FB41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4C34-5401-4D32-8BAD-8DA752A791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00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FADE-994B-49A9-84A3-086DAA7FB41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4C34-5401-4D32-8BAD-8DA752A791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52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FADE-994B-49A9-84A3-086DAA7FB41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4C34-5401-4D32-8BAD-8DA752A791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33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90CFADE-994B-49A9-84A3-086DAA7FB41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64C34-5401-4D32-8BAD-8DA752A791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095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../clipboard/media/image5.emf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9.png"/><Relationship Id="rId7" Type="http://schemas.microsoft.com/office/2007/relationships/hdphoto" Target="../media/hdphoto3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11.png"/><Relationship Id="rId7" Type="http://schemas.microsoft.com/office/2007/relationships/hdphoto" Target="../media/hdphoto5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4.wdp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APPLIED </a:t>
            </a:r>
            <a:r>
              <a:rPr lang="en-US" b="1" dirty="0" smtClean="0"/>
              <a:t>PHYSICS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(SEAP-113)</a:t>
            </a:r>
          </a:p>
        </p:txBody>
      </p:sp>
    </p:spTree>
    <p:extLst>
      <p:ext uri="{BB962C8B-B14F-4D97-AF65-F5344CB8AC3E}">
        <p14:creationId xmlns:p14="http://schemas.microsoft.com/office/powerpoint/2010/main" val="173060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AEEA2D-763D-4090-82F1-3703CC566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2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Q Point of BJT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06E5E99C-D6C1-4CAA-9C46-9B46B06E12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97527"/>
                <a:ext cx="10515600" cy="523701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Q point is also called Quiescent Point of transistor or DC operating point of transistor</a:t>
                </a:r>
              </a:p>
              <a:p>
                <a:r>
                  <a:rPr lang="en-US" dirty="0"/>
                  <a:t>We have base bias circuit, means a fix base</a:t>
                </a:r>
              </a:p>
              <a:p>
                <a:pPr marL="0" indent="0">
                  <a:buNone/>
                </a:pPr>
                <a:r>
                  <a:rPr lang="en-US" dirty="0"/>
                  <a:t>   current is flowing</a:t>
                </a:r>
              </a:p>
              <a:p>
                <a:r>
                  <a:rPr lang="en-US" dirty="0"/>
                  <a:t>If R</a:t>
                </a:r>
                <a:r>
                  <a:rPr lang="en-US" baseline="-25000" dirty="0"/>
                  <a:t>B</a:t>
                </a:r>
                <a:r>
                  <a:rPr lang="en-US" dirty="0"/>
                  <a:t> has values of 1Mohm then base current </a:t>
                </a:r>
              </a:p>
              <a:p>
                <a:pPr marL="0" indent="0">
                  <a:buNone/>
                </a:pPr>
                <a:r>
                  <a:rPr lang="en-US" dirty="0"/>
                  <a:t>   will be 14.3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𝜇</a:t>
                </a:r>
                <a:r>
                  <a:rPr lang="en-US" dirty="0">
                    <a:ea typeface="Cambria Math" panose="02040503050406030204" pitchFamily="18" charset="0"/>
                  </a:rPr>
                  <a:t>A and if 𝛽</a:t>
                </a:r>
                <a:r>
                  <a:rPr lang="en-US" baseline="-25000" dirty="0">
                    <a:ea typeface="Cambria Math" panose="02040503050406030204" pitchFamily="18" charset="0"/>
                  </a:rPr>
                  <a:t>dc</a:t>
                </a:r>
                <a:r>
                  <a:rPr lang="en-US" dirty="0">
                    <a:ea typeface="Cambria Math" panose="02040503050406030204" pitchFamily="18" charset="0"/>
                  </a:rPr>
                  <a:t> has value of 100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  then collector current will be equal to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 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1.43mA</a:t>
                </a:r>
                <a:r>
                  <a:rPr lang="en-US" dirty="0">
                    <a:ea typeface="Cambria Math" panose="02040503050406030204" pitchFamily="18" charset="0"/>
                  </a:rPr>
                  <a:t> 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𝐶𝐸</m:t>
                                </m:r>
                              </m:sub>
                            </m:sSub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=15−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1.43×</m:t>
                                </m:r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0" dirty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i="0" dirty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e>
                            </m:d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𝐶𝐸</m:t>
                                </m:r>
                              </m:sub>
                            </m:sSub>
                            <m:r>
                              <a:rPr lang="en-US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=10</m:t>
                            </m:r>
                            <m:r>
                              <a:rPr lang="en-US" b="0" i="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 the </a:t>
                </a:r>
                <a:r>
                  <a:rPr lang="en-US" dirty="0">
                    <a:solidFill>
                      <a:srgbClr val="FF0000"/>
                    </a:solidFill>
                  </a:rPr>
                  <a:t>Q point</a:t>
                </a:r>
                <a:r>
                  <a:rPr lang="en-US" dirty="0"/>
                  <a:t> of the transistor will be </a:t>
                </a:r>
                <a:r>
                  <a:rPr lang="en-US" dirty="0">
                    <a:solidFill>
                      <a:srgbClr val="FF0000"/>
                    </a:solidFill>
                  </a:rPr>
                  <a:t>(10.7V, 1.43mA)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E5E99C-D6C1-4CAA-9C46-9B46B06E12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97527"/>
                <a:ext cx="10515600" cy="5237018"/>
              </a:xfrm>
              <a:blipFill rotWithShape="0">
                <a:blip r:embed="rId3"/>
                <a:stretch>
                  <a:fillRect l="-638" t="-6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60F8CEE-92F3-4A95-800E-D2788A14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601DED-B09A-4149-BF09-6E7D1EBB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4B53362-8568-4AE0-89B3-E6E37903B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87419" y="1771918"/>
            <a:ext cx="4382907" cy="268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7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70E09E-CEFA-467A-9C4F-9CA97A5D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Graphical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97D905D1-1589-4E88-A710-9D7B64B4DA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55964"/>
                <a:ext cx="10515600" cy="5400386"/>
              </a:xfrm>
            </p:spPr>
            <p:txBody>
              <a:bodyPr/>
              <a:lstStyle/>
              <a:p>
                <a:r>
                  <a:rPr lang="en-US" dirty="0"/>
                  <a:t>Q point can also be find out by graphically</a:t>
                </a:r>
              </a:p>
              <a:p>
                <a:r>
                  <a:rPr lang="en-US" dirty="0"/>
                  <a:t>We know that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sub>
                          </m:sSub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mr>
                      <m:mr>
                        <m:e/>
                      </m:mr>
                    </m:m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we plot this equation (</a:t>
                </a:r>
                <a:r>
                  <a:rPr lang="en-US" dirty="0" err="1">
                    <a:solidFill>
                      <a:srgbClr val="FF0000"/>
                    </a:solidFill>
                  </a:rPr>
                  <a:t>I</a:t>
                </a:r>
                <a:r>
                  <a:rPr lang="en-US" baseline="-25000" dirty="0" err="1">
                    <a:solidFill>
                      <a:srgbClr val="FF0000"/>
                    </a:solidFill>
                  </a:rPr>
                  <a:t>c</a:t>
                </a:r>
                <a:r>
                  <a:rPr lang="en-US" dirty="0">
                    <a:solidFill>
                      <a:srgbClr val="FF0000"/>
                    </a:solidFill>
                  </a:rPr>
                  <a:t> versus V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CE</a:t>
                </a:r>
                <a:r>
                  <a:rPr lang="en-US" dirty="0"/>
                  <a:t>) we will get a straight line and that line is called </a:t>
                </a:r>
                <a:r>
                  <a:rPr lang="en-US" dirty="0">
                    <a:solidFill>
                      <a:srgbClr val="FF0000"/>
                    </a:solidFill>
                  </a:rPr>
                  <a:t>Load Line (if represent the effect of load on transistor)</a:t>
                </a:r>
              </a:p>
              <a:p>
                <a:r>
                  <a:rPr lang="en-US" dirty="0"/>
                  <a:t>The end of this line can be easily found, first put V</a:t>
                </a:r>
                <a:r>
                  <a:rPr lang="en-US" baseline="-25000" dirty="0"/>
                  <a:t>CE</a:t>
                </a:r>
                <a:r>
                  <a:rPr lang="en-US" dirty="0"/>
                  <a:t> equal to zero and then I</a:t>
                </a:r>
                <a:r>
                  <a:rPr lang="en-US" baseline="-25000" dirty="0"/>
                  <a:t>C</a:t>
                </a:r>
                <a:r>
                  <a:rPr lang="en-US" dirty="0"/>
                  <a:t> equal to zero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7D905D1-1589-4E88-A710-9D7B64B4DA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55964"/>
                <a:ext cx="10515600" cy="5400386"/>
              </a:xfrm>
              <a:blipFill rotWithShape="0">
                <a:blip r:embed="rId3"/>
                <a:stretch>
                  <a:fillRect l="-1043" t="-1919" r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09F4F9-E4CF-495D-9B7E-5E0096AD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2AA680-E9AD-4D5F-9791-F0C23490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97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3649B9-BB78-4569-9995-084CF3D1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Graphical Solution 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C5FC110-4CCE-4BFB-A02E-5062EC593C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39091"/>
                <a:ext cx="10515600" cy="514003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When V</a:t>
                </a:r>
                <a:r>
                  <a:rPr lang="en-US" baseline="-25000" dirty="0"/>
                  <a:t>CE</a:t>
                </a:r>
                <a:r>
                  <a:rPr lang="en-US" dirty="0"/>
                  <a:t> equal to zero, we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𝛺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 </a:t>
                </a:r>
                <a:r>
                  <a:rPr lang="en-US" dirty="0">
                    <a:solidFill>
                      <a:srgbClr val="FF0000"/>
                    </a:solidFill>
                  </a:rPr>
                  <a:t>first end point will be (0V, 5mA)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When I</a:t>
                </a:r>
                <a:r>
                  <a:rPr lang="en-US" baseline="-25000" dirty="0"/>
                  <a:t>C</a:t>
                </a:r>
                <a:r>
                  <a:rPr lang="en-US" dirty="0"/>
                  <a:t> equal to zero, we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sub>
                          </m:sSub>
                        </m:num>
                        <m:den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𝛺</m:t>
                          </m:r>
                        </m:den>
                      </m:f>
                      <m:r>
                        <a:rPr lang="en-US" i="0" dirty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US" i="0" dirty="0">
                          <a:latin typeface="Cambria Math" panose="02040503050406030204" pitchFamily="18" charset="0"/>
                        </a:rPr>
                        <m:t>=15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</a:t>
                </a:r>
                <a:r>
                  <a:rPr lang="en-US" dirty="0">
                    <a:solidFill>
                      <a:srgbClr val="FF0000"/>
                    </a:solidFill>
                  </a:rPr>
                  <a:t>second end point will be (15V, 0Amp)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By plotting the above points we will get a straight line called </a:t>
                </a:r>
                <a:r>
                  <a:rPr lang="en-US" dirty="0">
                    <a:solidFill>
                      <a:srgbClr val="FF0000"/>
                    </a:solidFill>
                  </a:rPr>
                  <a:t>Load Line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C5FC110-4CCE-4BFB-A02E-5062EC593C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39091"/>
                <a:ext cx="10515600" cy="5140035"/>
              </a:xfrm>
              <a:blipFill rotWithShape="0">
                <a:blip r:embed="rId3"/>
                <a:stretch>
                  <a:fillRect l="-1043" t="-1896" r="-928" b="-5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59E185F-0FA1-4858-A0AF-35C67B46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2FF0BB-66AF-4CC2-BD1F-9343028B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2168EDCF-0670-4EFC-AA8E-C2E6BC98069D}"/>
                  </a:ext>
                </a:extLst>
              </p14:cNvPr>
              <p14:cNvContentPartPr/>
              <p14:nvPr/>
            </p14:nvContentPartPr>
            <p14:xfrm>
              <a:off x="5804945" y="888360"/>
              <a:ext cx="75960" cy="126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2168EDCF-0670-4EFC-AA8E-C2E6BC9806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02425" y="885480"/>
                <a:ext cx="81360" cy="13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011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030C1B-73D8-4B84-B7AE-E7793366B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Graphical Solution (contd.)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DFC65F02-3233-4A33-8EB5-4306A30B1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40740" y="1154692"/>
            <a:ext cx="8310520" cy="4548616"/>
          </a:xfrm>
        </p:spPr>
      </p:pic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3EED169-CE1D-4DDC-84E4-B13039D3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5F818F3-BCB1-42C3-883C-1A151191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4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030C1B-73D8-4B84-B7AE-E7793366B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Graphical Solution (contd.)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="" xmlns:a16="http://schemas.microsoft.com/office/drawing/2014/main" id="{30C68AE9-D1DC-43DF-985A-5262BAFCD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81586" y="1941493"/>
            <a:ext cx="5266111" cy="2975011"/>
          </a:xfrm>
        </p:spPr>
      </p:pic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3EED169-CE1D-4DDC-84E4-B13039D3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5F818F3-BCB1-42C3-883C-1A151191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41643682-3B70-4666-A441-90A9D4C15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303" y="1941494"/>
            <a:ext cx="5651373" cy="297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7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B9A1E5-C20B-48A1-B410-E705181F7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Load Line and Q point Plotting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67900969-02E2-43EA-9E9C-8C48F4BF05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8091" y="942110"/>
                <a:ext cx="10515600" cy="5414240"/>
              </a:xfrm>
            </p:spPr>
            <p:txBody>
              <a:bodyPr/>
              <a:lstStyle/>
              <a:p>
                <a:r>
                  <a:rPr lang="en-US" dirty="0"/>
                  <a:t>Draw the load line and plot the Q point for the following circuit.</a:t>
                </a:r>
              </a:p>
              <a:p>
                <a:endParaRPr lang="en-US" dirty="0"/>
              </a:p>
              <a:p>
                <a:r>
                  <a:rPr lang="en-US" dirty="0"/>
                  <a:t>First of all we will find the end points of the </a:t>
                </a:r>
              </a:p>
              <a:p>
                <a:pPr marL="0" indent="0">
                  <a:buNone/>
                </a:pPr>
                <a:r>
                  <a:rPr lang="en-US" dirty="0"/>
                  <a:t>   load line, which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𝑐𝑢𝑡𝑡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7900969-02E2-43EA-9E9C-8C48F4BF05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8091" y="942110"/>
                <a:ext cx="10515600" cy="5414240"/>
              </a:xfrm>
              <a:blipFill rotWithShape="0">
                <a:blip r:embed="rId3"/>
                <a:stretch>
                  <a:fillRect l="-1043" t="-19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9A5159-0626-4D0B-9DA0-2F6AB3E5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CD56CDD-85B2-4487-9597-10AD3A1D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7CB4989-2B43-4B07-A9A8-C5C69E6968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96475" y="3223203"/>
            <a:ext cx="3877216" cy="23720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60688F1F-61D7-47AD-BA83-04EAD38D36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13164" y="3264331"/>
            <a:ext cx="5389418" cy="30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2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A9D4D0-6A68-40D0-BEE1-C856062A4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54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Load Line and Q point Plotting 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6733F4E1-592F-489B-97E5-A81933F9BF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3674"/>
                <a:ext cx="10515600" cy="5149273"/>
              </a:xfrm>
            </p:spPr>
            <p:txBody>
              <a:bodyPr/>
              <a:lstStyle/>
              <a:p>
                <a:r>
                  <a:rPr lang="en-US" dirty="0"/>
                  <a:t>Now if we change the value of beta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=50 </m:t>
                    </m:r>
                  </m:oMath>
                </a14:m>
                <a:r>
                  <a:rPr lang="en-US" dirty="0"/>
                  <a:t>then </a:t>
                </a:r>
                <a:r>
                  <a:rPr lang="en-US" dirty="0" err="1"/>
                  <a:t>I</a:t>
                </a:r>
                <a:r>
                  <a:rPr lang="en-US" baseline="-25000" dirty="0" err="1"/>
                  <a:t>c</a:t>
                </a:r>
                <a:r>
                  <a:rPr lang="en-US" dirty="0"/>
                  <a:t> = 1.5mAmp and V</a:t>
                </a:r>
                <a:r>
                  <a:rPr lang="en-US" baseline="-25000" dirty="0"/>
                  <a:t>CE</a:t>
                </a:r>
                <a:r>
                  <a:rPr lang="en-US" dirty="0"/>
                  <a:t> = 10.5V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=150 </m:t>
                    </m:r>
                  </m:oMath>
                </a14:m>
                <a:r>
                  <a:rPr lang="en-US" dirty="0"/>
                  <a:t>then </a:t>
                </a:r>
                <a:r>
                  <a:rPr lang="en-US" dirty="0" err="1"/>
                  <a:t>I</a:t>
                </a:r>
                <a:r>
                  <a:rPr lang="en-US" baseline="-25000" dirty="0" err="1"/>
                  <a:t>c</a:t>
                </a:r>
                <a:r>
                  <a:rPr lang="en-US" dirty="0"/>
                  <a:t> = 4.5mAmp and V</a:t>
                </a:r>
                <a:r>
                  <a:rPr lang="en-US" baseline="-25000" dirty="0"/>
                  <a:t>CE</a:t>
                </a:r>
                <a:r>
                  <a:rPr lang="en-US" dirty="0"/>
                  <a:t> = 1.5V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733F4E1-592F-489B-97E5-A81933F9BF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3674"/>
                <a:ext cx="10515600" cy="5149273"/>
              </a:xfrm>
              <a:blipFill rotWithShape="0">
                <a:blip r:embed="rId3"/>
                <a:stretch>
                  <a:fillRect l="-1043" t="-18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7878BF-430C-44D2-92B4-3997A0F8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D0356BC-6F14-4A11-B53B-21DBBF2B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0882D45-448E-4250-86EC-E8BACF2F34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1046" y="2463440"/>
            <a:ext cx="5437909" cy="38929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BD1E321-D4C1-4C84-8638-527C1E6BEA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66778" y="3109035"/>
            <a:ext cx="5563490" cy="267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221</Words>
  <Application>Microsoft Office PowerPoint</Application>
  <PresentationFormat>Widescreen</PresentationFormat>
  <Paragraphs>61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Century Gothic</vt:lpstr>
      <vt:lpstr>Wingdings 3</vt:lpstr>
      <vt:lpstr>Ion</vt:lpstr>
      <vt:lpstr>APPLIED PHYSICS</vt:lpstr>
      <vt:lpstr>Q Point of BJT</vt:lpstr>
      <vt:lpstr>Graphical Solution</vt:lpstr>
      <vt:lpstr>Graphical Solution (contd.)</vt:lpstr>
      <vt:lpstr>Graphical Solution (contd.)</vt:lpstr>
      <vt:lpstr>Graphical Solution (contd.)</vt:lpstr>
      <vt:lpstr>Load Line and Q point Plotting</vt:lpstr>
      <vt:lpstr>Load Line and Q point Plotting (Contd.)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PHYSICS</dc:title>
  <dc:creator>Windows User</dc:creator>
  <cp:lastModifiedBy>Windows User</cp:lastModifiedBy>
  <cp:revision>1</cp:revision>
  <dcterms:created xsi:type="dcterms:W3CDTF">2023-12-12T02:09:40Z</dcterms:created>
  <dcterms:modified xsi:type="dcterms:W3CDTF">2023-12-12T02:12:28Z</dcterms:modified>
</cp:coreProperties>
</file>