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1" r:id="rId2"/>
    <p:sldId id="2562" r:id="rId3"/>
    <p:sldId id="2588" r:id="rId4"/>
    <p:sldId id="2563" r:id="rId5"/>
    <p:sldId id="2564" r:id="rId6"/>
    <p:sldId id="2565" r:id="rId7"/>
    <p:sldId id="2566" r:id="rId8"/>
    <p:sldId id="2567" r:id="rId9"/>
    <p:sldId id="2568" r:id="rId10"/>
    <p:sldId id="2569" r:id="rId11"/>
    <p:sldId id="2570" r:id="rId12"/>
    <p:sldId id="2571" r:id="rId13"/>
    <p:sldId id="2572" r:id="rId14"/>
    <p:sldId id="2573" r:id="rId15"/>
    <p:sldId id="2574" r:id="rId16"/>
    <p:sldId id="2575" r:id="rId17"/>
    <p:sldId id="2576" r:id="rId18"/>
    <p:sldId id="2577" r:id="rId19"/>
    <p:sldId id="2584" r:id="rId20"/>
    <p:sldId id="2585" r:id="rId21"/>
    <p:sldId id="2586" r:id="rId22"/>
    <p:sldId id="25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tting started with the Threat Modeling Tool" id="{B134D0BA-3A74-42F3-B707-88D73CA008B1}">
          <p14:sldIdLst>
            <p14:sldId id="2561"/>
            <p14:sldId id="2562"/>
            <p14:sldId id="2588"/>
          </p14:sldIdLst>
        </p14:section>
        <p14:section name="Introduction to the Threat Modeling Tool" id="{6A89B86E-558F-45E6-A218-73798FDE9C4A}">
          <p14:sldIdLst>
            <p14:sldId id="2563"/>
            <p14:sldId id="2564"/>
            <p14:sldId id="2565"/>
          </p14:sldIdLst>
        </p14:section>
        <p14:section name="Starting the Threat Modeling Process" id="{4244D250-D075-4D2E-9155-EE42926D3058}">
          <p14:sldIdLst>
            <p14:sldId id="2566"/>
            <p14:sldId id="2567"/>
            <p14:sldId id="2568"/>
          </p14:sldIdLst>
        </p14:section>
        <p14:section name="Building a Model" id="{4ED92FB4-ADC7-454D-9EBD-253541FB38F9}">
          <p14:sldIdLst>
            <p14:sldId id="2569"/>
            <p14:sldId id="2570"/>
            <p14:sldId id="2571"/>
          </p14:sldIdLst>
        </p14:section>
        <p14:section name="Analyzing Threats" id="{6B8DC343-AEE3-4714-BDA0-4E2AA642C2C3}">
          <p14:sldIdLst>
            <p14:sldId id="2572"/>
            <p14:sldId id="2573"/>
            <p14:sldId id="2574"/>
          </p14:sldIdLst>
        </p14:section>
        <p14:section name="Reports and Sharing" id="{F10CD575-C59A-4DAE-9955-A5B8A1A35FB6}">
          <p14:sldIdLst>
            <p14:sldId id="2575"/>
            <p14:sldId id="2576"/>
            <p14:sldId id="2577"/>
          </p14:sldIdLst>
        </p14:section>
        <p14:section name="Threat Modeling Meetings" id="{6A253FCF-6FEE-4309-BC68-5EF98217C90E}">
          <p14:sldIdLst/>
        </p14:section>
        <p14:section name="Thinking about Assets" id="{146359A5-C15D-4BBF-A5BA-24B735853CE9}">
          <p14:sldIdLst/>
        </p14:section>
        <p14:section name="Next Steps and Updates" id="{3ED3EE03-E076-4553-BF10-ABDA8954A7F7}">
          <p14:sldIdLst>
            <p14:sldId id="2584"/>
            <p14:sldId id="2585"/>
            <p14:sldId id="2586"/>
          </p14:sldIdLst>
        </p14:section>
        <p14:section name="Conclusion" id="{4DF9C6B2-AC5A-4897-BCF1-84246585BA2E}">
          <p14:sldIdLst>
            <p14:sldId id="25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0"/>
  </p:normalViewPr>
  <p:slideViewPr>
    <p:cSldViewPr snapToGrid="0">
      <p:cViewPr varScale="1">
        <p:scale>
          <a:sx n="71" d="100"/>
          <a:sy n="71" d="100"/>
        </p:scale>
        <p:origin x="72" y="60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60E62-D346-4264-AD40-81A5C3023250}"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29CC1402-2E9F-4F85-A160-ED40F78CCB90}">
      <dgm:prSet/>
      <dgm:spPr/>
      <dgm:t>
        <a:bodyPr/>
        <a:lstStyle/>
        <a:p>
          <a:pPr>
            <a:lnSpc>
              <a:spcPct val="100000"/>
            </a:lnSpc>
            <a:defRPr b="1"/>
          </a:pPr>
          <a:r>
            <a:rPr lang="en-US"/>
            <a:t>Importance of Threat Modeling</a:t>
          </a:r>
        </a:p>
      </dgm:t>
    </dgm:pt>
    <dgm:pt modelId="{61A1BEF0-A0BD-4D97-8812-94FDA2049878}" type="parTrans" cxnId="{CB0B0D00-7FCB-497B-B07E-5C0583FB6B7F}">
      <dgm:prSet/>
      <dgm:spPr/>
      <dgm:t>
        <a:bodyPr/>
        <a:lstStyle/>
        <a:p>
          <a:endParaRPr lang="en-US"/>
        </a:p>
      </dgm:t>
    </dgm:pt>
    <dgm:pt modelId="{5E69151D-298A-4908-9C89-B4F5574C66AC}" type="sibTrans" cxnId="{CB0B0D00-7FCB-497B-B07E-5C0583FB6B7F}">
      <dgm:prSet/>
      <dgm:spPr/>
      <dgm:t>
        <a:bodyPr/>
        <a:lstStyle/>
        <a:p>
          <a:pPr>
            <a:lnSpc>
              <a:spcPct val="100000"/>
            </a:lnSpc>
            <a:defRPr b="1"/>
          </a:pPr>
          <a:endParaRPr lang="en-US"/>
        </a:p>
      </dgm:t>
    </dgm:pt>
    <dgm:pt modelId="{298F01EF-2568-49EB-A299-824B1A5EA758}">
      <dgm:prSet/>
      <dgm:spPr/>
      <dgm:t>
        <a:bodyPr/>
        <a:lstStyle/>
        <a:p>
          <a:pPr>
            <a:lnSpc>
              <a:spcPct val="100000"/>
            </a:lnSpc>
          </a:pPr>
          <a:r>
            <a:rPr lang="en-US"/>
            <a:t>The Threat Modeling Tool is essential for development teams to enhance software security and protect sensitive information.</a:t>
          </a:r>
        </a:p>
      </dgm:t>
    </dgm:pt>
    <dgm:pt modelId="{A50A1EAC-C0A0-4D18-8FE0-8FC6AB377BC3}" type="parTrans" cxnId="{E9174400-D330-4F6C-9A50-5FB10FDB4285}">
      <dgm:prSet/>
      <dgm:spPr/>
      <dgm:t>
        <a:bodyPr/>
        <a:lstStyle/>
        <a:p>
          <a:endParaRPr lang="en-US"/>
        </a:p>
      </dgm:t>
    </dgm:pt>
    <dgm:pt modelId="{38B7A69B-B0D8-4A17-A0B6-AFCC2426B427}" type="sibTrans" cxnId="{E9174400-D330-4F6C-9A50-5FB10FDB4285}">
      <dgm:prSet/>
      <dgm:spPr/>
      <dgm:t>
        <a:bodyPr/>
        <a:lstStyle/>
        <a:p>
          <a:endParaRPr lang="en-US"/>
        </a:p>
      </dgm:t>
    </dgm:pt>
    <dgm:pt modelId="{C071287A-F039-4ECC-AE50-1D069F6EA6E4}">
      <dgm:prSet/>
      <dgm:spPr/>
      <dgm:t>
        <a:bodyPr/>
        <a:lstStyle/>
        <a:p>
          <a:pPr>
            <a:lnSpc>
              <a:spcPct val="100000"/>
            </a:lnSpc>
            <a:defRPr b="1"/>
          </a:pPr>
          <a:r>
            <a:rPr lang="en-US"/>
            <a:t>Identifying Threats</a:t>
          </a:r>
        </a:p>
      </dgm:t>
    </dgm:pt>
    <dgm:pt modelId="{CF02CB0E-F713-4970-9AFF-2205C508E542}" type="parTrans" cxnId="{32E1FF3B-4FF8-4980-AF25-F12EC39E576E}">
      <dgm:prSet/>
      <dgm:spPr/>
      <dgm:t>
        <a:bodyPr/>
        <a:lstStyle/>
        <a:p>
          <a:endParaRPr lang="en-US"/>
        </a:p>
      </dgm:t>
    </dgm:pt>
    <dgm:pt modelId="{FAF85083-4948-4236-B2DE-1654F2F94AE2}" type="sibTrans" cxnId="{32E1FF3B-4FF8-4980-AF25-F12EC39E576E}">
      <dgm:prSet/>
      <dgm:spPr/>
      <dgm:t>
        <a:bodyPr/>
        <a:lstStyle/>
        <a:p>
          <a:pPr>
            <a:lnSpc>
              <a:spcPct val="100000"/>
            </a:lnSpc>
            <a:defRPr b="1"/>
          </a:pPr>
          <a:endParaRPr lang="en-US"/>
        </a:p>
      </dgm:t>
    </dgm:pt>
    <dgm:pt modelId="{E6D5E85F-3311-4C81-8ACC-4A64D60DBBC3}">
      <dgm:prSet/>
      <dgm:spPr/>
      <dgm:t>
        <a:bodyPr/>
        <a:lstStyle/>
        <a:p>
          <a:pPr>
            <a:lnSpc>
              <a:spcPct val="100000"/>
            </a:lnSpc>
          </a:pPr>
          <a:r>
            <a:rPr lang="en-US"/>
            <a:t>Effectively identifying potential threats allows teams to proactively address security vulnerabilities and enhance application safety.</a:t>
          </a:r>
        </a:p>
      </dgm:t>
    </dgm:pt>
    <dgm:pt modelId="{6CE8E52E-71AB-4678-A172-D007BA2E6D3D}" type="parTrans" cxnId="{C2BAFAFD-DD63-485C-AAA7-B70F07640CDF}">
      <dgm:prSet/>
      <dgm:spPr/>
      <dgm:t>
        <a:bodyPr/>
        <a:lstStyle/>
        <a:p>
          <a:endParaRPr lang="en-US"/>
        </a:p>
      </dgm:t>
    </dgm:pt>
    <dgm:pt modelId="{02A6E56E-54D5-4FA3-A6AA-4A01261BAA66}" type="sibTrans" cxnId="{C2BAFAFD-DD63-485C-AAA7-B70F07640CDF}">
      <dgm:prSet/>
      <dgm:spPr/>
      <dgm:t>
        <a:bodyPr/>
        <a:lstStyle/>
        <a:p>
          <a:endParaRPr lang="en-US"/>
        </a:p>
      </dgm:t>
    </dgm:pt>
    <dgm:pt modelId="{F47D3016-1C0B-4664-8A65-582E4E1BB57B}">
      <dgm:prSet/>
      <dgm:spPr/>
      <dgm:t>
        <a:bodyPr/>
        <a:lstStyle/>
        <a:p>
          <a:pPr>
            <a:lnSpc>
              <a:spcPct val="100000"/>
            </a:lnSpc>
            <a:defRPr b="1"/>
          </a:pPr>
          <a:r>
            <a:rPr lang="en-US"/>
            <a:t>Mitigating Risks</a:t>
          </a:r>
        </a:p>
      </dgm:t>
    </dgm:pt>
    <dgm:pt modelId="{B683D65C-C300-41DE-AD60-494C9677CBA3}" type="parTrans" cxnId="{A975C0B5-BC60-4458-8C7A-4E0F7AD93A94}">
      <dgm:prSet/>
      <dgm:spPr/>
      <dgm:t>
        <a:bodyPr/>
        <a:lstStyle/>
        <a:p>
          <a:endParaRPr lang="en-US"/>
        </a:p>
      </dgm:t>
    </dgm:pt>
    <dgm:pt modelId="{BDCAA52C-688F-4355-9F1B-68ABD0639E4F}" type="sibTrans" cxnId="{A975C0B5-BC60-4458-8C7A-4E0F7AD93A94}">
      <dgm:prSet/>
      <dgm:spPr/>
      <dgm:t>
        <a:bodyPr/>
        <a:lstStyle/>
        <a:p>
          <a:endParaRPr lang="en-US"/>
        </a:p>
      </dgm:t>
    </dgm:pt>
    <dgm:pt modelId="{66D4A8CA-2FAD-4875-97B5-979C2DE2B860}">
      <dgm:prSet/>
      <dgm:spPr/>
      <dgm:t>
        <a:bodyPr/>
        <a:lstStyle/>
        <a:p>
          <a:pPr>
            <a:lnSpc>
              <a:spcPct val="100000"/>
            </a:lnSpc>
          </a:pPr>
          <a:r>
            <a:rPr lang="en-US"/>
            <a:t>Mitigating threats ensures the development of safer applications, ultimately protecting sensitive data from potential breaches.</a:t>
          </a:r>
        </a:p>
      </dgm:t>
    </dgm:pt>
    <dgm:pt modelId="{6FEA886D-ED0B-437E-A02C-3E4E66726AE3}" type="parTrans" cxnId="{C3CFA4A7-0D5A-4982-91B2-996A3E671E28}">
      <dgm:prSet/>
      <dgm:spPr/>
      <dgm:t>
        <a:bodyPr/>
        <a:lstStyle/>
        <a:p>
          <a:endParaRPr lang="en-US"/>
        </a:p>
      </dgm:t>
    </dgm:pt>
    <dgm:pt modelId="{53BA502E-7DD6-40AC-9F7E-4EE313F683B6}" type="sibTrans" cxnId="{C3CFA4A7-0D5A-4982-91B2-996A3E671E28}">
      <dgm:prSet/>
      <dgm:spPr/>
      <dgm:t>
        <a:bodyPr/>
        <a:lstStyle/>
        <a:p>
          <a:endParaRPr lang="en-US"/>
        </a:p>
      </dgm:t>
    </dgm:pt>
    <dgm:pt modelId="{53A0810A-C96D-4266-88EF-764DD5F91786}" type="pres">
      <dgm:prSet presAssocID="{C2C60E62-D346-4264-AD40-81A5C3023250}" presName="Name0" presStyleCnt="0">
        <dgm:presLayoutVars>
          <dgm:dir/>
          <dgm:resizeHandles val="exact"/>
        </dgm:presLayoutVars>
      </dgm:prSet>
      <dgm:spPr/>
    </dgm:pt>
    <dgm:pt modelId="{D9D0F935-1EA6-42A4-85B9-BB3CEC8FDD4D}" type="pres">
      <dgm:prSet presAssocID="{29CC1402-2E9F-4F85-A160-ED40F78CCB90}" presName="compNode" presStyleCnt="0"/>
      <dgm:spPr/>
    </dgm:pt>
    <dgm:pt modelId="{6F265A27-47BD-416D-A956-E0D2E86846BE}" type="pres">
      <dgm:prSet presAssocID="{29CC1402-2E9F-4F85-A160-ED40F78CCB90}" presName="pictRect" presStyleLbl="revTx" presStyleIdx="0" presStyleCnt="6">
        <dgm:presLayoutVars>
          <dgm:chMax val="0"/>
          <dgm:bulletEnabled/>
        </dgm:presLayoutVars>
      </dgm:prSet>
      <dgm:spPr/>
    </dgm:pt>
    <dgm:pt modelId="{4566348B-F345-4CE2-A754-A4F8C9BCA273}" type="pres">
      <dgm:prSet presAssocID="{29CC1402-2E9F-4F85-A160-ED40F78CCB90}" presName="textRect" presStyleLbl="revTx" presStyleIdx="1" presStyleCnt="6">
        <dgm:presLayoutVars>
          <dgm:bulletEnabled/>
        </dgm:presLayoutVars>
      </dgm:prSet>
      <dgm:spPr/>
    </dgm:pt>
    <dgm:pt modelId="{C17B08BD-BAA9-41A8-8CED-580113E13CED}" type="pres">
      <dgm:prSet presAssocID="{5E69151D-298A-4908-9C89-B4F5574C66AC}" presName="sibTrans" presStyleLbl="sibTrans2D1" presStyleIdx="0" presStyleCnt="0"/>
      <dgm:spPr/>
    </dgm:pt>
    <dgm:pt modelId="{D11057ED-A499-4D26-9124-2ECE711E5F18}" type="pres">
      <dgm:prSet presAssocID="{C071287A-F039-4ECC-AE50-1D069F6EA6E4}" presName="compNode" presStyleCnt="0"/>
      <dgm:spPr/>
    </dgm:pt>
    <dgm:pt modelId="{21FA4474-B364-4582-A754-52B32FE76AD9}" type="pres">
      <dgm:prSet presAssocID="{C071287A-F039-4ECC-AE50-1D069F6EA6E4}" presName="pictRect" presStyleLbl="revTx" presStyleIdx="2" presStyleCnt="6">
        <dgm:presLayoutVars>
          <dgm:chMax val="0"/>
          <dgm:bulletEnabled/>
        </dgm:presLayoutVars>
      </dgm:prSet>
      <dgm:spPr/>
    </dgm:pt>
    <dgm:pt modelId="{D59830CC-1D5C-49F4-BCD5-D5A0ACBCD73C}" type="pres">
      <dgm:prSet presAssocID="{C071287A-F039-4ECC-AE50-1D069F6EA6E4}" presName="textRect" presStyleLbl="revTx" presStyleIdx="3" presStyleCnt="6">
        <dgm:presLayoutVars>
          <dgm:bulletEnabled/>
        </dgm:presLayoutVars>
      </dgm:prSet>
      <dgm:spPr/>
    </dgm:pt>
    <dgm:pt modelId="{7FF26175-A9D0-4728-BE1A-8741B0E4B901}" type="pres">
      <dgm:prSet presAssocID="{FAF85083-4948-4236-B2DE-1654F2F94AE2}" presName="sibTrans" presStyleLbl="sibTrans2D1" presStyleIdx="0" presStyleCnt="0"/>
      <dgm:spPr/>
    </dgm:pt>
    <dgm:pt modelId="{9A87D931-A5CB-4D52-BE8D-9498DA0E4C37}" type="pres">
      <dgm:prSet presAssocID="{F47D3016-1C0B-4664-8A65-582E4E1BB57B}" presName="compNode" presStyleCnt="0"/>
      <dgm:spPr/>
    </dgm:pt>
    <dgm:pt modelId="{258BF374-EF8E-4FCF-8A45-94CB0C881983}" type="pres">
      <dgm:prSet presAssocID="{F47D3016-1C0B-4664-8A65-582E4E1BB57B}" presName="pictRect" presStyleLbl="revTx" presStyleIdx="4" presStyleCnt="6">
        <dgm:presLayoutVars>
          <dgm:chMax val="0"/>
          <dgm:bulletEnabled/>
        </dgm:presLayoutVars>
      </dgm:prSet>
      <dgm:spPr/>
    </dgm:pt>
    <dgm:pt modelId="{89140256-1B8F-47A9-BADB-616827DB29ED}" type="pres">
      <dgm:prSet presAssocID="{F47D3016-1C0B-4664-8A65-582E4E1BB57B}" presName="textRect" presStyleLbl="revTx" presStyleIdx="5" presStyleCnt="6">
        <dgm:presLayoutVars>
          <dgm:bulletEnabled/>
        </dgm:presLayoutVars>
      </dgm:prSet>
      <dgm:spPr/>
    </dgm:pt>
  </dgm:ptLst>
  <dgm:cxnLst>
    <dgm:cxn modelId="{CB0B0D00-7FCB-497B-B07E-5C0583FB6B7F}" srcId="{C2C60E62-D346-4264-AD40-81A5C3023250}" destId="{29CC1402-2E9F-4F85-A160-ED40F78CCB90}" srcOrd="0" destOrd="0" parTransId="{61A1BEF0-A0BD-4D97-8812-94FDA2049878}" sibTransId="{5E69151D-298A-4908-9C89-B4F5574C66AC}"/>
    <dgm:cxn modelId="{E9174400-D330-4F6C-9A50-5FB10FDB4285}" srcId="{29CC1402-2E9F-4F85-A160-ED40F78CCB90}" destId="{298F01EF-2568-49EB-A299-824B1A5EA758}" srcOrd="0" destOrd="0" parTransId="{A50A1EAC-C0A0-4D18-8FE0-8FC6AB377BC3}" sibTransId="{38B7A69B-B0D8-4A17-A0B6-AFCC2426B427}"/>
    <dgm:cxn modelId="{978CF211-93BD-4956-A124-9FCF385C851D}" type="presOf" srcId="{FAF85083-4948-4236-B2DE-1654F2F94AE2}" destId="{7FF26175-A9D0-4728-BE1A-8741B0E4B901}" srcOrd="0" destOrd="0" presId="urn:microsoft.com/office/officeart/2024/3/layout/hArchList1"/>
    <dgm:cxn modelId="{9E46E815-235D-4C50-8A0A-5B6100B16A60}" type="presOf" srcId="{E6D5E85F-3311-4C81-8ACC-4A64D60DBBC3}" destId="{D59830CC-1D5C-49F4-BCD5-D5A0ACBCD73C}" srcOrd="0" destOrd="0" presId="urn:microsoft.com/office/officeart/2024/3/layout/hArchList1"/>
    <dgm:cxn modelId="{41294E1E-9609-4484-A015-62FC9851779A}" type="presOf" srcId="{5E69151D-298A-4908-9C89-B4F5574C66AC}" destId="{C17B08BD-BAA9-41A8-8CED-580113E13CED}" srcOrd="0" destOrd="0" presId="urn:microsoft.com/office/officeart/2024/3/layout/hArchList1"/>
    <dgm:cxn modelId="{BC7B4F21-34EC-406B-BB5F-7B1608B160CF}" type="presOf" srcId="{C071287A-F039-4ECC-AE50-1D069F6EA6E4}" destId="{21FA4474-B364-4582-A754-52B32FE76AD9}" srcOrd="0" destOrd="0" presId="urn:microsoft.com/office/officeart/2024/3/layout/hArchList1"/>
    <dgm:cxn modelId="{E9CB932D-09A8-4248-9A22-E924CE19082C}" type="presOf" srcId="{F47D3016-1C0B-4664-8A65-582E4E1BB57B}" destId="{258BF374-EF8E-4FCF-8A45-94CB0C881983}" srcOrd="0" destOrd="0" presId="urn:microsoft.com/office/officeart/2024/3/layout/hArchList1"/>
    <dgm:cxn modelId="{BA2F7237-C1F4-4240-A07C-4591C235C6DB}" type="presOf" srcId="{298F01EF-2568-49EB-A299-824B1A5EA758}" destId="{4566348B-F345-4CE2-A754-A4F8C9BCA273}" srcOrd="0" destOrd="0" presId="urn:microsoft.com/office/officeart/2024/3/layout/hArchList1"/>
    <dgm:cxn modelId="{32E1FF3B-4FF8-4980-AF25-F12EC39E576E}" srcId="{C2C60E62-D346-4264-AD40-81A5C3023250}" destId="{C071287A-F039-4ECC-AE50-1D069F6EA6E4}" srcOrd="1" destOrd="0" parTransId="{CF02CB0E-F713-4970-9AFF-2205C508E542}" sibTransId="{FAF85083-4948-4236-B2DE-1654F2F94AE2}"/>
    <dgm:cxn modelId="{4E59B641-405E-439C-8B6C-6ACA9896133A}" type="presOf" srcId="{C2C60E62-D346-4264-AD40-81A5C3023250}" destId="{53A0810A-C96D-4266-88EF-764DD5F91786}" srcOrd="0" destOrd="0" presId="urn:microsoft.com/office/officeart/2024/3/layout/hArchList1"/>
    <dgm:cxn modelId="{2BDFBD84-19E1-4E23-96F8-9E08B19A706E}" type="presOf" srcId="{66D4A8CA-2FAD-4875-97B5-979C2DE2B860}" destId="{89140256-1B8F-47A9-BADB-616827DB29ED}" srcOrd="0" destOrd="0" presId="urn:microsoft.com/office/officeart/2024/3/layout/hArchList1"/>
    <dgm:cxn modelId="{676786A2-50EA-4769-9992-C463CB05D2BF}" type="presOf" srcId="{29CC1402-2E9F-4F85-A160-ED40F78CCB90}" destId="{6F265A27-47BD-416D-A956-E0D2E86846BE}" srcOrd="0" destOrd="0" presId="urn:microsoft.com/office/officeart/2024/3/layout/hArchList1"/>
    <dgm:cxn modelId="{C3CFA4A7-0D5A-4982-91B2-996A3E671E28}" srcId="{F47D3016-1C0B-4664-8A65-582E4E1BB57B}" destId="{66D4A8CA-2FAD-4875-97B5-979C2DE2B860}" srcOrd="0" destOrd="0" parTransId="{6FEA886D-ED0B-437E-A02C-3E4E66726AE3}" sibTransId="{53BA502E-7DD6-40AC-9F7E-4EE313F683B6}"/>
    <dgm:cxn modelId="{A975C0B5-BC60-4458-8C7A-4E0F7AD93A94}" srcId="{C2C60E62-D346-4264-AD40-81A5C3023250}" destId="{F47D3016-1C0B-4664-8A65-582E4E1BB57B}" srcOrd="2" destOrd="0" parTransId="{B683D65C-C300-41DE-AD60-494C9677CBA3}" sibTransId="{BDCAA52C-688F-4355-9F1B-68ABD0639E4F}"/>
    <dgm:cxn modelId="{C2BAFAFD-DD63-485C-AAA7-B70F07640CDF}" srcId="{C071287A-F039-4ECC-AE50-1D069F6EA6E4}" destId="{E6D5E85F-3311-4C81-8ACC-4A64D60DBBC3}" srcOrd="0" destOrd="0" parTransId="{6CE8E52E-71AB-4678-A172-D007BA2E6D3D}" sibTransId="{02A6E56E-54D5-4FA3-A6AA-4A01261BAA66}"/>
    <dgm:cxn modelId="{8AB03F55-74BD-48BC-94A6-33CD273A0C7E}" type="presParOf" srcId="{53A0810A-C96D-4266-88EF-764DD5F91786}" destId="{D9D0F935-1EA6-42A4-85B9-BB3CEC8FDD4D}" srcOrd="0" destOrd="0" presId="urn:microsoft.com/office/officeart/2024/3/layout/hArchList1"/>
    <dgm:cxn modelId="{B382C279-DC77-4801-BFB0-07602879AC26}" type="presParOf" srcId="{D9D0F935-1EA6-42A4-85B9-BB3CEC8FDD4D}" destId="{6F265A27-47BD-416D-A956-E0D2E86846BE}" srcOrd="0" destOrd="0" presId="urn:microsoft.com/office/officeart/2024/3/layout/hArchList1"/>
    <dgm:cxn modelId="{101C9036-D3A3-4CDE-9265-A33C64989E4D}" type="presParOf" srcId="{D9D0F935-1EA6-42A4-85B9-BB3CEC8FDD4D}" destId="{4566348B-F345-4CE2-A754-A4F8C9BCA273}" srcOrd="1" destOrd="0" presId="urn:microsoft.com/office/officeart/2024/3/layout/hArchList1"/>
    <dgm:cxn modelId="{CD8C83FC-8E1F-4880-936A-DDF1471D4642}" type="presParOf" srcId="{53A0810A-C96D-4266-88EF-764DD5F91786}" destId="{C17B08BD-BAA9-41A8-8CED-580113E13CED}" srcOrd="1" destOrd="0" presId="urn:microsoft.com/office/officeart/2024/3/layout/hArchList1"/>
    <dgm:cxn modelId="{9264FD64-5BD7-41DF-9B8C-896608931678}" type="presParOf" srcId="{53A0810A-C96D-4266-88EF-764DD5F91786}" destId="{D11057ED-A499-4D26-9124-2ECE711E5F18}" srcOrd="2" destOrd="0" presId="urn:microsoft.com/office/officeart/2024/3/layout/hArchList1"/>
    <dgm:cxn modelId="{F6ED6174-461B-4563-8557-D8EE7B768926}" type="presParOf" srcId="{D11057ED-A499-4D26-9124-2ECE711E5F18}" destId="{21FA4474-B364-4582-A754-52B32FE76AD9}" srcOrd="0" destOrd="0" presId="urn:microsoft.com/office/officeart/2024/3/layout/hArchList1"/>
    <dgm:cxn modelId="{46DCD209-186B-4596-B149-D3759EAAE345}" type="presParOf" srcId="{D11057ED-A499-4D26-9124-2ECE711E5F18}" destId="{D59830CC-1D5C-49F4-BCD5-D5A0ACBCD73C}" srcOrd="1" destOrd="0" presId="urn:microsoft.com/office/officeart/2024/3/layout/hArchList1"/>
    <dgm:cxn modelId="{7D7C0052-C79E-4339-B7F7-BFDF57E7A28A}" type="presParOf" srcId="{53A0810A-C96D-4266-88EF-764DD5F91786}" destId="{7FF26175-A9D0-4728-BE1A-8741B0E4B901}" srcOrd="3" destOrd="0" presId="urn:microsoft.com/office/officeart/2024/3/layout/hArchList1"/>
    <dgm:cxn modelId="{99FAEF66-ED0D-4C8D-95B6-7A76F530D5A5}" type="presParOf" srcId="{53A0810A-C96D-4266-88EF-764DD5F91786}" destId="{9A87D931-A5CB-4D52-BE8D-9498DA0E4C37}" srcOrd="4" destOrd="0" presId="urn:microsoft.com/office/officeart/2024/3/layout/hArchList1"/>
    <dgm:cxn modelId="{8498E987-1A9D-4D80-8BA3-9B4EB28D40AC}" type="presParOf" srcId="{9A87D931-A5CB-4D52-BE8D-9498DA0E4C37}" destId="{258BF374-EF8E-4FCF-8A45-94CB0C881983}" srcOrd="0" destOrd="0" presId="urn:microsoft.com/office/officeart/2024/3/layout/hArchList1"/>
    <dgm:cxn modelId="{9F99DD2C-FC92-487A-B253-4846CF1247BA}" type="presParOf" srcId="{9A87D931-A5CB-4D52-BE8D-9498DA0E4C37}" destId="{89140256-1B8F-47A9-BADB-616827DB29E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65A27-47BD-416D-A956-E0D2E86846BE}">
      <dsp:nvSpPr>
        <dsp:cNvPr id="0" name=""/>
        <dsp:cNvSpPr/>
      </dsp:nvSpPr>
      <dsp:spPr>
        <a:xfrm>
          <a:off x="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Importance of Threat Modeling</a:t>
          </a:r>
        </a:p>
      </dsp:txBody>
      <dsp:txXfrm>
        <a:off x="0" y="0"/>
        <a:ext cx="3486150" cy="354472"/>
      </dsp:txXfrm>
    </dsp:sp>
    <dsp:sp modelId="{4566348B-F345-4CE2-A754-A4F8C9BCA273}">
      <dsp:nvSpPr>
        <dsp:cNvPr id="0" name=""/>
        <dsp:cNvSpPr/>
      </dsp:nvSpPr>
      <dsp:spPr>
        <a:xfrm>
          <a:off x="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Threat Modeling Tool is essential for development teams to enhance software security and protect sensitive information.</a:t>
          </a:r>
        </a:p>
      </dsp:txBody>
      <dsp:txXfrm>
        <a:off x="0" y="354472"/>
        <a:ext cx="3486150" cy="2090261"/>
      </dsp:txXfrm>
    </dsp:sp>
    <dsp:sp modelId="{21FA4474-B364-4582-A754-52B32FE76AD9}">
      <dsp:nvSpPr>
        <dsp:cNvPr id="0" name=""/>
        <dsp:cNvSpPr/>
      </dsp:nvSpPr>
      <dsp:spPr>
        <a:xfrm>
          <a:off x="3834765"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Identifying Threats</a:t>
          </a:r>
        </a:p>
      </dsp:txBody>
      <dsp:txXfrm>
        <a:off x="3834765" y="0"/>
        <a:ext cx="3486150" cy="354472"/>
      </dsp:txXfrm>
    </dsp:sp>
    <dsp:sp modelId="{D59830CC-1D5C-49F4-BCD5-D5A0ACBCD73C}">
      <dsp:nvSpPr>
        <dsp:cNvPr id="0" name=""/>
        <dsp:cNvSpPr/>
      </dsp:nvSpPr>
      <dsp:spPr>
        <a:xfrm>
          <a:off x="3834765"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Effectively identifying potential threats allows teams to proactively address security vulnerabilities and enhance application safety.</a:t>
          </a:r>
        </a:p>
      </dsp:txBody>
      <dsp:txXfrm>
        <a:off x="3834765" y="354472"/>
        <a:ext cx="3486150" cy="2090261"/>
      </dsp:txXfrm>
    </dsp:sp>
    <dsp:sp modelId="{258BF374-EF8E-4FCF-8A45-94CB0C881983}">
      <dsp:nvSpPr>
        <dsp:cNvPr id="0" name=""/>
        <dsp:cNvSpPr/>
      </dsp:nvSpPr>
      <dsp:spPr>
        <a:xfrm>
          <a:off x="766953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Mitigating Risks</a:t>
          </a:r>
        </a:p>
      </dsp:txBody>
      <dsp:txXfrm>
        <a:off x="7669530" y="0"/>
        <a:ext cx="3486150" cy="354472"/>
      </dsp:txXfrm>
    </dsp:sp>
    <dsp:sp modelId="{89140256-1B8F-47A9-BADB-616827DB29ED}">
      <dsp:nvSpPr>
        <dsp:cNvPr id="0" name=""/>
        <dsp:cNvSpPr/>
      </dsp:nvSpPr>
      <dsp:spPr>
        <a:xfrm>
          <a:off x="766953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Mitigating threats ensures the development of safer applications, ultimately protecting sensitive data from potential breaches.</a:t>
          </a:r>
        </a:p>
      </dsp:txBody>
      <dsp:txXfrm>
        <a:off x="7669530" y="354472"/>
        <a:ext cx="3486150" cy="2090261"/>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FA83E-2564-4E73-BF35-3D71CC6AB67A}"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AEA16-B6C2-42B4-BB20-98448030B108}" type="slidenum">
              <a:rPr lang="en-US" smtClean="0"/>
              <a:t>‹#›</a:t>
            </a:fld>
            <a:endParaRPr lang="en-US"/>
          </a:p>
        </p:txBody>
      </p:sp>
    </p:spTree>
    <p:extLst>
      <p:ext uri="{BB962C8B-B14F-4D97-AF65-F5344CB8AC3E}">
        <p14:creationId xmlns:p14="http://schemas.microsoft.com/office/powerpoint/2010/main" val="361019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introduce the Threat Modeling Tool, a vital resource for identifying, analyzing, and mitigating potential security threats in software development. We will cover its purpose, how to start using it, and key features to help you effectively model threats.
</a:t>
            </a:r>
          </a:p>
        </p:txBody>
      </p:sp>
      <p:sp>
        <p:nvSpPr>
          <p:cNvPr id="4" name="Slide Number Placeholder 3"/>
          <p:cNvSpPr>
            <a:spLocks noGrp="1"/>
          </p:cNvSpPr>
          <p:nvPr>
            <p:ph type="sldNum" sz="quarter" idx="5"/>
          </p:nvPr>
        </p:nvSpPr>
        <p:spPr/>
        <p:txBody>
          <a:bodyPr/>
          <a:lstStyle/>
          <a:p>
            <a:fld id="{75CCFC06-5411-4BE9-8D00-EE7D1D7B775A}" type="slidenum">
              <a:rPr lang="en-US" smtClean="0"/>
              <a:t>1</a:t>
            </a:fld>
            <a:endParaRPr lang="en-US"/>
          </a:p>
        </p:txBody>
      </p:sp>
    </p:spTree>
    <p:extLst>
      <p:ext uri="{BB962C8B-B14F-4D97-AF65-F5344CB8AC3E}">
        <p14:creationId xmlns:p14="http://schemas.microsoft.com/office/powerpoint/2010/main" val="113309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Building a model
In this section, we follow:
Cristina (a developer)
Ricardo (a program manager) and
Ashish (a tester)
They are going through the process of developing their first threat model.
</a:t>
            </a:r>
          </a:p>
        </p:txBody>
      </p:sp>
      <p:sp>
        <p:nvSpPr>
          <p:cNvPr id="4" name="Slide Number Placeholder 3"/>
          <p:cNvSpPr>
            <a:spLocks noGrp="1"/>
          </p:cNvSpPr>
          <p:nvPr>
            <p:ph type="sldNum" sz="quarter" idx="5"/>
          </p:nvPr>
        </p:nvSpPr>
        <p:spPr/>
        <p:txBody>
          <a:bodyPr/>
          <a:lstStyle/>
          <a:p>
            <a:fld id="{75CCFC06-5411-4BE9-8D00-EE7D1D7B775A}" type="slidenum">
              <a:rPr lang="en-US" smtClean="0"/>
              <a:t>11</a:t>
            </a:fld>
            <a:endParaRPr lang="en-US"/>
          </a:p>
        </p:txBody>
      </p:sp>
    </p:spTree>
    <p:extLst>
      <p:ext uri="{BB962C8B-B14F-4D97-AF65-F5344CB8AC3E}">
        <p14:creationId xmlns:p14="http://schemas.microsoft.com/office/powerpoint/2010/main" val="104078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Ricardo: Hi Cristina, I worked on the threat model diagram and wanted to make sure we got the details right. Can you help me look it over? Cristina: Absolutely. Let’s take a look. Ricardo opens the tool and shares his screen with Cristina.
Cristina: Ok, looks straightforward, but can you walk me through it? Ricardo: Sure! Here is the breakdown:
Our human user is drawn as an outside entity—a square
They’re sending commands to our Web server—the circle
The Web server is consulting a database (two parallel lines)
What Ricardo just showed Cristina is a DFD, short for Data Flow Diagram. The Threat Modeling Tool allows users to specify trust boundaries, indicated by the red dotted lines, to show where different entities are in control. For example, IT administrators require an Active Directory system for authentication purposes, so the Active Directory is outside of their control.
Cristina: Looks right to me. What about the threats? Ricardo: Let me show you.
</a:t>
            </a:r>
          </a:p>
        </p:txBody>
      </p:sp>
      <p:sp>
        <p:nvSpPr>
          <p:cNvPr id="4" name="Slide Number Placeholder 3"/>
          <p:cNvSpPr>
            <a:spLocks noGrp="1"/>
          </p:cNvSpPr>
          <p:nvPr>
            <p:ph type="sldNum" sz="quarter" idx="5"/>
          </p:nvPr>
        </p:nvSpPr>
        <p:spPr/>
        <p:txBody>
          <a:bodyPr/>
          <a:lstStyle/>
          <a:p>
            <a:fld id="{75CCFC06-5411-4BE9-8D00-EE7D1D7B775A}" type="slidenum">
              <a:rPr lang="en-US" smtClean="0"/>
              <a:t>12</a:t>
            </a:fld>
            <a:endParaRPr lang="en-US"/>
          </a:p>
        </p:txBody>
      </p:sp>
    </p:spTree>
    <p:extLst>
      <p:ext uri="{BB962C8B-B14F-4D97-AF65-F5344CB8AC3E}">
        <p14:creationId xmlns:p14="http://schemas.microsoft.com/office/powerpoint/2010/main" val="798882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Using the Analysis View, Understanding Generated Threats
</a:t>
            </a:r>
          </a:p>
        </p:txBody>
      </p:sp>
      <p:sp>
        <p:nvSpPr>
          <p:cNvPr id="4" name="Slide Number Placeholder 3"/>
          <p:cNvSpPr>
            <a:spLocks noGrp="1"/>
          </p:cNvSpPr>
          <p:nvPr>
            <p:ph type="sldNum" sz="quarter" idx="5"/>
          </p:nvPr>
        </p:nvSpPr>
        <p:spPr/>
        <p:txBody>
          <a:bodyPr/>
          <a:lstStyle/>
          <a:p>
            <a:fld id="{75CCFC06-5411-4BE9-8D00-EE7D1D7B775A}" type="slidenum">
              <a:rPr lang="en-US" smtClean="0"/>
              <a:t>13</a:t>
            </a:fld>
            <a:endParaRPr lang="en-US"/>
          </a:p>
        </p:txBody>
      </p:sp>
    </p:spTree>
    <p:extLst>
      <p:ext uri="{BB962C8B-B14F-4D97-AF65-F5344CB8AC3E}">
        <p14:creationId xmlns:p14="http://schemas.microsoft.com/office/powerpoint/2010/main" val="207537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Analyzing threats
Once he clicks on the analysis view from the icon menu selection (file with magnifying glass), he is taken to a list of generated threats the Threat Modeling Tool found based on the default template, which uses the SDL approach called STRIDE (Spoofing, Tampering, Repudiation, Info Disclosure, Denial of Service and Elevation of Privilege). The idea is that software comes under a predictable set of threats, which can be found using these 6 categories.
This approach is like securing your house by ensuring each door and window has a locking mechanism in place before adding an alarm system or chasing after the thief.
</a:t>
            </a:r>
          </a:p>
        </p:txBody>
      </p:sp>
      <p:sp>
        <p:nvSpPr>
          <p:cNvPr id="4" name="Slide Number Placeholder 3"/>
          <p:cNvSpPr>
            <a:spLocks noGrp="1"/>
          </p:cNvSpPr>
          <p:nvPr>
            <p:ph type="sldNum" sz="quarter" idx="5"/>
          </p:nvPr>
        </p:nvSpPr>
        <p:spPr/>
        <p:txBody>
          <a:bodyPr/>
          <a:lstStyle/>
          <a:p>
            <a:fld id="{75CCFC06-5411-4BE9-8D00-EE7D1D7B775A}" type="slidenum">
              <a:rPr lang="en-US" smtClean="0"/>
              <a:t>14</a:t>
            </a:fld>
            <a:endParaRPr lang="en-US"/>
          </a:p>
        </p:txBody>
      </p:sp>
    </p:spTree>
    <p:extLst>
      <p:ext uri="{BB962C8B-B14F-4D97-AF65-F5344CB8AC3E}">
        <p14:creationId xmlns:p14="http://schemas.microsoft.com/office/powerpoint/2010/main" val="2168548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Ricardo begins by selecting the first item on the list. Here’s what happens:
First, the interaction between the two stencils is enhanced
Second, additional information about the threat appears in the Threat Properties window
The generated threat helps him understand potential design flaws. The STRIDE categorization gives him an idea on potential attack vectors, while the additional description tells him exactly what’s wrong, along with potential ways to mitigate it. He can use editable fields to write notes in the justification details or change priority ratings depending on his organization’s bug bar.
Azure templates have additional details to help users understand not only what’s wrong, but also how to fix it by adding descriptions, examples and hyperlinks to Azure-specific documentation.
The description made him realize the importance of adding an authentication mechanism to prevent users from being spoofed, revealing the first threat to be worked on. A few minutes into the discussion with Cristina, they understood the importance of implementing access control and roles. Ricardo filled in some quick notes to make sure these were implemented.
As Ricardo went into the threats under Information Disclosure, he realized the access control plan required some read-only accounts for audit and report generation. He wondered whether this should be a new threat, but the mitigations were the same, so he noted the threat accordingly. He also thought about information disclosure a bit more and realized that the backup tapes were going to need encryption, a job for the operations team.
Threats not applicable to the design due to existing mitigations or security guarantees can be changed to “Not Applicable” from the Status drop-down. There are three other choices: Not Started – default selection, Needs Investigation – used to follow up on items and Mitigated – once it’s fully worked on.
</a:t>
            </a:r>
          </a:p>
        </p:txBody>
      </p:sp>
      <p:sp>
        <p:nvSpPr>
          <p:cNvPr id="4" name="Slide Number Placeholder 3"/>
          <p:cNvSpPr>
            <a:spLocks noGrp="1"/>
          </p:cNvSpPr>
          <p:nvPr>
            <p:ph type="sldNum" sz="quarter" idx="5"/>
          </p:nvPr>
        </p:nvSpPr>
        <p:spPr/>
        <p:txBody>
          <a:bodyPr/>
          <a:lstStyle/>
          <a:p>
            <a:fld id="{75CCFC06-5411-4BE9-8D00-EE7D1D7B775A}" type="slidenum">
              <a:rPr lang="en-US" smtClean="0"/>
              <a:t>15</a:t>
            </a:fld>
            <a:endParaRPr lang="en-US"/>
          </a:p>
        </p:txBody>
      </p:sp>
    </p:spTree>
    <p:extLst>
      <p:ext uri="{BB962C8B-B14F-4D97-AF65-F5344CB8AC3E}">
        <p14:creationId xmlns:p14="http://schemas.microsoft.com/office/powerpoint/2010/main" val="96107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Creating and Saving Reports, Sharing Files
</a:t>
            </a:r>
          </a:p>
        </p:txBody>
      </p:sp>
      <p:sp>
        <p:nvSpPr>
          <p:cNvPr id="4" name="Slide Number Placeholder 3"/>
          <p:cNvSpPr>
            <a:spLocks noGrp="1"/>
          </p:cNvSpPr>
          <p:nvPr>
            <p:ph type="sldNum" sz="quarter" idx="5"/>
          </p:nvPr>
        </p:nvSpPr>
        <p:spPr/>
        <p:txBody>
          <a:bodyPr/>
          <a:lstStyle/>
          <a:p>
            <a:fld id="{75CCFC06-5411-4BE9-8D00-EE7D1D7B775A}" type="slidenum">
              <a:rPr lang="en-US" smtClean="0"/>
              <a:t>16</a:t>
            </a:fld>
            <a:endParaRPr lang="en-US"/>
          </a:p>
        </p:txBody>
      </p:sp>
    </p:spTree>
    <p:extLst>
      <p:ext uri="{BB962C8B-B14F-4D97-AF65-F5344CB8AC3E}">
        <p14:creationId xmlns:p14="http://schemas.microsoft.com/office/powerpoint/2010/main" val="2230698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Reports &amp; sharing
Once Ricardo goes through the list with Cristina and adds important notes, mitigations/justifications, priority and status changes, he selects Reports -&gt; Create Full Report -&gt; Save Report, which prints out a nice report for him to go through with colleagues to ensure the proper security work is implemented.
</a:t>
            </a:r>
          </a:p>
        </p:txBody>
      </p:sp>
      <p:sp>
        <p:nvSpPr>
          <p:cNvPr id="4" name="Slide Number Placeholder 3"/>
          <p:cNvSpPr>
            <a:spLocks noGrp="1"/>
          </p:cNvSpPr>
          <p:nvPr>
            <p:ph type="sldNum" sz="quarter" idx="5"/>
          </p:nvPr>
        </p:nvSpPr>
        <p:spPr/>
        <p:txBody>
          <a:bodyPr/>
          <a:lstStyle/>
          <a:p>
            <a:fld id="{75CCFC06-5411-4BE9-8D00-EE7D1D7B775A}" type="slidenum">
              <a:rPr lang="en-US" smtClean="0"/>
              <a:t>17</a:t>
            </a:fld>
            <a:endParaRPr lang="en-US"/>
          </a:p>
        </p:txBody>
      </p:sp>
    </p:spTree>
    <p:extLst>
      <p:ext uri="{BB962C8B-B14F-4D97-AF65-F5344CB8AC3E}">
        <p14:creationId xmlns:p14="http://schemas.microsoft.com/office/powerpoint/2010/main" val="291502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If Ricardo wants to share the file instead, he can easily do so by saving in his organization’s OneDrive account. Once he does that, he can copy the document link and share it with his colleagues.
</a:t>
            </a:r>
          </a:p>
        </p:txBody>
      </p:sp>
      <p:sp>
        <p:nvSpPr>
          <p:cNvPr id="4" name="Slide Number Placeholder 3"/>
          <p:cNvSpPr>
            <a:spLocks noGrp="1"/>
          </p:cNvSpPr>
          <p:nvPr>
            <p:ph type="sldNum" sz="quarter" idx="5"/>
          </p:nvPr>
        </p:nvSpPr>
        <p:spPr/>
        <p:txBody>
          <a:bodyPr/>
          <a:lstStyle/>
          <a:p>
            <a:fld id="{75CCFC06-5411-4BE9-8D00-EE7D1D7B775A}" type="slidenum">
              <a:rPr lang="en-US" smtClean="0"/>
              <a:t>18</a:t>
            </a:fld>
            <a:endParaRPr lang="en-US"/>
          </a:p>
        </p:txBody>
      </p:sp>
    </p:spTree>
    <p:extLst>
      <p:ext uri="{BB962C8B-B14F-4D97-AF65-F5344CB8AC3E}">
        <p14:creationId xmlns:p14="http://schemas.microsoft.com/office/powerpoint/2010/main" val="123720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Getting Started Guide and Support, Azure Stencil Updates
</a:t>
            </a:r>
          </a:p>
        </p:txBody>
      </p:sp>
      <p:sp>
        <p:nvSpPr>
          <p:cNvPr id="4" name="Slide Number Placeholder 3"/>
          <p:cNvSpPr>
            <a:spLocks noGrp="1"/>
          </p:cNvSpPr>
          <p:nvPr>
            <p:ph type="sldNum" sz="quarter" idx="5"/>
          </p:nvPr>
        </p:nvSpPr>
        <p:spPr/>
        <p:txBody>
          <a:bodyPr/>
          <a:lstStyle/>
          <a:p>
            <a:fld id="{75CCFC06-5411-4BE9-8D00-EE7D1D7B775A}" type="slidenum">
              <a:rPr lang="en-US" smtClean="0"/>
              <a:t>19</a:t>
            </a:fld>
            <a:endParaRPr lang="en-US"/>
          </a:p>
        </p:txBody>
      </p:sp>
    </p:spTree>
    <p:extLst>
      <p:ext uri="{BB962C8B-B14F-4D97-AF65-F5344CB8AC3E}">
        <p14:creationId xmlns:p14="http://schemas.microsoft.com/office/powerpoint/2010/main" val="4085119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Send your questions, comments and concerns to tmtextsupport@microsoft.com. Download the Threat Modeling Tool to get started.
The Threat Modeling Tool can help you with your threat modeling needs. For a basic introduction to the tool, see Get started with the Threat Modeling Tool.
</a:t>
            </a:r>
          </a:p>
        </p:txBody>
      </p:sp>
      <p:sp>
        <p:nvSpPr>
          <p:cNvPr id="4" name="Slide Number Placeholder 3"/>
          <p:cNvSpPr>
            <a:spLocks noGrp="1"/>
          </p:cNvSpPr>
          <p:nvPr>
            <p:ph type="sldNum" sz="quarter" idx="5"/>
          </p:nvPr>
        </p:nvSpPr>
        <p:spPr/>
        <p:txBody>
          <a:bodyPr/>
          <a:lstStyle/>
          <a:p>
            <a:fld id="{75CCFC06-5411-4BE9-8D00-EE7D1D7B775A}" type="slidenum">
              <a:rPr lang="en-US" smtClean="0"/>
              <a:t>20</a:t>
            </a:fld>
            <a:endParaRPr lang="en-US"/>
          </a:p>
        </p:txBody>
      </p:sp>
    </p:spTree>
    <p:extLst>
      <p:ext uri="{BB962C8B-B14F-4D97-AF65-F5344CB8AC3E}">
        <p14:creationId xmlns:p14="http://schemas.microsoft.com/office/powerpoint/2010/main" val="22916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with an introduction to the Threat Modeling Tool, including its overview and purpose, followed by the steps to initiate the threat modeling process. Next, we will build a model, analyze threats, generate reports, and discuss effective meetings for threat modeling. Finally, we will look at future updates and next steps for users.</a:t>
            </a:r>
          </a:p>
        </p:txBody>
      </p:sp>
      <p:sp>
        <p:nvSpPr>
          <p:cNvPr id="4" name="Slide Number Placeholder 3"/>
          <p:cNvSpPr>
            <a:spLocks noGrp="1"/>
          </p:cNvSpPr>
          <p:nvPr>
            <p:ph type="sldNum" sz="quarter" idx="5"/>
          </p:nvPr>
        </p:nvSpPr>
        <p:spPr/>
        <p:txBody>
          <a:bodyPr/>
          <a:lstStyle/>
          <a:p>
            <a:fld id="{75CCFC06-5411-4BE9-8D00-EE7D1D7B775A}" type="slidenum">
              <a:rPr lang="en-US" smtClean="0"/>
              <a:t>2</a:t>
            </a:fld>
            <a:endParaRPr lang="en-US"/>
          </a:p>
        </p:txBody>
      </p:sp>
    </p:spTree>
    <p:extLst>
      <p:ext uri="{BB962C8B-B14F-4D97-AF65-F5344CB8AC3E}">
        <p14:creationId xmlns:p14="http://schemas.microsoft.com/office/powerpoint/2010/main" val="951963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Azure stencil updates
Additional Azure stencils and their associated threats and mitigations have been added to the stencil set shipping with this release. Significant changes were made in the focus areas of “Azure App Services”, “Azure Database Offerings”, and “Azure Storage.”
</a:t>
            </a:r>
          </a:p>
        </p:txBody>
      </p:sp>
      <p:sp>
        <p:nvSpPr>
          <p:cNvPr id="4" name="Slide Number Placeholder 3"/>
          <p:cNvSpPr>
            <a:spLocks noGrp="1"/>
          </p:cNvSpPr>
          <p:nvPr>
            <p:ph type="sldNum" sz="quarter" idx="5"/>
          </p:nvPr>
        </p:nvSpPr>
        <p:spPr/>
        <p:txBody>
          <a:bodyPr/>
          <a:lstStyle/>
          <a:p>
            <a:fld id="{75CCFC06-5411-4BE9-8D00-EE7D1D7B775A}" type="slidenum">
              <a:rPr lang="en-US" smtClean="0"/>
              <a:t>21</a:t>
            </a:fld>
            <a:endParaRPr lang="en-US"/>
          </a:p>
        </p:txBody>
      </p:sp>
    </p:spTree>
    <p:extLst>
      <p:ext uri="{BB962C8B-B14F-4D97-AF65-F5344CB8AC3E}">
        <p14:creationId xmlns:p14="http://schemas.microsoft.com/office/powerpoint/2010/main" val="212414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the Threat Modeling Tool is an invaluable asset for any development team aiming to enhance their software security posture. By effectively identifying and mitigating threats, teams can create safer applications and protect sensitive data.</a:t>
            </a:r>
          </a:p>
        </p:txBody>
      </p:sp>
      <p:sp>
        <p:nvSpPr>
          <p:cNvPr id="4" name="Slide Number Placeholder 3"/>
          <p:cNvSpPr>
            <a:spLocks noGrp="1"/>
          </p:cNvSpPr>
          <p:nvPr>
            <p:ph type="sldNum" sz="quarter" idx="5"/>
          </p:nvPr>
        </p:nvSpPr>
        <p:spPr/>
        <p:txBody>
          <a:bodyPr/>
          <a:lstStyle/>
          <a:p>
            <a:fld id="{75CCFC06-5411-4BE9-8D00-EE7D1D7B775A}" type="slidenum">
              <a:rPr lang="en-US" smtClean="0"/>
              <a:t>22</a:t>
            </a:fld>
            <a:endParaRPr lang="en-US"/>
          </a:p>
        </p:txBody>
      </p:sp>
    </p:spTree>
    <p:extLst>
      <p:ext uri="{BB962C8B-B14F-4D97-AF65-F5344CB8AC3E}">
        <p14:creationId xmlns:p14="http://schemas.microsoft.com/office/powerpoint/2010/main" val="305772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Overview and Purpose, Summary of the SDL Threat Modeling Approach
</a:t>
            </a:r>
          </a:p>
        </p:txBody>
      </p:sp>
      <p:sp>
        <p:nvSpPr>
          <p:cNvPr id="4" name="Slide Number Placeholder 3"/>
          <p:cNvSpPr>
            <a:spLocks noGrp="1"/>
          </p:cNvSpPr>
          <p:nvPr>
            <p:ph type="sldNum" sz="quarter" idx="5"/>
          </p:nvPr>
        </p:nvSpPr>
        <p:spPr/>
        <p:txBody>
          <a:bodyPr/>
          <a:lstStyle/>
          <a:p>
            <a:fld id="{75CCFC06-5411-4BE9-8D00-EE7D1D7B775A}" type="slidenum">
              <a:rPr lang="en-US" smtClean="0"/>
              <a:t>4</a:t>
            </a:fld>
            <a:endParaRPr lang="en-US"/>
          </a:p>
        </p:txBody>
      </p:sp>
    </p:spTree>
    <p:extLst>
      <p:ext uri="{BB962C8B-B14F-4D97-AF65-F5344CB8AC3E}">
        <p14:creationId xmlns:p14="http://schemas.microsoft.com/office/powerpoint/2010/main" val="337564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The Microsoft Threat Modeling Tool 2018 was released as GA in September 2018 as a free click-to-download. The change in delivery mechanism allows us to push the latest improvements and bug fixes to customers each time they open the tool, making it easier to maintain and use. This article takes you through the process of getting started with the Microsoft SDL threat modeling approach and shows you how to use the tool to develop great threat models as a backbone of your security process.
This article builds on existing knowledge of the SDL threat modeling approach. For a quick review, refer to Threat Modeling Web Applications and an archived version of Uncover Security Flaws Using the STRIDE Approach MSDN article published in 2006.
</a:t>
            </a:r>
          </a:p>
        </p:txBody>
      </p:sp>
      <p:sp>
        <p:nvSpPr>
          <p:cNvPr id="4" name="Slide Number Placeholder 3"/>
          <p:cNvSpPr>
            <a:spLocks noGrp="1"/>
          </p:cNvSpPr>
          <p:nvPr>
            <p:ph type="sldNum" sz="quarter" idx="5"/>
          </p:nvPr>
        </p:nvSpPr>
        <p:spPr/>
        <p:txBody>
          <a:bodyPr/>
          <a:lstStyle/>
          <a:p>
            <a:fld id="{75CCFC06-5411-4BE9-8D00-EE7D1D7B775A}" type="slidenum">
              <a:rPr lang="en-US" smtClean="0"/>
              <a:t>5</a:t>
            </a:fld>
            <a:endParaRPr lang="en-US"/>
          </a:p>
        </p:txBody>
      </p:sp>
    </p:spTree>
    <p:extLst>
      <p:ext uri="{BB962C8B-B14F-4D97-AF65-F5344CB8AC3E}">
        <p14:creationId xmlns:p14="http://schemas.microsoft.com/office/powerpoint/2010/main" val="62870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To quickly summarize, the approach involves creating a diagram, identifying threats, mitigating them and validating each mitigation. Here’s a diagram that highlights this process:
</a:t>
            </a:r>
          </a:p>
        </p:txBody>
      </p:sp>
      <p:sp>
        <p:nvSpPr>
          <p:cNvPr id="4" name="Slide Number Placeholder 3"/>
          <p:cNvSpPr>
            <a:spLocks noGrp="1"/>
          </p:cNvSpPr>
          <p:nvPr>
            <p:ph type="sldNum" sz="quarter" idx="5"/>
          </p:nvPr>
        </p:nvSpPr>
        <p:spPr/>
        <p:txBody>
          <a:bodyPr/>
          <a:lstStyle/>
          <a:p>
            <a:fld id="{75CCFC06-5411-4BE9-8D00-EE7D1D7B775A}" type="slidenum">
              <a:rPr lang="en-US" smtClean="0"/>
              <a:t>6</a:t>
            </a:fld>
            <a:endParaRPr lang="en-US"/>
          </a:p>
        </p:txBody>
      </p:sp>
    </p:spTree>
    <p:extLst>
      <p:ext uri="{BB962C8B-B14F-4D97-AF65-F5344CB8AC3E}">
        <p14:creationId xmlns:p14="http://schemas.microsoft.com/office/powerpoint/2010/main" val="198108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Launching the Tool, Threat Model Section Components
</a:t>
            </a:r>
          </a:p>
        </p:txBody>
      </p:sp>
      <p:sp>
        <p:nvSpPr>
          <p:cNvPr id="4" name="Slide Number Placeholder 3"/>
          <p:cNvSpPr>
            <a:spLocks noGrp="1"/>
          </p:cNvSpPr>
          <p:nvPr>
            <p:ph type="sldNum" sz="quarter" idx="5"/>
          </p:nvPr>
        </p:nvSpPr>
        <p:spPr/>
        <p:txBody>
          <a:bodyPr/>
          <a:lstStyle/>
          <a:p>
            <a:fld id="{75CCFC06-5411-4BE9-8D00-EE7D1D7B775A}" type="slidenum">
              <a:rPr lang="en-US" smtClean="0"/>
              <a:t>7</a:t>
            </a:fld>
            <a:endParaRPr lang="en-US"/>
          </a:p>
        </p:txBody>
      </p:sp>
    </p:spTree>
    <p:extLst>
      <p:ext uri="{BB962C8B-B14F-4D97-AF65-F5344CB8AC3E}">
        <p14:creationId xmlns:p14="http://schemas.microsoft.com/office/powerpoint/2010/main" val="346480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Starting the threat modeling process
When you launch the Threat Modeling Tool, you'll notice a few things, as seen in the picture:
</a:t>
            </a:r>
          </a:p>
        </p:txBody>
      </p:sp>
      <p:sp>
        <p:nvSpPr>
          <p:cNvPr id="4" name="Slide Number Placeholder 3"/>
          <p:cNvSpPr>
            <a:spLocks noGrp="1"/>
          </p:cNvSpPr>
          <p:nvPr>
            <p:ph type="sldNum" sz="quarter" idx="5"/>
          </p:nvPr>
        </p:nvSpPr>
        <p:spPr/>
        <p:txBody>
          <a:bodyPr/>
          <a:lstStyle/>
          <a:p>
            <a:fld id="{75CCFC06-5411-4BE9-8D00-EE7D1D7B775A}" type="slidenum">
              <a:rPr lang="en-US" smtClean="0"/>
              <a:t>8</a:t>
            </a:fld>
            <a:endParaRPr lang="en-US"/>
          </a:p>
        </p:txBody>
      </p:sp>
    </p:spTree>
    <p:extLst>
      <p:ext uri="{BB962C8B-B14F-4D97-AF65-F5344CB8AC3E}">
        <p14:creationId xmlns:p14="http://schemas.microsoft.com/office/powerpoint/2010/main" val="408108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Expand table</a:t>
            </a:r>
          </a:p>
        </p:txBody>
      </p:sp>
      <p:sp>
        <p:nvSpPr>
          <p:cNvPr id="4" name="Slide Number Placeholder 3"/>
          <p:cNvSpPr>
            <a:spLocks noGrp="1"/>
          </p:cNvSpPr>
          <p:nvPr>
            <p:ph type="sldNum" sz="quarter" idx="5"/>
          </p:nvPr>
        </p:nvSpPr>
        <p:spPr/>
        <p:txBody>
          <a:bodyPr/>
          <a:lstStyle/>
          <a:p>
            <a:fld id="{75CCFC06-5411-4BE9-8D00-EE7D1D7B775A}" type="slidenum">
              <a:rPr lang="en-US" smtClean="0"/>
              <a:t>9</a:t>
            </a:fld>
            <a:endParaRPr lang="en-US"/>
          </a:p>
        </p:txBody>
      </p:sp>
    </p:spTree>
    <p:extLst>
      <p:ext uri="{BB962C8B-B14F-4D97-AF65-F5344CB8AC3E}">
        <p14:creationId xmlns:p14="http://schemas.microsoft.com/office/powerpoint/2010/main" val="383329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https://sidharthmahajanhotmail-my.sharepoint.com/personal/trainer_trainings_vinsys_com/_layouts/15/Doc.aspx?sourcedoc=%7B120D7389-5687-4024-8D66-9CDFDA274330%7D&amp;file=Getting%20started%20with%20the%20Threat%20Modeling%20Tool.docx&amp;action=default&amp;mobileredirect=true
Developing a Threat Model, Example Walkthrough
</a:t>
            </a:r>
          </a:p>
        </p:txBody>
      </p:sp>
      <p:sp>
        <p:nvSpPr>
          <p:cNvPr id="4" name="Slide Number Placeholder 3"/>
          <p:cNvSpPr>
            <a:spLocks noGrp="1"/>
          </p:cNvSpPr>
          <p:nvPr>
            <p:ph type="sldNum" sz="quarter" idx="5"/>
          </p:nvPr>
        </p:nvSpPr>
        <p:spPr/>
        <p:txBody>
          <a:bodyPr/>
          <a:lstStyle/>
          <a:p>
            <a:fld id="{75CCFC06-5411-4BE9-8D00-EE7D1D7B775A}" type="slidenum">
              <a:rPr lang="en-US" smtClean="0"/>
              <a:t>10</a:t>
            </a:fld>
            <a:endParaRPr lang="en-US"/>
          </a:p>
        </p:txBody>
      </p:sp>
    </p:spTree>
    <p:extLst>
      <p:ext uri="{BB962C8B-B14F-4D97-AF65-F5344CB8AC3E}">
        <p14:creationId xmlns:p14="http://schemas.microsoft.com/office/powerpoint/2010/main" val="131407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8274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0526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83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658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3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9051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1566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5528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830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6666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5/29/2025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5972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5/29/2025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1715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8287A-2D99-A96C-E169-632BC730AF94}"/>
              </a:ext>
            </a:extLst>
          </p:cNvPr>
          <p:cNvSpPr>
            <a:spLocks noGrp="1"/>
          </p:cNvSpPr>
          <p:nvPr>
            <p:ph type="ctrTitle"/>
          </p:nvPr>
        </p:nvSpPr>
        <p:spPr>
          <a:xfrm>
            <a:off x="6699869" y="978407"/>
            <a:ext cx="4983480" cy="3976380"/>
          </a:xfrm>
        </p:spPr>
        <p:txBody>
          <a:bodyPr anchor="t">
            <a:normAutofit/>
          </a:bodyPr>
          <a:lstStyle/>
          <a:p>
            <a:r>
              <a:rPr lang="en-US" sz="5600"/>
              <a:t>Getting started with the Threat Modeling Tool</a:t>
            </a:r>
          </a:p>
        </p:txBody>
      </p:sp>
      <p:sp>
        <p:nvSpPr>
          <p:cNvPr id="3" name="Subtitle 2">
            <a:extLst>
              <a:ext uri="{FF2B5EF4-FFF2-40B4-BE49-F238E27FC236}">
                <a16:creationId xmlns:a16="http://schemas.microsoft.com/office/drawing/2014/main" id="{BC83031B-0E86-8EAE-B2CB-701D3B0582A5}"/>
              </a:ext>
            </a:extLst>
          </p:cNvPr>
          <p:cNvSpPr>
            <a:spLocks noGrp="1"/>
          </p:cNvSpPr>
          <p:nvPr>
            <p:ph type="subTitle" idx="1"/>
          </p:nvPr>
        </p:nvSpPr>
        <p:spPr>
          <a:xfrm>
            <a:off x="6699869" y="5275825"/>
            <a:ext cx="4983481" cy="1070177"/>
          </a:xfrm>
        </p:spPr>
        <p:txBody>
          <a:bodyPr anchor="t">
            <a:normAutofit/>
          </a:bodyPr>
          <a:lstStyle/>
          <a:p>
            <a:r>
              <a:rPr lang="en-US" sz="2400"/>
              <a:t>An introduction to security threat analysis</a:t>
            </a:r>
          </a:p>
        </p:txBody>
      </p:sp>
      <p:pic>
        <p:nvPicPr>
          <p:cNvPr id="4" name="Picture 3" descr="Financial graphs on a dark display">
            <a:extLst>
              <a:ext uri="{FF2B5EF4-FFF2-40B4-BE49-F238E27FC236}">
                <a16:creationId xmlns:a16="http://schemas.microsoft.com/office/drawing/2014/main" id="{1422CE9D-4DA9-4BC7-80B9-7CD27651ADBF}"/>
              </a:ext>
            </a:extLst>
          </p:cNvPr>
          <p:cNvPicPr>
            <a:picLocks noChangeAspect="1"/>
          </p:cNvPicPr>
          <p:nvPr/>
        </p:nvPicPr>
        <p:blipFill>
          <a:blip r:embed="rId3"/>
          <a:srcRect l="16789" r="23577" b="1"/>
          <a:stretch>
            <a:fillRect/>
          </a:stretch>
        </p:blipFill>
        <p:spPr>
          <a:xfrm>
            <a:off x="525664" y="508090"/>
            <a:ext cx="5570336" cy="5837913"/>
          </a:xfrm>
          <a:prstGeom prst="rect">
            <a:avLst/>
          </a:prstGeom>
        </p:spPr>
      </p:pic>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1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E0926A2-8E08-2BF5-F092-5E4EA31FB499}"/>
              </a:ext>
            </a:extLst>
          </p:cNvPr>
          <p:cNvSpPr>
            <a:spLocks noGrp="1"/>
          </p:cNvSpPr>
          <p:nvPr>
            <p:ph type="ctrTitle"/>
          </p:nvPr>
        </p:nvSpPr>
        <p:spPr>
          <a:xfrm>
            <a:off x="521208" y="1211766"/>
            <a:ext cx="7237052" cy="4727988"/>
          </a:xfrm>
        </p:spPr>
        <p:txBody>
          <a:bodyPr anchor="b">
            <a:normAutofit/>
          </a:bodyPr>
          <a:lstStyle/>
          <a:p>
            <a:r>
              <a:rPr lang="en-US" sz="7400"/>
              <a:t>Building a Model</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3996177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F0FCB6D-C14F-F667-24EC-656082CB51D6}"/>
              </a:ext>
            </a:extLst>
          </p:cNvPr>
          <p:cNvSpPr>
            <a:spLocks noGrp="1"/>
          </p:cNvSpPr>
          <p:nvPr>
            <p:ph type="title"/>
          </p:nvPr>
        </p:nvSpPr>
        <p:spPr>
          <a:xfrm>
            <a:off x="521208" y="978408"/>
            <a:ext cx="3200400" cy="2432304"/>
          </a:xfrm>
        </p:spPr>
        <p:txBody>
          <a:bodyPr vert="horz" lIns="91440" tIns="45720" rIns="91440" bIns="45720" rtlCol="0" anchor="b">
            <a:normAutofit/>
          </a:bodyPr>
          <a:lstStyle/>
          <a:p>
            <a:r>
              <a:rPr lang="en-US" sz="4000" b="1" kern="1200">
                <a:solidFill>
                  <a:schemeClr val="tx1"/>
                </a:solidFill>
                <a:latin typeface="+mj-lt"/>
                <a:ea typeface="+mj-ea"/>
                <a:cs typeface="+mj-cs"/>
              </a:rPr>
              <a:t>Developing a Threat Model</a:t>
            </a:r>
          </a:p>
        </p:txBody>
      </p:sp>
      <p:sp>
        <p:nvSpPr>
          <p:cNvPr id="14" name="Freeform: Shape 13">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A19B8875-A388-ABED-87B9-0CA366110AC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rmAutofit/>
          </a:bodyPr>
          <a:lstStyle/>
          <a:p>
            <a:pPr marL="0" indent="0">
              <a:lnSpc>
                <a:spcPct val="100000"/>
              </a:lnSpc>
              <a:spcBef>
                <a:spcPts val="2500"/>
              </a:spcBef>
              <a:buNone/>
            </a:pPr>
            <a:r>
              <a:rPr lang="en-US" sz="1000" b="1"/>
              <a:t>Team Collaboration</a:t>
            </a:r>
          </a:p>
          <a:p>
            <a:pPr marL="0" lvl="1" indent="0">
              <a:lnSpc>
                <a:spcPct val="100000"/>
              </a:lnSpc>
              <a:buNone/>
            </a:pPr>
            <a:r>
              <a:rPr lang="en-US" sz="1000"/>
              <a:t>The team members, including a developer, program manager, and tester, work together to create a comprehensive threat model.</a:t>
            </a:r>
          </a:p>
          <a:p>
            <a:pPr marL="0" indent="0">
              <a:lnSpc>
                <a:spcPct val="100000"/>
              </a:lnSpc>
              <a:spcBef>
                <a:spcPts val="2500"/>
              </a:spcBef>
              <a:buNone/>
            </a:pPr>
            <a:r>
              <a:rPr lang="en-US" sz="1000" b="1"/>
              <a:t>Understanding Threats</a:t>
            </a:r>
          </a:p>
          <a:p>
            <a:pPr marL="0" lvl="1" indent="0">
              <a:lnSpc>
                <a:spcPct val="100000"/>
              </a:lnSpc>
              <a:buNone/>
            </a:pPr>
            <a:r>
              <a:rPr lang="en-US" sz="1000"/>
              <a:t>Cristina, Ricardo, and Ashish analyze potential threats to their application, considering various risk factors and vulnerabilities.</a:t>
            </a:r>
          </a:p>
          <a:p>
            <a:pPr marL="0" indent="0">
              <a:lnSpc>
                <a:spcPct val="100000"/>
              </a:lnSpc>
              <a:spcBef>
                <a:spcPts val="2500"/>
              </a:spcBef>
              <a:buNone/>
            </a:pPr>
            <a:r>
              <a:rPr lang="en-US" sz="1000" b="1"/>
              <a:t>Developing the Model</a:t>
            </a:r>
          </a:p>
          <a:p>
            <a:pPr marL="0" lvl="1" indent="0">
              <a:lnSpc>
                <a:spcPct val="100000"/>
              </a:lnSpc>
              <a:buNone/>
            </a:pPr>
            <a:r>
              <a:rPr lang="en-US" sz="1000"/>
              <a:t>The team systematically builds their threat model by identifying assets, potential threats, and mitigation strategies.</a:t>
            </a:r>
          </a:p>
        </p:txBody>
      </p:sp>
      <p:pic>
        <p:nvPicPr>
          <p:cNvPr id="5" name="Content Placeholder 4" descr="Graph on a paper">
            <a:extLst>
              <a:ext uri="{FF2B5EF4-FFF2-40B4-BE49-F238E27FC236}">
                <a16:creationId xmlns:a16="http://schemas.microsoft.com/office/drawing/2014/main" id="{F6C54D3F-123A-48C7-9B3A-E52793E0445A}"/>
              </a:ext>
            </a:extLst>
          </p:cNvPr>
          <p:cNvPicPr>
            <a:picLocks noGrp="1" noChangeAspect="1"/>
          </p:cNvPicPr>
          <p:nvPr>
            <p:ph sz="half" idx="1"/>
          </p:nvPr>
        </p:nvPicPr>
        <p:blipFill>
          <a:blip r:embed="rId3"/>
          <a:srcRect l="3512" r="2923" b="-2"/>
          <a:stretch>
            <a:fillRect/>
          </a:stretch>
        </p:blipFill>
        <p:spPr>
          <a:xfrm>
            <a:off x="4136609" y="970929"/>
            <a:ext cx="7534183" cy="5375076"/>
          </a:xfrm>
          <a:prstGeom prst="rect">
            <a:avLst/>
          </a:prstGeom>
        </p:spPr>
      </p:pic>
    </p:spTree>
    <p:extLst>
      <p:ext uri="{BB962C8B-B14F-4D97-AF65-F5344CB8AC3E}">
        <p14:creationId xmlns:p14="http://schemas.microsoft.com/office/powerpoint/2010/main" val="4167406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5D816B-7FCB-F981-D1D0-20AACACD5114}"/>
              </a:ext>
            </a:extLst>
          </p:cNvPr>
          <p:cNvSpPr>
            <a:spLocks noGrp="1"/>
          </p:cNvSpPr>
          <p:nvPr>
            <p:ph type="title"/>
          </p:nvPr>
        </p:nvSpPr>
        <p:spPr>
          <a:xfrm>
            <a:off x="521208" y="978408"/>
            <a:ext cx="11155680" cy="1115568"/>
          </a:xfrm>
        </p:spPr>
        <p:txBody>
          <a:bodyPr vert="horz" lIns="91440" tIns="45720" rIns="91440" bIns="45720" rtlCol="0" anchor="t">
            <a:normAutofit/>
          </a:bodyPr>
          <a:lstStyle/>
          <a:p>
            <a:r>
              <a:rPr lang="en-US" b="1" kern="1200">
                <a:solidFill>
                  <a:schemeClr val="tx1"/>
                </a:solidFill>
                <a:latin typeface="+mj-lt"/>
                <a:ea typeface="+mj-ea"/>
                <a:cs typeface="+mj-cs"/>
              </a:rPr>
              <a:t>Example Walkthrough</a:t>
            </a:r>
          </a:p>
        </p:txBody>
      </p:sp>
      <p:sp>
        <p:nvSpPr>
          <p:cNvPr id="23" name="Freeform: Shape 22">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Basic Threat Model">
            <a:extLst>
              <a:ext uri="{FF2B5EF4-FFF2-40B4-BE49-F238E27FC236}">
                <a16:creationId xmlns:a16="http://schemas.microsoft.com/office/drawing/2014/main" id="{8862EEB6-20B1-4586-9E68-724F1CA03BA6}"/>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l="8331" t="1430" r="32422" b="40002"/>
          <a:stretch/>
        </p:blipFill>
        <p:spPr>
          <a:xfrm>
            <a:off x="517868" y="2767994"/>
            <a:ext cx="5639091" cy="3135636"/>
          </a:xfrm>
          <a:prstGeom prst="rect">
            <a:avLst/>
          </a:prstGeom>
        </p:spPr>
      </p:pic>
      <p:sp>
        <p:nvSpPr>
          <p:cNvPr id="4" name="Content Placeholder 3">
            <a:extLst>
              <a:ext uri="{FF2B5EF4-FFF2-40B4-BE49-F238E27FC236}">
                <a16:creationId xmlns:a16="http://schemas.microsoft.com/office/drawing/2014/main" id="{81D67911-12C3-805C-9E45-F1342E8087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47104" y="2304288"/>
            <a:ext cx="5129784" cy="4050792"/>
          </a:xfrm>
        </p:spPr>
        <p:txBody>
          <a:bodyPr>
            <a:normAutofit/>
          </a:bodyPr>
          <a:lstStyle/>
          <a:p>
            <a:pPr marL="0" indent="0">
              <a:spcBef>
                <a:spcPts val="2500"/>
              </a:spcBef>
              <a:buNone/>
            </a:pPr>
            <a:r>
              <a:rPr lang="en-US" sz="1400" b="1"/>
              <a:t>Data Flow Diagram Overview</a:t>
            </a:r>
          </a:p>
          <a:p>
            <a:pPr marL="0" lvl="1" indent="0">
              <a:buNone/>
            </a:pPr>
            <a:r>
              <a:rPr lang="en-US" sz="1400"/>
              <a:t>The DFD illustrates how data flows between entities, showing the user's interaction with the web server.</a:t>
            </a:r>
          </a:p>
          <a:p>
            <a:pPr marL="0" indent="0">
              <a:spcBef>
                <a:spcPts val="2500"/>
              </a:spcBef>
              <a:buNone/>
            </a:pPr>
            <a:r>
              <a:rPr lang="en-US" sz="1400" b="1"/>
              <a:t>Trust Boundaries</a:t>
            </a:r>
          </a:p>
          <a:p>
            <a:pPr marL="0" lvl="1" indent="0">
              <a:buNone/>
            </a:pPr>
            <a:r>
              <a:rPr lang="en-US" sz="1400"/>
              <a:t>Trust boundaries are indicated by red dotted lines, showing where control differs between entities like users and systems.</a:t>
            </a:r>
          </a:p>
          <a:p>
            <a:pPr marL="0" indent="0">
              <a:spcBef>
                <a:spcPts val="2500"/>
              </a:spcBef>
              <a:buNone/>
            </a:pPr>
            <a:r>
              <a:rPr lang="en-US" sz="1400" b="1"/>
              <a:t>System Entities</a:t>
            </a:r>
          </a:p>
          <a:p>
            <a:pPr marL="0" lvl="1" indent="0">
              <a:buNone/>
            </a:pPr>
            <a:r>
              <a:rPr lang="en-US" sz="1400"/>
              <a:t>Entities such as the human user, web server, and database are represented using distinct shapes in the DFD.</a:t>
            </a:r>
          </a:p>
        </p:txBody>
      </p:sp>
    </p:spTree>
    <p:extLst>
      <p:ext uri="{BB962C8B-B14F-4D97-AF65-F5344CB8AC3E}">
        <p14:creationId xmlns:p14="http://schemas.microsoft.com/office/powerpoint/2010/main" val="400823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C7C067A-F5D7-0E83-6A16-CC7649EF4672}"/>
              </a:ext>
            </a:extLst>
          </p:cNvPr>
          <p:cNvSpPr>
            <a:spLocks noGrp="1"/>
          </p:cNvSpPr>
          <p:nvPr>
            <p:ph type="ctrTitle"/>
          </p:nvPr>
        </p:nvSpPr>
        <p:spPr>
          <a:xfrm>
            <a:off x="521208" y="1211766"/>
            <a:ext cx="7237052" cy="4727988"/>
          </a:xfrm>
        </p:spPr>
        <p:txBody>
          <a:bodyPr anchor="b">
            <a:normAutofit/>
          </a:bodyPr>
          <a:lstStyle/>
          <a:p>
            <a:r>
              <a:rPr lang="en-US" sz="7400"/>
              <a:t>Analyzing Threats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400861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EF5F2C-B720-528B-5585-C0F68F379D73}"/>
              </a:ext>
            </a:extLst>
          </p:cNvPr>
          <p:cNvSpPr>
            <a:spLocks noGrp="1"/>
          </p:cNvSpPr>
          <p:nvPr>
            <p:ph type="title"/>
          </p:nvPr>
        </p:nvSpPr>
        <p:spPr>
          <a:xfrm>
            <a:off x="521208" y="978408"/>
            <a:ext cx="6300216" cy="1325880"/>
          </a:xfrm>
        </p:spPr>
        <p:txBody>
          <a:bodyPr vert="horz" lIns="91440" tIns="45720" rIns="91440" bIns="45720" rtlCol="0" anchor="t">
            <a:normAutofit/>
          </a:bodyPr>
          <a:lstStyle/>
          <a:p>
            <a:r>
              <a:rPr lang="en-US" b="1" kern="1200">
                <a:solidFill>
                  <a:schemeClr val="tx1"/>
                </a:solidFill>
                <a:latin typeface="+mj-lt"/>
                <a:ea typeface="+mj-ea"/>
                <a:cs typeface="+mj-cs"/>
              </a:rPr>
              <a:t>Using the Analysis View</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Basic Threats">
            <a:extLst>
              <a:ext uri="{FF2B5EF4-FFF2-40B4-BE49-F238E27FC236}">
                <a16:creationId xmlns:a16="http://schemas.microsoft.com/office/drawing/2014/main" id="{09C8CD9C-94B6-40F6-AE96-5079464EC99B}"/>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tretch>
            <a:fillRect/>
          </a:stretch>
        </p:blipFill>
        <p:spPr>
          <a:xfrm>
            <a:off x="517867" y="2953763"/>
            <a:ext cx="6281928" cy="3392240"/>
          </a:xfrm>
          <a:prstGeom prst="rect">
            <a:avLst/>
          </a:prstGeom>
        </p:spPr>
      </p:pic>
      <p:sp>
        <p:nvSpPr>
          <p:cNvPr id="4" name="Content Placeholder 3">
            <a:extLst>
              <a:ext uri="{FF2B5EF4-FFF2-40B4-BE49-F238E27FC236}">
                <a16:creationId xmlns:a16="http://schemas.microsoft.com/office/drawing/2014/main" id="{D44BDD40-9BC0-D72A-69CD-64B83A29099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07224" y="1088136"/>
            <a:ext cx="4160520" cy="5257800"/>
          </a:xfrm>
        </p:spPr>
        <p:txBody>
          <a:bodyPr>
            <a:normAutofit/>
          </a:bodyPr>
          <a:lstStyle/>
          <a:p>
            <a:pPr marL="0" indent="0">
              <a:spcBef>
                <a:spcPts val="2500"/>
              </a:spcBef>
              <a:buNone/>
            </a:pPr>
            <a:r>
              <a:rPr lang="en-US" sz="1400" b="1"/>
              <a:t>Threat Modeling Overview</a:t>
            </a:r>
          </a:p>
          <a:p>
            <a:pPr marL="0" lvl="1" indent="0">
              <a:buNone/>
            </a:pPr>
            <a:r>
              <a:rPr lang="en-US" sz="1400"/>
              <a:t>The analysis view provides an overview of potential threats identified through the Threat Modeling Tool, highlighting risks associated with software.</a:t>
            </a:r>
          </a:p>
          <a:p>
            <a:pPr marL="0" indent="0">
              <a:spcBef>
                <a:spcPts val="2500"/>
              </a:spcBef>
              <a:buNone/>
            </a:pPr>
            <a:r>
              <a:rPr lang="en-US" sz="1400" b="1"/>
              <a:t>SDL STRIDE Categories</a:t>
            </a:r>
          </a:p>
          <a:p>
            <a:pPr marL="0" lvl="1" indent="0">
              <a:buNone/>
            </a:pPr>
            <a:r>
              <a:rPr lang="en-US" sz="1400"/>
              <a:t>The SDL approach categorizes threats into six categories: Spoofing, Tampering, Repudiation, Info Disclosure, Denial of Service, and Elevation of Privilege.</a:t>
            </a:r>
          </a:p>
          <a:p>
            <a:pPr marL="0" indent="0">
              <a:spcBef>
                <a:spcPts val="2500"/>
              </a:spcBef>
              <a:buNone/>
            </a:pPr>
            <a:r>
              <a:rPr lang="en-US" sz="1400" b="1"/>
              <a:t>Security Measures Analogy</a:t>
            </a:r>
          </a:p>
          <a:p>
            <a:pPr marL="0" lvl="1" indent="0">
              <a:buNone/>
            </a:pPr>
            <a:r>
              <a:rPr lang="en-US" sz="1400"/>
              <a:t>Securing software is analogous to ensuring all doors and windows are locked before enhancing security measures like alarms.</a:t>
            </a:r>
          </a:p>
        </p:txBody>
      </p:sp>
    </p:spTree>
    <p:extLst>
      <p:ext uri="{BB962C8B-B14F-4D97-AF65-F5344CB8AC3E}">
        <p14:creationId xmlns:p14="http://schemas.microsoft.com/office/powerpoint/2010/main" val="1456849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BC9A0C-6CFE-DA32-73E5-980B805DA83A}"/>
              </a:ext>
            </a:extLst>
          </p:cNvPr>
          <p:cNvSpPr>
            <a:spLocks noGrp="1"/>
          </p:cNvSpPr>
          <p:nvPr>
            <p:ph type="title"/>
          </p:nvPr>
        </p:nvSpPr>
        <p:spPr>
          <a:xfrm>
            <a:off x="521208" y="978408"/>
            <a:ext cx="5020056" cy="1664208"/>
          </a:xfrm>
        </p:spPr>
        <p:txBody>
          <a:bodyPr vert="horz" lIns="91440" tIns="45720" rIns="91440" bIns="45720" rtlCol="0" anchor="t">
            <a:normAutofit/>
          </a:bodyPr>
          <a:lstStyle/>
          <a:p>
            <a:r>
              <a:rPr lang="en-US" b="1" kern="1200">
                <a:solidFill>
                  <a:schemeClr val="tx1"/>
                </a:solidFill>
                <a:latin typeface="+mj-lt"/>
                <a:ea typeface="+mj-ea"/>
                <a:cs typeface="+mj-cs"/>
              </a:rPr>
              <a:t>Understanding Generated Threats</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technology and innovation concept">
            <a:extLst>
              <a:ext uri="{FF2B5EF4-FFF2-40B4-BE49-F238E27FC236}">
                <a16:creationId xmlns:a16="http://schemas.microsoft.com/office/drawing/2014/main" id="{D98AE7E5-50B4-46D1-81C4-09C0851EC4F0}"/>
              </a:ext>
            </a:extLst>
          </p:cNvPr>
          <p:cNvPicPr>
            <a:picLocks noGrp="1" noChangeAspect="1"/>
          </p:cNvPicPr>
          <p:nvPr>
            <p:ph sz="half" idx="1"/>
          </p:nvPr>
        </p:nvPicPr>
        <p:blipFill>
          <a:blip r:embed="rId3"/>
          <a:srcRect l="11967" r="6183" b="-1"/>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DB68B443-B9B2-F9DA-2920-8C0A41D9DEE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a:t>Enhanced Interaction</a:t>
            </a:r>
          </a:p>
          <a:p>
            <a:pPr marL="0" lvl="1" indent="0">
              <a:buNone/>
            </a:pPr>
            <a:r>
              <a:rPr lang="en-US" sz="1400"/>
              <a:t>The interaction between the two stencils improves threat analysis and understanding of design flaws.</a:t>
            </a:r>
          </a:p>
          <a:p>
            <a:pPr marL="0" indent="0">
              <a:spcBef>
                <a:spcPts val="2500"/>
              </a:spcBef>
              <a:buNone/>
            </a:pPr>
            <a:r>
              <a:rPr lang="en-US" sz="1400" b="1"/>
              <a:t>STRIDE Categorization</a:t>
            </a:r>
          </a:p>
          <a:p>
            <a:pPr marL="0" lvl="1" indent="0">
              <a:buNone/>
            </a:pPr>
            <a:r>
              <a:rPr lang="en-US" sz="1400"/>
              <a:t>STRIDE categorization helps identify potential attack vectors and understand vulnerabilities in the system.</a:t>
            </a:r>
          </a:p>
          <a:p>
            <a:pPr marL="0" indent="0">
              <a:spcBef>
                <a:spcPts val="2500"/>
              </a:spcBef>
              <a:buNone/>
            </a:pPr>
            <a:r>
              <a:rPr lang="en-US" sz="1400" b="1"/>
              <a:t>Mitigation Strategies</a:t>
            </a:r>
          </a:p>
          <a:p>
            <a:pPr marL="0" lvl="1" indent="0">
              <a:buNone/>
            </a:pPr>
            <a:r>
              <a:rPr lang="en-US" sz="1400"/>
              <a:t>The added descriptions and examples guide users on how to implement effective mitigations for identified threats.</a:t>
            </a:r>
          </a:p>
          <a:p>
            <a:pPr marL="0" indent="0">
              <a:spcBef>
                <a:spcPts val="2500"/>
              </a:spcBef>
              <a:buNone/>
            </a:pPr>
            <a:r>
              <a:rPr lang="en-US" sz="1400" b="1"/>
              <a:t>Access Control Importance</a:t>
            </a:r>
          </a:p>
          <a:p>
            <a:pPr marL="0" lvl="1" indent="0">
              <a:buNone/>
            </a:pPr>
            <a:r>
              <a:rPr lang="en-US" sz="1400"/>
              <a:t>Discussion on access control highlights the need for role implementation and proper account management.</a:t>
            </a:r>
          </a:p>
        </p:txBody>
      </p:sp>
    </p:spTree>
    <p:extLst>
      <p:ext uri="{BB962C8B-B14F-4D97-AF65-F5344CB8AC3E}">
        <p14:creationId xmlns:p14="http://schemas.microsoft.com/office/powerpoint/2010/main" val="1878966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6DED05E-8102-224D-9203-5ECE4336CFC7}"/>
              </a:ext>
            </a:extLst>
          </p:cNvPr>
          <p:cNvSpPr>
            <a:spLocks noGrp="1"/>
          </p:cNvSpPr>
          <p:nvPr>
            <p:ph type="ctrTitle"/>
          </p:nvPr>
        </p:nvSpPr>
        <p:spPr>
          <a:xfrm>
            <a:off x="521208" y="1211766"/>
            <a:ext cx="7237052" cy="4727988"/>
          </a:xfrm>
        </p:spPr>
        <p:txBody>
          <a:bodyPr anchor="b">
            <a:normAutofit/>
          </a:bodyPr>
          <a:lstStyle/>
          <a:p>
            <a:r>
              <a:rPr lang="en-US" sz="7400"/>
              <a:t>Reports and Sharing</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601561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D7C60-C9F7-D3CA-5811-583D0F4D4308}"/>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Creating and Saving Reports</a:t>
            </a:r>
          </a:p>
        </p:txBody>
      </p:sp>
      <p:pic>
        <p:nvPicPr>
          <p:cNvPr id="5" name="Content Placeholder 4">
            <a:extLst>
              <a:ext uri="{FF2B5EF4-FFF2-40B4-BE49-F238E27FC236}">
                <a16:creationId xmlns:a16="http://schemas.microsoft.com/office/drawing/2014/main" id="{AD85825F-E57B-4C72-A0B2-7BA7ABD44D72}"/>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1273"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3FA805C8-7FD8-FB11-4D38-E8401571E63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Report Preparation</a:t>
            </a:r>
          </a:p>
          <a:p>
            <a:pPr marL="0" lvl="1" indent="0">
              <a:buNone/>
            </a:pPr>
            <a:r>
              <a:rPr lang="en-US" sz="1400"/>
              <a:t>Ricardo collaborates with Cristina to review the list and add important notes and changes.</a:t>
            </a:r>
          </a:p>
          <a:p>
            <a:pPr marL="0" indent="0">
              <a:spcBef>
                <a:spcPts val="2500"/>
              </a:spcBef>
              <a:buNone/>
            </a:pPr>
            <a:r>
              <a:rPr lang="en-US" sz="1400" b="1"/>
              <a:t>Creating Full Report</a:t>
            </a:r>
          </a:p>
          <a:p>
            <a:pPr marL="0" lvl="1" indent="0">
              <a:buNone/>
            </a:pPr>
            <a:r>
              <a:rPr lang="en-US" sz="1400"/>
              <a:t>After adding necessary details, Ricardo selects the option to create a full report for documentation.</a:t>
            </a:r>
          </a:p>
          <a:p>
            <a:pPr marL="0" indent="0">
              <a:spcBef>
                <a:spcPts val="2500"/>
              </a:spcBef>
              <a:buNone/>
            </a:pPr>
            <a:r>
              <a:rPr lang="en-US" sz="1400" b="1"/>
              <a:t>Saving and Printing Reports</a:t>
            </a:r>
          </a:p>
          <a:p>
            <a:pPr marL="0" lvl="1" indent="0">
              <a:buNone/>
            </a:pPr>
            <a:r>
              <a:rPr lang="en-US" sz="1400"/>
              <a:t>Ricardo saves the report which allows for printing and sharing with colleagues for review.</a:t>
            </a:r>
          </a:p>
        </p:txBody>
      </p:sp>
    </p:spTree>
    <p:extLst>
      <p:ext uri="{BB962C8B-B14F-4D97-AF65-F5344CB8AC3E}">
        <p14:creationId xmlns:p14="http://schemas.microsoft.com/office/powerpoint/2010/main" val="1184722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FC95CE-92CA-9942-F573-903A5361D591}"/>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Sharing Files</a:t>
            </a:r>
          </a:p>
        </p:txBody>
      </p:sp>
      <p:pic>
        <p:nvPicPr>
          <p:cNvPr id="5" name="Content Placeholder 4" descr="concept image of cloud storage">
            <a:extLst>
              <a:ext uri="{FF2B5EF4-FFF2-40B4-BE49-F238E27FC236}">
                <a16:creationId xmlns:a16="http://schemas.microsoft.com/office/drawing/2014/main" id="{313F1947-828F-4F11-9ADF-CAE0954A6ABB}"/>
              </a:ext>
            </a:extLst>
          </p:cNvPr>
          <p:cNvPicPr>
            <a:picLocks noGrp="1" noChangeAspect="1"/>
          </p:cNvPicPr>
          <p:nvPr>
            <p:ph sz="half" idx="1"/>
          </p:nvPr>
        </p:nvPicPr>
        <p:blipFill>
          <a:blip r:embed="rId3"/>
          <a:srcRect l="22523" r="5159"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B33B315E-869E-2446-506E-36681806A5F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OneDrive File Sharing</a:t>
            </a:r>
          </a:p>
          <a:p>
            <a:pPr marL="0" lvl="1" indent="0">
              <a:buNone/>
            </a:pPr>
            <a:r>
              <a:rPr lang="en-US" sz="1400"/>
              <a:t>Ricardo can save files in his organization’s OneDrive account for easy access and sharing.</a:t>
            </a:r>
          </a:p>
          <a:p>
            <a:pPr marL="0" indent="0">
              <a:spcBef>
                <a:spcPts val="2500"/>
              </a:spcBef>
              <a:buNone/>
            </a:pPr>
            <a:r>
              <a:rPr lang="en-US" sz="1400" b="1"/>
              <a:t>Copying Document Link</a:t>
            </a:r>
          </a:p>
          <a:p>
            <a:pPr marL="0" lvl="1" indent="0">
              <a:buNone/>
            </a:pPr>
            <a:r>
              <a:rPr lang="en-US" sz="1400"/>
              <a:t>Once the file is saved, he can easily copy the document link to share with his colleagues.</a:t>
            </a:r>
          </a:p>
          <a:p>
            <a:pPr marL="0" indent="0">
              <a:spcBef>
                <a:spcPts val="2500"/>
              </a:spcBef>
              <a:buNone/>
            </a:pPr>
            <a:r>
              <a:rPr lang="en-US" sz="1400" b="1"/>
              <a:t>Collaborative Access</a:t>
            </a:r>
          </a:p>
          <a:p>
            <a:pPr marL="0" lvl="1" indent="0">
              <a:buNone/>
            </a:pPr>
            <a:r>
              <a:rPr lang="en-US" sz="1400"/>
              <a:t>Sharing the document link allows colleagues to access the file collaboratively, enhancing teamwork.</a:t>
            </a:r>
          </a:p>
        </p:txBody>
      </p:sp>
    </p:spTree>
    <p:extLst>
      <p:ext uri="{BB962C8B-B14F-4D97-AF65-F5344CB8AC3E}">
        <p14:creationId xmlns:p14="http://schemas.microsoft.com/office/powerpoint/2010/main" val="625563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9E1B301-6504-90F0-BEE3-8E85BB0D07B8}"/>
              </a:ext>
            </a:extLst>
          </p:cNvPr>
          <p:cNvSpPr>
            <a:spLocks noGrp="1"/>
          </p:cNvSpPr>
          <p:nvPr>
            <p:ph type="ctrTitle"/>
          </p:nvPr>
        </p:nvSpPr>
        <p:spPr>
          <a:xfrm>
            <a:off x="521208" y="1211766"/>
            <a:ext cx="7237052" cy="4727988"/>
          </a:xfrm>
        </p:spPr>
        <p:txBody>
          <a:bodyPr anchor="b">
            <a:normAutofit/>
          </a:bodyPr>
          <a:lstStyle/>
          <a:p>
            <a:r>
              <a:rPr lang="en-US" sz="7400"/>
              <a:t>Next Steps and Updates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5870332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DEBAD20-07D1-465A-E3C3-45C6F43F4AFE}"/>
              </a:ext>
            </a:extLst>
          </p:cNvPr>
          <p:cNvSpPr>
            <a:spLocks noGrp="1"/>
          </p:cNvSpPr>
          <p:nvPr>
            <p:ph type="title"/>
          </p:nvPr>
        </p:nvSpPr>
        <p:spPr>
          <a:xfrm>
            <a:off x="6995160" y="978408"/>
            <a:ext cx="4745736" cy="1463040"/>
          </a:xfrm>
        </p:spPr>
        <p:txBody>
          <a:bodyPr vert="horz" lIns="91440" tIns="45720" rIns="91440" bIns="45720" rtlCol="0" anchor="t">
            <a:normAutofit/>
          </a:bodyPr>
          <a:lstStyle/>
          <a:p>
            <a:r>
              <a:rPr lang="en-US" b="1" kern="1200">
                <a:solidFill>
                  <a:schemeClr val="tx1"/>
                </a:solidFill>
                <a:latin typeface="+mj-lt"/>
                <a:ea typeface="+mj-ea"/>
                <a:cs typeface="+mj-cs"/>
              </a:rPr>
              <a:t>Agenda Items</a:t>
            </a:r>
          </a:p>
        </p:txBody>
      </p:sp>
      <p:pic>
        <p:nvPicPr>
          <p:cNvPr id="5" name="Content Placeholder 4" descr="Person writing on a notepad">
            <a:extLst>
              <a:ext uri="{FF2B5EF4-FFF2-40B4-BE49-F238E27FC236}">
                <a16:creationId xmlns:a16="http://schemas.microsoft.com/office/drawing/2014/main" id="{717B6F91-13F9-4C1F-B509-7E25781BE67D}"/>
              </a:ext>
            </a:extLst>
          </p:cNvPr>
          <p:cNvPicPr>
            <a:picLocks noGrp="1" noChangeAspect="1"/>
          </p:cNvPicPr>
          <p:nvPr>
            <p:ph sz="half" idx="1"/>
          </p:nvPr>
        </p:nvPicPr>
        <p:blipFill>
          <a:blip r:embed="rId3"/>
          <a:srcRect l="16276" r="6388" b="1"/>
          <a:stretch>
            <a:fillRect/>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FDE56177-D4C8-D652-A651-DD0EC00E7253}"/>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578608"/>
            <a:ext cx="4672584" cy="3767328"/>
          </a:xfrm>
        </p:spPr>
        <p:txBody>
          <a:bodyPr vert="horz" lIns="91440" tIns="45720" rIns="91440" bIns="45720" rtlCol="0">
            <a:normAutofit/>
          </a:bodyPr>
          <a:lstStyle/>
          <a:p>
            <a:r>
              <a:rPr lang="en-US"/>
              <a:t>Introduction to the Threat Modeling Tool</a:t>
            </a:r>
          </a:p>
          <a:p>
            <a:r>
              <a:rPr lang="en-US"/>
              <a:t>Starting the Threat Modeling Process</a:t>
            </a:r>
          </a:p>
          <a:p>
            <a:r>
              <a:rPr lang="en-US"/>
              <a:t>Building a Model</a:t>
            </a:r>
          </a:p>
          <a:p>
            <a:r>
              <a:rPr lang="en-US"/>
              <a:t>Analyzing Threats</a:t>
            </a:r>
          </a:p>
          <a:p>
            <a:r>
              <a:rPr lang="en-US"/>
              <a:t>Reports and Sharing</a:t>
            </a:r>
          </a:p>
          <a:p>
            <a:r>
              <a:rPr lang="en-US"/>
              <a:t>Threat Modeling Meetings</a:t>
            </a:r>
          </a:p>
          <a:p>
            <a:r>
              <a:rPr lang="en-US"/>
              <a:t>Thinking about Assets</a:t>
            </a:r>
          </a:p>
          <a:p>
            <a:r>
              <a:rPr lang="en-US"/>
              <a:t>Next Steps and Updates</a:t>
            </a:r>
          </a:p>
        </p:txBody>
      </p:sp>
    </p:spTree>
    <p:extLst>
      <p:ext uri="{BB962C8B-B14F-4D97-AF65-F5344CB8AC3E}">
        <p14:creationId xmlns:p14="http://schemas.microsoft.com/office/powerpoint/2010/main" val="1454772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48E37E4-7505-91B4-A186-F7323643CC58}"/>
              </a:ext>
            </a:extLst>
          </p:cNvPr>
          <p:cNvSpPr>
            <a:spLocks noGrp="1"/>
          </p:cNvSpPr>
          <p:nvPr>
            <p:ph type="title"/>
          </p:nvPr>
        </p:nvSpPr>
        <p:spPr>
          <a:xfrm>
            <a:off x="8476488" y="978408"/>
            <a:ext cx="3200400" cy="2459736"/>
          </a:xfrm>
        </p:spPr>
        <p:txBody>
          <a:bodyPr vert="horz" lIns="91440" tIns="45720" rIns="91440" bIns="45720" rtlCol="0" anchor="b">
            <a:normAutofit/>
          </a:bodyPr>
          <a:lstStyle/>
          <a:p>
            <a:pPr>
              <a:lnSpc>
                <a:spcPct val="90000"/>
              </a:lnSpc>
            </a:pPr>
            <a:r>
              <a:rPr lang="en-US" sz="4000" b="1" kern="1200">
                <a:solidFill>
                  <a:schemeClr val="tx1"/>
                </a:solidFill>
                <a:latin typeface="+mj-lt"/>
                <a:ea typeface="+mj-ea"/>
                <a:cs typeface="+mj-cs"/>
              </a:rPr>
              <a:t>Getting Started Guide and Support</a:t>
            </a:r>
          </a:p>
        </p:txBody>
      </p:sp>
      <p:sp>
        <p:nvSpPr>
          <p:cNvPr id="14" name="Freeform: Shape 13">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Blank page">
            <a:extLst>
              <a:ext uri="{FF2B5EF4-FFF2-40B4-BE49-F238E27FC236}">
                <a16:creationId xmlns:a16="http://schemas.microsoft.com/office/drawing/2014/main" id="{804D6908-091C-495B-83EB-7A5F78C745B0}"/>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3984"/>
          <a:stretch>
            <a:fillRect/>
          </a:stretch>
        </p:blipFill>
        <p:spPr>
          <a:xfrm>
            <a:off x="517864" y="970929"/>
            <a:ext cx="7534183" cy="5375076"/>
          </a:xfrm>
          <a:prstGeom prst="rect">
            <a:avLst/>
          </a:prstGeom>
        </p:spPr>
      </p:pic>
      <p:sp>
        <p:nvSpPr>
          <p:cNvPr id="4" name="Content Placeholder 3">
            <a:extLst>
              <a:ext uri="{FF2B5EF4-FFF2-40B4-BE49-F238E27FC236}">
                <a16:creationId xmlns:a16="http://schemas.microsoft.com/office/drawing/2014/main" id="{D2F3D711-5449-6A23-610A-D2824BDBB74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476488" y="3538728"/>
            <a:ext cx="3200400" cy="2816352"/>
          </a:xfrm>
        </p:spPr>
        <p:txBody>
          <a:bodyPr>
            <a:normAutofit/>
          </a:bodyPr>
          <a:lstStyle/>
          <a:p>
            <a:pPr marL="0" indent="0">
              <a:lnSpc>
                <a:spcPct val="100000"/>
              </a:lnSpc>
              <a:spcBef>
                <a:spcPts val="2500"/>
              </a:spcBef>
              <a:buNone/>
            </a:pPr>
            <a:r>
              <a:rPr lang="en-US" sz="1000" b="1"/>
              <a:t>Contact Support</a:t>
            </a:r>
          </a:p>
          <a:p>
            <a:pPr marL="0" lvl="1" indent="0">
              <a:lnSpc>
                <a:spcPct val="100000"/>
              </a:lnSpc>
              <a:buNone/>
            </a:pPr>
            <a:r>
              <a:rPr lang="en-US" sz="1000"/>
              <a:t>For assistance, send your questions and comments to the support email provided. Expert help is just an email away.</a:t>
            </a:r>
          </a:p>
          <a:p>
            <a:pPr marL="0" indent="0">
              <a:lnSpc>
                <a:spcPct val="100000"/>
              </a:lnSpc>
              <a:spcBef>
                <a:spcPts val="2500"/>
              </a:spcBef>
              <a:buNone/>
            </a:pPr>
            <a:r>
              <a:rPr lang="en-US" sz="1000" b="1"/>
              <a:t>Download the Tool</a:t>
            </a:r>
          </a:p>
          <a:p>
            <a:pPr marL="0" lvl="1" indent="0">
              <a:lnSpc>
                <a:spcPct val="100000"/>
              </a:lnSpc>
              <a:buNone/>
            </a:pPr>
            <a:r>
              <a:rPr lang="en-US" sz="1000"/>
              <a:t>Get started by downloading the Threat Modeling Tool, which will assist you in your threat modeling tasks.</a:t>
            </a:r>
          </a:p>
          <a:p>
            <a:pPr marL="0" indent="0">
              <a:lnSpc>
                <a:spcPct val="100000"/>
              </a:lnSpc>
              <a:spcBef>
                <a:spcPts val="2500"/>
              </a:spcBef>
              <a:buNone/>
            </a:pPr>
            <a:r>
              <a:rPr lang="en-US" sz="1000" b="1"/>
              <a:t>Introduction to the Tool</a:t>
            </a:r>
          </a:p>
          <a:p>
            <a:pPr marL="0" lvl="1" indent="0">
              <a:lnSpc>
                <a:spcPct val="100000"/>
              </a:lnSpc>
              <a:buNone/>
            </a:pPr>
            <a:r>
              <a:rPr lang="en-US" sz="1000"/>
              <a:t>Refer to the introductory guide to learn how to effectively use the Threat Modeling Tool for your needs.</a:t>
            </a:r>
          </a:p>
        </p:txBody>
      </p:sp>
    </p:spTree>
    <p:extLst>
      <p:ext uri="{BB962C8B-B14F-4D97-AF65-F5344CB8AC3E}">
        <p14:creationId xmlns:p14="http://schemas.microsoft.com/office/powerpoint/2010/main" val="446552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416896-9E7C-284F-E4A3-9161E834EB18}"/>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Azure Stencil Updates</a:t>
            </a:r>
          </a:p>
        </p:txBody>
      </p:sp>
      <p:pic>
        <p:nvPicPr>
          <p:cNvPr id="5" name="Content Placeholder 4" descr="Cloud computing application theory.">
            <a:extLst>
              <a:ext uri="{FF2B5EF4-FFF2-40B4-BE49-F238E27FC236}">
                <a16:creationId xmlns:a16="http://schemas.microsoft.com/office/drawing/2014/main" id="{FC5B3CF4-ED1A-40B5-BD95-128A088AC3B6}"/>
              </a:ext>
            </a:extLst>
          </p:cNvPr>
          <p:cNvPicPr>
            <a:picLocks noGrp="1" noChangeAspect="1"/>
          </p:cNvPicPr>
          <p:nvPr>
            <p:ph sz="half" idx="1"/>
          </p:nvPr>
        </p:nvPicPr>
        <p:blipFill>
          <a:blip r:embed="rId3"/>
          <a:srcRect l="36477" r="15250"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C620FBC-93A5-335E-2549-05C18F6845B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New Azure Stencils</a:t>
            </a:r>
          </a:p>
          <a:p>
            <a:pPr marL="0" lvl="1" indent="0">
              <a:buNone/>
            </a:pPr>
            <a:r>
              <a:rPr lang="en-US" sz="1400"/>
              <a:t>Additional Azure stencils have been introduced to enhance the stencil set with new features and functionalities.</a:t>
            </a:r>
          </a:p>
          <a:p>
            <a:pPr marL="0" indent="0">
              <a:spcBef>
                <a:spcPts val="2500"/>
              </a:spcBef>
              <a:buNone/>
            </a:pPr>
            <a:r>
              <a:rPr lang="en-US" sz="1400" b="1"/>
              <a:t>Threats and Mitigations</a:t>
            </a:r>
          </a:p>
          <a:p>
            <a:pPr marL="0" lvl="1" indent="0">
              <a:buNone/>
            </a:pPr>
            <a:r>
              <a:rPr lang="en-US" sz="1400"/>
              <a:t>Each new stencil includes associated threats and mitigations, providing better security guidance for users.</a:t>
            </a:r>
          </a:p>
          <a:p>
            <a:pPr marL="0" indent="0">
              <a:spcBef>
                <a:spcPts val="2500"/>
              </a:spcBef>
              <a:buNone/>
            </a:pPr>
            <a:r>
              <a:rPr lang="en-US" sz="1400" b="1"/>
              <a:t>Focus Areas</a:t>
            </a:r>
          </a:p>
          <a:p>
            <a:pPr marL="0" lvl="1" indent="0">
              <a:buNone/>
            </a:pPr>
            <a:r>
              <a:rPr lang="en-US" sz="1400"/>
              <a:t>Significant updates were made in areas such as Azure App Services, Database Offerings, and Azure Storage.</a:t>
            </a:r>
          </a:p>
        </p:txBody>
      </p:sp>
    </p:spTree>
    <p:extLst>
      <p:ext uri="{BB962C8B-B14F-4D97-AF65-F5344CB8AC3E}">
        <p14:creationId xmlns:p14="http://schemas.microsoft.com/office/powerpoint/2010/main" val="2001032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3A4AD885-59F0-1C3B-4AB7-377A72117982}"/>
              </a:ext>
            </a:extLst>
          </p:cNvPr>
          <p:cNvSpPr>
            <a:spLocks noGrp="1"/>
          </p:cNvSpPr>
          <p:nvPr>
            <p:ph type="title"/>
          </p:nvPr>
        </p:nvSpPr>
        <p:spPr>
          <a:xfrm>
            <a:off x="521208" y="1325880"/>
            <a:ext cx="11155680" cy="1408176"/>
          </a:xfrm>
        </p:spPr>
        <p:txBody>
          <a:bodyPr anchor="b">
            <a:normAutofit/>
          </a:bodyPr>
          <a:lstStyle/>
          <a:p>
            <a:r>
              <a:rPr lang="en-US" sz="6800"/>
              <a:t>Conclusion</a:t>
            </a:r>
          </a:p>
        </p:txBody>
      </p:sp>
      <p:graphicFrame>
        <p:nvGraphicFramePr>
          <p:cNvPr id="11" name="Content Placeholder 2">
            <a:extLst>
              <a:ext uri="{FF2B5EF4-FFF2-40B4-BE49-F238E27FC236}">
                <a16:creationId xmlns:a16="http://schemas.microsoft.com/office/drawing/2014/main" id="{89CE3FDD-F46A-3963-1326-1A94F58B954F}"/>
              </a:ext>
            </a:extLst>
          </p:cNvPr>
          <p:cNvGraphicFramePr>
            <a:graphicFrameLocks noGrp="1"/>
          </p:cNvGraphicFramePr>
          <p:nvPr>
            <p:ph idx="1"/>
            <p:extLst>
              <p:ext uri="{D42A27DB-BD31-4B8C-83A1-F6EECF244321}">
                <p14:modId xmlns:p14="http://schemas.microsoft.com/office/powerpoint/2010/main" val="2341233043"/>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21208" y="3785616"/>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529246"/>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EF26DE66-AAB0-524F-9940-3D694B64C840}"/>
              </a:ext>
            </a:extLst>
          </p:cNvPr>
          <p:cNvSpPr>
            <a:spLocks noGrp="1"/>
          </p:cNvSpPr>
          <p:nvPr>
            <p:ph type="title"/>
          </p:nvPr>
        </p:nvSpPr>
        <p:spPr>
          <a:xfrm>
            <a:off x="521209" y="971397"/>
            <a:ext cx="3462236" cy="2947460"/>
          </a:xfrm>
        </p:spPr>
        <p:txBody>
          <a:bodyPr vert="horz" lIns="91440" tIns="45720" rIns="91440" bIns="45720" rtlCol="0" anchor="t">
            <a:normAutofit/>
          </a:bodyPr>
          <a:lstStyle/>
          <a:p>
            <a:pPr>
              <a:lnSpc>
                <a:spcPct val="90000"/>
              </a:lnSpc>
            </a:pPr>
            <a:r>
              <a:rPr lang="en-US" sz="4100" dirty="0"/>
              <a:t>🔍 Threat Modeling Tools Comparison Table</a:t>
            </a: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43F5C5F6-80F9-C19F-8251-2DC08732FF02}"/>
              </a:ext>
            </a:extLst>
          </p:cNvPr>
          <p:cNvGraphicFramePr>
            <a:graphicFrameLocks noGrp="1"/>
          </p:cNvGraphicFramePr>
          <p:nvPr>
            <p:extLst>
              <p:ext uri="{D42A27DB-BD31-4B8C-83A1-F6EECF244321}">
                <p14:modId xmlns:p14="http://schemas.microsoft.com/office/powerpoint/2010/main" val="1068650757"/>
              </p:ext>
            </p:extLst>
          </p:nvPr>
        </p:nvGraphicFramePr>
        <p:xfrm>
          <a:off x="4371704" y="858190"/>
          <a:ext cx="7293596" cy="4926336"/>
        </p:xfrm>
        <a:graphic>
          <a:graphicData uri="http://schemas.openxmlformats.org/drawingml/2006/table">
            <a:tbl>
              <a:tblPr/>
              <a:tblGrid>
                <a:gridCol w="1343595">
                  <a:extLst>
                    <a:ext uri="{9D8B030D-6E8A-4147-A177-3AD203B41FA5}">
                      <a16:colId xmlns:a16="http://schemas.microsoft.com/office/drawing/2014/main" val="492226138"/>
                    </a:ext>
                  </a:extLst>
                </a:gridCol>
                <a:gridCol w="1136681">
                  <a:extLst>
                    <a:ext uri="{9D8B030D-6E8A-4147-A177-3AD203B41FA5}">
                      <a16:colId xmlns:a16="http://schemas.microsoft.com/office/drawing/2014/main" val="4076777582"/>
                    </a:ext>
                  </a:extLst>
                </a:gridCol>
                <a:gridCol w="1587845">
                  <a:extLst>
                    <a:ext uri="{9D8B030D-6E8A-4147-A177-3AD203B41FA5}">
                      <a16:colId xmlns:a16="http://schemas.microsoft.com/office/drawing/2014/main" val="3098996241"/>
                    </a:ext>
                  </a:extLst>
                </a:gridCol>
                <a:gridCol w="1575400">
                  <a:extLst>
                    <a:ext uri="{9D8B030D-6E8A-4147-A177-3AD203B41FA5}">
                      <a16:colId xmlns:a16="http://schemas.microsoft.com/office/drawing/2014/main" val="1038807250"/>
                    </a:ext>
                  </a:extLst>
                </a:gridCol>
                <a:gridCol w="1650075">
                  <a:extLst>
                    <a:ext uri="{9D8B030D-6E8A-4147-A177-3AD203B41FA5}">
                      <a16:colId xmlns:a16="http://schemas.microsoft.com/office/drawing/2014/main" val="343856245"/>
                    </a:ext>
                  </a:extLst>
                </a:gridCol>
              </a:tblGrid>
              <a:tr h="223652">
                <a:tc>
                  <a:txBody>
                    <a:bodyPr/>
                    <a:lstStyle/>
                    <a:p>
                      <a:r>
                        <a:rPr lang="en-US" sz="1000"/>
                        <a:t>Tool</a:t>
                      </a:r>
                    </a:p>
                  </a:txBody>
                  <a:tcPr marL="38456" marR="38456" marT="19228" marB="19228" anchor="ctr">
                    <a:lnL>
                      <a:noFill/>
                    </a:lnL>
                    <a:lnR>
                      <a:noFill/>
                    </a:lnR>
                    <a:lnT>
                      <a:noFill/>
                    </a:lnT>
                    <a:lnB>
                      <a:noFill/>
                    </a:lnB>
                    <a:noFill/>
                  </a:tcPr>
                </a:tc>
                <a:tc>
                  <a:txBody>
                    <a:bodyPr/>
                    <a:lstStyle/>
                    <a:p>
                      <a:r>
                        <a:rPr lang="en-US" sz="1000"/>
                        <a:t>Features</a:t>
                      </a:r>
                    </a:p>
                  </a:txBody>
                  <a:tcPr marL="38456" marR="38456" marT="19228" marB="19228" anchor="ctr">
                    <a:lnL>
                      <a:noFill/>
                    </a:lnL>
                    <a:lnR>
                      <a:noFill/>
                    </a:lnR>
                    <a:lnT>
                      <a:noFill/>
                    </a:lnT>
                    <a:lnB>
                      <a:noFill/>
                    </a:lnB>
                    <a:noFill/>
                  </a:tcPr>
                </a:tc>
                <a:tc>
                  <a:txBody>
                    <a:bodyPr/>
                    <a:lstStyle/>
                    <a:p>
                      <a:r>
                        <a:rPr lang="en-US" sz="1000"/>
                        <a:t>Pros</a:t>
                      </a:r>
                    </a:p>
                  </a:txBody>
                  <a:tcPr marL="38456" marR="38456" marT="19228" marB="19228" anchor="ctr">
                    <a:lnL>
                      <a:noFill/>
                    </a:lnL>
                    <a:lnR>
                      <a:noFill/>
                    </a:lnR>
                    <a:lnT>
                      <a:noFill/>
                    </a:lnT>
                    <a:lnB>
                      <a:noFill/>
                    </a:lnB>
                    <a:noFill/>
                  </a:tcPr>
                </a:tc>
                <a:tc>
                  <a:txBody>
                    <a:bodyPr/>
                    <a:lstStyle/>
                    <a:p>
                      <a:r>
                        <a:rPr lang="en-US" sz="1000"/>
                        <a:t>Cons</a:t>
                      </a:r>
                    </a:p>
                  </a:txBody>
                  <a:tcPr marL="38456" marR="38456" marT="19228" marB="19228" anchor="ctr">
                    <a:lnL>
                      <a:noFill/>
                    </a:lnL>
                    <a:lnR>
                      <a:noFill/>
                    </a:lnR>
                    <a:lnT>
                      <a:noFill/>
                    </a:lnT>
                    <a:lnB>
                      <a:noFill/>
                    </a:lnB>
                    <a:noFill/>
                  </a:tcPr>
                </a:tc>
                <a:tc>
                  <a:txBody>
                    <a:bodyPr/>
                    <a:lstStyle/>
                    <a:p>
                      <a:r>
                        <a:rPr lang="en-US" sz="1000"/>
                        <a:t>Best For</a:t>
                      </a:r>
                    </a:p>
                  </a:txBody>
                  <a:tcPr marL="38456" marR="38456" marT="19228" marB="19228" anchor="ctr">
                    <a:lnL>
                      <a:noFill/>
                    </a:lnL>
                    <a:lnR>
                      <a:noFill/>
                    </a:lnR>
                    <a:lnT>
                      <a:noFill/>
                    </a:lnT>
                    <a:lnB>
                      <a:noFill/>
                    </a:lnB>
                    <a:noFill/>
                  </a:tcPr>
                </a:tc>
                <a:extLst>
                  <a:ext uri="{0D108BD9-81ED-4DB2-BD59-A6C34878D82A}">
                    <a16:rowId xmlns:a16="http://schemas.microsoft.com/office/drawing/2014/main" val="3355197975"/>
                  </a:ext>
                </a:extLst>
              </a:tr>
              <a:tr h="1119758">
                <a:tc>
                  <a:txBody>
                    <a:bodyPr/>
                    <a:lstStyle/>
                    <a:p>
                      <a:r>
                        <a:rPr lang="en-US" sz="1000" b="1"/>
                        <a:t>Microsoft Threat Modeling Tool</a:t>
                      </a:r>
                      <a:endParaRPr lang="en-US" sz="1000"/>
                    </a:p>
                  </a:txBody>
                  <a:tcPr marL="38456" marR="38456" marT="19228" marB="19228" anchor="ctr">
                    <a:lnL>
                      <a:noFill/>
                    </a:lnL>
                    <a:lnR>
                      <a:noFill/>
                    </a:lnR>
                    <a:lnT>
                      <a:noFill/>
                    </a:lnT>
                    <a:lnB>
                      <a:noFill/>
                    </a:lnB>
                    <a:noFill/>
                  </a:tcPr>
                </a:tc>
                <a:tc>
                  <a:txBody>
                    <a:bodyPr/>
                    <a:lstStyle/>
                    <a:p>
                      <a:r>
                        <a:rPr lang="en-US" sz="1000"/>
                        <a:t>- STRIDE-based</a:t>
                      </a:r>
                      <a:br>
                        <a:rPr lang="en-US" sz="1000"/>
                      </a:br>
                      <a:r>
                        <a:rPr lang="en-US" sz="1000"/>
                        <a:t>- DFD diagramming</a:t>
                      </a:r>
                      <a:br>
                        <a:rPr lang="en-US" sz="1000"/>
                      </a:br>
                      <a:r>
                        <a:rPr lang="en-US" sz="1000"/>
                        <a:t>- Auto-threat generation</a:t>
                      </a:r>
                      <a:br>
                        <a:rPr lang="en-US" sz="1000"/>
                      </a:br>
                      <a:r>
                        <a:rPr lang="en-US" sz="1000"/>
                        <a:t>- Windows native app</a:t>
                      </a:r>
                    </a:p>
                  </a:txBody>
                  <a:tcPr marL="38456" marR="38456" marT="19228" marB="19228" anchor="ctr">
                    <a:lnL>
                      <a:noFill/>
                    </a:lnL>
                    <a:lnR>
                      <a:noFill/>
                    </a:lnR>
                    <a:lnT>
                      <a:noFill/>
                    </a:lnT>
                    <a:lnB>
                      <a:noFill/>
                    </a:lnB>
                    <a:noFill/>
                  </a:tcPr>
                </a:tc>
                <a:tc>
                  <a:txBody>
                    <a:bodyPr/>
                    <a:lstStyle/>
                    <a:p>
                      <a:r>
                        <a:rPr lang="en-US" sz="1000"/>
                        <a:t>✅ Easy to use for beginners</a:t>
                      </a:r>
                      <a:br>
                        <a:rPr lang="en-US" sz="1000"/>
                      </a:br>
                      <a:r>
                        <a:rPr lang="en-US" sz="1000"/>
                        <a:t>✅ Auto-generated threats</a:t>
                      </a:r>
                      <a:br>
                        <a:rPr lang="en-US" sz="1000"/>
                      </a:br>
                      <a:r>
                        <a:rPr lang="en-US" sz="1000"/>
                        <a:t>✅ Free from Microsoft</a:t>
                      </a:r>
                    </a:p>
                  </a:txBody>
                  <a:tcPr marL="38456" marR="38456" marT="19228" marB="19228" anchor="ctr">
                    <a:lnL>
                      <a:noFill/>
                    </a:lnL>
                    <a:lnR>
                      <a:noFill/>
                    </a:lnR>
                    <a:lnT>
                      <a:noFill/>
                    </a:lnT>
                    <a:lnB>
                      <a:noFill/>
                    </a:lnB>
                    <a:noFill/>
                  </a:tcPr>
                </a:tc>
                <a:tc>
                  <a:txBody>
                    <a:bodyPr/>
                    <a:lstStyle/>
                    <a:p>
                      <a:r>
                        <a:rPr lang="en-US" sz="1000"/>
                        <a:t>❌ Windows only</a:t>
                      </a:r>
                      <a:br>
                        <a:rPr lang="en-US" sz="1000"/>
                      </a:br>
                      <a:r>
                        <a:rPr lang="en-US" sz="1000"/>
                        <a:t>❌ Limited customization</a:t>
                      </a:r>
                      <a:br>
                        <a:rPr lang="en-US" sz="1000"/>
                      </a:br>
                      <a:r>
                        <a:rPr lang="en-US" sz="1000"/>
                        <a:t>❌ Not collaborative</a:t>
                      </a:r>
                    </a:p>
                  </a:txBody>
                  <a:tcPr marL="38456" marR="38456" marT="19228" marB="19228" anchor="ctr">
                    <a:lnL>
                      <a:noFill/>
                    </a:lnL>
                    <a:lnR>
                      <a:noFill/>
                    </a:lnR>
                    <a:lnT>
                      <a:noFill/>
                    </a:lnT>
                    <a:lnB>
                      <a:noFill/>
                    </a:lnB>
                    <a:noFill/>
                  </a:tcPr>
                </a:tc>
                <a:tc>
                  <a:txBody>
                    <a:bodyPr/>
                    <a:lstStyle/>
                    <a:p>
                      <a:r>
                        <a:rPr lang="en-US" sz="1000"/>
                        <a:t>Teams using STRIDE and Microsoft ecosystem</a:t>
                      </a:r>
                    </a:p>
                  </a:txBody>
                  <a:tcPr marL="38456" marR="38456" marT="19228" marB="19228" anchor="ctr">
                    <a:lnL>
                      <a:noFill/>
                    </a:lnL>
                    <a:lnR>
                      <a:noFill/>
                    </a:lnR>
                    <a:lnT>
                      <a:noFill/>
                    </a:lnT>
                    <a:lnB>
                      <a:noFill/>
                    </a:lnB>
                    <a:noFill/>
                  </a:tcPr>
                </a:tc>
                <a:extLst>
                  <a:ext uri="{0D108BD9-81ED-4DB2-BD59-A6C34878D82A}">
                    <a16:rowId xmlns:a16="http://schemas.microsoft.com/office/drawing/2014/main" val="2780365107"/>
                  </a:ext>
                </a:extLst>
              </a:tr>
              <a:tr h="970407">
                <a:tc>
                  <a:txBody>
                    <a:bodyPr/>
                    <a:lstStyle/>
                    <a:p>
                      <a:r>
                        <a:rPr lang="en-US" sz="1000" b="1"/>
                        <a:t>OWASP Threat Dragon</a:t>
                      </a:r>
                      <a:endParaRPr lang="en-US" sz="1000"/>
                    </a:p>
                  </a:txBody>
                  <a:tcPr marL="38456" marR="38456" marT="19228" marB="19228" anchor="ctr">
                    <a:lnL>
                      <a:noFill/>
                    </a:lnL>
                    <a:lnR>
                      <a:noFill/>
                    </a:lnR>
                    <a:lnT>
                      <a:noFill/>
                    </a:lnT>
                    <a:lnB>
                      <a:noFill/>
                    </a:lnB>
                    <a:noFill/>
                  </a:tcPr>
                </a:tc>
                <a:tc>
                  <a:txBody>
                    <a:bodyPr/>
                    <a:lstStyle/>
                    <a:p>
                      <a:r>
                        <a:rPr lang="en-US" sz="1000"/>
                        <a:t>- Open-source</a:t>
                      </a:r>
                      <a:br>
                        <a:rPr lang="en-US" sz="1000"/>
                      </a:br>
                      <a:r>
                        <a:rPr lang="en-US" sz="1000"/>
                        <a:t>- DFDs</a:t>
                      </a:r>
                      <a:br>
                        <a:rPr lang="en-US" sz="1000"/>
                      </a:br>
                      <a:r>
                        <a:rPr lang="en-US" sz="1000"/>
                        <a:t>- Web &amp; desktop apps</a:t>
                      </a:r>
                      <a:br>
                        <a:rPr lang="en-US" sz="1000"/>
                      </a:br>
                      <a:r>
                        <a:rPr lang="en-US" sz="1000"/>
                        <a:t>- GitHub integration</a:t>
                      </a:r>
                    </a:p>
                  </a:txBody>
                  <a:tcPr marL="38456" marR="38456" marT="19228" marB="19228" anchor="ctr">
                    <a:lnL>
                      <a:noFill/>
                    </a:lnL>
                    <a:lnR>
                      <a:noFill/>
                    </a:lnR>
                    <a:lnT>
                      <a:noFill/>
                    </a:lnT>
                    <a:lnB>
                      <a:noFill/>
                    </a:lnB>
                    <a:noFill/>
                  </a:tcPr>
                </a:tc>
                <a:tc>
                  <a:txBody>
                    <a:bodyPr/>
                    <a:lstStyle/>
                    <a:p>
                      <a:r>
                        <a:rPr lang="en-US" sz="1000"/>
                        <a:t>✅ Free &amp; open-source</a:t>
                      </a:r>
                      <a:br>
                        <a:rPr lang="en-US" sz="1000"/>
                      </a:br>
                      <a:r>
                        <a:rPr lang="en-US" sz="1000"/>
                        <a:t>✅ Works on Linux/Mac/Windows</a:t>
                      </a:r>
                      <a:br>
                        <a:rPr lang="en-US" sz="1000"/>
                      </a:br>
                      <a:r>
                        <a:rPr lang="en-US" sz="1000"/>
                        <a:t>✅ Browser-based option</a:t>
                      </a:r>
                    </a:p>
                  </a:txBody>
                  <a:tcPr marL="38456" marR="38456" marT="19228" marB="19228" anchor="ctr">
                    <a:lnL>
                      <a:noFill/>
                    </a:lnL>
                    <a:lnR>
                      <a:noFill/>
                    </a:lnR>
                    <a:lnT>
                      <a:noFill/>
                    </a:lnT>
                    <a:lnB>
                      <a:noFill/>
                    </a:lnB>
                    <a:noFill/>
                  </a:tcPr>
                </a:tc>
                <a:tc>
                  <a:txBody>
                    <a:bodyPr/>
                    <a:lstStyle/>
                    <a:p>
                      <a:r>
                        <a:rPr lang="en-US" sz="1000"/>
                        <a:t>❌ Fewer automation features</a:t>
                      </a:r>
                      <a:br>
                        <a:rPr lang="en-US" sz="1000"/>
                      </a:br>
                      <a:r>
                        <a:rPr lang="en-US" sz="1000"/>
                        <a:t>❌ UI can be basic</a:t>
                      </a:r>
                      <a:br>
                        <a:rPr lang="en-US" sz="1000"/>
                      </a:br>
                      <a:r>
                        <a:rPr lang="en-US" sz="1000"/>
                        <a:t>❌ Small dev community</a:t>
                      </a:r>
                    </a:p>
                  </a:txBody>
                  <a:tcPr marL="38456" marR="38456" marT="19228" marB="19228" anchor="ctr">
                    <a:lnL>
                      <a:noFill/>
                    </a:lnL>
                    <a:lnR>
                      <a:noFill/>
                    </a:lnR>
                    <a:lnT>
                      <a:noFill/>
                    </a:lnT>
                    <a:lnB>
                      <a:noFill/>
                    </a:lnB>
                    <a:noFill/>
                  </a:tcPr>
                </a:tc>
                <a:tc>
                  <a:txBody>
                    <a:bodyPr/>
                    <a:lstStyle/>
                    <a:p>
                      <a:r>
                        <a:rPr lang="en-US" sz="1000"/>
                        <a:t>Open-source and cross-platform environments</a:t>
                      </a:r>
                    </a:p>
                  </a:txBody>
                  <a:tcPr marL="38456" marR="38456" marT="19228" marB="19228" anchor="ctr">
                    <a:lnL>
                      <a:noFill/>
                    </a:lnL>
                    <a:lnR>
                      <a:noFill/>
                    </a:lnR>
                    <a:lnT>
                      <a:noFill/>
                    </a:lnT>
                    <a:lnB>
                      <a:noFill/>
                    </a:lnB>
                    <a:noFill/>
                  </a:tcPr>
                </a:tc>
                <a:extLst>
                  <a:ext uri="{0D108BD9-81ED-4DB2-BD59-A6C34878D82A}">
                    <a16:rowId xmlns:a16="http://schemas.microsoft.com/office/drawing/2014/main" val="25022403"/>
                  </a:ext>
                </a:extLst>
              </a:tr>
              <a:tr h="970407">
                <a:tc>
                  <a:txBody>
                    <a:bodyPr/>
                    <a:lstStyle/>
                    <a:p>
                      <a:r>
                        <a:rPr lang="en-US" sz="1000" b="1"/>
                        <a:t>IriusRisk</a:t>
                      </a:r>
                      <a:endParaRPr lang="en-US" sz="1000"/>
                    </a:p>
                  </a:txBody>
                  <a:tcPr marL="38456" marR="38456" marT="19228" marB="19228" anchor="ctr">
                    <a:lnL>
                      <a:noFill/>
                    </a:lnL>
                    <a:lnR>
                      <a:noFill/>
                    </a:lnR>
                    <a:lnT>
                      <a:noFill/>
                    </a:lnT>
                    <a:lnB>
                      <a:noFill/>
                    </a:lnB>
                    <a:noFill/>
                  </a:tcPr>
                </a:tc>
                <a:tc>
                  <a:txBody>
                    <a:bodyPr/>
                    <a:lstStyle/>
                    <a:p>
                      <a:r>
                        <a:rPr lang="en-US" sz="1000"/>
                        <a:t>- Risk-based modeling</a:t>
                      </a:r>
                      <a:br>
                        <a:rPr lang="en-US" sz="1000"/>
                      </a:br>
                      <a:r>
                        <a:rPr lang="en-US" sz="1000"/>
                        <a:t>- Import from code</a:t>
                      </a:r>
                      <a:br>
                        <a:rPr lang="en-US" sz="1000"/>
                      </a:br>
                      <a:r>
                        <a:rPr lang="en-US" sz="1000"/>
                        <a:t>- Compliance mapping</a:t>
                      </a:r>
                      <a:br>
                        <a:rPr lang="en-US" sz="1000"/>
                      </a:br>
                      <a:r>
                        <a:rPr lang="en-US" sz="1000"/>
                        <a:t>- APIs</a:t>
                      </a:r>
                    </a:p>
                  </a:txBody>
                  <a:tcPr marL="38456" marR="38456" marT="19228" marB="19228" anchor="ctr">
                    <a:lnL>
                      <a:noFill/>
                    </a:lnL>
                    <a:lnR>
                      <a:noFill/>
                    </a:lnR>
                    <a:lnT>
                      <a:noFill/>
                    </a:lnT>
                    <a:lnB>
                      <a:noFill/>
                    </a:lnB>
                    <a:noFill/>
                  </a:tcPr>
                </a:tc>
                <a:tc>
                  <a:txBody>
                    <a:bodyPr/>
                    <a:lstStyle/>
                    <a:p>
                      <a:r>
                        <a:rPr lang="en-US" sz="1000"/>
                        <a:t>✅ Enterprise-grade</a:t>
                      </a:r>
                      <a:br>
                        <a:rPr lang="en-US" sz="1000"/>
                      </a:br>
                      <a:r>
                        <a:rPr lang="en-US" sz="1000"/>
                        <a:t>✅ Supports DevSecOps pipelines</a:t>
                      </a:r>
                      <a:br>
                        <a:rPr lang="en-US" sz="1000"/>
                      </a:br>
                      <a:r>
                        <a:rPr lang="en-US" sz="1000"/>
                        <a:t>✅ Extensive reporting</a:t>
                      </a:r>
                    </a:p>
                  </a:txBody>
                  <a:tcPr marL="38456" marR="38456" marT="19228" marB="19228" anchor="ctr">
                    <a:lnL>
                      <a:noFill/>
                    </a:lnL>
                    <a:lnR>
                      <a:noFill/>
                    </a:lnR>
                    <a:lnT>
                      <a:noFill/>
                    </a:lnT>
                    <a:lnB>
                      <a:noFill/>
                    </a:lnB>
                    <a:noFill/>
                  </a:tcPr>
                </a:tc>
                <a:tc>
                  <a:txBody>
                    <a:bodyPr/>
                    <a:lstStyle/>
                    <a:p>
                      <a:r>
                        <a:rPr lang="en-US" sz="1000"/>
                        <a:t>❌ Paid (expensive for small teams)</a:t>
                      </a:r>
                      <a:br>
                        <a:rPr lang="en-US" sz="1000"/>
                      </a:br>
                      <a:r>
                        <a:rPr lang="en-US" sz="1000"/>
                        <a:t>❌ Steep learning curve</a:t>
                      </a:r>
                    </a:p>
                  </a:txBody>
                  <a:tcPr marL="38456" marR="38456" marT="19228" marB="19228" anchor="ctr">
                    <a:lnL>
                      <a:noFill/>
                    </a:lnL>
                    <a:lnR>
                      <a:noFill/>
                    </a:lnR>
                    <a:lnT>
                      <a:noFill/>
                    </a:lnT>
                    <a:lnB>
                      <a:noFill/>
                    </a:lnB>
                    <a:noFill/>
                  </a:tcPr>
                </a:tc>
                <a:tc>
                  <a:txBody>
                    <a:bodyPr/>
                    <a:lstStyle/>
                    <a:p>
                      <a:r>
                        <a:rPr lang="en-US" sz="1000"/>
                        <a:t>Large enterprises and DevSecOps teams</a:t>
                      </a:r>
                    </a:p>
                  </a:txBody>
                  <a:tcPr marL="38456" marR="38456" marT="19228" marB="19228" anchor="ctr">
                    <a:lnL>
                      <a:noFill/>
                    </a:lnL>
                    <a:lnR>
                      <a:noFill/>
                    </a:lnR>
                    <a:lnT>
                      <a:noFill/>
                    </a:lnT>
                    <a:lnB>
                      <a:noFill/>
                    </a:lnB>
                    <a:noFill/>
                  </a:tcPr>
                </a:tc>
                <a:extLst>
                  <a:ext uri="{0D108BD9-81ED-4DB2-BD59-A6C34878D82A}">
                    <a16:rowId xmlns:a16="http://schemas.microsoft.com/office/drawing/2014/main" val="567241625"/>
                  </a:ext>
                </a:extLst>
              </a:tr>
              <a:tr h="821056">
                <a:tc>
                  <a:txBody>
                    <a:bodyPr/>
                    <a:lstStyle/>
                    <a:p>
                      <a:r>
                        <a:rPr lang="en-US" sz="1000" b="1"/>
                        <a:t>Threagile</a:t>
                      </a:r>
                      <a:endParaRPr lang="en-US" sz="1000"/>
                    </a:p>
                  </a:txBody>
                  <a:tcPr marL="38456" marR="38456" marT="19228" marB="19228" anchor="ctr">
                    <a:lnL>
                      <a:noFill/>
                    </a:lnL>
                    <a:lnR>
                      <a:noFill/>
                    </a:lnR>
                    <a:lnT>
                      <a:noFill/>
                    </a:lnT>
                    <a:lnB>
                      <a:noFill/>
                    </a:lnB>
                    <a:noFill/>
                  </a:tcPr>
                </a:tc>
                <a:tc>
                  <a:txBody>
                    <a:bodyPr/>
                    <a:lstStyle/>
                    <a:p>
                      <a:r>
                        <a:rPr lang="en-US" sz="1000"/>
                        <a:t>- YAML-based modeling</a:t>
                      </a:r>
                      <a:br>
                        <a:rPr lang="en-US" sz="1000"/>
                      </a:br>
                      <a:r>
                        <a:rPr lang="en-US" sz="1000"/>
                        <a:t>- DevOps friendly</a:t>
                      </a:r>
                      <a:br>
                        <a:rPr lang="en-US" sz="1000"/>
                      </a:br>
                      <a:r>
                        <a:rPr lang="en-US" sz="1000"/>
                        <a:t>- Auto risk generation</a:t>
                      </a:r>
                    </a:p>
                  </a:txBody>
                  <a:tcPr marL="38456" marR="38456" marT="19228" marB="19228" anchor="ctr">
                    <a:lnL>
                      <a:noFill/>
                    </a:lnL>
                    <a:lnR>
                      <a:noFill/>
                    </a:lnR>
                    <a:lnT>
                      <a:noFill/>
                    </a:lnT>
                    <a:lnB>
                      <a:noFill/>
                    </a:lnB>
                    <a:noFill/>
                  </a:tcPr>
                </a:tc>
                <a:tc>
                  <a:txBody>
                    <a:bodyPr/>
                    <a:lstStyle/>
                    <a:p>
                      <a:r>
                        <a:rPr lang="en-US" sz="1000"/>
                        <a:t>✅ Code-as-model (CI/CD friendly)</a:t>
                      </a:r>
                      <a:br>
                        <a:rPr lang="en-US" sz="1000"/>
                      </a:br>
                      <a:r>
                        <a:rPr lang="en-US" sz="1000"/>
                        <a:t>✅ Lightweight</a:t>
                      </a:r>
                      <a:br>
                        <a:rPr lang="en-US" sz="1000"/>
                      </a:br>
                      <a:r>
                        <a:rPr lang="en-US" sz="1000"/>
                        <a:t>✅ Free and open-source</a:t>
                      </a:r>
                    </a:p>
                  </a:txBody>
                  <a:tcPr marL="38456" marR="38456" marT="19228" marB="19228" anchor="ctr">
                    <a:lnL>
                      <a:noFill/>
                    </a:lnL>
                    <a:lnR>
                      <a:noFill/>
                    </a:lnR>
                    <a:lnT>
                      <a:noFill/>
                    </a:lnT>
                    <a:lnB>
                      <a:noFill/>
                    </a:lnB>
                    <a:noFill/>
                  </a:tcPr>
                </a:tc>
                <a:tc>
                  <a:txBody>
                    <a:bodyPr/>
                    <a:lstStyle/>
                    <a:p>
                      <a:r>
                        <a:rPr lang="en-US" sz="1000"/>
                        <a:t>❌ No GUI</a:t>
                      </a:r>
                      <a:br>
                        <a:rPr lang="en-US" sz="1000"/>
                      </a:br>
                      <a:r>
                        <a:rPr lang="en-US" sz="1000"/>
                        <a:t>❌ Requires YAML knowledge</a:t>
                      </a:r>
                      <a:br>
                        <a:rPr lang="en-US" sz="1000"/>
                      </a:br>
                      <a:r>
                        <a:rPr lang="en-US" sz="1000"/>
                        <a:t>❌ Limited for non-technical users</a:t>
                      </a:r>
                    </a:p>
                  </a:txBody>
                  <a:tcPr marL="38456" marR="38456" marT="19228" marB="19228" anchor="ctr">
                    <a:lnL>
                      <a:noFill/>
                    </a:lnL>
                    <a:lnR>
                      <a:noFill/>
                    </a:lnR>
                    <a:lnT>
                      <a:noFill/>
                    </a:lnT>
                    <a:lnB>
                      <a:noFill/>
                    </a:lnB>
                    <a:noFill/>
                  </a:tcPr>
                </a:tc>
                <a:tc>
                  <a:txBody>
                    <a:bodyPr/>
                    <a:lstStyle/>
                    <a:p>
                      <a:r>
                        <a:rPr lang="en-US" sz="1000"/>
                        <a:t>DevOps engineers and automation-heavy teams</a:t>
                      </a:r>
                    </a:p>
                  </a:txBody>
                  <a:tcPr marL="38456" marR="38456" marT="19228" marB="19228" anchor="ctr">
                    <a:lnL>
                      <a:noFill/>
                    </a:lnL>
                    <a:lnR>
                      <a:noFill/>
                    </a:lnR>
                    <a:lnT>
                      <a:noFill/>
                    </a:lnT>
                    <a:lnB>
                      <a:noFill/>
                    </a:lnB>
                    <a:noFill/>
                  </a:tcPr>
                </a:tc>
                <a:extLst>
                  <a:ext uri="{0D108BD9-81ED-4DB2-BD59-A6C34878D82A}">
                    <a16:rowId xmlns:a16="http://schemas.microsoft.com/office/drawing/2014/main" val="4029653093"/>
                  </a:ext>
                </a:extLst>
              </a:tr>
              <a:tr h="821056">
                <a:tc>
                  <a:txBody>
                    <a:bodyPr/>
                    <a:lstStyle/>
                    <a:p>
                      <a:r>
                        <a:rPr lang="en-US" sz="1000" b="1"/>
                        <a:t>SD Elements (Security Compass)</a:t>
                      </a:r>
                      <a:endParaRPr lang="en-US" sz="1000"/>
                    </a:p>
                  </a:txBody>
                  <a:tcPr marL="38456" marR="38456" marT="19228" marB="19228" anchor="ctr">
                    <a:lnL>
                      <a:noFill/>
                    </a:lnL>
                    <a:lnR>
                      <a:noFill/>
                    </a:lnR>
                    <a:lnT>
                      <a:noFill/>
                    </a:lnT>
                    <a:lnB>
                      <a:noFill/>
                    </a:lnB>
                    <a:noFill/>
                  </a:tcPr>
                </a:tc>
                <a:tc>
                  <a:txBody>
                    <a:bodyPr/>
                    <a:lstStyle/>
                    <a:p>
                      <a:r>
                        <a:rPr lang="en-US" sz="1000"/>
                        <a:t>- Control libraries</a:t>
                      </a:r>
                      <a:br>
                        <a:rPr lang="en-US" sz="1000"/>
                      </a:br>
                      <a:r>
                        <a:rPr lang="en-US" sz="1000"/>
                        <a:t>- Framework mapping</a:t>
                      </a:r>
                      <a:br>
                        <a:rPr lang="en-US" sz="1000"/>
                      </a:br>
                      <a:r>
                        <a:rPr lang="en-US" sz="1000"/>
                        <a:t>- Jira/DevOps integration</a:t>
                      </a:r>
                    </a:p>
                  </a:txBody>
                  <a:tcPr marL="38456" marR="38456" marT="19228" marB="19228" anchor="ctr">
                    <a:lnL>
                      <a:noFill/>
                    </a:lnL>
                    <a:lnR>
                      <a:noFill/>
                    </a:lnR>
                    <a:lnT>
                      <a:noFill/>
                    </a:lnT>
                    <a:lnB>
                      <a:noFill/>
                    </a:lnB>
                    <a:noFill/>
                  </a:tcPr>
                </a:tc>
                <a:tc>
                  <a:txBody>
                    <a:bodyPr/>
                    <a:lstStyle/>
                    <a:p>
                      <a:r>
                        <a:rPr lang="en-US" sz="1000"/>
                        <a:t>✅ Supports compliance standards</a:t>
                      </a:r>
                      <a:br>
                        <a:rPr lang="en-US" sz="1000"/>
                      </a:br>
                      <a:r>
                        <a:rPr lang="en-US" sz="1000"/>
                        <a:t>✅ Integration with Agile tools</a:t>
                      </a:r>
                      <a:br>
                        <a:rPr lang="en-US" sz="1000"/>
                      </a:br>
                      <a:r>
                        <a:rPr lang="en-US" sz="1000"/>
                        <a:t>✅ Scalable</a:t>
                      </a:r>
                    </a:p>
                  </a:txBody>
                  <a:tcPr marL="38456" marR="38456" marT="19228" marB="19228" anchor="ctr">
                    <a:lnL>
                      <a:noFill/>
                    </a:lnL>
                    <a:lnR>
                      <a:noFill/>
                    </a:lnR>
                    <a:lnT>
                      <a:noFill/>
                    </a:lnT>
                    <a:lnB>
                      <a:noFill/>
                    </a:lnB>
                    <a:noFill/>
                  </a:tcPr>
                </a:tc>
                <a:tc>
                  <a:txBody>
                    <a:bodyPr/>
                    <a:lstStyle/>
                    <a:p>
                      <a:r>
                        <a:rPr lang="en-US" sz="1000"/>
                        <a:t>❌ Expensive</a:t>
                      </a:r>
                      <a:br>
                        <a:rPr lang="en-US" sz="1000"/>
                      </a:br>
                      <a:r>
                        <a:rPr lang="en-US" sz="1000"/>
                        <a:t>❌ More focused on requirements than diagrams</a:t>
                      </a:r>
                    </a:p>
                  </a:txBody>
                  <a:tcPr marL="38456" marR="38456" marT="19228" marB="19228" anchor="ctr">
                    <a:lnL>
                      <a:noFill/>
                    </a:lnL>
                    <a:lnR>
                      <a:noFill/>
                    </a:lnR>
                    <a:lnT>
                      <a:noFill/>
                    </a:lnT>
                    <a:lnB>
                      <a:noFill/>
                    </a:lnB>
                    <a:noFill/>
                  </a:tcPr>
                </a:tc>
                <a:tc>
                  <a:txBody>
                    <a:bodyPr/>
                    <a:lstStyle/>
                    <a:p>
                      <a:r>
                        <a:rPr lang="en-US" sz="1000"/>
                        <a:t>Regulated industries, Agile security teams</a:t>
                      </a:r>
                    </a:p>
                  </a:txBody>
                  <a:tcPr marL="38456" marR="38456" marT="19228" marB="19228" anchor="ctr">
                    <a:lnL>
                      <a:noFill/>
                    </a:lnL>
                    <a:lnR>
                      <a:noFill/>
                    </a:lnR>
                    <a:lnT>
                      <a:noFill/>
                    </a:lnT>
                    <a:lnB>
                      <a:noFill/>
                    </a:lnB>
                    <a:noFill/>
                  </a:tcPr>
                </a:tc>
                <a:extLst>
                  <a:ext uri="{0D108BD9-81ED-4DB2-BD59-A6C34878D82A}">
                    <a16:rowId xmlns:a16="http://schemas.microsoft.com/office/drawing/2014/main" val="2582729721"/>
                  </a:ext>
                </a:extLst>
              </a:tr>
            </a:tbl>
          </a:graphicData>
        </a:graphic>
      </p:graphicFrame>
    </p:spTree>
    <p:extLst>
      <p:ext uri="{BB962C8B-B14F-4D97-AF65-F5344CB8AC3E}">
        <p14:creationId xmlns:p14="http://schemas.microsoft.com/office/powerpoint/2010/main" val="146902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5DC441E-DC08-4CCB-C5B4-77379DF5601E}"/>
              </a:ext>
            </a:extLst>
          </p:cNvPr>
          <p:cNvSpPr>
            <a:spLocks noGrp="1"/>
          </p:cNvSpPr>
          <p:nvPr>
            <p:ph type="ctrTitle"/>
          </p:nvPr>
        </p:nvSpPr>
        <p:spPr>
          <a:xfrm>
            <a:off x="521208" y="1211766"/>
            <a:ext cx="7237052" cy="4727988"/>
          </a:xfrm>
        </p:spPr>
        <p:txBody>
          <a:bodyPr anchor="b">
            <a:normAutofit/>
          </a:bodyPr>
          <a:lstStyle/>
          <a:p>
            <a:r>
              <a:rPr lang="en-US" sz="7400"/>
              <a:t>Introduction to the Threat Modeling Tool</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524938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337D0-E41C-3820-9D11-A9A0D426D114}"/>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Overview and Purpose</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85699E1-3F60-EAEA-3366-3BA449B847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Release of the Tool</a:t>
            </a:r>
          </a:p>
          <a:p>
            <a:pPr marL="0" lvl="1" indent="0">
              <a:buNone/>
            </a:pPr>
            <a:r>
              <a:rPr lang="en-US" sz="1400"/>
              <a:t>The Microsoft Threat Modeling Tool 2018 was launched in September 2018 as a free download, enhancing accessibility for users.</a:t>
            </a:r>
          </a:p>
          <a:p>
            <a:pPr marL="0" indent="0">
              <a:spcBef>
                <a:spcPts val="2500"/>
              </a:spcBef>
              <a:buNone/>
            </a:pPr>
            <a:r>
              <a:rPr lang="en-US" sz="1400" b="1"/>
              <a:t>Improved Delivery Mechanism</a:t>
            </a:r>
          </a:p>
          <a:p>
            <a:pPr marL="0" lvl="1" indent="0">
              <a:buNone/>
            </a:pPr>
            <a:r>
              <a:rPr lang="en-US" sz="1400"/>
              <a:t>The tool's new delivery mechanism enables automatic updates, ensuring users have the latest features and bug fixes.</a:t>
            </a:r>
          </a:p>
          <a:p>
            <a:pPr marL="0" indent="0">
              <a:spcBef>
                <a:spcPts val="2500"/>
              </a:spcBef>
              <a:buNone/>
            </a:pPr>
            <a:r>
              <a:rPr lang="en-US" sz="1400" b="1"/>
              <a:t>Using the Tool Effectively</a:t>
            </a:r>
          </a:p>
          <a:p>
            <a:pPr marL="0" lvl="1" indent="0">
              <a:buNone/>
            </a:pPr>
            <a:r>
              <a:rPr lang="en-US" sz="1400"/>
              <a:t>This article guides users on how to effectively use the Microsoft SDL threat modeling approach to build robust threat models.</a:t>
            </a:r>
          </a:p>
        </p:txBody>
      </p: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ED3D191B-52D5-4A5D-B91E-C9E788C53E74}"/>
              </a:ext>
            </a:extLst>
          </p:cNvPr>
          <p:cNvPicPr>
            <a:picLocks noGrp="1" noChangeAspect="1"/>
          </p:cNvPicPr>
          <p:nvPr>
            <p:ph sz="half" idx="1"/>
          </p:nvPr>
        </p:nvPicPr>
        <p:blipFill>
          <a:blip r:embed="rId3"/>
          <a:srcRect l="25528" r="29094" b="-2"/>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149522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9C0C41-54DA-828A-647B-66648F33E42B}"/>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Summary of the SDL Threat Modeling Approach</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F0D0759B-0D04-46A9-B241-668B46890DED}"/>
              </a:ext>
            </a:extLst>
          </p:cNvPr>
          <p:cNvPicPr>
            <a:picLocks noGrp="1" noChangeAspect="1"/>
          </p:cNvPicPr>
          <p:nvPr>
            <p:ph sz="half" idx="1"/>
          </p:nvPr>
        </p:nvPicPr>
        <p:blipFill>
          <a:blip r:embed="rId3"/>
          <a:srcRect r="4569" b="1"/>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FE99DA9E-AFB0-0C46-EEDB-EF6412A8641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a:t>Creating a Diagram</a:t>
            </a:r>
          </a:p>
          <a:p>
            <a:pPr marL="0" lvl="1" indent="0">
              <a:buNone/>
            </a:pPr>
            <a:r>
              <a:rPr lang="en-US" sz="1400"/>
              <a:t>The first step in the SDL threat modeling approach is to create a detailed diagram of the system. This visual representation aids in understanding the architecture.</a:t>
            </a:r>
          </a:p>
          <a:p>
            <a:pPr marL="0" indent="0">
              <a:spcBef>
                <a:spcPts val="2500"/>
              </a:spcBef>
              <a:buNone/>
            </a:pPr>
            <a:r>
              <a:rPr lang="en-US" sz="1400" b="1"/>
              <a:t>Identifying Threats</a:t>
            </a:r>
          </a:p>
          <a:p>
            <a:pPr marL="0" lvl="1" indent="0">
              <a:buNone/>
            </a:pPr>
            <a:r>
              <a:rPr lang="en-US" sz="1400"/>
              <a:t>Once the diagram is created, potential threats to the system are identified. This step is crucial for understanding vulnerabilities.</a:t>
            </a:r>
          </a:p>
          <a:p>
            <a:pPr marL="0" indent="0">
              <a:spcBef>
                <a:spcPts val="2500"/>
              </a:spcBef>
              <a:buNone/>
            </a:pPr>
            <a:r>
              <a:rPr lang="en-US" sz="1400" b="1"/>
              <a:t>Mitigation Strategies</a:t>
            </a:r>
          </a:p>
          <a:p>
            <a:pPr marL="0" lvl="1" indent="0">
              <a:buNone/>
            </a:pPr>
            <a:r>
              <a:rPr lang="en-US" sz="1400"/>
              <a:t>After identifying threats, mitigation strategies are developed to address each threat effectively. This ensures the system's resilience.</a:t>
            </a:r>
          </a:p>
          <a:p>
            <a:pPr marL="0" indent="0">
              <a:spcBef>
                <a:spcPts val="2500"/>
              </a:spcBef>
              <a:buNone/>
            </a:pPr>
            <a:r>
              <a:rPr lang="en-US" sz="1400" b="1"/>
              <a:t>Validation of Mitigations</a:t>
            </a:r>
          </a:p>
          <a:p>
            <a:pPr marL="0" lvl="1" indent="0">
              <a:buNone/>
            </a:pPr>
            <a:r>
              <a:rPr lang="en-US" sz="1400"/>
              <a:t>The final step involves validating each mitigation strategy to ensure its effectiveness in reducing the identified threats.</a:t>
            </a:r>
          </a:p>
        </p:txBody>
      </p:sp>
    </p:spTree>
    <p:extLst>
      <p:ext uri="{BB962C8B-B14F-4D97-AF65-F5344CB8AC3E}">
        <p14:creationId xmlns:p14="http://schemas.microsoft.com/office/powerpoint/2010/main" val="4155527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3035D6B-05EF-15AA-CF12-425F56FC79FF}"/>
              </a:ext>
            </a:extLst>
          </p:cNvPr>
          <p:cNvSpPr>
            <a:spLocks noGrp="1"/>
          </p:cNvSpPr>
          <p:nvPr>
            <p:ph type="ctrTitle"/>
          </p:nvPr>
        </p:nvSpPr>
        <p:spPr>
          <a:xfrm>
            <a:off x="521208" y="1211766"/>
            <a:ext cx="7237052" cy="4727988"/>
          </a:xfrm>
        </p:spPr>
        <p:txBody>
          <a:bodyPr anchor="b">
            <a:normAutofit/>
          </a:bodyPr>
          <a:lstStyle/>
          <a:p>
            <a:r>
              <a:rPr lang="en-US" sz="7400"/>
              <a:t>Starting the Threat Modeling Process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940318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71500D9-F170-352D-CF21-CC2961C1195A}"/>
              </a:ext>
            </a:extLst>
          </p:cNvPr>
          <p:cNvSpPr>
            <a:spLocks noGrp="1"/>
          </p:cNvSpPr>
          <p:nvPr>
            <p:ph type="title"/>
          </p:nvPr>
        </p:nvSpPr>
        <p:spPr>
          <a:xfrm>
            <a:off x="521208" y="978408"/>
            <a:ext cx="3200400" cy="2432304"/>
          </a:xfrm>
        </p:spPr>
        <p:txBody>
          <a:bodyPr vert="horz" lIns="91440" tIns="45720" rIns="91440" bIns="45720" rtlCol="0" anchor="b">
            <a:normAutofit/>
          </a:bodyPr>
          <a:lstStyle/>
          <a:p>
            <a:r>
              <a:rPr lang="en-US" sz="4000" b="1" kern="1200">
                <a:solidFill>
                  <a:schemeClr val="tx1"/>
                </a:solidFill>
                <a:latin typeface="+mj-lt"/>
                <a:ea typeface="+mj-ea"/>
                <a:cs typeface="+mj-cs"/>
              </a:rPr>
              <a:t>Launching the Tool</a:t>
            </a:r>
          </a:p>
        </p:txBody>
      </p:sp>
      <p:sp>
        <p:nvSpPr>
          <p:cNvPr id="14" name="Freeform: Shape 13">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0CF85749-3B26-AC3D-9877-D25F825DB9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rmAutofit/>
          </a:bodyPr>
          <a:lstStyle/>
          <a:p>
            <a:pPr marL="0" indent="0">
              <a:lnSpc>
                <a:spcPct val="100000"/>
              </a:lnSpc>
              <a:spcBef>
                <a:spcPts val="2500"/>
              </a:spcBef>
              <a:buNone/>
            </a:pPr>
            <a:r>
              <a:rPr lang="en-US" sz="1000" b="1"/>
              <a:t>User Interface Overview</a:t>
            </a:r>
          </a:p>
          <a:p>
            <a:pPr marL="0" lvl="1" indent="0">
              <a:lnSpc>
                <a:spcPct val="100000"/>
              </a:lnSpc>
              <a:buNone/>
            </a:pPr>
            <a:r>
              <a:rPr lang="en-US" sz="1000"/>
              <a:t>Upon launching the tool, familiarize yourself with the user interface and its main features for effective navigation.</a:t>
            </a:r>
          </a:p>
          <a:p>
            <a:pPr marL="0" indent="0">
              <a:lnSpc>
                <a:spcPct val="100000"/>
              </a:lnSpc>
              <a:spcBef>
                <a:spcPts val="2500"/>
              </a:spcBef>
              <a:buNone/>
            </a:pPr>
            <a:r>
              <a:rPr lang="en-US" sz="1000" b="1"/>
              <a:t>Initial Features</a:t>
            </a:r>
          </a:p>
          <a:p>
            <a:pPr marL="0" lvl="1" indent="0">
              <a:lnSpc>
                <a:spcPct val="100000"/>
              </a:lnSpc>
              <a:buNone/>
            </a:pPr>
            <a:r>
              <a:rPr lang="en-US" sz="1000"/>
              <a:t>The tool provides several initial features designed to streamline the threat modeling process, enhancing user experience.</a:t>
            </a:r>
          </a:p>
          <a:p>
            <a:pPr marL="0" indent="0">
              <a:lnSpc>
                <a:spcPct val="100000"/>
              </a:lnSpc>
              <a:spcBef>
                <a:spcPts val="2500"/>
              </a:spcBef>
              <a:buNone/>
            </a:pPr>
            <a:r>
              <a:rPr lang="en-US" sz="1000" b="1"/>
              <a:t>Navigating the Tool</a:t>
            </a:r>
          </a:p>
          <a:p>
            <a:pPr marL="0" lvl="1" indent="0">
              <a:lnSpc>
                <a:spcPct val="100000"/>
              </a:lnSpc>
              <a:buNone/>
            </a:pPr>
            <a:r>
              <a:rPr lang="en-US" sz="1000"/>
              <a:t>Understanding how to navigate through the tool is essential to efficiently start the threat modeling process.</a:t>
            </a:r>
          </a:p>
        </p:txBody>
      </p:sp>
      <p:pic>
        <p:nvPicPr>
          <p:cNvPr id="5" name="Content Placeholder 4" descr="Blank Start Page">
            <a:extLst>
              <a:ext uri="{FF2B5EF4-FFF2-40B4-BE49-F238E27FC236}">
                <a16:creationId xmlns:a16="http://schemas.microsoft.com/office/drawing/2014/main" id="{18144B5E-E528-499C-B553-3C8CA77E7525}"/>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3984"/>
          <a:stretch>
            <a:fillRect/>
          </a:stretch>
        </p:blipFill>
        <p:spPr>
          <a:xfrm>
            <a:off x="4136609" y="970929"/>
            <a:ext cx="7534183" cy="5375076"/>
          </a:xfrm>
          <a:prstGeom prst="rect">
            <a:avLst/>
          </a:prstGeom>
        </p:spPr>
      </p:pic>
    </p:spTree>
    <p:extLst>
      <p:ext uri="{BB962C8B-B14F-4D97-AF65-F5344CB8AC3E}">
        <p14:creationId xmlns:p14="http://schemas.microsoft.com/office/powerpoint/2010/main" val="2179298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172061-9951-2926-9F20-47759DFBE360}"/>
              </a:ext>
            </a:extLst>
          </p:cNvPr>
          <p:cNvSpPr>
            <a:spLocks noGrp="1"/>
          </p:cNvSpPr>
          <p:nvPr>
            <p:ph type="title"/>
          </p:nvPr>
        </p:nvSpPr>
        <p:spPr>
          <a:xfrm>
            <a:off x="521208" y="978408"/>
            <a:ext cx="8686800" cy="1463040"/>
          </a:xfrm>
        </p:spPr>
        <p:txBody>
          <a:bodyPr>
            <a:normAutofit/>
          </a:bodyPr>
          <a:lstStyle/>
          <a:p>
            <a:r>
              <a:rPr lang="en-US"/>
              <a:t>Threat Model Section Components</a:t>
            </a:r>
          </a:p>
        </p:txBody>
      </p:sp>
      <p:sp>
        <p:nvSpPr>
          <p:cNvPr id="12" name="Rectangle 1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A91C441E-D741-4866-9BA0-2DEE1D23E995}"/>
              </a:ext>
            </a:extLst>
          </p:cNvPr>
          <p:cNvGraphicFramePr>
            <a:graphicFrameLocks noGrp="1"/>
          </p:cNvGraphicFramePr>
          <p:nvPr>
            <p:ph idx="1"/>
            <p:extLst>
              <p:ext uri="{D42A27DB-BD31-4B8C-83A1-F6EECF244321}">
                <p14:modId xmlns:p14="http://schemas.microsoft.com/office/powerpoint/2010/main" val="156821597"/>
              </p:ext>
            </p:extLst>
          </p:nvPr>
        </p:nvGraphicFramePr>
        <p:xfrm>
          <a:off x="520700" y="3353419"/>
          <a:ext cx="8686801" cy="2216503"/>
        </p:xfrm>
        <a:graphic>
          <a:graphicData uri="http://schemas.openxmlformats.org/drawingml/2006/table">
            <a:tbl>
              <a:tblPr firstRow="1" firstCol="1" bandRow="1">
                <a:noFill/>
                <a:tableStyleId>{5C22544A-7EE6-4342-B048-85BDC9FD1C3A}</a:tableStyleId>
              </a:tblPr>
              <a:tblGrid>
                <a:gridCol w="2149810">
                  <a:extLst>
                    <a:ext uri="{9D8B030D-6E8A-4147-A177-3AD203B41FA5}">
                      <a16:colId xmlns:a16="http://schemas.microsoft.com/office/drawing/2014/main" val="1925813038"/>
                    </a:ext>
                  </a:extLst>
                </a:gridCol>
                <a:gridCol w="6536991">
                  <a:extLst>
                    <a:ext uri="{9D8B030D-6E8A-4147-A177-3AD203B41FA5}">
                      <a16:colId xmlns:a16="http://schemas.microsoft.com/office/drawing/2014/main" val="359686655"/>
                    </a:ext>
                  </a:extLst>
                </a:gridCol>
              </a:tblGrid>
              <a:tr h="624464">
                <a:tc>
                  <a:txBody>
                    <a:bodyPr/>
                    <a:lstStyle/>
                    <a:p>
                      <a:pPr>
                        <a:buNone/>
                      </a:pPr>
                      <a:r>
                        <a:rPr lang="en-US" sz="1800" b="1" cap="all" spc="150">
                          <a:solidFill>
                            <a:schemeClr val="tx1"/>
                          </a:solidFill>
                          <a:effectLst/>
                        </a:rPr>
                        <a:t>Component</a:t>
                      </a:r>
                    </a:p>
                  </a:txBody>
                  <a:tcPr marL="154400" marR="154400" marT="154400" marB="154400"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1800" b="1" cap="all" spc="150">
                          <a:solidFill>
                            <a:schemeClr val="tx1"/>
                          </a:solidFill>
                          <a:effectLst/>
                        </a:rPr>
                        <a:t>Details</a:t>
                      </a:r>
                    </a:p>
                  </a:txBody>
                  <a:tcPr marL="154400" marR="154400" marT="154400" marB="154400" anchor="ctr">
                    <a:lnL w="12700" cmpd="sng">
                      <a:noFill/>
                    </a:lnL>
                    <a:lnR w="12700" cmpd="sng">
                      <a:noFill/>
                    </a:lnR>
                    <a:lnT w="6350" cap="flat" cmpd="sng" algn="ctr">
                      <a:noFill/>
                      <a:prstDash val="solid"/>
                    </a:lnT>
                    <a:lnB w="19050" cap="flat" cmpd="sng" algn="ctr">
                      <a:solidFill>
                        <a:schemeClr val="accent1"/>
                      </a:solidFill>
                      <a:prstDash val="solid"/>
                    </a:lnB>
                    <a:noFill/>
                  </a:tcPr>
                </a:tc>
                <a:extLst>
                  <a:ext uri="{0D108BD9-81ED-4DB2-BD59-A6C34878D82A}">
                    <a16:rowId xmlns:a16="http://schemas.microsoft.com/office/drawing/2014/main" val="3695092691"/>
                  </a:ext>
                </a:extLst>
              </a:tr>
              <a:tr h="1019042">
                <a:tc>
                  <a:txBody>
                    <a:bodyPr/>
                    <a:lstStyle/>
                    <a:p>
                      <a:pPr>
                        <a:buNone/>
                      </a:pPr>
                      <a:r>
                        <a:rPr lang="en-US" sz="1500" b="1" cap="none" spc="0">
                          <a:solidFill>
                            <a:schemeClr val="tx1"/>
                          </a:solidFill>
                          <a:effectLst/>
                        </a:rPr>
                        <a:t>Create New Template</a:t>
                      </a:r>
                    </a:p>
                  </a:txBody>
                  <a:tcPr marL="154400" marR="154400" marT="154400" marB="154400"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1500" cap="none" spc="0">
                          <a:solidFill>
                            <a:schemeClr val="tx1"/>
                          </a:solidFill>
                          <a:effectLst/>
                        </a:rPr>
                        <a:t>Opens a blank template for you to build on. Unless you have extensive knowledge in building templates from scratch, we recommend you to build from existing ones</a:t>
                      </a:r>
                    </a:p>
                  </a:txBody>
                  <a:tcPr marL="154400" marR="154400" marT="154400" marB="154400"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extLst>
                  <a:ext uri="{0D108BD9-81ED-4DB2-BD59-A6C34878D82A}">
                    <a16:rowId xmlns:a16="http://schemas.microsoft.com/office/drawing/2014/main" val="2783599250"/>
                  </a:ext>
                </a:extLst>
              </a:tr>
              <a:tr h="572997">
                <a:tc>
                  <a:txBody>
                    <a:bodyPr/>
                    <a:lstStyle/>
                    <a:p>
                      <a:pPr>
                        <a:buNone/>
                      </a:pPr>
                      <a:r>
                        <a:rPr lang="en-US" sz="1500" b="1" cap="none" spc="0">
                          <a:solidFill>
                            <a:schemeClr val="tx1"/>
                          </a:solidFill>
                          <a:effectLst/>
                        </a:rPr>
                        <a:t>Open Template</a:t>
                      </a:r>
                    </a:p>
                  </a:txBody>
                  <a:tcPr marL="154400" marR="154400" marT="154400" marB="154400"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1500" b="0" cap="none" spc="0">
                          <a:solidFill>
                            <a:schemeClr val="tx1"/>
                          </a:solidFill>
                          <a:effectLst/>
                        </a:rPr>
                        <a:t>Opens existing templates for you to make changes to</a:t>
                      </a:r>
                    </a:p>
                  </a:txBody>
                  <a:tcPr marL="154400" marR="154400" marT="154400" marB="154400"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extLst>
                  <a:ext uri="{0D108BD9-81ED-4DB2-BD59-A6C34878D82A}">
                    <a16:rowId xmlns:a16="http://schemas.microsoft.com/office/drawing/2014/main" val="1196117794"/>
                  </a:ext>
                </a:extLst>
              </a:tr>
            </a:tbl>
          </a:graphicData>
        </a:graphic>
      </p:graphicFrame>
    </p:spTree>
    <p:extLst>
      <p:ext uri="{BB962C8B-B14F-4D97-AF65-F5344CB8AC3E}">
        <p14:creationId xmlns:p14="http://schemas.microsoft.com/office/powerpoint/2010/main" val="3097886448"/>
      </p:ext>
    </p:extLst>
  </p:cSld>
  <p:clrMapOvr>
    <a:masterClrMapping/>
  </p:clrMapOvr>
  <p:transition>
    <p:fade/>
  </p:transition>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3765</Words>
  <Application>Microsoft Office PowerPoint</Application>
  <PresentationFormat>Widescreen</PresentationFormat>
  <Paragraphs>185</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Bierstadt</vt:lpstr>
      <vt:lpstr>GestaltVTI</vt:lpstr>
      <vt:lpstr>Getting started with the Threat Modeling Tool</vt:lpstr>
      <vt:lpstr>Agenda Items</vt:lpstr>
      <vt:lpstr>🔍 Threat Modeling Tools Comparison Table</vt:lpstr>
      <vt:lpstr>Introduction to the Threat Modeling Tool</vt:lpstr>
      <vt:lpstr>Overview and Purpose</vt:lpstr>
      <vt:lpstr>Summary of the SDL Threat Modeling Approach</vt:lpstr>
      <vt:lpstr>Starting the Threat Modeling Process</vt:lpstr>
      <vt:lpstr>Launching the Tool</vt:lpstr>
      <vt:lpstr>Threat Model Section Components</vt:lpstr>
      <vt:lpstr>Building a Model</vt:lpstr>
      <vt:lpstr>Developing a Threat Model</vt:lpstr>
      <vt:lpstr>Example Walkthrough</vt:lpstr>
      <vt:lpstr>Analyzing Threats</vt:lpstr>
      <vt:lpstr>Using the Analysis View</vt:lpstr>
      <vt:lpstr>Understanding Generated Threats</vt:lpstr>
      <vt:lpstr>Reports and Sharing</vt:lpstr>
      <vt:lpstr>Creating and Saving Reports</vt:lpstr>
      <vt:lpstr>Sharing Files</vt:lpstr>
      <vt:lpstr>Next Steps and Updates</vt:lpstr>
      <vt:lpstr>Getting Started Guide and Support</vt:lpstr>
      <vt:lpstr>Azure Stencil Updates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Trainer</dc:creator>
  <cp:lastModifiedBy>Trainer</cp:lastModifiedBy>
  <cp:revision>1</cp:revision>
  <dcterms:created xsi:type="dcterms:W3CDTF">2025-05-29T12:12:57Z</dcterms:created>
  <dcterms:modified xsi:type="dcterms:W3CDTF">2025-05-29T12:38:37Z</dcterms:modified>
</cp:coreProperties>
</file>