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228" r:id="rId3"/>
    <p:sldId id="285" r:id="rId4"/>
    <p:sldId id="303" r:id="rId5"/>
    <p:sldId id="3229" r:id="rId6"/>
    <p:sldId id="306" r:id="rId7"/>
    <p:sldId id="3230" r:id="rId8"/>
    <p:sldId id="3231" r:id="rId9"/>
    <p:sldId id="327" r:id="rId10"/>
    <p:sldId id="3233" r:id="rId11"/>
    <p:sldId id="4644" r:id="rId12"/>
    <p:sldId id="291" r:id="rId13"/>
    <p:sldId id="1910" r:id="rId14"/>
    <p:sldId id="1929" r:id="rId15"/>
    <p:sldId id="293" r:id="rId16"/>
    <p:sldId id="294" r:id="rId17"/>
    <p:sldId id="1928" r:id="rId18"/>
    <p:sldId id="1933" r:id="rId19"/>
    <p:sldId id="260" r:id="rId20"/>
    <p:sldId id="4647" r:id="rId21"/>
    <p:sldId id="1906" r:id="rId22"/>
    <p:sldId id="4648" r:id="rId23"/>
    <p:sldId id="4649" r:id="rId24"/>
    <p:sldId id="1913" r:id="rId25"/>
    <p:sldId id="1914" r:id="rId26"/>
    <p:sldId id="1915" r:id="rId27"/>
    <p:sldId id="1916" r:id="rId28"/>
    <p:sldId id="1917" r:id="rId29"/>
    <p:sldId id="1918" r:id="rId30"/>
    <p:sldId id="4646" r:id="rId31"/>
    <p:sldId id="464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EA8E6-82B5-4E8A-95B4-F64466731EE7}" type="datetimeFigureOut">
              <a:rPr lang="en-US" smtClean="0"/>
              <a:t>21-Jul-22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FC11E-F680-42E5-ACF4-83FEBA4DCBE4}" type="slidenum">
              <a:rPr lang="en-US" smtClean="0"/>
              <a:t>‹#›</a:t>
            </a:fld>
            <a:endParaRPr lang="en-US"/>
          </a:p>
        </p:txBody>
      </p:sp>
    </p:spTree>
    <p:extLst>
      <p:ext uri="{BB962C8B-B14F-4D97-AF65-F5344CB8AC3E}">
        <p14:creationId xmlns:p14="http://schemas.microsoft.com/office/powerpoint/2010/main" val="42121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563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Function chaining refers to the pattern of executing a sequence of functions in a particular order. Often, the output of one function needs to be applied to the input of another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93819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Fan-out/fan-in refers to the pattern of executing multiple functions in parallel, and then waiting for all to finish. Often, some aggregation work is done on results returned from the functions.</a:t>
            </a:r>
          </a:p>
          <a:p>
            <a:br>
              <a:rPr lang="en-US" dirty="0"/>
            </a:br>
            <a:r>
              <a:rPr lang="en-US" sz="882" b="0" i="0" kern="1200" dirty="0">
                <a:solidFill>
                  <a:schemeClr val="tx1"/>
                </a:solidFill>
                <a:effectLst/>
                <a:latin typeface="Segoe UI Light" pitchFamily="34" charset="0"/>
                <a:ea typeface="+mn-ea"/>
                <a:cs typeface="+mn-cs"/>
              </a:rPr>
              <a:t>With normal functions, fanning out can be done by having the function send multiple messages to a queue. However, fanning back in is much more challenging. You'd have to write code to track when the queue-triggered functions end and store function outputs. The Durable Functions extension handles this pattern with relatively simple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437353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third pattern is all about the problem of coordinating the state of long-running operations with external clients. A common way to implement this pattern is by having the long-running action triggered by an HTTP call, and then redirecting the client to a status endpoint that they can poll to learn when the operation completes.</a:t>
            </a:r>
          </a:p>
          <a:p>
            <a:br>
              <a:rPr lang="en-US" dirty="0"/>
            </a:br>
            <a:r>
              <a:rPr lang="en-US" sz="882" b="0" i="0" kern="1200" dirty="0">
                <a:solidFill>
                  <a:schemeClr val="tx1"/>
                </a:solidFill>
                <a:effectLst/>
                <a:latin typeface="Segoe UI Light" pitchFamily="34" charset="0"/>
                <a:ea typeface="+mn-ea"/>
                <a:cs typeface="+mn-cs"/>
              </a:rPr>
              <a:t>Durable Functions provides built-in APIs that simplify the code you write for interacting with long-running function executions. After an instance is started, the extension exposes webhook HTTP APIs that query the Orchestrator function status. The following example shows the REST commands to start an Orchestrator and to query its status. For clarity, some details are omitted from the example.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0052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monitor pattern refers to a flexible recurring process in a workflow</a:t>
            </a:r>
            <a:r>
              <a:rPr lang="en-US" sz="900" dirty="0">
                <a:latin typeface="Segoe UI" panose="020B0502040204020203" pitchFamily="34" charset="0"/>
                <a:cs typeface="Segoe UI" panose="020B0502040204020203" pitchFamily="34" charset="0"/>
              </a:rPr>
              <a:t>—</a:t>
            </a:r>
            <a:r>
              <a:rPr lang="en-US" sz="882" b="0" i="0" kern="1200" dirty="0">
                <a:solidFill>
                  <a:schemeClr val="tx1"/>
                </a:solidFill>
                <a:effectLst/>
                <a:latin typeface="Segoe UI Light" pitchFamily="34" charset="0"/>
                <a:ea typeface="+mn-ea"/>
                <a:cs typeface="+mn-cs"/>
              </a:rPr>
              <a:t>for example, polling until certain conditions are met. A regular timer-trigger can address a simple scenario, such as a periodic cleanup job, but its interval is static and managing instance lifetimes becomes complex. Durable Functions enables flexible recurrence intervals, task lifetime management, and the ability to create multiple monitor processes from a single orchestration.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example would be reversing the earlier async HTTP API scenario. Instead of exposing an endpoint for an external client to monitor a long-running operation, the long-running monitor consumes an external endpoint, waiting for some state change.</a:t>
            </a:r>
          </a:p>
          <a:p>
            <a:endParaRPr lang="en-US" dirty="0"/>
          </a:p>
          <a:p>
            <a:r>
              <a:rPr lang="en-US" sz="882" b="0" i="0" kern="1200" dirty="0">
                <a:solidFill>
                  <a:schemeClr val="tx1"/>
                </a:solidFill>
                <a:effectLst/>
                <a:latin typeface="Segoe UI Light" pitchFamily="34" charset="0"/>
                <a:ea typeface="+mn-ea"/>
                <a:cs typeface="+mn-cs"/>
              </a:rPr>
              <a:t>Using Durable Functions, multiple monitors that observe arbitrary endpoints can be created in a few lines of code. The monitors can end execution when some condition is met, or be terminated by the DurableOrchestrationClient, and their wait interval can be changed based on some condition (that is, exponential backoff). The code on the next slide implements a basic monitor.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5010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processes involve some kind of human interaction. The tricky thing about involving humans in an automated process is that people are not always as highly available and responsive as cloud services. Automated processes must allow for this, and they often do so by using timeouts and compensation logic.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example of a business process that involves human interaction is an approval process. For example, approval from a manager might be required for an expense report that exceeds a certain amount. If the manager does not approve within 72 hours (maybe the manager went on vacation), an escalation process starts to get the approval from someone else (perhaps the manager's manager).</a:t>
            </a:r>
          </a:p>
          <a:p>
            <a:endParaRPr lang="en-US" dirty="0"/>
          </a:p>
          <a:p>
            <a:r>
              <a:rPr lang="en-US" sz="882" b="0" i="0" kern="1200" dirty="0">
                <a:solidFill>
                  <a:schemeClr val="tx1"/>
                </a:solidFill>
                <a:effectLst/>
                <a:latin typeface="Segoe UI Light" pitchFamily="34" charset="0"/>
                <a:ea typeface="+mn-ea"/>
                <a:cs typeface="+mn-cs"/>
              </a:rPr>
              <a:t>This pattern can be implemented by using an Orchestrator function. The Orchestrator would use a durable timer to request approval and escalate in case of timeout. It would wait for an external event, which would be the notification generated by some human interaction.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25759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values "F1", "F2", "F3", and "F4" are the names of other functions in the function app. Control flow is implemented by using normal imperative coding constructs. That is, code executes top down and can involve existing language control flow semantics, like conditionals and loops. Error handling logic can be included in try/catch/finally blocks.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ctx parameter (DurableOrchestrationContext) provides methods for invoking other functions by name, passing parameters, and returning function output. Each time the code calls await, the Durable Functions framework checkpoints the progress of the current function instance. If the process or VM recycles midway through the execution, the function instance resumes from the previous await call.  We will cover more on this restart behavior later.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5540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fan-out work is distributed to multiple instances of function F2, and the work is tracked by using a dynamic list of tasks. The .NET Task.WhenAll API is called to wait for all the called functions to finish. Then the F2 function outputs are aggregated from the dynamic task list and passed on to the F3 function.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automatic checkpointing that happens at the await call on Task.WhenAll ensures that any crash or reboot midway through does not require a restart of any already completed tasks.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16964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Functions is a powerful solution for processing bulk data, integrating systems, working with the Internet of Things (IoT), and building simple APIs and microservices.</a:t>
            </a:r>
          </a:p>
          <a:p>
            <a:endParaRPr lang="en-US" dirty="0"/>
          </a:p>
          <a:p>
            <a:r>
              <a:rPr lang="en-US" dirty="0"/>
              <a:t>Azure includes a series of templates you can use for the key scenarios that are listed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96476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11128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be hosted in a variety of places, including:</a:t>
            </a:r>
          </a:p>
          <a:p>
            <a:pPr marL="171450" indent="-171450">
              <a:buFont typeface="Arial" panose="020B0604020202020204" pitchFamily="34" charset="0"/>
              <a:buChar char="•"/>
            </a:pPr>
            <a:r>
              <a:rPr lang="en-US" b="0" dirty="0"/>
              <a:t>Azure Functions service by using Resource consumption, Premium, or App Service Plans</a:t>
            </a:r>
          </a:p>
          <a:p>
            <a:pPr marL="171450" indent="-171450">
              <a:buFont typeface="Arial" panose="020B0604020202020204" pitchFamily="34" charset="0"/>
              <a:buChar char="•"/>
            </a:pPr>
            <a:r>
              <a:rPr lang="en-US" b="0" dirty="0"/>
              <a:t>Internet of Things (IoT) devices</a:t>
            </a:r>
          </a:p>
          <a:p>
            <a:pPr marL="171450" indent="-171450">
              <a:buFont typeface="Arial" panose="020B0604020202020204" pitchFamily="34" charset="0"/>
              <a:buChar char="•"/>
            </a:pPr>
            <a:r>
              <a:rPr lang="en-US" b="0" dirty="0"/>
              <a:t>Only Linux containers are supported as of now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4423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Input and output bindings provide a declarative way to connect to data from within your code. Bindings are optional and an Azure Function can have multiple input and output bindings.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60390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many types of triggers for Azure services including: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HTTPTrigger</a:t>
            </a:r>
            <a:r>
              <a:rPr lang="en-US" sz="882" b="0" i="0" kern="1200" dirty="0">
                <a:solidFill>
                  <a:schemeClr val="tx1"/>
                </a:solidFill>
                <a:effectLst/>
                <a:latin typeface="Segoe UI Light" pitchFamily="34" charset="0"/>
                <a:ea typeface="+mn-ea"/>
                <a:cs typeface="+mn-cs"/>
              </a:rPr>
              <a:t> - Trigger the execution of your code by using an HTTP request.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TimerTrigger</a:t>
            </a:r>
            <a:r>
              <a:rPr lang="en-US" sz="882" b="0" i="0" kern="1200" dirty="0">
                <a:solidFill>
                  <a:schemeClr val="tx1"/>
                </a:solidFill>
                <a:effectLst/>
                <a:latin typeface="Segoe UI Light" pitchFamily="34" charset="0"/>
                <a:ea typeface="+mn-ea"/>
                <a:cs typeface="+mn-cs"/>
              </a:rPr>
              <a:t> - Execute cleanup or other batch tasks on a predefined schedule.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GitHub webhook</a:t>
            </a:r>
            <a:r>
              <a:rPr lang="en-US" sz="882" b="0" i="0" kern="1200" dirty="0">
                <a:solidFill>
                  <a:schemeClr val="tx1"/>
                </a:solidFill>
                <a:effectLst/>
                <a:latin typeface="Segoe UI Light" pitchFamily="34" charset="0"/>
                <a:ea typeface="+mn-ea"/>
                <a:cs typeface="+mn-cs"/>
              </a:rPr>
              <a:t> - Respond to events that occur in your GitHub repositories. Generic webhook - process webhook HTTP requests from any service that supports webhooks.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CosmosDBTrigger</a:t>
            </a:r>
            <a:r>
              <a:rPr lang="en-US" sz="882" b="0" i="0" kern="1200" dirty="0">
                <a:solidFill>
                  <a:schemeClr val="tx1"/>
                </a:solidFill>
                <a:effectLst/>
                <a:latin typeface="Segoe UI Light" pitchFamily="34" charset="0"/>
                <a:ea typeface="+mn-ea"/>
                <a:cs typeface="+mn-cs"/>
              </a:rPr>
              <a:t> - Process Azure Cosmos DB documents when they are added or updated in collections in a NoSQL database.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BlobTrigger</a:t>
            </a:r>
            <a:r>
              <a:rPr lang="en-US" sz="882" b="0" i="0" kern="1200" dirty="0">
                <a:solidFill>
                  <a:schemeClr val="tx1"/>
                </a:solidFill>
                <a:effectLst/>
                <a:latin typeface="Segoe UI Light" pitchFamily="34" charset="0"/>
                <a:ea typeface="+mn-ea"/>
                <a:cs typeface="+mn-cs"/>
              </a:rPr>
              <a:t> - Process Azure Storage blobs when they are added to containers. You might use this function for image resizing.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QueueTrigger</a:t>
            </a:r>
            <a:r>
              <a:rPr lang="en-US" sz="882" b="0" i="0" kern="1200" dirty="0">
                <a:solidFill>
                  <a:schemeClr val="tx1"/>
                </a:solidFill>
                <a:effectLst/>
                <a:latin typeface="Segoe UI Light" pitchFamily="34" charset="0"/>
                <a:ea typeface="+mn-ea"/>
                <a:cs typeface="+mn-cs"/>
              </a:rPr>
              <a:t> - Respond to messages as they arrive in an Azure Storage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EventHubTrigger</a:t>
            </a:r>
            <a:r>
              <a:rPr lang="en-US" sz="882" b="0" i="0" kern="1200" dirty="0">
                <a:solidFill>
                  <a:schemeClr val="tx1"/>
                </a:solidFill>
                <a:effectLst/>
                <a:latin typeface="Segoe UI Light" pitchFamily="34" charset="0"/>
                <a:ea typeface="+mn-ea"/>
                <a:cs typeface="+mn-cs"/>
              </a:rPr>
              <a:t> - Respond to events delivered to an Azure Event Hub. Particularly useful in application instrumentation, user experience, or workflow processing, and Internet of Things (IoT) scenarios.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ServiceBusQueueTrigger</a:t>
            </a:r>
            <a:r>
              <a:rPr lang="en-US" sz="882" b="0" i="0" kern="1200" dirty="0">
                <a:solidFill>
                  <a:schemeClr val="tx1"/>
                </a:solidFill>
                <a:effectLst/>
                <a:latin typeface="Segoe UI Light" pitchFamily="34" charset="0"/>
                <a:ea typeface="+mn-ea"/>
                <a:cs typeface="+mn-cs"/>
              </a:rPr>
              <a:t> - Connect your code to other Azure services or on-premises services by listening to message queues.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ServiceBusTopicTrigger</a:t>
            </a:r>
            <a:r>
              <a:rPr lang="en-US" sz="882" b="0" i="0" kern="1200" dirty="0">
                <a:solidFill>
                  <a:schemeClr val="tx1"/>
                </a:solidFill>
                <a:effectLst/>
                <a:latin typeface="Segoe UI Light" pitchFamily="34" charset="0"/>
                <a:ea typeface="+mn-ea"/>
                <a:cs typeface="+mn-cs"/>
              </a:rPr>
              <a:t> - Connect your code to other Azure services or on-premises services by subscribing to topics.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12560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 this example, the Function is triggered by a recurring schedule (nightly) and queries Azure Cosmos DB for a set of documents. The function then processes the documents, outputs blobs to Azure Storage, and outputs logs to Event Hubs.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8694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WebJobs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63449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WebJobs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21-Jul-22 5:28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2207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034B-7276-C0CE-7645-338AA4DFE5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7C2239-92B6-D267-9048-61B8C1CA9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8F9101-EDAE-BD75-A807-63704F540270}"/>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5" name="Footer Placeholder 4">
            <a:extLst>
              <a:ext uri="{FF2B5EF4-FFF2-40B4-BE49-F238E27FC236}">
                <a16:creationId xmlns:a16="http://schemas.microsoft.com/office/drawing/2014/main" id="{C276058F-A07D-9C13-B2C5-D83B8D68E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5ECF-92BD-A42A-F02B-91CEFFCF384F}"/>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38809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770A-62E6-CC30-6D38-80AF0AC00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BC2FA6-4BBA-29B3-C557-79A4323624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15821-A5BF-41A9-E1A8-6F32C12438CE}"/>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5" name="Footer Placeholder 4">
            <a:extLst>
              <a:ext uri="{FF2B5EF4-FFF2-40B4-BE49-F238E27FC236}">
                <a16:creationId xmlns:a16="http://schemas.microsoft.com/office/drawing/2014/main" id="{F37F91F9-B32C-E6A8-AA5B-0D1AE9E21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DD57F-FE26-33A5-7E9A-36602CE14812}"/>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126127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A0CCC-3CF4-CA9C-E182-938A12DD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DAA81B-1387-A615-34D2-17BA3CFABF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C62A6-E1AA-6132-938C-F2FAC2EE443B}"/>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5" name="Footer Placeholder 4">
            <a:extLst>
              <a:ext uri="{FF2B5EF4-FFF2-40B4-BE49-F238E27FC236}">
                <a16:creationId xmlns:a16="http://schemas.microsoft.com/office/drawing/2014/main" id="{3AEFAA08-C7D6-CA79-D2B1-6A25B4CDE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E64DA-1F75-5B1B-E524-C418072C649D}"/>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3917642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5" y="620429"/>
            <a:ext cx="11343820" cy="410369"/>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8019370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spTree>
    <p:extLst>
      <p:ext uri="{BB962C8B-B14F-4D97-AF65-F5344CB8AC3E}">
        <p14:creationId xmlns:p14="http://schemas.microsoft.com/office/powerpoint/2010/main" val="5822796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28389E-6 2.19246E-6 " pathEditMode="relative" rAng="0" ptsTypes="AA">
                                      <p:cBhvr>
                                        <p:cTn id="12"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1328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762993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95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27912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20610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3141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B302-CEBB-7989-A917-765C359D9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FEF61F-7F8B-CF06-0D74-0321419EF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70D8F-22E7-03C4-FA58-F351AC420C81}"/>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5" name="Footer Placeholder 4">
            <a:extLst>
              <a:ext uri="{FF2B5EF4-FFF2-40B4-BE49-F238E27FC236}">
                <a16:creationId xmlns:a16="http://schemas.microsoft.com/office/drawing/2014/main" id="{B1F5413E-1032-0721-E157-160D2FC18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372E4-E599-70CB-2B4C-AF69BEC48093}"/>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66106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03EB-0DF4-1E8F-C019-47C1107FA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D2476F-2899-BD12-334C-884A57C2C5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D20E2-B58C-D98B-1E02-3DE333466D78}"/>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5" name="Footer Placeholder 4">
            <a:extLst>
              <a:ext uri="{FF2B5EF4-FFF2-40B4-BE49-F238E27FC236}">
                <a16:creationId xmlns:a16="http://schemas.microsoft.com/office/drawing/2014/main" id="{10B4C5C7-0E71-978D-FE74-6EB41883A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F3086-2623-B7B0-60A2-800E74CDE1FD}"/>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116405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C346-3652-B01D-6DA8-EE5F33C54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DF4F9-1624-245C-D18D-0EBBA29D6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63031-0804-60B3-FF3E-CA54ACB4D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495EF5-6747-CDD1-F460-0095FDC79959}"/>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6" name="Footer Placeholder 5">
            <a:extLst>
              <a:ext uri="{FF2B5EF4-FFF2-40B4-BE49-F238E27FC236}">
                <a16:creationId xmlns:a16="http://schemas.microsoft.com/office/drawing/2014/main" id="{8DA46D4F-F523-4DB0-3A08-04AC869FA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6EFA5-BA34-7653-B4DE-62A44BBD8DAC}"/>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4438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FC00-BB16-59AB-7F39-8FF0355A9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82F07F-A82E-1A80-B898-77C23A9AB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AC57E-29B7-C595-7993-054631E1D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B6E4E8-F546-6E6A-E6D5-679EBAE27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FF2DE-3742-265A-15A0-A0A750D7A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7CD7E6-7F9B-B18A-14A7-2AECEE3EB966}"/>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8" name="Footer Placeholder 7">
            <a:extLst>
              <a:ext uri="{FF2B5EF4-FFF2-40B4-BE49-F238E27FC236}">
                <a16:creationId xmlns:a16="http://schemas.microsoft.com/office/drawing/2014/main" id="{5E061483-2548-69AB-D835-D67331666F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88EEC5-6DD9-E331-F0C9-5FF5306F4FCE}"/>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307730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7B29-B99D-5F46-089A-3313411A5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297A0-7BDF-C4E4-413D-228713C07F2D}"/>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4" name="Footer Placeholder 3">
            <a:extLst>
              <a:ext uri="{FF2B5EF4-FFF2-40B4-BE49-F238E27FC236}">
                <a16:creationId xmlns:a16="http://schemas.microsoft.com/office/drawing/2014/main" id="{893097ED-0D6F-F6FF-F565-76EE668739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9CB978-F171-71B9-109B-BEE30852D741}"/>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138552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D9C39-B669-0E77-C1DE-062E87D91F29}"/>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3" name="Footer Placeholder 2">
            <a:extLst>
              <a:ext uri="{FF2B5EF4-FFF2-40B4-BE49-F238E27FC236}">
                <a16:creationId xmlns:a16="http://schemas.microsoft.com/office/drawing/2014/main" id="{B26BEA88-A4AE-B9B0-9BEE-5E94B9FBA6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3D08C7-31DA-C9D5-D94C-130DD3B2A3DC}"/>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187817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9960-E325-53FD-9723-C117AF5CA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287BBA-E1CB-E965-9A39-7DC4AD1C6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0CE551-2632-586F-4B62-D178E97DE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64C6B-D908-60C2-4D24-D33613205388}"/>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6" name="Footer Placeholder 5">
            <a:extLst>
              <a:ext uri="{FF2B5EF4-FFF2-40B4-BE49-F238E27FC236}">
                <a16:creationId xmlns:a16="http://schemas.microsoft.com/office/drawing/2014/main" id="{74ADA18C-3FD7-1AC8-187C-4A7C7AB82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FEA3-1457-BA7B-2A2E-8F3B6812964B}"/>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102635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CD11-ACA6-5093-FEC4-5B557D03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0BA43C-1E28-EA7E-523D-0C8148E9A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6AE6C3-7555-F3F9-E3F7-9E2FA5124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CFAA6-8CD8-7021-29DF-3D32D6CAF5CD}"/>
              </a:ext>
            </a:extLst>
          </p:cNvPr>
          <p:cNvSpPr>
            <a:spLocks noGrp="1"/>
          </p:cNvSpPr>
          <p:nvPr>
            <p:ph type="dt" sz="half" idx="10"/>
          </p:nvPr>
        </p:nvSpPr>
        <p:spPr/>
        <p:txBody>
          <a:bodyPr/>
          <a:lstStyle/>
          <a:p>
            <a:fld id="{ABCA46E3-CD91-4459-8003-54B1C40526B8}" type="datetimeFigureOut">
              <a:rPr lang="en-US" smtClean="0"/>
              <a:t>21-Jul-22</a:t>
            </a:fld>
            <a:endParaRPr lang="en-US"/>
          </a:p>
        </p:txBody>
      </p:sp>
      <p:sp>
        <p:nvSpPr>
          <p:cNvPr id="6" name="Footer Placeholder 5">
            <a:extLst>
              <a:ext uri="{FF2B5EF4-FFF2-40B4-BE49-F238E27FC236}">
                <a16:creationId xmlns:a16="http://schemas.microsoft.com/office/drawing/2014/main" id="{D24F9C5E-51AF-CEE6-674C-55454C427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027F2-C1BC-4B69-1253-5E89D7D8B806}"/>
              </a:ext>
            </a:extLst>
          </p:cNvPr>
          <p:cNvSpPr>
            <a:spLocks noGrp="1"/>
          </p:cNvSpPr>
          <p:nvPr>
            <p:ph type="sldNum" sz="quarter" idx="12"/>
          </p:nvPr>
        </p:nvSpPr>
        <p:spPr/>
        <p:txBody>
          <a:bodyPr/>
          <a:lstStyle/>
          <a:p>
            <a:fld id="{3F09611F-EBC6-432A-97A6-1A19986306FA}" type="slidenum">
              <a:rPr lang="en-US" smtClean="0"/>
              <a:t>‹#›</a:t>
            </a:fld>
            <a:endParaRPr lang="en-US"/>
          </a:p>
        </p:txBody>
      </p:sp>
    </p:spTree>
    <p:extLst>
      <p:ext uri="{BB962C8B-B14F-4D97-AF65-F5344CB8AC3E}">
        <p14:creationId xmlns:p14="http://schemas.microsoft.com/office/powerpoint/2010/main" val="36211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2AFA7-0FA9-624B-5308-07C2EBC5B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B5AC51-E51A-0938-2D1C-560B8D8B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07A98-7395-487F-DDA3-938831BCB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46E3-CD91-4459-8003-54B1C40526B8}" type="datetimeFigureOut">
              <a:rPr lang="en-US" smtClean="0"/>
              <a:t>21-Jul-22</a:t>
            </a:fld>
            <a:endParaRPr lang="en-US"/>
          </a:p>
        </p:txBody>
      </p:sp>
      <p:sp>
        <p:nvSpPr>
          <p:cNvPr id="5" name="Footer Placeholder 4">
            <a:extLst>
              <a:ext uri="{FF2B5EF4-FFF2-40B4-BE49-F238E27FC236}">
                <a16:creationId xmlns:a16="http://schemas.microsoft.com/office/drawing/2014/main" id="{93287B27-C0E3-BCD9-276C-2267B09B9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F9E20-F843-C343-5604-7D067DD43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9611F-EBC6-432A-97A6-1A19986306FA}" type="slidenum">
              <a:rPr lang="en-US" smtClean="0"/>
              <a:t>‹#›</a:t>
            </a:fld>
            <a:endParaRPr lang="en-US"/>
          </a:p>
        </p:txBody>
      </p:sp>
    </p:spTree>
    <p:extLst>
      <p:ext uri="{BB962C8B-B14F-4D97-AF65-F5344CB8AC3E}">
        <p14:creationId xmlns:p14="http://schemas.microsoft.com/office/powerpoint/2010/main" val="540907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notesSlide" Target="../notesSlides/notesSlide3.xml"/><Relationship Id="rId21" Type="http://schemas.openxmlformats.org/officeDocument/2006/relationships/image" Target="../media/image46.svg"/><Relationship Id="rId7" Type="http://schemas.openxmlformats.org/officeDocument/2006/relationships/image" Target="../media/image32.svg"/><Relationship Id="rId12" Type="http://schemas.openxmlformats.org/officeDocument/2006/relationships/image" Target="../media/image37.svg"/><Relationship Id="rId17" Type="http://schemas.openxmlformats.org/officeDocument/2006/relationships/image" Target="../media/image42.svg"/><Relationship Id="rId2" Type="http://schemas.openxmlformats.org/officeDocument/2006/relationships/slideLayout" Target="../slideLayouts/slideLayout15.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notesSlide" Target="../notesSlides/notesSlide4.xml"/><Relationship Id="rId21" Type="http://schemas.openxmlformats.org/officeDocument/2006/relationships/image" Target="../media/image63.svg"/><Relationship Id="rId7" Type="http://schemas.openxmlformats.org/officeDocument/2006/relationships/image" Target="../media/image49.png"/><Relationship Id="rId12" Type="http://schemas.openxmlformats.org/officeDocument/2006/relationships/image" Target="../media/image54.svg"/><Relationship Id="rId17" Type="http://schemas.openxmlformats.org/officeDocument/2006/relationships/image" Target="../media/image59.svg"/><Relationship Id="rId2" Type="http://schemas.openxmlformats.org/officeDocument/2006/relationships/slideLayout" Target="../slideLayouts/slideLayout6.xml"/><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tags" Target="../tags/tag3.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65.svg"/><Relationship Id="rId10" Type="http://schemas.openxmlformats.org/officeDocument/2006/relationships/image" Target="../media/image52.svg"/><Relationship Id="rId19" Type="http://schemas.openxmlformats.org/officeDocument/2006/relationships/image" Target="../media/image61.svg"/><Relationship Id="rId4" Type="http://schemas.openxmlformats.org/officeDocument/2006/relationships/hyperlink" Target="https://github.com/azure/azure-functions-host" TargetMode="External"/><Relationship Id="rId9" Type="http://schemas.openxmlformats.org/officeDocument/2006/relationships/image" Target="../media/image51.png"/><Relationship Id="rId14" Type="http://schemas.openxmlformats.org/officeDocument/2006/relationships/image" Target="../media/image56.svg"/><Relationship Id="rId22" Type="http://schemas.openxmlformats.org/officeDocument/2006/relationships/image" Target="../media/image6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notesSlide" Target="../notesSlides/notesSlide5.xml"/><Relationship Id="rId7"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35.png"/><Relationship Id="rId5" Type="http://schemas.openxmlformats.org/officeDocument/2006/relationships/image" Target="../media/image67.sv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3.svg"/><Relationship Id="rId3" Type="http://schemas.openxmlformats.org/officeDocument/2006/relationships/notesSlide" Target="../notesSlides/notesSlide7.xml"/><Relationship Id="rId7" Type="http://schemas.openxmlformats.org/officeDocument/2006/relationships/image" Target="../media/image29.png"/><Relationship Id="rId12" Type="http://schemas.openxmlformats.org/officeDocument/2006/relationships/image" Target="../media/image72.png"/><Relationship Id="rId2" Type="http://schemas.openxmlformats.org/officeDocument/2006/relationships/slideLayout" Target="../slideLayouts/slideLayout6.xml"/><Relationship Id="rId16" Type="http://schemas.openxmlformats.org/officeDocument/2006/relationships/image" Target="../media/image74.png"/><Relationship Id="rId1" Type="http://schemas.openxmlformats.org/officeDocument/2006/relationships/tags" Target="../tags/tag6.xml"/><Relationship Id="rId6" Type="http://schemas.openxmlformats.org/officeDocument/2006/relationships/image" Target="../media/image67.svg"/><Relationship Id="rId11" Type="http://schemas.openxmlformats.org/officeDocument/2006/relationships/image" Target="../media/image46.svg"/><Relationship Id="rId5" Type="http://schemas.openxmlformats.org/officeDocument/2006/relationships/image" Target="../media/image66.png"/><Relationship Id="rId15" Type="http://schemas.openxmlformats.org/officeDocument/2006/relationships/image" Target="../media/image40.svg"/><Relationship Id="rId10" Type="http://schemas.openxmlformats.org/officeDocument/2006/relationships/image" Target="../media/image45.png"/><Relationship Id="rId4" Type="http://schemas.openxmlformats.org/officeDocument/2006/relationships/image" Target="../media/image35.png"/><Relationship Id="rId9" Type="http://schemas.openxmlformats.org/officeDocument/2006/relationships/image" Target="../media/image71.svg"/><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rest/api/storageservices/create-container" TargetMode="External"/><Relationship Id="rId2" Type="http://schemas.openxmlformats.org/officeDocument/2006/relationships/image" Target="../media/image77.png"/><Relationship Id="rId1" Type="http://schemas.openxmlformats.org/officeDocument/2006/relationships/slideLayout" Target="../slideLayouts/slideLayout4.xml"/><Relationship Id="rId5" Type="http://schemas.openxmlformats.org/officeDocument/2006/relationships/hyperlink" Target="https://docs.microsoft.com/en-us/azure/container-instances/container-instances-stop-start" TargetMode="External"/><Relationship Id="rId4" Type="http://schemas.openxmlformats.org/officeDocument/2006/relationships/hyperlink" Target="https://docs.microsoft.com/en-us/azure/azure-functions/durable/durable-functions-external-event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78.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notesSlide" Target="../notesSlides/notesSlide14.xml"/><Relationship Id="rId7" Type="http://schemas.openxmlformats.org/officeDocument/2006/relationships/image" Target="../media/image81.png"/><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35.png"/><Relationship Id="rId5" Type="http://schemas.openxmlformats.org/officeDocument/2006/relationships/image" Target="../media/image80.svg"/><Relationship Id="rId10" Type="http://schemas.openxmlformats.org/officeDocument/2006/relationships/image" Target="../media/image84.svg"/><Relationship Id="rId4" Type="http://schemas.openxmlformats.org/officeDocument/2006/relationships/image" Target="../media/image79.png"/><Relationship Id="rId9" Type="http://schemas.openxmlformats.org/officeDocument/2006/relationships/image" Target="../media/image8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gif"/><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F56817-C525-2F93-1DBF-4927FD7C1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747" y="1399429"/>
            <a:ext cx="9362861" cy="4412974"/>
          </a:xfrm>
          <a:prstGeom prst="rect">
            <a:avLst/>
          </a:prstGeom>
        </p:spPr>
      </p:pic>
      <p:pic>
        <p:nvPicPr>
          <p:cNvPr id="1026" name="Picture 2" descr="Microsoft Azure Functions Guide | Coralogix">
            <a:extLst>
              <a:ext uri="{FF2B5EF4-FFF2-40B4-BE49-F238E27FC236}">
                <a16:creationId xmlns:a16="http://schemas.microsoft.com/office/drawing/2014/main" id="{50F0521F-4497-A9FA-787E-5721F3080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234" y="1637969"/>
            <a:ext cx="1475216" cy="147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5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078458" y="1332167"/>
            <a:ext cx="6690174" cy="4335799"/>
            <a:chOff x="5078313" y="690048"/>
            <a:chExt cx="6691123" cy="4336414"/>
          </a:xfrm>
        </p:grpSpPr>
        <p:sp>
          <p:nvSpPr>
            <p:cNvPr id="30" name="Title 4"/>
            <p:cNvSpPr txBox="1">
              <a:spLocks/>
            </p:cNvSpPr>
            <p:nvPr/>
          </p:nvSpPr>
          <p:spPr>
            <a:xfrm>
              <a:off x="5078313" y="690048"/>
              <a:ext cx="6277546" cy="665853"/>
            </a:xfrm>
            <a:prstGeom prst="rect">
              <a:avLst/>
            </a:prstGeom>
            <a:noFill/>
          </p:spPr>
          <p:txBody>
            <a:bodyPr vert="horz" wrap="square" lIns="143407" tIns="89630" rIns="143407" bIns="89630" rtlCol="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defTabSz="914192">
                <a:defRPr/>
              </a:pPr>
              <a:r>
                <a:rPr lang="en-US" sz="3500" spc="0" dirty="0">
                  <a:solidFill>
                    <a:srgbClr val="505050"/>
                  </a:solidFill>
                  <a:latin typeface="+mn-lt"/>
                  <a:cs typeface="Segoe UI Light" panose="020B0502040204020203" pitchFamily="34" charset="0"/>
                </a:rPr>
                <a:t>Azure Functions</a:t>
              </a:r>
            </a:p>
          </p:txBody>
        </p:sp>
        <p:sp>
          <p:nvSpPr>
            <p:cNvPr id="37" name="Text Placeholder 5"/>
            <p:cNvSpPr txBox="1">
              <a:spLocks/>
            </p:cNvSpPr>
            <p:nvPr/>
          </p:nvSpPr>
          <p:spPr>
            <a:xfrm>
              <a:off x="5081830" y="1509001"/>
              <a:ext cx="6687605" cy="666364"/>
            </a:xfrm>
            <a:prstGeom prst="rect">
              <a:avLst/>
            </a:prstGeom>
            <a:noFill/>
          </p:spPr>
          <p:txBody>
            <a:bodyPr vert="horz" wrap="square" lIns="179259" tIns="143407" rIns="179259" bIns="143407"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192">
                <a:lnSpc>
                  <a:spcPct val="100000"/>
                </a:lnSpc>
                <a:spcAft>
                  <a:spcPts val="1175"/>
                </a:spcAft>
                <a:defRPr/>
              </a:pPr>
              <a:r>
                <a:rPr lang="en-US" sz="2400" dirty="0">
                  <a:solidFill>
                    <a:srgbClr val="505050"/>
                  </a:solidFill>
                  <a:latin typeface="Segoe UI Light" panose="020B0502040204020203" pitchFamily="34" charset="0"/>
                  <a:cs typeface="Segoe UI Light" panose="020B0502040204020203" pitchFamily="34" charset="0"/>
                </a:rPr>
                <a:t>Process events with Serverless code.  </a:t>
              </a:r>
            </a:p>
          </p:txBody>
        </p:sp>
        <p:cxnSp>
          <p:nvCxnSpPr>
            <p:cNvPr id="38" name="Straight Connector 37"/>
            <p:cNvCxnSpPr/>
            <p:nvPr/>
          </p:nvCxnSpPr>
          <p:spPr>
            <a:xfrm>
              <a:off x="5271655" y="1458800"/>
              <a:ext cx="649778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271654" y="2268697"/>
              <a:ext cx="649778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 Placeholder 5"/>
            <p:cNvSpPr txBox="1">
              <a:spLocks/>
            </p:cNvSpPr>
            <p:nvPr/>
          </p:nvSpPr>
          <p:spPr>
            <a:xfrm>
              <a:off x="5081830" y="2460412"/>
              <a:ext cx="6687605" cy="2566050"/>
            </a:xfrm>
            <a:prstGeom prst="rect">
              <a:avLst/>
            </a:prstGeom>
            <a:noFill/>
          </p:spPr>
          <p:txBody>
            <a:bodyPr vert="horz" wrap="square" lIns="179259" tIns="143407" rIns="179259" bIns="143407"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192">
                <a:lnSpc>
                  <a:spcPct val="100000"/>
                </a:lnSpc>
                <a:spcAft>
                  <a:spcPts val="1175"/>
                </a:spcAft>
                <a:defRPr/>
              </a:pPr>
              <a:r>
                <a:rPr lang="en-US" sz="1600" dirty="0">
                  <a:solidFill>
                    <a:srgbClr val="505050"/>
                  </a:solidFill>
                  <a:latin typeface="Segoe UI"/>
                  <a:cs typeface="Segoe UI Semibold" panose="020B0702040204020203" pitchFamily="34" charset="0"/>
                </a:rPr>
                <a:t>Make composing Cloud Apps insanely easy</a:t>
              </a:r>
            </a:p>
            <a:p>
              <a:pPr defTabSz="914192">
                <a:lnSpc>
                  <a:spcPct val="100000"/>
                </a:lnSpc>
                <a:spcAft>
                  <a:spcPts val="1175"/>
                </a:spcAft>
                <a:defRPr/>
              </a:pPr>
              <a:r>
                <a:rPr lang="en-US" sz="1600" dirty="0">
                  <a:solidFill>
                    <a:srgbClr val="505050"/>
                  </a:solidFill>
                  <a:latin typeface="Segoe UI"/>
                  <a:cs typeface="Segoe UI Semibold" panose="020B0702040204020203" pitchFamily="34" charset="0"/>
                </a:rPr>
                <a:t>Develop Functions in C#, Node.js, F#, Python, PHP, Batch and more </a:t>
              </a:r>
            </a:p>
            <a:p>
              <a:pPr defTabSz="914192">
                <a:lnSpc>
                  <a:spcPct val="100000"/>
                </a:lnSpc>
                <a:spcAft>
                  <a:spcPts val="1175"/>
                </a:spcAft>
                <a:defRPr/>
              </a:pPr>
              <a:r>
                <a:rPr lang="en-US" sz="1600" dirty="0">
                  <a:solidFill>
                    <a:srgbClr val="505050"/>
                  </a:solidFill>
                  <a:latin typeface="Segoe UI"/>
                  <a:cs typeface="Segoe UI Semibold" panose="020B0702040204020203" pitchFamily="34" charset="0"/>
                </a:rPr>
                <a:t>Easily schedule event-driven tasks across services</a:t>
              </a:r>
            </a:p>
            <a:p>
              <a:pPr defTabSz="914192">
                <a:lnSpc>
                  <a:spcPct val="100000"/>
                </a:lnSpc>
                <a:spcAft>
                  <a:spcPts val="1175"/>
                </a:spcAft>
                <a:defRPr/>
              </a:pPr>
              <a:r>
                <a:rPr lang="en-US" sz="1600" dirty="0">
                  <a:solidFill>
                    <a:srgbClr val="505050"/>
                  </a:solidFill>
                  <a:latin typeface="Segoe UI"/>
                  <a:cs typeface="Segoe UI Semibold" panose="020B0702040204020203" pitchFamily="34" charset="0"/>
                </a:rPr>
                <a:t>Expose Functions as HTTP API endpoints</a:t>
              </a:r>
            </a:p>
            <a:p>
              <a:pPr defTabSz="914192">
                <a:lnSpc>
                  <a:spcPct val="100000"/>
                </a:lnSpc>
                <a:spcAft>
                  <a:spcPts val="1175"/>
                </a:spcAft>
                <a:defRPr/>
              </a:pPr>
              <a:r>
                <a:rPr lang="en-US" sz="1600" dirty="0">
                  <a:solidFill>
                    <a:srgbClr val="505050"/>
                  </a:solidFill>
                  <a:latin typeface="Segoe UI"/>
                  <a:cs typeface="Segoe UI Semibold" panose="020B0702040204020203" pitchFamily="34" charset="0"/>
                </a:rPr>
                <a:t>Scale Functions based on customer demand</a:t>
              </a:r>
            </a:p>
            <a:p>
              <a:pPr defTabSz="914192">
                <a:lnSpc>
                  <a:spcPct val="100000"/>
                </a:lnSpc>
                <a:spcAft>
                  <a:spcPts val="1175"/>
                </a:spcAft>
                <a:defRPr/>
              </a:pPr>
              <a:r>
                <a:rPr lang="en-US" sz="1600" dirty="0">
                  <a:solidFill>
                    <a:srgbClr val="505050"/>
                  </a:solidFill>
                  <a:latin typeface="Segoe UI"/>
                  <a:cs typeface="Segoe UI Semibold" panose="020B0702040204020203" pitchFamily="34" charset="0"/>
                </a:rPr>
                <a:t>Easily integrate with Logic Apps </a:t>
              </a:r>
              <a:endParaRPr lang="en-US" sz="1600" dirty="0">
                <a:solidFill>
                  <a:srgbClr val="505050"/>
                </a:solidFill>
                <a:latin typeface="Segoe UI"/>
                <a:cs typeface="Segoe UI Light" panose="020B0502040204020203" pitchFamily="34" charset="0"/>
              </a:endParaRPr>
            </a:p>
          </p:txBody>
        </p:sp>
      </p:grpSp>
      <p:sp>
        <p:nvSpPr>
          <p:cNvPr id="18" name="Plus 17"/>
          <p:cNvSpPr/>
          <p:nvPr/>
        </p:nvSpPr>
        <p:spPr bwMode="auto">
          <a:xfrm>
            <a:off x="2823994" y="3164864"/>
            <a:ext cx="493371" cy="428686"/>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956" y="2406531"/>
            <a:ext cx="2041359" cy="1945353"/>
          </a:xfrm>
          <a:prstGeom prst="rect">
            <a:avLst/>
          </a:prstGeom>
        </p:spPr>
      </p:pic>
      <p:sp>
        <p:nvSpPr>
          <p:cNvPr id="19" name="TextBox 18"/>
          <p:cNvSpPr txBox="1"/>
          <p:nvPr/>
        </p:nvSpPr>
        <p:spPr>
          <a:xfrm>
            <a:off x="522027" y="2089798"/>
            <a:ext cx="1867218" cy="544688"/>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kern="0" dirty="0">
                <a:gradFill>
                  <a:gsLst>
                    <a:gs pos="2917">
                      <a:srgbClr val="505050"/>
                    </a:gs>
                    <a:gs pos="30000">
                      <a:srgbClr val="505050"/>
                    </a:gs>
                  </a:gsLst>
                  <a:lin ang="5400000" scaled="0"/>
                </a:gradFill>
              </a:rPr>
              <a:t>Code</a:t>
            </a:r>
          </a:p>
        </p:txBody>
      </p:sp>
      <p:sp>
        <p:nvSpPr>
          <p:cNvPr id="20" name="TextBox 19"/>
          <p:cNvSpPr txBox="1"/>
          <p:nvPr/>
        </p:nvSpPr>
        <p:spPr>
          <a:xfrm>
            <a:off x="3505947" y="2104359"/>
            <a:ext cx="1867218" cy="544688"/>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kern="0" dirty="0">
                <a:gradFill>
                  <a:gsLst>
                    <a:gs pos="2917">
                      <a:srgbClr val="505050"/>
                    </a:gs>
                    <a:gs pos="30000">
                      <a:srgbClr val="505050"/>
                    </a:gs>
                  </a:gsLst>
                  <a:lin ang="5400000" scaled="0"/>
                </a:gradFill>
              </a:rPr>
              <a:t>Events + data</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8297" y="2474944"/>
            <a:ext cx="2102519" cy="1855409"/>
          </a:xfrm>
          <a:prstGeom prst="rect">
            <a:avLst/>
          </a:prstGeom>
        </p:spPr>
      </p:pic>
      <p:grpSp>
        <p:nvGrpSpPr>
          <p:cNvPr id="5" name="Group 4"/>
          <p:cNvGrpSpPr/>
          <p:nvPr/>
        </p:nvGrpSpPr>
        <p:grpSpPr>
          <a:xfrm>
            <a:off x="1703041" y="2005018"/>
            <a:ext cx="2214088" cy="2395395"/>
            <a:chOff x="1702418" y="2004815"/>
            <a:chExt cx="2214402" cy="2395735"/>
          </a:xfrm>
        </p:grpSpPr>
        <p:pic>
          <p:nvPicPr>
            <p:cNvPr id="24" name="Picture 6"/>
            <p:cNvPicPr>
              <a:picLocks noChangeAspect="1"/>
            </p:cNvPicPr>
            <p:nvPr/>
          </p:nvPicPr>
          <p:blipFill>
            <a:blip r:embed="rId4"/>
            <a:stretch>
              <a:fillRect/>
            </a:stretch>
          </p:blipFill>
          <p:spPr>
            <a:xfrm>
              <a:off x="1702418" y="2446408"/>
              <a:ext cx="2214402" cy="1954142"/>
            </a:xfrm>
            <a:prstGeom prst="rect">
              <a:avLst/>
            </a:prstGeom>
          </p:spPr>
        </p:pic>
        <p:sp>
          <p:nvSpPr>
            <p:cNvPr id="25" name="TextBox 24"/>
            <p:cNvSpPr txBox="1"/>
            <p:nvPr/>
          </p:nvSpPr>
          <p:spPr>
            <a:xfrm>
              <a:off x="1710765" y="2004815"/>
              <a:ext cx="2197709" cy="544765"/>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kern="0" dirty="0">
                  <a:gradFill>
                    <a:gsLst>
                      <a:gs pos="2917">
                        <a:srgbClr val="505050"/>
                      </a:gs>
                      <a:gs pos="30000">
                        <a:srgbClr val="505050"/>
                      </a:gs>
                    </a:gsLst>
                    <a:lin ang="5400000" scaled="0"/>
                  </a:gradFill>
                </a:rPr>
                <a:t>Azure Functions</a:t>
              </a:r>
            </a:p>
          </p:txBody>
        </p:sp>
      </p:grpSp>
      <p:grpSp>
        <p:nvGrpSpPr>
          <p:cNvPr id="8" name="Group 7"/>
          <p:cNvGrpSpPr/>
          <p:nvPr/>
        </p:nvGrpSpPr>
        <p:grpSpPr>
          <a:xfrm>
            <a:off x="1582199" y="1838721"/>
            <a:ext cx="2462619" cy="2939846"/>
            <a:chOff x="1581558" y="1838495"/>
            <a:chExt cx="2462969" cy="2940263"/>
          </a:xfrm>
        </p:grpSpPr>
        <p:sp>
          <p:nvSpPr>
            <p:cNvPr id="6" name="Explosion 1 5"/>
            <p:cNvSpPr/>
            <p:nvPr/>
          </p:nvSpPr>
          <p:spPr bwMode="auto">
            <a:xfrm>
              <a:off x="1602533" y="1838495"/>
              <a:ext cx="2441994" cy="2940263"/>
            </a:xfrm>
            <a:prstGeom prst="irregularSeal1">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rot="21035138">
              <a:off x="1581558" y="2773624"/>
              <a:ext cx="2456122" cy="923330"/>
            </a:xfrm>
            <a:prstGeom prst="rect">
              <a:avLst/>
            </a:prstGeom>
            <a:noFill/>
          </p:spPr>
          <p:txBody>
            <a:bodyPr wrap="none" lIns="91427" tIns="45713" rIns="91427" bIns="45713" numCol="1">
              <a:prstTxWarp prst="textInflate">
                <a:avLst/>
              </a:prstTxWarp>
              <a:spAutoFit/>
            </a:bodyPr>
            <a:lstStyle/>
            <a:p>
              <a:pPr algn="ctr" defTabSz="914225"/>
              <a:r>
                <a:rPr lang="en-US" sz="5399" b="1" kern="0" dirty="0">
                  <a:ln w="12700">
                    <a:solidFill>
                      <a:srgbClr val="0078D7">
                        <a:lumMod val="75000"/>
                      </a:srgbClr>
                    </a:solidFill>
                    <a:prstDash val="solid"/>
                  </a:ln>
                  <a:gradFill flip="none" rotWithShape="1">
                    <a:gsLst>
                      <a:gs pos="0">
                        <a:srgbClr val="FFFF00"/>
                      </a:gs>
                      <a:gs pos="100000">
                        <a:srgbClr val="D83B01"/>
                      </a:gs>
                    </a:gsLst>
                    <a:path path="circle">
                      <a:fillToRect l="50000" t="50000" r="50000" b="50000"/>
                    </a:path>
                    <a:tileRect/>
                  </a:gradFill>
                  <a:effectLst>
                    <a:outerShdw dist="38100" dir="2640000" algn="bl" rotWithShape="0">
                      <a:srgbClr val="0078D7">
                        <a:lumMod val="75000"/>
                      </a:srgbClr>
                    </a:outerShdw>
                  </a:effectLst>
                  <a:latin typeface="Comic Sans MS" panose="030F0702030302020204" pitchFamily="66" charset="0"/>
                </a:rPr>
                <a:t>BAM!!!</a:t>
              </a:r>
            </a:p>
          </p:txBody>
        </p:sp>
      </p:grpSp>
      <p:pic>
        <p:nvPicPr>
          <p:cNvPr id="23" name="Picture 2" descr="Microsoft Azure Functions Guide | Coralogix">
            <a:extLst>
              <a:ext uri="{FF2B5EF4-FFF2-40B4-BE49-F238E27FC236}">
                <a16:creationId xmlns:a16="http://schemas.microsoft.com/office/drawing/2014/main" id="{4FEE320D-6083-9B82-F469-1B14E7D46B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92" y="174929"/>
            <a:ext cx="1475216" cy="147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hidden"/>
                                      </p:to>
                                    </p:set>
                                  </p:childTnLst>
                                </p:cTn>
                              </p:par>
                            </p:childTnLst>
                          </p:cTn>
                        </p:par>
                        <p:par>
                          <p:cTn id="10" fill="hold">
                            <p:stCondLst>
                              <p:cond delay="0"/>
                            </p:stCondLst>
                            <p:childTnLst>
                              <p:par>
                                <p:cTn id="11" presetID="1" presetClass="exit"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hidden"/>
                                      </p:to>
                                    </p:set>
                                  </p:childTnLst>
                                </p:cTn>
                              </p:par>
                            </p:childTnLst>
                          </p:cTn>
                        </p:par>
                        <p:par>
                          <p:cTn id="13" fill="hold">
                            <p:stCondLst>
                              <p:cond delay="0"/>
                            </p:stCondLst>
                            <p:childTnLst>
                              <p:par>
                                <p:cTn id="14" presetID="42" presetClass="path" presetSubtype="0" accel="50000" decel="50000" fill="hold" nodeType="afterEffect">
                                  <p:stCondLst>
                                    <p:cond delay="0"/>
                                  </p:stCondLst>
                                  <p:childTnLst>
                                    <p:animMotion origin="layout" path="M -8.33333E-7 -2.59259E-6 L 0.11237 0.0088 " pathEditMode="relative" rAng="0" ptsTypes="AA">
                                      <p:cBhvr>
                                        <p:cTn id="15" dur="2000" fill="hold"/>
                                        <p:tgtEl>
                                          <p:spTgt spid="13"/>
                                        </p:tgtEl>
                                        <p:attrNameLst>
                                          <p:attrName>ppt_x</p:attrName>
                                          <p:attrName>ppt_y</p:attrName>
                                        </p:attrNameLst>
                                      </p:cBhvr>
                                      <p:rCtr x="5612" y="440"/>
                                    </p:animMotion>
                                  </p:childTnLst>
                                </p:cTn>
                              </p:par>
                              <p:par>
                                <p:cTn id="16" presetID="42" presetClass="path" presetSubtype="0" accel="50000" decel="50000" fill="hold" nodeType="withEffect">
                                  <p:stCondLst>
                                    <p:cond delay="0"/>
                                  </p:stCondLst>
                                  <p:childTnLst>
                                    <p:animMotion origin="layout" path="M -2.5E-6 -4.81481E-6 L -0.13242 -0.00069 " pathEditMode="relative" rAng="0" ptsTypes="AA">
                                      <p:cBhvr>
                                        <p:cTn id="17" dur="2000" fill="hold"/>
                                        <p:tgtEl>
                                          <p:spTgt spid="21"/>
                                        </p:tgtEl>
                                        <p:attrNameLst>
                                          <p:attrName>ppt_x</p:attrName>
                                          <p:attrName>ppt_y</p:attrName>
                                        </p:attrNameLst>
                                      </p:cBhvr>
                                      <p:rCtr x="-6628" y="-46"/>
                                    </p:animMotion>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500"/>
                                        <p:tgtEl>
                                          <p:spTgt spid="8"/>
                                        </p:tgtEl>
                                      </p:cBhvr>
                                    </p:animEffect>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DA9E-4D73-4AF8-945B-88265208463C}"/>
              </a:ext>
            </a:extLst>
          </p:cNvPr>
          <p:cNvSpPr>
            <a:spLocks noGrp="1"/>
          </p:cNvSpPr>
          <p:nvPr>
            <p:ph type="title"/>
          </p:nvPr>
        </p:nvSpPr>
        <p:spPr/>
        <p:txBody>
          <a:bodyPr/>
          <a:lstStyle/>
          <a:p>
            <a:r>
              <a:rPr lang="en-US" dirty="0"/>
              <a:t>What can Azure Functions do?</a:t>
            </a:r>
          </a:p>
        </p:txBody>
      </p:sp>
      <p:sp>
        <p:nvSpPr>
          <p:cNvPr id="3" name="Text Placeholder 2">
            <a:extLst>
              <a:ext uri="{FF2B5EF4-FFF2-40B4-BE49-F238E27FC236}">
                <a16:creationId xmlns:a16="http://schemas.microsoft.com/office/drawing/2014/main" id="{7008AD08-FFD9-4D5F-8FA0-1DDE7045C263}"/>
              </a:ext>
            </a:extLst>
          </p:cNvPr>
          <p:cNvSpPr>
            <a:spLocks noGrp="1"/>
          </p:cNvSpPr>
          <p:nvPr>
            <p:ph type="body" sz="quarter" idx="10"/>
          </p:nvPr>
        </p:nvSpPr>
        <p:spPr>
          <a:xfrm>
            <a:off x="584200" y="1435497"/>
            <a:ext cx="11018520" cy="4124206"/>
          </a:xfrm>
        </p:spPr>
        <p:txBody>
          <a:bodyPr>
            <a:normAutofit lnSpcReduction="10000"/>
          </a:bodyPr>
          <a:lstStyle/>
          <a:p>
            <a:r>
              <a:rPr lang="en-US" dirty="0"/>
              <a:t>Run code based on HTTP requests</a:t>
            </a:r>
          </a:p>
          <a:p>
            <a:r>
              <a:rPr lang="en-US" dirty="0"/>
              <a:t>Schedule code to run at predefined times</a:t>
            </a:r>
          </a:p>
          <a:p>
            <a:r>
              <a:rPr lang="en-US" dirty="0"/>
              <a:t>Process new and modified:</a:t>
            </a:r>
          </a:p>
          <a:p>
            <a:pPr lvl="1"/>
            <a:r>
              <a:rPr lang="en-US" dirty="0"/>
              <a:t>Azure Cosmos DB documents</a:t>
            </a:r>
          </a:p>
          <a:p>
            <a:pPr lvl="1"/>
            <a:r>
              <a:rPr lang="en-US" dirty="0"/>
              <a:t>Azure Storage blobs</a:t>
            </a:r>
          </a:p>
          <a:p>
            <a:pPr lvl="1"/>
            <a:r>
              <a:rPr lang="en-US" dirty="0"/>
              <a:t>Azure Queue storage messages</a:t>
            </a:r>
          </a:p>
          <a:p>
            <a:r>
              <a:rPr lang="en-US" dirty="0"/>
              <a:t>Respond to Azure Event Grid events by using subscriptions and filters</a:t>
            </a:r>
          </a:p>
          <a:p>
            <a:r>
              <a:rPr lang="en-US" dirty="0"/>
              <a:t>Respond to high volumes of Azure Event Hubs events</a:t>
            </a:r>
          </a:p>
          <a:p>
            <a:r>
              <a:rPr lang="en-US" dirty="0"/>
              <a:t>Respond to Azure Service Bus queue and topic messages</a:t>
            </a:r>
          </a:p>
        </p:txBody>
      </p:sp>
      <p:pic>
        <p:nvPicPr>
          <p:cNvPr id="4" name="Picture 2" descr="Microsoft Azure Functions Guide | Coralogix">
            <a:extLst>
              <a:ext uri="{FF2B5EF4-FFF2-40B4-BE49-F238E27FC236}">
                <a16:creationId xmlns:a16="http://schemas.microsoft.com/office/drawing/2014/main" id="{DDCF425E-4C26-A68A-0486-B4A94887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905" y="771276"/>
            <a:ext cx="2751152" cy="27511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042893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173E30-8D43-43BA-9C8B-0C6B0D93C555}" type="slidenum">
              <a:rPr lang="en-IN" smtClean="0"/>
              <a:pPr/>
              <a:t>12</a:t>
            </a:fld>
            <a:endParaRPr lang="en-IN" dirty="0"/>
          </a:p>
        </p:txBody>
      </p:sp>
      <p:sp>
        <p:nvSpPr>
          <p:cNvPr id="4" name="Title 3"/>
          <p:cNvSpPr>
            <a:spLocks noGrp="1"/>
          </p:cNvSpPr>
          <p:nvPr>
            <p:ph type="title"/>
          </p:nvPr>
        </p:nvSpPr>
        <p:spPr/>
        <p:txBody>
          <a:bodyPr>
            <a:normAutofit/>
          </a:bodyPr>
          <a:lstStyle/>
          <a:p>
            <a:r>
              <a:rPr lang="en-US" dirty="0">
                <a:solidFill>
                  <a:srgbClr val="505050"/>
                </a:solidFill>
                <a:cs typeface="Segoe UI Light" panose="020B0502040204020203" pitchFamily="34" charset="0"/>
              </a:rPr>
              <a:t>Azure Functions architecture</a:t>
            </a:r>
            <a:br>
              <a:rPr lang="en-US" dirty="0">
                <a:solidFill>
                  <a:srgbClr val="505050"/>
                </a:solidFill>
                <a:cs typeface="Segoe UI Light" panose="020B0502040204020203" pitchFamily="34" charset="0"/>
              </a:rPr>
            </a:br>
            <a:br>
              <a:rPr lang="en-US" sz="2000" dirty="0"/>
            </a:br>
            <a:r>
              <a:rPr lang="en-US" sz="2000" dirty="0"/>
              <a:t>Built on top of App Service and </a:t>
            </a:r>
            <a:r>
              <a:rPr lang="en-US" sz="2000" dirty="0" err="1"/>
              <a:t>WebJobs</a:t>
            </a:r>
            <a:r>
              <a:rPr lang="en-US" sz="2000" dirty="0"/>
              <a:t> SDK</a:t>
            </a:r>
            <a:endParaRPr lang="en-IN" sz="2000" dirty="0"/>
          </a:p>
        </p:txBody>
      </p:sp>
      <p:grpSp>
        <p:nvGrpSpPr>
          <p:cNvPr id="12" name="Group 11"/>
          <p:cNvGrpSpPr/>
          <p:nvPr/>
        </p:nvGrpSpPr>
        <p:grpSpPr>
          <a:xfrm>
            <a:off x="705613" y="1993903"/>
            <a:ext cx="10835376" cy="4282168"/>
            <a:chOff x="753110" y="1993700"/>
            <a:chExt cx="10836913" cy="4282775"/>
          </a:xfrm>
        </p:grpSpPr>
        <p:sp>
          <p:nvSpPr>
            <p:cNvPr id="13" name="Rectangle 12"/>
            <p:cNvSpPr/>
            <p:nvPr/>
          </p:nvSpPr>
          <p:spPr bwMode="auto">
            <a:xfrm>
              <a:off x="753112" y="5476874"/>
              <a:ext cx="10836911" cy="79960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 Service Dynamic Runtime</a:t>
              </a:r>
              <a:br>
                <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Hosting, CI</a:t>
              </a: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Deployment Slots, Remote Debugging, etc.</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bwMode="auto">
            <a:xfrm>
              <a:off x="753111" y="4608116"/>
              <a:ext cx="6324602" cy="762539"/>
            </a:xfrm>
            <a:prstGeom prst="rect">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WebJobs</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Core</a:t>
              </a:r>
            </a:p>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Programming model, common abstractions</a:t>
              </a:r>
            </a:p>
          </p:txBody>
        </p:sp>
        <p:sp>
          <p:nvSpPr>
            <p:cNvPr id="15" name="Rectangle 14"/>
            <p:cNvSpPr/>
            <p:nvPr/>
          </p:nvSpPr>
          <p:spPr bwMode="auto">
            <a:xfrm>
              <a:off x="7153912" y="4609920"/>
              <a:ext cx="4410079" cy="760735"/>
            </a:xfrm>
            <a:prstGeom prst="rect">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WebJobs</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Extensions</a:t>
              </a:r>
            </a:p>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Triggers, input and output bindings</a:t>
              </a:r>
            </a:p>
          </p:txBody>
        </p:sp>
        <p:sp>
          <p:nvSpPr>
            <p:cNvPr id="16" name="Rectangle 15"/>
            <p:cNvSpPr/>
            <p:nvPr/>
          </p:nvSpPr>
          <p:spPr bwMode="auto">
            <a:xfrm>
              <a:off x="753111" y="3737046"/>
              <a:ext cx="10836911" cy="76485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WebJobs Script Runtime</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Functions Host – Dynamic Compilation, Language abstractions, etc.</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Rectangle 16"/>
            <p:cNvSpPr/>
            <p:nvPr/>
          </p:nvSpPr>
          <p:spPr bwMode="auto">
            <a:xfrm>
              <a:off x="753110" y="1993700"/>
              <a:ext cx="5376809" cy="760374"/>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Code</a:t>
              </a:r>
            </a:p>
          </p:txBody>
        </p:sp>
        <p:sp>
          <p:nvSpPr>
            <p:cNvPr id="18" name="Rectangle 17"/>
            <p:cNvSpPr/>
            <p:nvPr/>
          </p:nvSpPr>
          <p:spPr bwMode="auto">
            <a:xfrm>
              <a:off x="6210938" y="1996497"/>
              <a:ext cx="5379084" cy="75478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Config</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 name="Content Placeholder 19"/>
          <p:cNvSpPr>
            <a:spLocks noGrp="1"/>
          </p:cNvSpPr>
          <p:nvPr>
            <p:ph idx="1"/>
          </p:nvPr>
        </p:nvSpPr>
        <p:spPr bwMode="auto">
          <a:xfrm>
            <a:off x="705613" y="2857577"/>
            <a:ext cx="10809348" cy="7714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kern="0" dirty="0">
                <a:gradFill>
                  <a:gsLst>
                    <a:gs pos="0">
                      <a:srgbClr val="FFFFFF"/>
                    </a:gs>
                    <a:gs pos="100000">
                      <a:srgbClr val="FFFFFF"/>
                    </a:gs>
                  </a:gsLst>
                  <a:lin ang="5400000" scaled="0"/>
                </a:gradFill>
                <a:ea typeface="Segoe UI" pitchFamily="34" charset="0"/>
                <a:cs typeface="Segoe UI" pitchFamily="34" charset="0"/>
              </a:rPr>
              <a:t>Language Runtime</a:t>
            </a:r>
            <a:br>
              <a:rPr lang="en-US" sz="2400" kern="0" dirty="0">
                <a:gradFill>
                  <a:gsLst>
                    <a:gs pos="0">
                      <a:srgbClr val="FFFFFF"/>
                    </a:gs>
                    <a:gs pos="100000">
                      <a:srgbClr val="FFFFFF"/>
                    </a:gs>
                  </a:gsLst>
                  <a:lin ang="5400000" scaled="0"/>
                </a:gradFill>
                <a:ea typeface="Segoe UI" pitchFamily="34" charset="0"/>
                <a:cs typeface="Segoe UI" pitchFamily="34" charset="0"/>
              </a:rPr>
            </a:br>
            <a:r>
              <a:rPr lang="en-US" kern="0" dirty="0">
                <a:gradFill>
                  <a:gsLst>
                    <a:gs pos="0">
                      <a:srgbClr val="FFFFFF"/>
                    </a:gs>
                    <a:gs pos="100000">
                      <a:srgbClr val="FFFFFF"/>
                    </a:gs>
                  </a:gsLst>
                  <a:lin ang="5400000" scaled="0"/>
                </a:gradFill>
                <a:ea typeface="Segoe UI" pitchFamily="34" charset="0"/>
                <a:cs typeface="Segoe UI" pitchFamily="34" charset="0"/>
              </a:rPr>
              <a:t>C#, Node.js, F#, PHP, etc.</a:t>
            </a: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4663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B92-B015-496B-BF58-8AD064BA258A}"/>
              </a:ext>
            </a:extLst>
          </p:cNvPr>
          <p:cNvSpPr>
            <a:spLocks noGrp="1"/>
          </p:cNvSpPr>
          <p:nvPr>
            <p:ph type="title"/>
          </p:nvPr>
        </p:nvSpPr>
        <p:spPr/>
        <p:txBody>
          <a:bodyPr/>
          <a:lstStyle/>
          <a:p>
            <a:r>
              <a:rPr lang="en-US" dirty="0"/>
              <a:t>Function integrations</a:t>
            </a:r>
          </a:p>
        </p:txBody>
      </p:sp>
      <p:grpSp>
        <p:nvGrpSpPr>
          <p:cNvPr id="10" name="Group 9" descr="The diagram depicts the Microsoft Azure services that support direct integration with Azure Functions.">
            <a:extLst>
              <a:ext uri="{FF2B5EF4-FFF2-40B4-BE49-F238E27FC236}">
                <a16:creationId xmlns:a16="http://schemas.microsoft.com/office/drawing/2014/main" id="{57E6832B-8AC1-4779-8B3A-6AF761D49EA3}"/>
              </a:ext>
            </a:extLst>
          </p:cNvPr>
          <p:cNvGrpSpPr/>
          <p:nvPr/>
        </p:nvGrpSpPr>
        <p:grpSpPr>
          <a:xfrm>
            <a:off x="2633335" y="1260024"/>
            <a:ext cx="7290797" cy="4995997"/>
            <a:chOff x="2633335" y="1260024"/>
            <a:chExt cx="7290797" cy="4995997"/>
          </a:xfrm>
        </p:grpSpPr>
        <p:cxnSp>
          <p:nvCxnSpPr>
            <p:cNvPr id="31" name="Straight Connector 30">
              <a:extLst>
                <a:ext uri="{FF2B5EF4-FFF2-40B4-BE49-F238E27FC236}">
                  <a16:creationId xmlns:a16="http://schemas.microsoft.com/office/drawing/2014/main" id="{52E0816B-C750-4EEF-B502-E8C2639BF750}"/>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7EF827-39A0-4440-8594-3370FEBCA88C}"/>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8413FF-2271-42C4-BDFE-7740FD2E917D}"/>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FBCDCC-B32D-4CE3-8491-7D9774476F47}"/>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3F87F7-892A-4379-8145-BF0E2467D974}"/>
                </a:ext>
              </a:extLst>
            </p:cNvPr>
            <p:cNvCxnSpPr>
              <a:cxnSpLocks/>
              <a:stCxn id="5"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88481B-3944-4622-8927-A7A9E001D925}"/>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B47DC5-BC8A-46E2-8B86-CE72980F3E48}"/>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87F471B-B3D4-4FAD-82BD-B1E49DDEDB89}"/>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03156A-774F-473A-BF01-35F93E2FF2CB}"/>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59DD0F-B176-43B0-AD75-8725D265945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D331168-74AF-4C65-92F0-D0FCDF467A22}"/>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7A8FB10-6456-4D51-B09B-04D2692DAAA9}"/>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62" name="TextBox 61">
              <a:extLst>
                <a:ext uri="{FF2B5EF4-FFF2-40B4-BE49-F238E27FC236}">
                  <a16:creationId xmlns:a16="http://schemas.microsoft.com/office/drawing/2014/main" id="{6E97C30A-B06D-410B-96E9-30A03BD967FC}"/>
                </a:ext>
              </a:extLst>
            </p:cNvPr>
            <p:cNvSpPr txBox="1"/>
            <p:nvPr/>
          </p:nvSpPr>
          <p:spPr>
            <a:xfrm>
              <a:off x="7716256" y="2319770"/>
              <a:ext cx="114871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Cosmos DB</a:t>
              </a:r>
            </a:p>
          </p:txBody>
        </p:sp>
        <p:pic>
          <p:nvPicPr>
            <p:cNvPr id="7" name="Picture 6" descr="A picture containing vector graphics&#10;&#10;Description automatically generated">
              <a:extLst>
                <a:ext uri="{FF2B5EF4-FFF2-40B4-BE49-F238E27FC236}">
                  <a16:creationId xmlns:a16="http://schemas.microsoft.com/office/drawing/2014/main" id="{08645B33-9DE9-4519-AE8E-D2B8BD872D09}"/>
                </a:ext>
              </a:extLst>
            </p:cNvPr>
            <p:cNvPicPr>
              <a:picLocks noChangeAspect="1"/>
            </p:cNvPicPr>
            <p:nvPr/>
          </p:nvPicPr>
          <p:blipFill>
            <a:blip r:embed="rId4"/>
            <a:stretch>
              <a:fillRect/>
            </a:stretch>
          </p:blipFill>
          <p:spPr>
            <a:xfrm>
              <a:off x="6559858" y="1360010"/>
              <a:ext cx="780290" cy="780290"/>
            </a:xfrm>
            <a:prstGeom prst="rect">
              <a:avLst/>
            </a:prstGeom>
          </p:spPr>
        </p:pic>
        <p:sp>
          <p:nvSpPr>
            <p:cNvPr id="63" name="TextBox 62">
              <a:extLst>
                <a:ext uri="{FF2B5EF4-FFF2-40B4-BE49-F238E27FC236}">
                  <a16:creationId xmlns:a16="http://schemas.microsoft.com/office/drawing/2014/main" id="{1F1CE44D-B865-46F7-B6E3-2D721E36A0AE}"/>
                </a:ext>
              </a:extLst>
            </p:cNvPr>
            <p:cNvSpPr txBox="1"/>
            <p:nvPr/>
          </p:nvSpPr>
          <p:spPr>
            <a:xfrm>
              <a:off x="6466310" y="2288623"/>
              <a:ext cx="1142300"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Hubs</a:t>
              </a:r>
            </a:p>
          </p:txBody>
        </p:sp>
        <p:pic>
          <p:nvPicPr>
            <p:cNvPr id="13" name="Picture 12" descr="A picture containing vector graphics&#10;&#10;Description automatically generated">
              <a:extLst>
                <a:ext uri="{FF2B5EF4-FFF2-40B4-BE49-F238E27FC236}">
                  <a16:creationId xmlns:a16="http://schemas.microsoft.com/office/drawing/2014/main" id="{9AB2A99E-F68A-4AAC-93E4-96FD7FF6477E}"/>
                </a:ext>
              </a:extLst>
            </p:cNvPr>
            <p:cNvPicPr>
              <a:picLocks noChangeAspect="1"/>
            </p:cNvPicPr>
            <p:nvPr/>
          </p:nvPicPr>
          <p:blipFill>
            <a:blip r:embed="rId5"/>
            <a:stretch>
              <a:fillRect/>
            </a:stretch>
          </p:blipFill>
          <p:spPr>
            <a:xfrm>
              <a:off x="2810922" y="1360010"/>
              <a:ext cx="780290" cy="780290"/>
            </a:xfrm>
            <a:prstGeom prst="rect">
              <a:avLst/>
            </a:prstGeom>
          </p:spPr>
        </p:pic>
        <p:sp>
          <p:nvSpPr>
            <p:cNvPr id="65" name="TextBox 64">
              <a:extLst>
                <a:ext uri="{FF2B5EF4-FFF2-40B4-BE49-F238E27FC236}">
                  <a16:creationId xmlns:a16="http://schemas.microsoft.com/office/drawing/2014/main" id="{958676C4-6F2F-4067-A528-69FA4ECB504B}"/>
                </a:ext>
              </a:extLst>
            </p:cNvPr>
            <p:cNvSpPr txBox="1"/>
            <p:nvPr/>
          </p:nvSpPr>
          <p:spPr>
            <a:xfrm>
              <a:off x="2633335" y="2288623"/>
              <a:ext cx="173220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Notification Hubs</a:t>
              </a:r>
            </a:p>
          </p:txBody>
        </p:sp>
        <p:pic>
          <p:nvPicPr>
            <p:cNvPr id="9" name="Graphic 8">
              <a:extLst>
                <a:ext uri="{FF2B5EF4-FFF2-40B4-BE49-F238E27FC236}">
                  <a16:creationId xmlns:a16="http://schemas.microsoft.com/office/drawing/2014/main" id="{45C01E0A-3340-4C7E-871D-70BD95F342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607" y="1327736"/>
              <a:ext cx="780290" cy="780290"/>
            </a:xfrm>
            <a:prstGeom prst="rect">
              <a:avLst/>
            </a:prstGeom>
          </p:spPr>
        </p:pic>
        <p:sp>
          <p:nvSpPr>
            <p:cNvPr id="66" name="TextBox 65">
              <a:extLst>
                <a:ext uri="{FF2B5EF4-FFF2-40B4-BE49-F238E27FC236}">
                  <a16:creationId xmlns:a16="http://schemas.microsoft.com/office/drawing/2014/main" id="{8452DF4C-82A4-4140-96B6-93F853C732AD}"/>
                </a:ext>
              </a:extLst>
            </p:cNvPr>
            <p:cNvSpPr txBox="1"/>
            <p:nvPr/>
          </p:nvSpPr>
          <p:spPr>
            <a:xfrm>
              <a:off x="4658141" y="2288623"/>
              <a:ext cx="105413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Grid</a:t>
              </a:r>
            </a:p>
          </p:txBody>
        </p:sp>
        <p:sp>
          <p:nvSpPr>
            <p:cNvPr id="71" name="TextBox 70">
              <a:extLst>
                <a:ext uri="{FF2B5EF4-FFF2-40B4-BE49-F238E27FC236}">
                  <a16:creationId xmlns:a16="http://schemas.microsoft.com/office/drawing/2014/main" id="{77574682-0C35-40D6-BB8C-6601D7CE60AF}"/>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86" name="TextBox 85">
              <a:extLst>
                <a:ext uri="{FF2B5EF4-FFF2-40B4-BE49-F238E27FC236}">
                  <a16:creationId xmlns:a16="http://schemas.microsoft.com/office/drawing/2014/main" id="{AE8CFAB3-B579-4A35-A73A-3A067A11C8D9}"/>
                </a:ext>
              </a:extLst>
            </p:cNvPr>
            <p:cNvSpPr txBox="1"/>
            <p:nvPr/>
          </p:nvSpPr>
          <p:spPr>
            <a:xfrm>
              <a:off x="3280950" y="5930336"/>
              <a:ext cx="706284"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a:t>
              </a:r>
            </a:p>
          </p:txBody>
        </p:sp>
        <p:sp>
          <p:nvSpPr>
            <p:cNvPr id="87" name="TextBox 86">
              <a:extLst>
                <a:ext uri="{FF2B5EF4-FFF2-40B4-BE49-F238E27FC236}">
                  <a16:creationId xmlns:a16="http://schemas.microsoft.com/office/drawing/2014/main" id="{D5F6DC0F-7A87-4C19-AA01-73709EE27DF9}"/>
                </a:ext>
              </a:extLst>
            </p:cNvPr>
            <p:cNvSpPr txBox="1"/>
            <p:nvPr/>
          </p:nvSpPr>
          <p:spPr>
            <a:xfrm>
              <a:off x="4423705" y="5954400"/>
              <a:ext cx="513923"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Blob</a:t>
              </a:r>
            </a:p>
          </p:txBody>
        </p:sp>
        <p:sp>
          <p:nvSpPr>
            <p:cNvPr id="88" name="TextBox 87">
              <a:extLst>
                <a:ext uri="{FF2B5EF4-FFF2-40B4-BE49-F238E27FC236}">
                  <a16:creationId xmlns:a16="http://schemas.microsoft.com/office/drawing/2014/main" id="{DC049BB2-B608-43C4-BBDE-B382F79ABF2E}"/>
                </a:ext>
              </a:extLst>
            </p:cNvPr>
            <p:cNvSpPr txBox="1"/>
            <p:nvPr/>
          </p:nvSpPr>
          <p:spPr>
            <a:xfrm>
              <a:off x="5437706" y="5930336"/>
              <a:ext cx="57906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Table</a:t>
              </a:r>
            </a:p>
          </p:txBody>
        </p:sp>
        <p:sp>
          <p:nvSpPr>
            <p:cNvPr id="89" name="TextBox 88">
              <a:extLst>
                <a:ext uri="{FF2B5EF4-FFF2-40B4-BE49-F238E27FC236}">
                  <a16:creationId xmlns:a16="http://schemas.microsoft.com/office/drawing/2014/main" id="{DE3054C7-0211-48C2-A51B-920889235F7C}"/>
                </a:ext>
              </a:extLst>
            </p:cNvPr>
            <p:cNvSpPr txBox="1"/>
            <p:nvPr/>
          </p:nvSpPr>
          <p:spPr>
            <a:xfrm>
              <a:off x="7047547" y="5930336"/>
              <a:ext cx="66870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Topics</a:t>
              </a:r>
            </a:p>
          </p:txBody>
        </p:sp>
        <p:sp>
          <p:nvSpPr>
            <p:cNvPr id="90" name="TextBox 89">
              <a:extLst>
                <a:ext uri="{FF2B5EF4-FFF2-40B4-BE49-F238E27FC236}">
                  <a16:creationId xmlns:a16="http://schemas.microsoft.com/office/drawing/2014/main" id="{9CE1E06A-E9CB-4D50-96C7-33FAD2B26205}"/>
                </a:ext>
              </a:extLst>
            </p:cNvPr>
            <p:cNvSpPr txBox="1"/>
            <p:nvPr/>
          </p:nvSpPr>
          <p:spPr>
            <a:xfrm>
              <a:off x="8630659" y="5930336"/>
              <a:ext cx="794448"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Queues</a:t>
              </a:r>
            </a:p>
          </p:txBody>
        </p:sp>
        <p:pic>
          <p:nvPicPr>
            <p:cNvPr id="15" name="Picture 14" descr="A close up of a sign&#10;&#10;Description automatically generated">
              <a:extLst>
                <a:ext uri="{FF2B5EF4-FFF2-40B4-BE49-F238E27FC236}">
                  <a16:creationId xmlns:a16="http://schemas.microsoft.com/office/drawing/2014/main" id="{625D581D-DFAA-4210-92C9-8420CAE2064D}"/>
                </a:ext>
              </a:extLst>
            </p:cNvPr>
            <p:cNvPicPr>
              <a:picLocks noChangeAspect="1"/>
            </p:cNvPicPr>
            <p:nvPr/>
          </p:nvPicPr>
          <p:blipFill>
            <a:blip r:embed="rId8"/>
            <a:stretch>
              <a:fillRect/>
            </a:stretch>
          </p:blipFill>
          <p:spPr>
            <a:xfrm>
              <a:off x="6966649" y="5131066"/>
              <a:ext cx="738172" cy="780290"/>
            </a:xfrm>
            <a:prstGeom prst="rect">
              <a:avLst/>
            </a:prstGeom>
          </p:spPr>
        </p:pic>
        <p:pic>
          <p:nvPicPr>
            <p:cNvPr id="17" name="Picture 16">
              <a:extLst>
                <a:ext uri="{FF2B5EF4-FFF2-40B4-BE49-F238E27FC236}">
                  <a16:creationId xmlns:a16="http://schemas.microsoft.com/office/drawing/2014/main" id="{680F8B29-24BA-4D28-AA49-207B22497919}"/>
                </a:ext>
              </a:extLst>
            </p:cNvPr>
            <p:cNvPicPr>
              <a:picLocks noChangeAspect="1"/>
            </p:cNvPicPr>
            <p:nvPr/>
          </p:nvPicPr>
          <p:blipFill>
            <a:blip r:embed="rId9"/>
            <a:stretch>
              <a:fillRect/>
            </a:stretch>
          </p:blipFill>
          <p:spPr>
            <a:xfrm>
              <a:off x="8612631" y="5131067"/>
              <a:ext cx="738171" cy="780289"/>
            </a:xfrm>
            <a:prstGeom prst="rect">
              <a:avLst/>
            </a:prstGeom>
          </p:spPr>
        </p:pic>
        <p:pic>
          <p:nvPicPr>
            <p:cNvPr id="5" name="Picture 4" descr="A close up of a sign&#10;&#10;Description automatically generated">
              <a:extLst>
                <a:ext uri="{FF2B5EF4-FFF2-40B4-BE49-F238E27FC236}">
                  <a16:creationId xmlns:a16="http://schemas.microsoft.com/office/drawing/2014/main" id="{2EA4CD58-9161-46B4-A550-BB278328338A}"/>
                </a:ext>
              </a:extLst>
            </p:cNvPr>
            <p:cNvPicPr>
              <a:picLocks noChangeAspect="1"/>
            </p:cNvPicPr>
            <p:nvPr/>
          </p:nvPicPr>
          <p:blipFill>
            <a:blip r:embed="rId10"/>
            <a:stretch>
              <a:fillRect/>
            </a:stretch>
          </p:blipFill>
          <p:spPr>
            <a:xfrm>
              <a:off x="5686020" y="2989814"/>
              <a:ext cx="780290" cy="780290"/>
            </a:xfrm>
            <a:prstGeom prst="rect">
              <a:avLst/>
            </a:prstGeom>
          </p:spPr>
        </p:pic>
        <p:sp>
          <p:nvSpPr>
            <p:cNvPr id="74" name="TextBox 73">
              <a:extLst>
                <a:ext uri="{FF2B5EF4-FFF2-40B4-BE49-F238E27FC236}">
                  <a16:creationId xmlns:a16="http://schemas.microsoft.com/office/drawing/2014/main" id="{464CCC67-8816-4624-975B-F14383C8C725}"/>
                </a:ext>
              </a:extLst>
            </p:cNvPr>
            <p:cNvSpPr txBox="1"/>
            <p:nvPr/>
          </p:nvSpPr>
          <p:spPr>
            <a:xfrm>
              <a:off x="7600861" y="4212222"/>
              <a:ext cx="114730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Service Bus</a:t>
              </a:r>
            </a:p>
          </p:txBody>
        </p:sp>
        <p:pic>
          <p:nvPicPr>
            <p:cNvPr id="4" name="Graphic 3">
              <a:extLst>
                <a:ext uri="{FF2B5EF4-FFF2-40B4-BE49-F238E27FC236}">
                  <a16:creationId xmlns:a16="http://schemas.microsoft.com/office/drawing/2014/main" id="{5EEA7C90-0619-4DC3-BDC6-38C90C388C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37754" y="3356785"/>
              <a:ext cx="770966" cy="770966"/>
            </a:xfrm>
            <a:prstGeom prst="rect">
              <a:avLst/>
            </a:prstGeom>
          </p:spPr>
        </p:pic>
        <p:pic>
          <p:nvPicPr>
            <p:cNvPr id="8" name="Picture 7">
              <a:extLst>
                <a:ext uri="{FF2B5EF4-FFF2-40B4-BE49-F238E27FC236}">
                  <a16:creationId xmlns:a16="http://schemas.microsoft.com/office/drawing/2014/main" id="{E704E555-52E7-44A3-B9D4-4D96EE272776}"/>
                </a:ext>
              </a:extLst>
            </p:cNvPr>
            <p:cNvPicPr>
              <a:picLocks noChangeAspect="1"/>
            </p:cNvPicPr>
            <p:nvPr/>
          </p:nvPicPr>
          <p:blipFill>
            <a:blip r:embed="rId13"/>
            <a:stretch>
              <a:fillRect/>
            </a:stretch>
          </p:blipFill>
          <p:spPr>
            <a:xfrm>
              <a:off x="4199289" y="3217879"/>
              <a:ext cx="788531" cy="788531"/>
            </a:xfrm>
            <a:prstGeom prst="rect">
              <a:avLst/>
            </a:prstGeom>
          </p:spPr>
        </p:pic>
        <p:pic>
          <p:nvPicPr>
            <p:cNvPr id="12" name="Graphic 11">
              <a:extLst>
                <a:ext uri="{FF2B5EF4-FFF2-40B4-BE49-F238E27FC236}">
                  <a16:creationId xmlns:a16="http://schemas.microsoft.com/office/drawing/2014/main" id="{AA9F0FA4-CE6A-453F-9501-4C914682E44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73812" y="5201422"/>
              <a:ext cx="768658" cy="768658"/>
            </a:xfrm>
            <a:prstGeom prst="rect">
              <a:avLst/>
            </a:prstGeom>
          </p:spPr>
        </p:pic>
        <p:pic>
          <p:nvPicPr>
            <p:cNvPr id="16" name="Graphic 15">
              <a:extLst>
                <a:ext uri="{FF2B5EF4-FFF2-40B4-BE49-F238E27FC236}">
                  <a16:creationId xmlns:a16="http://schemas.microsoft.com/office/drawing/2014/main" id="{D61BDF16-B035-46A3-8E82-04F4E688E7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370958" y="5219908"/>
              <a:ext cx="656992" cy="656992"/>
            </a:xfrm>
            <a:prstGeom prst="rect">
              <a:avLst/>
            </a:prstGeom>
          </p:spPr>
        </p:pic>
        <p:pic>
          <p:nvPicPr>
            <p:cNvPr id="20" name="Graphic 19">
              <a:extLst>
                <a:ext uri="{FF2B5EF4-FFF2-40B4-BE49-F238E27FC236}">
                  <a16:creationId xmlns:a16="http://schemas.microsoft.com/office/drawing/2014/main" id="{620E5287-BCF8-42C0-925F-1F956AF5F2C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58422" y="5156902"/>
              <a:ext cx="728617" cy="728617"/>
            </a:xfrm>
            <a:prstGeom prst="rect">
              <a:avLst/>
            </a:prstGeom>
          </p:spPr>
        </p:pic>
        <p:pic>
          <p:nvPicPr>
            <p:cNvPr id="24" name="Graphic 23">
              <a:extLst>
                <a:ext uri="{FF2B5EF4-FFF2-40B4-BE49-F238E27FC236}">
                  <a16:creationId xmlns:a16="http://schemas.microsoft.com/office/drawing/2014/main" id="{DE837202-FFB1-4054-98F9-CA0098A3D49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391562" y="1260024"/>
              <a:ext cx="1069375" cy="980261"/>
            </a:xfrm>
            <a:prstGeom prst="rect">
              <a:avLst/>
            </a:prstGeom>
          </p:spPr>
        </p:pic>
        <p:sp>
          <p:nvSpPr>
            <p:cNvPr id="3" name="Oval 2"/>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FDBC9FC8-11DD-4B57-B626-13B3442702D8}"/>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3D55E24-38E1-4B6F-9E55-05DA02E2F2D3}"/>
                </a:ext>
              </a:extLst>
            </p:cNvPr>
            <p:cNvSpPr txBox="1"/>
            <p:nvPr/>
          </p:nvSpPr>
          <p:spPr>
            <a:xfrm>
              <a:off x="8290612" y="2881692"/>
              <a:ext cx="631711"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Twilio</a:t>
              </a:r>
            </a:p>
          </p:txBody>
        </p:sp>
      </p:grpSp>
    </p:spTree>
    <p:custDataLst>
      <p:tags r:id="rId1"/>
    </p:custDataLst>
    <p:extLst>
      <p:ext uri="{BB962C8B-B14F-4D97-AF65-F5344CB8AC3E}">
        <p14:creationId xmlns:p14="http://schemas.microsoft.com/office/powerpoint/2010/main" val="5518573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a:t>
            </a:r>
          </a:p>
        </p:txBody>
      </p:sp>
      <p:sp>
        <p:nvSpPr>
          <p:cNvPr id="101" name="Rectangle 100">
            <a:extLst>
              <a:ext uri="{FF2B5EF4-FFF2-40B4-BE49-F238E27FC236}">
                <a16:creationId xmlns:a16="http://schemas.microsoft.com/office/drawing/2014/main" id="{16687A82-B6C1-4388-8CCF-7F1E66AE196E}"/>
              </a:ext>
            </a:extLst>
          </p:cNvPr>
          <p:cNvSpPr/>
          <p:nvPr/>
        </p:nvSpPr>
        <p:spPr>
          <a:xfrm>
            <a:off x="3109590"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4">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02" name="Graphic 101">
            <a:extLst>
              <a:ext uri="{FF2B5EF4-FFF2-40B4-BE49-F238E27FC236}">
                <a16:creationId xmlns:a16="http://schemas.microsoft.com/office/drawing/2014/main" id="{7BDA9B0B-5310-4B2E-9CCE-6CACBCC502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50001" y="1067918"/>
            <a:ext cx="365760" cy="365760"/>
          </a:xfrm>
          <a:prstGeom prst="rect">
            <a:avLst/>
          </a:prstGeom>
        </p:spPr>
      </p:pic>
      <p:sp>
        <p:nvSpPr>
          <p:cNvPr id="7" name="Rectangle 6">
            <a:extLst>
              <a:ext uri="{FF2B5EF4-FFF2-40B4-BE49-F238E27FC236}">
                <a16:creationId xmlns:a16="http://schemas.microsoft.com/office/drawing/2014/main" id="{DAA0DA29-1EE9-4E4B-9876-8BB249C1E3FC}"/>
              </a:ext>
            </a:extLst>
          </p:cNvPr>
          <p:cNvSpPr/>
          <p:nvPr/>
        </p:nvSpPr>
        <p:spPr bwMode="auto">
          <a:xfrm>
            <a:off x="7009292"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App Service plan</a:t>
            </a:r>
          </a:p>
        </p:txBody>
      </p:sp>
      <p:sp>
        <p:nvSpPr>
          <p:cNvPr id="8" name="Rectangle 7">
            <a:extLst>
              <a:ext uri="{FF2B5EF4-FFF2-40B4-BE49-F238E27FC236}">
                <a16:creationId xmlns:a16="http://schemas.microsoft.com/office/drawing/2014/main" id="{9271CFB6-8E6A-4B41-8A16-A3CC71BC6B00}"/>
              </a:ext>
            </a:extLst>
          </p:cNvPr>
          <p:cNvSpPr/>
          <p:nvPr/>
        </p:nvSpPr>
        <p:spPr bwMode="auto">
          <a:xfrm>
            <a:off x="7009292"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9" name="Rectangle 8">
            <a:extLst>
              <a:ext uri="{FF2B5EF4-FFF2-40B4-BE49-F238E27FC236}">
                <a16:creationId xmlns:a16="http://schemas.microsoft.com/office/drawing/2014/main" id="{06BAE621-4558-4AAF-B06C-37A9B7AD0B02}"/>
              </a:ext>
            </a:extLst>
          </p:cNvPr>
          <p:cNvSpPr/>
          <p:nvPr/>
        </p:nvSpPr>
        <p:spPr bwMode="auto">
          <a:xfrm>
            <a:off x="7009292"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0" name="Rectangle 9">
            <a:extLst>
              <a:ext uri="{FF2B5EF4-FFF2-40B4-BE49-F238E27FC236}">
                <a16:creationId xmlns:a16="http://schemas.microsoft.com/office/drawing/2014/main" id="{10957C17-E151-4381-8D27-B50863C59BA9}"/>
              </a:ext>
            </a:extLst>
          </p:cNvPr>
          <p:cNvSpPr/>
          <p:nvPr/>
        </p:nvSpPr>
        <p:spPr bwMode="auto">
          <a:xfrm>
            <a:off x="7009292"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6" name="Graphic 15">
            <a:extLst>
              <a:ext uri="{FF2B5EF4-FFF2-40B4-BE49-F238E27FC236}">
                <a16:creationId xmlns:a16="http://schemas.microsoft.com/office/drawing/2014/main" id="{0FD6223D-B27D-46CE-ACAA-CA78D82258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1233" y="3277175"/>
            <a:ext cx="670742" cy="670742"/>
          </a:xfrm>
          <a:prstGeom prst="rect">
            <a:avLst/>
          </a:prstGeom>
        </p:spPr>
      </p:pic>
      <p:grpSp>
        <p:nvGrpSpPr>
          <p:cNvPr id="6" name="Group 5">
            <a:extLst>
              <a:ext uri="{FF2B5EF4-FFF2-40B4-BE49-F238E27FC236}">
                <a16:creationId xmlns:a16="http://schemas.microsoft.com/office/drawing/2014/main" id="{75E4EC60-AD88-409E-9F38-0E7026E3E7B5}"/>
              </a:ext>
            </a:extLst>
          </p:cNvPr>
          <p:cNvGrpSpPr/>
          <p:nvPr/>
        </p:nvGrpSpPr>
        <p:grpSpPr>
          <a:xfrm>
            <a:off x="7481003" y="5368485"/>
            <a:ext cx="1351628" cy="610187"/>
            <a:chOff x="4183523" y="5381038"/>
            <a:chExt cx="919122" cy="414934"/>
          </a:xfrm>
        </p:grpSpPr>
        <p:pic>
          <p:nvPicPr>
            <p:cNvPr id="17" name="Graphic 16">
              <a:extLst>
                <a:ext uri="{FF2B5EF4-FFF2-40B4-BE49-F238E27FC236}">
                  <a16:creationId xmlns:a16="http://schemas.microsoft.com/office/drawing/2014/main" id="{820E2711-60CD-4B35-93AC-31F22C1608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3" y="5410568"/>
              <a:ext cx="355875" cy="355875"/>
            </a:xfrm>
            <a:prstGeom prst="rect">
              <a:avLst/>
            </a:prstGeom>
          </p:spPr>
        </p:pic>
        <p:pic>
          <p:nvPicPr>
            <p:cNvPr id="18" name="Graphic 17">
              <a:extLst>
                <a:ext uri="{FF2B5EF4-FFF2-40B4-BE49-F238E27FC236}">
                  <a16:creationId xmlns:a16="http://schemas.microsoft.com/office/drawing/2014/main" id="{F666AA57-93B2-4D7F-A234-558CA65E0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sp>
        <p:nvSpPr>
          <p:cNvPr id="69" name="Rectangle 68">
            <a:extLst>
              <a:ext uri="{FF2B5EF4-FFF2-40B4-BE49-F238E27FC236}">
                <a16:creationId xmlns:a16="http://schemas.microsoft.com/office/drawing/2014/main" id="{342269AA-098B-4B40-8016-85D9299692FF}"/>
              </a:ext>
            </a:extLst>
          </p:cNvPr>
          <p:cNvSpPr/>
          <p:nvPr/>
        </p:nvSpPr>
        <p:spPr bwMode="auto">
          <a:xfrm>
            <a:off x="2552888" y="2270942"/>
            <a:ext cx="2160000" cy="396000"/>
          </a:xfrm>
          <a:prstGeom prst="rect">
            <a:avLst/>
          </a:prstGeom>
          <a:solidFill>
            <a:srgbClr val="5B2D90"/>
          </a:solidFill>
          <a:ln w="10795"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Development</a:t>
            </a:r>
          </a:p>
        </p:txBody>
      </p:sp>
      <p:sp>
        <p:nvSpPr>
          <p:cNvPr id="70" name="Rectangle 69">
            <a:extLst>
              <a:ext uri="{FF2B5EF4-FFF2-40B4-BE49-F238E27FC236}">
                <a16:creationId xmlns:a16="http://schemas.microsoft.com/office/drawing/2014/main" id="{54BA4336-2991-44E1-B0FE-D8A9009AF38C}"/>
              </a:ext>
            </a:extLst>
          </p:cNvPr>
          <p:cNvSpPr/>
          <p:nvPr/>
        </p:nvSpPr>
        <p:spPr bwMode="auto">
          <a:xfrm>
            <a:off x="4775329" y="2273226"/>
            <a:ext cx="6640088" cy="396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83" name="Rectangle 82">
            <a:extLst>
              <a:ext uri="{FF2B5EF4-FFF2-40B4-BE49-F238E27FC236}">
                <a16:creationId xmlns:a16="http://schemas.microsoft.com/office/drawing/2014/main" id="{97BA5FD0-D050-4BE5-993E-1F9B33DAD82E}"/>
              </a:ext>
            </a:extLst>
          </p:cNvPr>
          <p:cNvSpPr/>
          <p:nvPr/>
        </p:nvSpPr>
        <p:spPr bwMode="auto">
          <a:xfrm>
            <a:off x="2541366"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Core Tools + favorite editor</a:t>
            </a:r>
          </a:p>
        </p:txBody>
      </p:sp>
      <p:sp>
        <p:nvSpPr>
          <p:cNvPr id="84" name="Rectangle 83">
            <a:extLst>
              <a:ext uri="{FF2B5EF4-FFF2-40B4-BE49-F238E27FC236}">
                <a16:creationId xmlns:a16="http://schemas.microsoft.com/office/drawing/2014/main" id="{267B8C2B-1256-4EDA-8C5B-058EFC390533}"/>
              </a:ext>
            </a:extLst>
          </p:cNvPr>
          <p:cNvSpPr/>
          <p:nvPr/>
        </p:nvSpPr>
        <p:spPr bwMode="auto">
          <a:xfrm>
            <a:off x="2541366" y="4241764"/>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85" name="Rectangle 84">
            <a:extLst>
              <a:ext uri="{FF2B5EF4-FFF2-40B4-BE49-F238E27FC236}">
                <a16:creationId xmlns:a16="http://schemas.microsoft.com/office/drawing/2014/main" id="{624DBB86-B30A-4A59-A615-C27CF5F4352C}"/>
              </a:ext>
            </a:extLst>
          </p:cNvPr>
          <p:cNvSpPr/>
          <p:nvPr/>
        </p:nvSpPr>
        <p:spPr bwMode="auto">
          <a:xfrm>
            <a:off x="2541366" y="524665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macOS, or Linux</a:t>
            </a:r>
          </a:p>
        </p:txBody>
      </p:sp>
      <p:sp>
        <p:nvSpPr>
          <p:cNvPr id="86" name="Rectangle 85">
            <a:extLst>
              <a:ext uri="{FF2B5EF4-FFF2-40B4-BE49-F238E27FC236}">
                <a16:creationId xmlns:a16="http://schemas.microsoft.com/office/drawing/2014/main" id="{0518EFF1-3F75-4F43-86BC-714761191C9A}"/>
              </a:ext>
            </a:extLst>
          </p:cNvPr>
          <p:cNvSpPr/>
          <p:nvPr/>
        </p:nvSpPr>
        <p:spPr bwMode="auto">
          <a:xfrm>
            <a:off x="2541366" y="2731517"/>
            <a:ext cx="2160000" cy="432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Local dev machine</a:t>
            </a:r>
          </a:p>
        </p:txBody>
      </p:sp>
      <p:grpSp>
        <p:nvGrpSpPr>
          <p:cNvPr id="30" name="Group 29">
            <a:extLst>
              <a:ext uri="{FF2B5EF4-FFF2-40B4-BE49-F238E27FC236}">
                <a16:creationId xmlns:a16="http://schemas.microsoft.com/office/drawing/2014/main" id="{E838B9C1-E98C-4B8E-81BD-9DCAD83850C8}"/>
              </a:ext>
            </a:extLst>
          </p:cNvPr>
          <p:cNvGrpSpPr/>
          <p:nvPr/>
        </p:nvGrpSpPr>
        <p:grpSpPr>
          <a:xfrm>
            <a:off x="2803360" y="4318905"/>
            <a:ext cx="1636012" cy="723234"/>
            <a:chOff x="1557506" y="4464103"/>
            <a:chExt cx="980871" cy="433615"/>
          </a:xfrm>
        </p:grpSpPr>
        <p:pic>
          <p:nvPicPr>
            <p:cNvPr id="87" name="Graphic 86">
              <a:extLst>
                <a:ext uri="{FF2B5EF4-FFF2-40B4-BE49-F238E27FC236}">
                  <a16:creationId xmlns:a16="http://schemas.microsoft.com/office/drawing/2014/main" id="{65346491-C4C9-42F3-A3D5-EEA299C19F6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88" name="Picture 87">
              <a:extLst>
                <a:ext uri="{FF2B5EF4-FFF2-40B4-BE49-F238E27FC236}">
                  <a16:creationId xmlns:a16="http://schemas.microsoft.com/office/drawing/2014/main" id="{8205D42E-CFB5-4B31-87B4-98658F7C62A2}"/>
                </a:ext>
              </a:extLst>
            </p:cNvPr>
            <p:cNvPicPr>
              <a:picLocks noChangeAspect="1"/>
            </p:cNvPicPr>
            <p:nvPr/>
          </p:nvPicPr>
          <p:blipFill>
            <a:blip r:embed="rId15"/>
            <a:stretch>
              <a:fillRect/>
            </a:stretch>
          </p:blipFill>
          <p:spPr>
            <a:xfrm>
              <a:off x="2034529" y="4464103"/>
              <a:ext cx="503848" cy="433615"/>
            </a:xfrm>
            <a:prstGeom prst="rect">
              <a:avLst/>
            </a:prstGeom>
          </p:spPr>
        </p:pic>
      </p:grpSp>
      <p:grpSp>
        <p:nvGrpSpPr>
          <p:cNvPr id="31" name="Group 30">
            <a:extLst>
              <a:ext uri="{FF2B5EF4-FFF2-40B4-BE49-F238E27FC236}">
                <a16:creationId xmlns:a16="http://schemas.microsoft.com/office/drawing/2014/main" id="{80A7F983-4A83-4B77-B784-18395A36FAE0}"/>
              </a:ext>
            </a:extLst>
          </p:cNvPr>
          <p:cNvGrpSpPr/>
          <p:nvPr/>
        </p:nvGrpSpPr>
        <p:grpSpPr>
          <a:xfrm>
            <a:off x="2695702" y="5443908"/>
            <a:ext cx="1851329" cy="465034"/>
            <a:chOff x="1537933" y="5443067"/>
            <a:chExt cx="1092085" cy="274320"/>
          </a:xfrm>
        </p:grpSpPr>
        <p:pic>
          <p:nvPicPr>
            <p:cNvPr id="92" name="Graphic 91">
              <a:extLst>
                <a:ext uri="{FF2B5EF4-FFF2-40B4-BE49-F238E27FC236}">
                  <a16:creationId xmlns:a16="http://schemas.microsoft.com/office/drawing/2014/main" id="{3F62A71A-5FEC-4B35-8B16-310EE99FC6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37933" y="5443067"/>
              <a:ext cx="274320" cy="274320"/>
            </a:xfrm>
            <a:prstGeom prst="rect">
              <a:avLst/>
            </a:prstGeom>
          </p:spPr>
        </p:pic>
        <p:pic>
          <p:nvPicPr>
            <p:cNvPr id="93" name="Graphic 92">
              <a:extLst>
                <a:ext uri="{FF2B5EF4-FFF2-40B4-BE49-F238E27FC236}">
                  <a16:creationId xmlns:a16="http://schemas.microsoft.com/office/drawing/2014/main" id="{E3A0111E-C4F9-48EB-95F9-EDAB518EC3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10345" y="5541801"/>
              <a:ext cx="365760" cy="86319"/>
            </a:xfrm>
            <a:prstGeom prst="rect">
              <a:avLst/>
            </a:prstGeom>
          </p:spPr>
        </p:pic>
        <p:pic>
          <p:nvPicPr>
            <p:cNvPr id="94" name="Graphic 93">
              <a:extLst>
                <a:ext uri="{FF2B5EF4-FFF2-40B4-BE49-F238E27FC236}">
                  <a16:creationId xmlns:a16="http://schemas.microsoft.com/office/drawing/2014/main" id="{DBA7F9D5-3EA1-43F2-A95F-630DEBF178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55698" y="5443067"/>
              <a:ext cx="274320" cy="274320"/>
            </a:xfrm>
            <a:prstGeom prst="rect">
              <a:avLst/>
            </a:prstGeom>
          </p:spPr>
        </p:pic>
      </p:grpSp>
      <p:pic>
        <p:nvPicPr>
          <p:cNvPr id="90" name="Graphic 89">
            <a:extLst>
              <a:ext uri="{FF2B5EF4-FFF2-40B4-BE49-F238E27FC236}">
                <a16:creationId xmlns:a16="http://schemas.microsoft.com/office/drawing/2014/main" id="{B0DB9F4E-934F-472F-97C4-C860506FEB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43892" y="3217360"/>
            <a:ext cx="395186" cy="395186"/>
          </a:xfrm>
          <a:prstGeom prst="rect">
            <a:avLst/>
          </a:prstGeom>
        </p:spPr>
      </p:pic>
      <p:grpSp>
        <p:nvGrpSpPr>
          <p:cNvPr id="39" name="Group 38">
            <a:extLst>
              <a:ext uri="{FF2B5EF4-FFF2-40B4-BE49-F238E27FC236}">
                <a16:creationId xmlns:a16="http://schemas.microsoft.com/office/drawing/2014/main" id="{BCE8106D-0775-4152-94EB-F07F890A34DA}"/>
              </a:ext>
            </a:extLst>
          </p:cNvPr>
          <p:cNvGrpSpPr/>
          <p:nvPr/>
        </p:nvGrpSpPr>
        <p:grpSpPr>
          <a:xfrm>
            <a:off x="3026419" y="3674677"/>
            <a:ext cx="1189894" cy="314226"/>
            <a:chOff x="3171485" y="3636577"/>
            <a:chExt cx="1189894" cy="314226"/>
          </a:xfrm>
        </p:grpSpPr>
        <p:pic>
          <p:nvPicPr>
            <p:cNvPr id="96" name="Graphic 95">
              <a:extLst>
                <a:ext uri="{FF2B5EF4-FFF2-40B4-BE49-F238E27FC236}">
                  <a16:creationId xmlns:a16="http://schemas.microsoft.com/office/drawing/2014/main" id="{83F72650-87D1-4452-9D5B-E64F507759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37898" y="3665267"/>
              <a:ext cx="274320" cy="268834"/>
            </a:xfrm>
            <a:prstGeom prst="rect">
              <a:avLst/>
            </a:prstGeom>
          </p:spPr>
        </p:pic>
        <p:pic>
          <p:nvPicPr>
            <p:cNvPr id="97" name="Graphic 96">
              <a:extLst>
                <a:ext uri="{FF2B5EF4-FFF2-40B4-BE49-F238E27FC236}">
                  <a16:creationId xmlns:a16="http://schemas.microsoft.com/office/drawing/2014/main" id="{AB40A340-C96E-48FA-81FD-5EBEC20584F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71485" y="3636577"/>
              <a:ext cx="291573" cy="297524"/>
            </a:xfrm>
            <a:prstGeom prst="rect">
              <a:avLst/>
            </a:prstGeom>
          </p:spPr>
        </p:pic>
        <p:sp>
          <p:nvSpPr>
            <p:cNvPr id="98" name="Rectangle 97">
              <a:extLst>
                <a:ext uri="{FF2B5EF4-FFF2-40B4-BE49-F238E27FC236}">
                  <a16:creationId xmlns:a16="http://schemas.microsoft.com/office/drawing/2014/main" id="{41030EBE-D192-485B-A470-F8E0665FDB8C}"/>
                </a:ext>
              </a:extLst>
            </p:cNvPr>
            <p:cNvSpPr/>
            <p:nvPr/>
          </p:nvSpPr>
          <p:spPr bwMode="auto">
            <a:xfrm>
              <a:off x="4087059" y="3676483"/>
              <a:ext cx="274320" cy="27432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sp>
        <p:nvSpPr>
          <p:cNvPr id="99" name="Rectangle 98">
            <a:extLst>
              <a:ext uri="{FF2B5EF4-FFF2-40B4-BE49-F238E27FC236}">
                <a16:creationId xmlns:a16="http://schemas.microsoft.com/office/drawing/2014/main" id="{899313ED-100B-4B12-B8EE-879187FEAC2B}"/>
              </a:ext>
            </a:extLst>
          </p:cNvPr>
          <p:cNvSpPr/>
          <p:nvPr/>
        </p:nvSpPr>
        <p:spPr bwMode="auto">
          <a:xfrm>
            <a:off x="3484206" y="3545960"/>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j-lt"/>
                <a:ea typeface="+mn-ea"/>
                <a:cs typeface="+mn-cs"/>
              </a:rPr>
              <a:t>+</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5025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52887" y="1525493"/>
            <a:ext cx="8862175"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93683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323412" y="1525493"/>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711166"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98921"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81893" y="1550684"/>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0" name="Straight Arrow Connector 109">
            <a:extLst>
              <a:ext uri="{FF2B5EF4-FFF2-40B4-BE49-F238E27FC236}">
                <a16:creationId xmlns:a16="http://schemas.microsoft.com/office/drawing/2014/main" id="{8302396B-EC2C-4D9D-BE94-A9546F06519D}"/>
              </a:ext>
            </a:extLst>
          </p:cNvPr>
          <p:cNvCxnSpPr>
            <a:cxnSpLocks/>
          </p:cNvCxnSpPr>
          <p:nvPr/>
        </p:nvCxnSpPr>
        <p:spPr>
          <a:xfrm>
            <a:off x="3539106" y="1979986"/>
            <a:ext cx="0" cy="277540"/>
          </a:xfrm>
          <a:prstGeom prst="straightConnector1">
            <a:avLst/>
          </a:prstGeom>
          <a:noFill/>
          <a:ln w="38100" cap="flat" cmpd="sng" algn="ctr">
            <a:solidFill>
              <a:srgbClr val="D73B02"/>
            </a:solidFill>
            <a:prstDash val="solid"/>
            <a:headEnd type="none" w="lg" len="med"/>
            <a:tailEnd type="triangle"/>
          </a:ln>
          <a:effectLst/>
        </p:spPr>
      </p:cxn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539106" y="2046448"/>
            <a:ext cx="4556267" cy="226778"/>
          </a:xfrm>
          <a:prstGeom prst="bentConnector2">
            <a:avLst/>
          </a:prstGeom>
          <a:noFill/>
          <a:ln w="38100" cap="flat" cmpd="sng" algn="ctr">
            <a:solidFill>
              <a:srgbClr val="D73B02"/>
            </a:solidFill>
            <a:prstDash val="solid"/>
            <a:headEnd type="none" w="lg" len="med"/>
            <a:tailEnd type="triangle"/>
          </a:ln>
          <a:effectLst/>
        </p:spPr>
      </p:cxnSp>
      <p:sp>
        <p:nvSpPr>
          <p:cNvPr id="113" name="Rectangle 112">
            <a:extLst>
              <a:ext uri="{FF2B5EF4-FFF2-40B4-BE49-F238E27FC236}">
                <a16:creationId xmlns:a16="http://schemas.microsoft.com/office/drawing/2014/main" id="{D5460EDC-7ECC-459D-8F91-AE721D1086CD}"/>
              </a:ext>
            </a:extLst>
          </p:cNvPr>
          <p:cNvSpPr/>
          <p:nvPr/>
        </p:nvSpPr>
        <p:spPr bwMode="auto">
          <a:xfrm>
            <a:off x="9243254"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Premium plan</a:t>
            </a:r>
          </a:p>
        </p:txBody>
      </p:sp>
      <p:sp>
        <p:nvSpPr>
          <p:cNvPr id="115" name="Rectangle 114">
            <a:extLst>
              <a:ext uri="{FF2B5EF4-FFF2-40B4-BE49-F238E27FC236}">
                <a16:creationId xmlns:a16="http://schemas.microsoft.com/office/drawing/2014/main" id="{CD1A99A6-B8A1-4D8F-9798-085C265A8B06}"/>
              </a:ext>
            </a:extLst>
          </p:cNvPr>
          <p:cNvSpPr/>
          <p:nvPr/>
        </p:nvSpPr>
        <p:spPr bwMode="auto">
          <a:xfrm>
            <a:off x="9243254" y="5254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16" name="Rectangle 115">
            <a:extLst>
              <a:ext uri="{FF2B5EF4-FFF2-40B4-BE49-F238E27FC236}">
                <a16:creationId xmlns:a16="http://schemas.microsoft.com/office/drawing/2014/main" id="{0B47D797-0011-4FF3-B322-E2A3A2354FB7}"/>
              </a:ext>
            </a:extLst>
          </p:cNvPr>
          <p:cNvSpPr/>
          <p:nvPr/>
        </p:nvSpPr>
        <p:spPr bwMode="auto">
          <a:xfrm>
            <a:off x="9243254" y="2731517"/>
            <a:ext cx="2160000" cy="432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19" name="Graphic 118">
            <a:extLst>
              <a:ext uri="{FF2B5EF4-FFF2-40B4-BE49-F238E27FC236}">
                <a16:creationId xmlns:a16="http://schemas.microsoft.com/office/drawing/2014/main" id="{7D799CFD-16B5-4D8B-BAD0-F7A40E7354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4167" y="3277175"/>
            <a:ext cx="718174" cy="718174"/>
          </a:xfrm>
          <a:prstGeom prst="rect">
            <a:avLst/>
          </a:prstGeom>
        </p:spPr>
      </p:pic>
      <p:sp>
        <p:nvSpPr>
          <p:cNvPr id="21" name="Rectangle 20">
            <a:extLst>
              <a:ext uri="{FF2B5EF4-FFF2-40B4-BE49-F238E27FC236}">
                <a16:creationId xmlns:a16="http://schemas.microsoft.com/office/drawing/2014/main" id="{305CB6A9-15AF-48AF-B3DD-B16F3DB6B056}"/>
              </a:ext>
            </a:extLst>
          </p:cNvPr>
          <p:cNvSpPr/>
          <p:nvPr/>
        </p:nvSpPr>
        <p:spPr bwMode="auto">
          <a:xfrm>
            <a:off x="4775329"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Consumption plan</a:t>
            </a:r>
          </a:p>
        </p:txBody>
      </p:sp>
      <p:sp>
        <p:nvSpPr>
          <p:cNvPr id="22" name="Rectangle 21">
            <a:extLst>
              <a:ext uri="{FF2B5EF4-FFF2-40B4-BE49-F238E27FC236}">
                <a16:creationId xmlns:a16="http://schemas.microsoft.com/office/drawing/2014/main" id="{24BAD881-323A-4188-A7F4-6668F5FE0B4F}"/>
              </a:ext>
            </a:extLst>
          </p:cNvPr>
          <p:cNvSpPr/>
          <p:nvPr/>
        </p:nvSpPr>
        <p:spPr bwMode="auto">
          <a:xfrm>
            <a:off x="4775329"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a:t>
            </a:r>
          </a:p>
        </p:txBody>
      </p:sp>
      <p:sp>
        <p:nvSpPr>
          <p:cNvPr id="23" name="Rectangle 22">
            <a:extLst>
              <a:ext uri="{FF2B5EF4-FFF2-40B4-BE49-F238E27FC236}">
                <a16:creationId xmlns:a16="http://schemas.microsoft.com/office/drawing/2014/main" id="{25332E8F-3025-4DED-A71E-643BA12E6BB3}"/>
              </a:ext>
            </a:extLst>
          </p:cNvPr>
          <p:cNvSpPr/>
          <p:nvPr/>
        </p:nvSpPr>
        <p:spPr bwMode="auto">
          <a:xfrm>
            <a:off x="4775329"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24" name="Rectangle 23">
            <a:extLst>
              <a:ext uri="{FF2B5EF4-FFF2-40B4-BE49-F238E27FC236}">
                <a16:creationId xmlns:a16="http://schemas.microsoft.com/office/drawing/2014/main" id="{B31EDC99-51BD-4DAF-9CE1-A69F8910CBF8}"/>
              </a:ext>
            </a:extLst>
          </p:cNvPr>
          <p:cNvSpPr/>
          <p:nvPr/>
        </p:nvSpPr>
        <p:spPr bwMode="auto">
          <a:xfrm>
            <a:off x="4775329"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27" name="Graphic 26">
            <a:extLst>
              <a:ext uri="{FF2B5EF4-FFF2-40B4-BE49-F238E27FC236}">
                <a16:creationId xmlns:a16="http://schemas.microsoft.com/office/drawing/2014/main" id="{B625B303-12CE-4A5A-A9CA-B547F550AE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61252" y="3314412"/>
            <a:ext cx="563105" cy="563105"/>
          </a:xfrm>
          <a:prstGeom prst="rect">
            <a:avLst/>
          </a:prstGeom>
        </p:spPr>
      </p:pic>
      <p:pic>
        <p:nvPicPr>
          <p:cNvPr id="122" name="Graphic 121">
            <a:extLst>
              <a:ext uri="{FF2B5EF4-FFF2-40B4-BE49-F238E27FC236}">
                <a16:creationId xmlns:a16="http://schemas.microsoft.com/office/drawing/2014/main" id="{3A82BD18-B9D2-4E4A-8200-6A21BAF354B7}"/>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5501030" y="4318649"/>
            <a:ext cx="708599" cy="708599"/>
          </a:xfrm>
          <a:prstGeom prst="rect">
            <a:avLst/>
          </a:prstGeom>
        </p:spPr>
      </p:pic>
      <p:grpSp>
        <p:nvGrpSpPr>
          <p:cNvPr id="125" name="Group 124">
            <a:extLst>
              <a:ext uri="{FF2B5EF4-FFF2-40B4-BE49-F238E27FC236}">
                <a16:creationId xmlns:a16="http://schemas.microsoft.com/office/drawing/2014/main" id="{2F3D58A5-F3F4-43AA-95A7-16833C1A123C}"/>
              </a:ext>
            </a:extLst>
          </p:cNvPr>
          <p:cNvGrpSpPr/>
          <p:nvPr/>
        </p:nvGrpSpPr>
        <p:grpSpPr>
          <a:xfrm>
            <a:off x="5244811" y="5368485"/>
            <a:ext cx="1351626" cy="610187"/>
            <a:chOff x="4183524" y="5381038"/>
            <a:chExt cx="919121" cy="414934"/>
          </a:xfrm>
        </p:grpSpPr>
        <p:pic>
          <p:nvPicPr>
            <p:cNvPr id="126" name="Graphic 125">
              <a:extLst>
                <a:ext uri="{FF2B5EF4-FFF2-40B4-BE49-F238E27FC236}">
                  <a16:creationId xmlns:a16="http://schemas.microsoft.com/office/drawing/2014/main" id="{6C2DD6FD-68EF-47C4-8C42-87BF341335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4" y="5410568"/>
              <a:ext cx="355875" cy="355875"/>
            </a:xfrm>
            <a:prstGeom prst="rect">
              <a:avLst/>
            </a:prstGeom>
          </p:spPr>
        </p:pic>
        <p:pic>
          <p:nvPicPr>
            <p:cNvPr id="127" name="Graphic 126">
              <a:extLst>
                <a:ext uri="{FF2B5EF4-FFF2-40B4-BE49-F238E27FC236}">
                  <a16:creationId xmlns:a16="http://schemas.microsoft.com/office/drawing/2014/main" id="{C63A3609-6991-4915-A0DC-AD48D45723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grpSp>
        <p:nvGrpSpPr>
          <p:cNvPr id="128" name="Group 127">
            <a:extLst>
              <a:ext uri="{FF2B5EF4-FFF2-40B4-BE49-F238E27FC236}">
                <a16:creationId xmlns:a16="http://schemas.microsoft.com/office/drawing/2014/main" id="{DE433107-994F-45EF-BEDB-4CF3DE3BB09A}"/>
              </a:ext>
            </a:extLst>
          </p:cNvPr>
          <p:cNvGrpSpPr/>
          <p:nvPr/>
        </p:nvGrpSpPr>
        <p:grpSpPr>
          <a:xfrm>
            <a:off x="7271286" y="4303678"/>
            <a:ext cx="1636012" cy="723234"/>
            <a:chOff x="1557506" y="4464103"/>
            <a:chExt cx="980871" cy="433615"/>
          </a:xfrm>
        </p:grpSpPr>
        <p:pic>
          <p:nvPicPr>
            <p:cNvPr id="129" name="Graphic 128">
              <a:extLst>
                <a:ext uri="{FF2B5EF4-FFF2-40B4-BE49-F238E27FC236}">
                  <a16:creationId xmlns:a16="http://schemas.microsoft.com/office/drawing/2014/main" id="{96E5E96D-7D9F-46F4-8E88-8242F9FD62F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130" name="Picture 129">
              <a:extLst>
                <a:ext uri="{FF2B5EF4-FFF2-40B4-BE49-F238E27FC236}">
                  <a16:creationId xmlns:a16="http://schemas.microsoft.com/office/drawing/2014/main" id="{C2AE5B84-3703-4F66-9356-278637997020}"/>
                </a:ext>
              </a:extLst>
            </p:cNvPr>
            <p:cNvPicPr>
              <a:picLocks noChangeAspect="1"/>
            </p:cNvPicPr>
            <p:nvPr/>
          </p:nvPicPr>
          <p:blipFill>
            <a:blip r:embed="rId15"/>
            <a:stretch>
              <a:fillRect/>
            </a:stretch>
          </p:blipFill>
          <p:spPr>
            <a:xfrm>
              <a:off x="2034529" y="4464103"/>
              <a:ext cx="503848" cy="433615"/>
            </a:xfrm>
            <a:prstGeom prst="rect">
              <a:avLst/>
            </a:prstGeom>
          </p:spPr>
        </p:pic>
      </p:grpSp>
      <p:sp>
        <p:nvSpPr>
          <p:cNvPr id="56" name="Rectangle 55">
            <a:extLst>
              <a:ext uri="{FF2B5EF4-FFF2-40B4-BE49-F238E27FC236}">
                <a16:creationId xmlns:a16="http://schemas.microsoft.com/office/drawing/2014/main" id="{556CA686-BA97-42CC-8906-DA085252B9EF}"/>
              </a:ext>
            </a:extLst>
          </p:cNvPr>
          <p:cNvSpPr/>
          <p:nvPr/>
        </p:nvSpPr>
        <p:spPr bwMode="auto">
          <a:xfrm>
            <a:off x="776583"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31" name="Rectangle 130">
            <a:extLst>
              <a:ext uri="{FF2B5EF4-FFF2-40B4-BE49-F238E27FC236}">
                <a16:creationId xmlns:a16="http://schemas.microsoft.com/office/drawing/2014/main" id="{D194B1DC-DC7A-4ABA-A1B9-E8A3A125C311}"/>
              </a:ext>
            </a:extLst>
          </p:cNvPr>
          <p:cNvSpPr/>
          <p:nvPr/>
        </p:nvSpPr>
        <p:spPr bwMode="auto">
          <a:xfrm>
            <a:off x="776583"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32" name="Rectangle 131">
            <a:extLst>
              <a:ext uri="{FF2B5EF4-FFF2-40B4-BE49-F238E27FC236}">
                <a16:creationId xmlns:a16="http://schemas.microsoft.com/office/drawing/2014/main" id="{B6B7806A-D888-4CDB-86EA-820F3A70A854}"/>
              </a:ext>
            </a:extLst>
          </p:cNvPr>
          <p:cNvSpPr/>
          <p:nvPr/>
        </p:nvSpPr>
        <p:spPr bwMode="auto">
          <a:xfrm>
            <a:off x="776583"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pic>
        <p:nvPicPr>
          <p:cNvPr id="4" name="Graphic 3">
            <a:extLst>
              <a:ext uri="{FF2B5EF4-FFF2-40B4-BE49-F238E27FC236}">
                <a16:creationId xmlns:a16="http://schemas.microsoft.com/office/drawing/2014/main" id="{C5BE8486-B7EC-4181-AFEB-9CD78ECAC69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8837" y="3314411"/>
            <a:ext cx="589363" cy="589363"/>
          </a:xfrm>
          <a:prstGeom prst="rect">
            <a:avLst/>
          </a:prstGeom>
        </p:spPr>
      </p:pic>
      <p:pic>
        <p:nvPicPr>
          <p:cNvPr id="5" name="Graphic 4">
            <a:extLst>
              <a:ext uri="{FF2B5EF4-FFF2-40B4-BE49-F238E27FC236}">
                <a16:creationId xmlns:a16="http://schemas.microsoft.com/office/drawing/2014/main" id="{62F3D82C-6C82-458C-B4C2-762AB1D47E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68595" y="5455337"/>
            <a:ext cx="523337" cy="523337"/>
          </a:xfrm>
          <a:prstGeom prst="rect">
            <a:avLst/>
          </a:prstGeom>
        </p:spPr>
      </p:pic>
      <p:pic>
        <p:nvPicPr>
          <p:cNvPr id="11" name="Graphic 10">
            <a:extLst>
              <a:ext uri="{FF2B5EF4-FFF2-40B4-BE49-F238E27FC236}">
                <a16:creationId xmlns:a16="http://schemas.microsoft.com/office/drawing/2014/main" id="{DE2DCDDA-F9D8-4819-B7AE-7DE57E3BEA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10036" y="5411911"/>
            <a:ext cx="610187" cy="610187"/>
          </a:xfrm>
          <a:prstGeom prst="rect">
            <a:avLst/>
          </a:prstGeom>
        </p:spPr>
      </p:pic>
      <p:sp>
        <p:nvSpPr>
          <p:cNvPr id="66" name="Rectangle 65">
            <a:extLst>
              <a:ext uri="{FF2B5EF4-FFF2-40B4-BE49-F238E27FC236}">
                <a16:creationId xmlns:a16="http://schemas.microsoft.com/office/drawing/2014/main" id="{DAA17CB7-C58A-4CE3-A6D7-E8D9526A6557}"/>
              </a:ext>
            </a:extLst>
          </p:cNvPr>
          <p:cNvSpPr/>
          <p:nvPr/>
        </p:nvSpPr>
        <p:spPr bwMode="auto">
          <a:xfrm>
            <a:off x="9243254" y="4246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grpSp>
        <p:nvGrpSpPr>
          <p:cNvPr id="67" name="Group 66">
            <a:extLst>
              <a:ext uri="{FF2B5EF4-FFF2-40B4-BE49-F238E27FC236}">
                <a16:creationId xmlns:a16="http://schemas.microsoft.com/office/drawing/2014/main" id="{3F7BE252-FBC4-4D37-B51C-9C62BE98E29E}"/>
              </a:ext>
            </a:extLst>
          </p:cNvPr>
          <p:cNvGrpSpPr/>
          <p:nvPr/>
        </p:nvGrpSpPr>
        <p:grpSpPr>
          <a:xfrm>
            <a:off x="9505248" y="4300527"/>
            <a:ext cx="1636012" cy="723234"/>
            <a:chOff x="1557506" y="4464103"/>
            <a:chExt cx="980871" cy="433615"/>
          </a:xfrm>
        </p:grpSpPr>
        <p:pic>
          <p:nvPicPr>
            <p:cNvPr id="68" name="Graphic 67">
              <a:extLst>
                <a:ext uri="{FF2B5EF4-FFF2-40B4-BE49-F238E27FC236}">
                  <a16:creationId xmlns:a16="http://schemas.microsoft.com/office/drawing/2014/main" id="{D0E92B60-0B68-4D56-B7F5-02D4B0A0B592}"/>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71" name="Picture 70">
              <a:extLst>
                <a:ext uri="{FF2B5EF4-FFF2-40B4-BE49-F238E27FC236}">
                  <a16:creationId xmlns:a16="http://schemas.microsoft.com/office/drawing/2014/main" id="{C13F6E67-43EC-43C4-B8B1-14EEE7889742}"/>
                </a:ext>
              </a:extLst>
            </p:cNvPr>
            <p:cNvPicPr>
              <a:picLocks noChangeAspect="1"/>
            </p:cNvPicPr>
            <p:nvPr/>
          </p:nvPicPr>
          <p:blipFill>
            <a:blip r:embed="rId15"/>
            <a:stretch>
              <a:fillRect/>
            </a:stretch>
          </p:blipFill>
          <p:spPr>
            <a:xfrm>
              <a:off x="2034529" y="4464103"/>
              <a:ext cx="503848" cy="433615"/>
            </a:xfrm>
            <a:prstGeom prst="rect">
              <a:avLst/>
            </a:prstGeom>
          </p:spPr>
        </p:pic>
      </p:grpSp>
    </p:spTree>
    <p:custDataLst>
      <p:tags r:id="rId1"/>
    </p:custDataLst>
    <p:extLst>
      <p:ext uri="{BB962C8B-B14F-4D97-AF65-F5344CB8AC3E}">
        <p14:creationId xmlns:p14="http://schemas.microsoft.com/office/powerpoint/2010/main" val="154465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71390" indent="-571390"/>
            <a:r>
              <a:rPr lang="en-US" dirty="0"/>
              <a:t>App Service offers dedicated and dynamic tiers.</a:t>
            </a:r>
          </a:p>
          <a:p>
            <a:pPr marL="571390" indent="-571390"/>
            <a:r>
              <a:rPr lang="en-US" dirty="0"/>
              <a:t>Dedicated is the existing App Service plan tiers</a:t>
            </a:r>
          </a:p>
          <a:p>
            <a:pPr marL="1371337" indent="-457112"/>
            <a:r>
              <a:rPr lang="en-US" sz="2000" dirty="0"/>
              <a:t>Basic, Standard, Premium</a:t>
            </a:r>
          </a:p>
          <a:p>
            <a:pPr marL="1371337" indent="-457112"/>
            <a:r>
              <a:rPr lang="en-US" sz="2000" dirty="0"/>
              <a:t>Pay based on # of reserved VMs</a:t>
            </a:r>
          </a:p>
          <a:p>
            <a:pPr marL="1371337" indent="-457112"/>
            <a:r>
              <a:rPr lang="en-US" sz="2000" dirty="0"/>
              <a:t>You’re responsible for scale</a:t>
            </a:r>
          </a:p>
          <a:p>
            <a:pPr marL="571390" indent="-571390"/>
            <a:r>
              <a:rPr lang="en-US" dirty="0"/>
              <a:t>Dynamic </a:t>
            </a:r>
          </a:p>
          <a:p>
            <a:pPr marL="1371337" indent="-457112"/>
            <a:r>
              <a:rPr lang="en-US" sz="2400" dirty="0"/>
              <a:t>Pay on number of executions</a:t>
            </a:r>
          </a:p>
          <a:p>
            <a:pPr marL="1371337" indent="-457112"/>
            <a:r>
              <a:rPr lang="en-US" sz="2400" dirty="0"/>
              <a:t>Platform responsible for scale</a:t>
            </a:r>
          </a:p>
          <a:p>
            <a:endParaRPr lang="en-IN" dirty="0"/>
          </a:p>
        </p:txBody>
      </p:sp>
      <p:sp>
        <p:nvSpPr>
          <p:cNvPr id="3" name="Slide Number Placeholder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173E30-8D43-43BA-9C8B-0C6B0D93C555}" type="slidenum">
              <a:rPr lang="en-IN" smtClean="0"/>
              <a:pPr/>
              <a:t>15</a:t>
            </a:fld>
            <a:endParaRPr lang="en-IN" dirty="0"/>
          </a:p>
        </p:txBody>
      </p:sp>
      <p:sp>
        <p:nvSpPr>
          <p:cNvPr id="4" name="Title 3"/>
          <p:cNvSpPr>
            <a:spLocks noGrp="1"/>
          </p:cNvSpPr>
          <p:nvPr>
            <p:ph type="title"/>
          </p:nvPr>
        </p:nvSpPr>
        <p:spPr/>
        <p:txBody>
          <a:bodyPr/>
          <a:lstStyle/>
          <a:p>
            <a:r>
              <a:rPr lang="en-US" dirty="0">
                <a:solidFill>
                  <a:srgbClr val="505050"/>
                </a:solidFill>
                <a:cs typeface="Segoe UI Light" panose="020B0502040204020203" pitchFamily="34" charset="0"/>
              </a:rPr>
              <a:t>Platform and scaling</a:t>
            </a:r>
            <a:endParaRPr lang="en-IN" dirty="0"/>
          </a:p>
        </p:txBody>
      </p:sp>
    </p:spTree>
    <p:extLst>
      <p:ext uri="{BB962C8B-B14F-4D97-AF65-F5344CB8AC3E}">
        <p14:creationId xmlns:p14="http://schemas.microsoft.com/office/powerpoint/2010/main" val="110632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Pay per execution model - two meters, three units</a:t>
            </a:r>
          </a:p>
          <a:p>
            <a:pPr marL="0" indent="0">
              <a:buNone/>
            </a:pPr>
            <a:endParaRPr lang="en-US" dirty="0"/>
          </a:p>
          <a:p>
            <a:pPr marL="571390" indent="-571390"/>
            <a:r>
              <a:rPr lang="en-US" u="sng" dirty="0"/>
              <a:t>Number of executions</a:t>
            </a:r>
          </a:p>
          <a:p>
            <a:pPr marL="571390" indent="-571390"/>
            <a:r>
              <a:rPr lang="en-US" u="sng" dirty="0"/>
              <a:t>Duration of execution</a:t>
            </a:r>
            <a:r>
              <a:rPr lang="en-US" dirty="0"/>
              <a:t> x </a:t>
            </a:r>
            <a:r>
              <a:rPr lang="en-US" u="sng" dirty="0"/>
              <a:t>reserved memory</a:t>
            </a:r>
          </a:p>
          <a:p>
            <a:endParaRPr lang="en-US" dirty="0"/>
          </a:p>
          <a:p>
            <a:pPr marL="571390" indent="-571390"/>
            <a:endParaRPr lang="en-US" dirty="0"/>
          </a:p>
          <a:p>
            <a:endParaRPr lang="en-IN" dirty="0"/>
          </a:p>
        </p:txBody>
      </p:sp>
      <p:sp>
        <p:nvSpPr>
          <p:cNvPr id="3" name="Slide Number Placeholder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173E30-8D43-43BA-9C8B-0C6B0D93C555}" type="slidenum">
              <a:rPr lang="en-IN" smtClean="0"/>
              <a:pPr/>
              <a:t>16</a:t>
            </a:fld>
            <a:endParaRPr lang="en-IN" dirty="0"/>
          </a:p>
        </p:txBody>
      </p:sp>
      <p:sp>
        <p:nvSpPr>
          <p:cNvPr id="4" name="Title 3"/>
          <p:cNvSpPr>
            <a:spLocks noGrp="1"/>
          </p:cNvSpPr>
          <p:nvPr>
            <p:ph type="title"/>
          </p:nvPr>
        </p:nvSpPr>
        <p:spPr/>
        <p:txBody>
          <a:bodyPr/>
          <a:lstStyle/>
          <a:p>
            <a:r>
              <a:rPr lang="en-US" dirty="0"/>
              <a:t>Dynamic Tier Pricing</a:t>
            </a:r>
            <a:endParaRPr lang="en-IN" dirty="0"/>
          </a:p>
        </p:txBody>
      </p:sp>
    </p:spTree>
    <p:extLst>
      <p:ext uri="{BB962C8B-B14F-4D97-AF65-F5344CB8AC3E}">
        <p14:creationId xmlns:p14="http://schemas.microsoft.com/office/powerpoint/2010/main" val="1787744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95A6-AD99-419C-A5D9-FA298CBFEC8E}"/>
              </a:ext>
            </a:extLst>
          </p:cNvPr>
          <p:cNvSpPr>
            <a:spLocks noGrp="1"/>
          </p:cNvSpPr>
          <p:nvPr>
            <p:ph type="title"/>
          </p:nvPr>
        </p:nvSpPr>
        <p:spPr/>
        <p:txBody>
          <a:bodyPr/>
          <a:lstStyle/>
          <a:p>
            <a:r>
              <a:rPr lang="en-US" dirty="0"/>
              <a:t>Input and Output Bindings</a:t>
            </a:r>
          </a:p>
        </p:txBody>
      </p:sp>
      <p:grpSp>
        <p:nvGrpSpPr>
          <p:cNvPr id="3" name="Group 2" descr="The diagram depicts a Function app with input and output bindings reading data from external services, and then sending that data to other external services.">
            <a:extLst>
              <a:ext uri="{FF2B5EF4-FFF2-40B4-BE49-F238E27FC236}">
                <a16:creationId xmlns:a16="http://schemas.microsoft.com/office/drawing/2014/main" id="{305554A1-E39A-4632-8F6A-164869E5C142}"/>
              </a:ext>
            </a:extLst>
          </p:cNvPr>
          <p:cNvGrpSpPr/>
          <p:nvPr/>
        </p:nvGrpSpPr>
        <p:grpSpPr>
          <a:xfrm>
            <a:off x="1924221" y="1411716"/>
            <a:ext cx="7994920" cy="4781409"/>
            <a:chOff x="1924221" y="1411716"/>
            <a:chExt cx="7994920" cy="4781409"/>
          </a:xfrm>
        </p:grpSpPr>
        <p:grpSp>
          <p:nvGrpSpPr>
            <p:cNvPr id="24" name="Group 23">
              <a:extLst>
                <a:ext uri="{FF2B5EF4-FFF2-40B4-BE49-F238E27FC236}">
                  <a16:creationId xmlns:a16="http://schemas.microsoft.com/office/drawing/2014/main" id="{279F90B1-1C01-446C-8906-E9E20587A6DF}"/>
                </a:ext>
              </a:extLst>
            </p:cNvPr>
            <p:cNvGrpSpPr/>
            <p:nvPr/>
          </p:nvGrpSpPr>
          <p:grpSpPr>
            <a:xfrm>
              <a:off x="1924221" y="2208549"/>
              <a:ext cx="7784408" cy="3984576"/>
              <a:chOff x="1924221" y="2161664"/>
              <a:chExt cx="7784408" cy="3984576"/>
            </a:xfrm>
          </p:grpSpPr>
          <p:pic>
            <p:nvPicPr>
              <p:cNvPr id="34" name="Graphic 33">
                <a:extLst>
                  <a:ext uri="{FF2B5EF4-FFF2-40B4-BE49-F238E27FC236}">
                    <a16:creationId xmlns:a16="http://schemas.microsoft.com/office/drawing/2014/main" id="{098D523F-48E7-4186-848E-8C239F5979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4221" y="2760355"/>
                <a:ext cx="1276350" cy="1276350"/>
              </a:xfrm>
              <a:prstGeom prst="rect">
                <a:avLst/>
              </a:prstGeom>
            </p:spPr>
          </p:pic>
          <p:pic>
            <p:nvPicPr>
              <p:cNvPr id="11" name="Picture 10" descr="A close up of a sign&#10;&#10;Description automatically generated">
                <a:extLst>
                  <a:ext uri="{FF2B5EF4-FFF2-40B4-BE49-F238E27FC236}">
                    <a16:creationId xmlns:a16="http://schemas.microsoft.com/office/drawing/2014/main" id="{D93311BA-8200-4D63-AF08-85315D11D9E9}"/>
                  </a:ext>
                </a:extLst>
              </p:cNvPr>
              <p:cNvPicPr>
                <a:picLocks noChangeAspect="1"/>
              </p:cNvPicPr>
              <p:nvPr/>
            </p:nvPicPr>
            <p:blipFill>
              <a:blip r:embed="rId6"/>
              <a:stretch>
                <a:fillRect/>
              </a:stretch>
            </p:blipFill>
            <p:spPr>
              <a:xfrm>
                <a:off x="5637600" y="2887115"/>
                <a:ext cx="1458432" cy="1458432"/>
              </a:xfrm>
              <a:prstGeom prst="rect">
                <a:avLst/>
              </a:prstGeom>
            </p:spPr>
          </p:pic>
          <p:sp>
            <p:nvSpPr>
              <p:cNvPr id="13" name="Oval 12">
                <a:extLst>
                  <a:ext uri="{FF2B5EF4-FFF2-40B4-BE49-F238E27FC236}">
                    <a16:creationId xmlns:a16="http://schemas.microsoft.com/office/drawing/2014/main" id="{E2FAE01D-FF94-4F6E-8B29-9847081570EE}"/>
                  </a:ext>
                </a:extLst>
              </p:cNvPr>
              <p:cNvSpPr/>
              <p:nvPr/>
            </p:nvSpPr>
            <p:spPr bwMode="auto">
              <a:xfrm>
                <a:off x="3583348" y="3182530"/>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A2A8972E-18AA-4944-BEF1-D21D6088584F}"/>
                  </a:ext>
                </a:extLst>
              </p:cNvPr>
              <p:cNvCxnSpPr>
                <a:cxnSpLocks/>
              </p:cNvCxnSpPr>
              <p:nvPr/>
            </p:nvCxnSpPr>
            <p:spPr>
              <a:xfrm>
                <a:off x="4173816" y="3398530"/>
                <a:ext cx="1122745"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28508-E073-4AA2-B61D-17339C844712}"/>
                  </a:ext>
                </a:extLst>
              </p:cNvPr>
              <p:cNvSpPr txBox="1"/>
              <p:nvPr/>
            </p:nvSpPr>
            <p:spPr>
              <a:xfrm>
                <a:off x="9062426" y="2453251"/>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sp>
            <p:nvSpPr>
              <p:cNvPr id="18" name="TextBox 17">
                <a:extLst>
                  <a:ext uri="{FF2B5EF4-FFF2-40B4-BE49-F238E27FC236}">
                    <a16:creationId xmlns:a16="http://schemas.microsoft.com/office/drawing/2014/main" id="{D7CF601B-5FDF-44D3-9CF2-B35C4FD1E1E7}"/>
                  </a:ext>
                </a:extLst>
              </p:cNvPr>
              <p:cNvSpPr txBox="1"/>
              <p:nvPr/>
            </p:nvSpPr>
            <p:spPr>
              <a:xfrm>
                <a:off x="9062426"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0" name="Straight Arrow Connector 19">
                <a:extLst>
                  <a:ext uri="{FF2B5EF4-FFF2-40B4-BE49-F238E27FC236}">
                    <a16:creationId xmlns:a16="http://schemas.microsoft.com/office/drawing/2014/main" id="{E989D980-3FDB-4644-A1F1-4F8BE412EB6A}"/>
                  </a:ext>
                </a:extLst>
              </p:cNvPr>
              <p:cNvCxnSpPr>
                <a:cxnSpLocks/>
              </p:cNvCxnSpPr>
              <p:nvPr/>
            </p:nvCxnSpPr>
            <p:spPr>
              <a:xfrm flipV="1">
                <a:off x="6925808" y="2161664"/>
                <a:ext cx="1842513" cy="95147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D77BC1-C900-428C-B62C-447F225FF907}"/>
                  </a:ext>
                </a:extLst>
              </p:cNvPr>
              <p:cNvSpPr txBox="1"/>
              <p:nvPr/>
            </p:nvSpPr>
            <p:spPr>
              <a:xfrm>
                <a:off x="2239295"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8" name="Straight Arrow Connector 27">
                <a:extLst>
                  <a:ext uri="{FF2B5EF4-FFF2-40B4-BE49-F238E27FC236}">
                    <a16:creationId xmlns:a16="http://schemas.microsoft.com/office/drawing/2014/main" id="{8CC02B7B-5CC2-4290-84B5-9395B78E8F27}"/>
                  </a:ext>
                </a:extLst>
              </p:cNvPr>
              <p:cNvCxnSpPr>
                <a:cxnSpLocks/>
              </p:cNvCxnSpPr>
              <p:nvPr/>
            </p:nvCxnSpPr>
            <p:spPr>
              <a:xfrm flipV="1">
                <a:off x="3299826" y="3899809"/>
                <a:ext cx="2214028" cy="129920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974E1D-5AAB-4AEA-AB04-B95E108B061C}"/>
                  </a:ext>
                </a:extLst>
              </p:cNvPr>
              <p:cNvSpPr txBox="1"/>
              <p:nvPr/>
            </p:nvSpPr>
            <p:spPr>
              <a:xfrm>
                <a:off x="2254107" y="4127746"/>
                <a:ext cx="63139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Trigger</a:t>
                </a:r>
              </a:p>
            </p:txBody>
          </p:sp>
          <p:sp>
            <p:nvSpPr>
              <p:cNvPr id="30" name="TextBox 29">
                <a:extLst>
                  <a:ext uri="{FF2B5EF4-FFF2-40B4-BE49-F238E27FC236}">
                    <a16:creationId xmlns:a16="http://schemas.microsoft.com/office/drawing/2014/main" id="{C4D73C14-C5A5-412C-B493-2CDD251C1FEE}"/>
                  </a:ext>
                </a:extLst>
              </p:cNvPr>
              <p:cNvSpPr txBox="1"/>
              <p:nvPr/>
            </p:nvSpPr>
            <p:spPr>
              <a:xfrm>
                <a:off x="3843896" y="5075906"/>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sp>
            <p:nvSpPr>
              <p:cNvPr id="32" name="TextBox 31">
                <a:extLst>
                  <a:ext uri="{FF2B5EF4-FFF2-40B4-BE49-F238E27FC236}">
                    <a16:creationId xmlns:a16="http://schemas.microsoft.com/office/drawing/2014/main" id="{6032B891-01C7-48AD-A6A6-5DDD89FFBF9D}"/>
                  </a:ext>
                </a:extLst>
              </p:cNvPr>
              <p:cNvSpPr txBox="1"/>
              <p:nvPr/>
            </p:nvSpPr>
            <p:spPr>
              <a:xfrm>
                <a:off x="7176679" y="3100379"/>
                <a:ext cx="2394773"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sp>
            <p:nvSpPr>
              <p:cNvPr id="33" name="TextBox 32">
                <a:extLst>
                  <a:ext uri="{FF2B5EF4-FFF2-40B4-BE49-F238E27FC236}">
                    <a16:creationId xmlns:a16="http://schemas.microsoft.com/office/drawing/2014/main" id="{619FBB97-5F0F-4374-884E-FFCD4E646BC0}"/>
                  </a:ext>
                </a:extLst>
              </p:cNvPr>
              <p:cNvSpPr txBox="1"/>
              <p:nvPr/>
            </p:nvSpPr>
            <p:spPr>
              <a:xfrm>
                <a:off x="7176679" y="3712109"/>
                <a:ext cx="2369348"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cxnSp>
            <p:nvCxnSpPr>
              <p:cNvPr id="27" name="Straight Arrow Connector 26">
                <a:extLst>
                  <a:ext uri="{FF2B5EF4-FFF2-40B4-BE49-F238E27FC236}">
                    <a16:creationId xmlns:a16="http://schemas.microsoft.com/office/drawing/2014/main" id="{7E947F43-4B68-4D25-982D-E27370AC9159}"/>
                  </a:ext>
                </a:extLst>
              </p:cNvPr>
              <p:cNvCxnSpPr>
                <a:cxnSpLocks/>
              </p:cNvCxnSpPr>
              <p:nvPr/>
            </p:nvCxnSpPr>
            <p:spPr>
              <a:xfrm>
                <a:off x="6925808" y="3899808"/>
                <a:ext cx="1869216" cy="1299209"/>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35" name="Graphic 34">
              <a:extLst>
                <a:ext uri="{FF2B5EF4-FFF2-40B4-BE49-F238E27FC236}">
                  <a16:creationId xmlns:a16="http://schemas.microsoft.com/office/drawing/2014/main" id="{913504DD-12CF-4AE0-9591-53ADBE46F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71018" y="4809090"/>
              <a:ext cx="1067229" cy="1067229"/>
            </a:xfrm>
            <a:prstGeom prst="rect">
              <a:avLst/>
            </a:prstGeom>
          </p:spPr>
        </p:pic>
        <p:pic>
          <p:nvPicPr>
            <p:cNvPr id="36" name="Graphic 35">
              <a:extLst>
                <a:ext uri="{FF2B5EF4-FFF2-40B4-BE49-F238E27FC236}">
                  <a16:creationId xmlns:a16="http://schemas.microsoft.com/office/drawing/2014/main" id="{E92168DB-F3AF-41BC-AF63-D6DBC509D8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4873223"/>
              <a:ext cx="1067229" cy="1067229"/>
            </a:xfrm>
            <a:prstGeom prst="rect">
              <a:avLst/>
            </a:prstGeom>
          </p:spPr>
        </p:pic>
        <p:sp>
          <p:nvSpPr>
            <p:cNvPr id="37" name="TextBox 36">
              <a:extLst>
                <a:ext uri="{FF2B5EF4-FFF2-40B4-BE49-F238E27FC236}">
                  <a16:creationId xmlns:a16="http://schemas.microsoft.com/office/drawing/2014/main" id="{11B839D8-D651-4A1F-BD6D-179D70F70079}"/>
                </a:ext>
              </a:extLst>
            </p:cNvPr>
            <p:cNvSpPr txBox="1"/>
            <p:nvPr/>
          </p:nvSpPr>
          <p:spPr>
            <a:xfrm>
              <a:off x="5792954" y="4311336"/>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sp>
          <p:nvSpPr>
            <p:cNvPr id="23" name="TextBox 22">
              <a:extLst>
                <a:ext uri="{FF2B5EF4-FFF2-40B4-BE49-F238E27FC236}">
                  <a16:creationId xmlns:a16="http://schemas.microsoft.com/office/drawing/2014/main" id="{AF45A116-EF0D-4984-B913-D94E2EB242E9}"/>
                </a:ext>
              </a:extLst>
            </p:cNvPr>
            <p:cNvSpPr txBox="1"/>
            <p:nvPr/>
          </p:nvSpPr>
          <p:spPr>
            <a:xfrm>
              <a:off x="4082718" y="2928491"/>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pic>
          <p:nvPicPr>
            <p:cNvPr id="25" name="Graphic 24">
              <a:extLst>
                <a:ext uri="{FF2B5EF4-FFF2-40B4-BE49-F238E27FC236}">
                  <a16:creationId xmlns:a16="http://schemas.microsoft.com/office/drawing/2014/main" id="{A66DBAB9-6ACD-422A-9EBA-EB92A58BB5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1411716"/>
              <a:ext cx="1067229" cy="1067229"/>
            </a:xfrm>
            <a:prstGeom prst="rect">
              <a:avLst/>
            </a:prstGeom>
          </p:spPr>
        </p:pic>
      </p:grpSp>
    </p:spTree>
    <p:custDataLst>
      <p:tags r:id="rId1"/>
    </p:custDataLst>
    <p:extLst>
      <p:ext uri="{BB962C8B-B14F-4D97-AF65-F5344CB8AC3E}">
        <p14:creationId xmlns:p14="http://schemas.microsoft.com/office/powerpoint/2010/main" val="190480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A67F-E970-409E-B200-42A4BEC18F3B}"/>
              </a:ext>
            </a:extLst>
          </p:cNvPr>
          <p:cNvSpPr>
            <a:spLocks noGrp="1"/>
          </p:cNvSpPr>
          <p:nvPr>
            <p:ph type="title"/>
          </p:nvPr>
        </p:nvSpPr>
        <p:spPr/>
        <p:txBody>
          <a:bodyPr/>
          <a:lstStyle/>
          <a:p>
            <a:r>
              <a:rPr lang="en-US" dirty="0"/>
              <a:t>Trigger types</a:t>
            </a:r>
          </a:p>
        </p:txBody>
      </p:sp>
      <p:sp>
        <p:nvSpPr>
          <p:cNvPr id="3" name="Text Placeholder 2">
            <a:extLst>
              <a:ext uri="{FF2B5EF4-FFF2-40B4-BE49-F238E27FC236}">
                <a16:creationId xmlns:a16="http://schemas.microsoft.com/office/drawing/2014/main" id="{D9E15E11-FA2D-443C-BF7C-97B6D1CBD0FD}"/>
              </a:ext>
            </a:extLst>
          </p:cNvPr>
          <p:cNvSpPr>
            <a:spLocks noGrp="1"/>
          </p:cNvSpPr>
          <p:nvPr>
            <p:ph type="body" sz="quarter" idx="10"/>
          </p:nvPr>
        </p:nvSpPr>
        <p:spPr>
          <a:xfrm>
            <a:off x="584200" y="1435497"/>
            <a:ext cx="11018520" cy="4567404"/>
          </a:xfrm>
        </p:spPr>
        <p:txBody>
          <a:bodyPr>
            <a:normAutofit lnSpcReduction="10000"/>
          </a:bodyPr>
          <a:lstStyle/>
          <a:p>
            <a:r>
              <a:rPr lang="en-US" dirty="0">
                <a:latin typeface="+mn-lt"/>
              </a:rPr>
              <a:t>Triggers based on Azure services:</a:t>
            </a:r>
          </a:p>
          <a:p>
            <a:pPr lvl="1"/>
            <a:r>
              <a:rPr lang="en-US" dirty="0"/>
              <a:t>Cosmos DB</a:t>
            </a:r>
          </a:p>
          <a:p>
            <a:pPr lvl="1"/>
            <a:r>
              <a:rPr lang="en-US" dirty="0"/>
              <a:t>Blob and queues</a:t>
            </a:r>
          </a:p>
          <a:p>
            <a:pPr lvl="1"/>
            <a:r>
              <a:rPr lang="en-US" dirty="0"/>
              <a:t>Service Bus</a:t>
            </a:r>
          </a:p>
          <a:p>
            <a:pPr lvl="1"/>
            <a:r>
              <a:rPr lang="en-US" dirty="0"/>
              <a:t>Event Hub</a:t>
            </a:r>
          </a:p>
          <a:p>
            <a:r>
              <a:rPr lang="en-US" dirty="0">
                <a:latin typeface="+mn-lt"/>
              </a:rPr>
              <a:t>Triggers based on common scenarios:</a:t>
            </a:r>
          </a:p>
          <a:p>
            <a:pPr lvl="1"/>
            <a:r>
              <a:rPr lang="en-US" dirty="0"/>
              <a:t>HTTP request</a:t>
            </a:r>
          </a:p>
          <a:p>
            <a:pPr lvl="1"/>
            <a:r>
              <a:rPr lang="en-US" dirty="0"/>
              <a:t>Scheduled timer</a:t>
            </a:r>
          </a:p>
          <a:p>
            <a:r>
              <a:rPr lang="en-US" dirty="0">
                <a:latin typeface="+mn-lt"/>
              </a:rPr>
              <a:t>Triggers based on third-party services:</a:t>
            </a:r>
          </a:p>
          <a:p>
            <a:pPr lvl="1"/>
            <a:r>
              <a:rPr lang="en-US" dirty="0"/>
              <a:t>GitHub</a:t>
            </a:r>
          </a:p>
          <a:p>
            <a:r>
              <a:rPr lang="en-US" dirty="0">
                <a:latin typeface="+mn-lt"/>
              </a:rPr>
              <a:t>And more…</a:t>
            </a:r>
          </a:p>
        </p:txBody>
      </p:sp>
    </p:spTree>
    <p:custDataLst>
      <p:tags r:id="rId1"/>
    </p:custDataLst>
    <p:extLst>
      <p:ext uri="{BB962C8B-B14F-4D97-AF65-F5344CB8AC3E}">
        <p14:creationId xmlns:p14="http://schemas.microsoft.com/office/powerpoint/2010/main" val="12312692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5171-2B42-4885-A739-F3C0885EC967}"/>
              </a:ext>
            </a:extLst>
          </p:cNvPr>
          <p:cNvSpPr>
            <a:spLocks noGrp="1"/>
          </p:cNvSpPr>
          <p:nvPr>
            <p:ph type="title"/>
          </p:nvPr>
        </p:nvSpPr>
        <p:spPr/>
        <p:txBody>
          <a:bodyPr/>
          <a:lstStyle/>
          <a:p>
            <a:r>
              <a:rPr lang="en-US" dirty="0"/>
              <a:t>Trigger and Bindings example</a:t>
            </a:r>
          </a:p>
        </p:txBody>
      </p:sp>
      <p:grpSp>
        <p:nvGrpSpPr>
          <p:cNvPr id="12" name="Group 11"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81986D34-1812-4C53-9716-B7ED8E991715}"/>
              </a:ext>
            </a:extLst>
          </p:cNvPr>
          <p:cNvGrpSpPr/>
          <p:nvPr/>
        </p:nvGrpSpPr>
        <p:grpSpPr>
          <a:xfrm>
            <a:off x="1159944" y="1381296"/>
            <a:ext cx="10045109" cy="4692422"/>
            <a:chOff x="1159944" y="1381296"/>
            <a:chExt cx="10045109" cy="4692422"/>
          </a:xfrm>
        </p:grpSpPr>
        <p:pic>
          <p:nvPicPr>
            <p:cNvPr id="11" name="Picture 10" descr="A close up of a sign&#10;&#10;Description automatically generated">
              <a:extLst>
                <a:ext uri="{FF2B5EF4-FFF2-40B4-BE49-F238E27FC236}">
                  <a16:creationId xmlns:a16="http://schemas.microsoft.com/office/drawing/2014/main" id="{1F0F9196-1DED-418E-B8AD-EA8E66F400E7}"/>
                </a:ext>
              </a:extLst>
            </p:cNvPr>
            <p:cNvPicPr>
              <a:picLocks noChangeAspect="1"/>
            </p:cNvPicPr>
            <p:nvPr/>
          </p:nvPicPr>
          <p:blipFill>
            <a:blip r:embed="rId4"/>
            <a:stretch>
              <a:fillRect/>
            </a:stretch>
          </p:blipFill>
          <p:spPr>
            <a:xfrm>
              <a:off x="5637580" y="2935241"/>
              <a:ext cx="1458432" cy="1458432"/>
            </a:xfrm>
            <a:prstGeom prst="rect">
              <a:avLst/>
            </a:prstGeom>
          </p:spPr>
        </p:pic>
        <p:grpSp>
          <p:nvGrpSpPr>
            <p:cNvPr id="5" name="Group 4">
              <a:extLst>
                <a:ext uri="{FF2B5EF4-FFF2-40B4-BE49-F238E27FC236}">
                  <a16:creationId xmlns:a16="http://schemas.microsoft.com/office/drawing/2014/main" id="{CC343962-8953-440A-B12B-4A0E42E2976E}"/>
                </a:ext>
              </a:extLst>
            </p:cNvPr>
            <p:cNvGrpSpPr/>
            <p:nvPr/>
          </p:nvGrpSpPr>
          <p:grpSpPr>
            <a:xfrm>
              <a:off x="1980402" y="1381296"/>
              <a:ext cx="1573555" cy="1384319"/>
              <a:chOff x="1993545" y="1382048"/>
              <a:chExt cx="1573555" cy="1384319"/>
            </a:xfrm>
          </p:grpSpPr>
          <p:sp>
            <p:nvSpPr>
              <p:cNvPr id="13" name="TextBox 12">
                <a:extLst>
                  <a:ext uri="{FF2B5EF4-FFF2-40B4-BE49-F238E27FC236}">
                    <a16:creationId xmlns:a16="http://schemas.microsoft.com/office/drawing/2014/main" id="{DD91243A-341C-4A69-904B-57F2ACDA4BF9}"/>
                  </a:ext>
                </a:extLst>
              </p:cNvPr>
              <p:cNvSpPr txBox="1"/>
              <p:nvPr/>
            </p:nvSpPr>
            <p:spPr>
              <a:xfrm>
                <a:off x="1993545" y="2520146"/>
                <a:ext cx="15735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Schedule trigger</a:t>
                </a:r>
              </a:p>
            </p:txBody>
          </p:sp>
          <p:pic>
            <p:nvPicPr>
              <p:cNvPr id="14" name="Graphic 13">
                <a:extLst>
                  <a:ext uri="{FF2B5EF4-FFF2-40B4-BE49-F238E27FC236}">
                    <a16:creationId xmlns:a16="http://schemas.microsoft.com/office/drawing/2014/main" id="{57A00057-3A10-4DB2-B4FE-904AFD5BDC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674" y="1382048"/>
                <a:ext cx="1015297" cy="1015297"/>
              </a:xfrm>
              <a:prstGeom prst="rect">
                <a:avLst/>
              </a:prstGeom>
            </p:spPr>
          </p:pic>
        </p:grpSp>
        <p:cxnSp>
          <p:nvCxnSpPr>
            <p:cNvPr id="16" name="Straight Connector 15">
              <a:extLst>
                <a:ext uri="{FF2B5EF4-FFF2-40B4-BE49-F238E27FC236}">
                  <a16:creationId xmlns:a16="http://schemas.microsoft.com/office/drawing/2014/main" id="{D509C2FD-AD3A-49B8-A4CB-BF63E87FFFAF}"/>
                </a:ext>
              </a:extLst>
            </p:cNvPr>
            <p:cNvCxnSpPr>
              <a:cxnSpLocks/>
            </p:cNvCxnSpPr>
            <p:nvPr/>
          </p:nvCxnSpPr>
          <p:spPr>
            <a:xfrm>
              <a:off x="4393764" y="2765615"/>
              <a:ext cx="1167570" cy="499896"/>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9C52BD-129B-4DF1-9F02-5A58FB3F2F29}"/>
                </a:ext>
              </a:extLst>
            </p:cNvPr>
            <p:cNvCxnSpPr>
              <a:cxnSpLocks/>
            </p:cNvCxnSpPr>
            <p:nvPr/>
          </p:nvCxnSpPr>
          <p:spPr>
            <a:xfrm flipV="1">
              <a:off x="3271715" y="4059277"/>
              <a:ext cx="2289619" cy="119181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1E3D4AB-394E-4362-ADD5-1B5651B485F3}"/>
                </a:ext>
              </a:extLst>
            </p:cNvPr>
            <p:cNvGrpSpPr/>
            <p:nvPr/>
          </p:nvGrpSpPr>
          <p:grpSpPr>
            <a:xfrm>
              <a:off x="9810268" y="4915577"/>
              <a:ext cx="1049967" cy="1121797"/>
              <a:chOff x="10009523" y="4781624"/>
              <a:chExt cx="1049967" cy="1121797"/>
            </a:xfrm>
          </p:grpSpPr>
          <p:pic>
            <p:nvPicPr>
              <p:cNvPr id="23" name="Picture 22" descr="A picture containing vector graphics&#10;&#10;Description automatically generated">
                <a:extLst>
                  <a:ext uri="{FF2B5EF4-FFF2-40B4-BE49-F238E27FC236}">
                    <a16:creationId xmlns:a16="http://schemas.microsoft.com/office/drawing/2014/main" id="{7EEB002F-32A7-4BE1-9CFA-53CEFA371617}"/>
                  </a:ext>
                </a:extLst>
              </p:cNvPr>
              <p:cNvPicPr>
                <a:picLocks noChangeAspect="1"/>
              </p:cNvPicPr>
              <p:nvPr/>
            </p:nvPicPr>
            <p:blipFill>
              <a:blip r:embed="rId7"/>
              <a:stretch>
                <a:fillRect/>
              </a:stretch>
            </p:blipFill>
            <p:spPr>
              <a:xfrm>
                <a:off x="10113446" y="4781624"/>
                <a:ext cx="780290" cy="780290"/>
              </a:xfrm>
              <a:prstGeom prst="rect">
                <a:avLst/>
              </a:prstGeom>
            </p:spPr>
          </p:pic>
          <p:sp>
            <p:nvSpPr>
              <p:cNvPr id="26" name="TextBox 25">
                <a:extLst>
                  <a:ext uri="{FF2B5EF4-FFF2-40B4-BE49-F238E27FC236}">
                    <a16:creationId xmlns:a16="http://schemas.microsoft.com/office/drawing/2014/main" id="{B398CA92-DDE7-4B91-9484-F41B4EFEF117}"/>
                  </a:ext>
                </a:extLst>
              </p:cNvPr>
              <p:cNvSpPr txBox="1"/>
              <p:nvPr/>
            </p:nvSpPr>
            <p:spPr>
              <a:xfrm>
                <a:off x="10009523" y="5657200"/>
                <a:ext cx="104996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Event Hubs</a:t>
                </a:r>
              </a:p>
            </p:txBody>
          </p:sp>
        </p:grpSp>
        <p:cxnSp>
          <p:nvCxnSpPr>
            <p:cNvPr id="10" name="Straight Arrow Connector 9">
              <a:extLst>
                <a:ext uri="{FF2B5EF4-FFF2-40B4-BE49-F238E27FC236}">
                  <a16:creationId xmlns:a16="http://schemas.microsoft.com/office/drawing/2014/main" id="{8B7EF8F2-1BE1-40EE-9223-D564B0ECDE0B}"/>
                </a:ext>
              </a:extLst>
            </p:cNvPr>
            <p:cNvCxnSpPr>
              <a:cxnSpLocks/>
            </p:cNvCxnSpPr>
            <p:nvPr/>
          </p:nvCxnSpPr>
          <p:spPr>
            <a:xfrm flipV="1">
              <a:off x="7355387" y="2123968"/>
              <a:ext cx="2666487" cy="129839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5832D-7DB8-44DA-B744-810FCEECACBA}"/>
                </a:ext>
              </a:extLst>
            </p:cNvPr>
            <p:cNvCxnSpPr>
              <a:cxnSpLocks/>
            </p:cNvCxnSpPr>
            <p:nvPr/>
          </p:nvCxnSpPr>
          <p:spPr>
            <a:xfrm>
              <a:off x="7355387" y="4059276"/>
              <a:ext cx="2469821" cy="1288533"/>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ADA7D5D5-2875-46FC-99C4-033760B48B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1308" y="3636853"/>
              <a:ext cx="724770" cy="724770"/>
            </a:xfrm>
            <a:prstGeom prst="rect">
              <a:avLst/>
            </a:prstGeom>
          </p:spPr>
        </p:pic>
        <p:sp>
          <p:nvSpPr>
            <p:cNvPr id="39" name="TextBox 38">
              <a:extLst>
                <a:ext uri="{FF2B5EF4-FFF2-40B4-BE49-F238E27FC236}">
                  <a16:creationId xmlns:a16="http://schemas.microsoft.com/office/drawing/2014/main" id="{7A31221D-C8E1-46B1-A921-2BA93D21BF48}"/>
                </a:ext>
              </a:extLst>
            </p:cNvPr>
            <p:cNvSpPr txBox="1"/>
            <p:nvPr/>
          </p:nvSpPr>
          <p:spPr>
            <a:xfrm>
              <a:off x="9897900" y="2368625"/>
              <a:ext cx="130715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Azure Storage</a:t>
              </a:r>
            </a:p>
          </p:txBody>
        </p:sp>
        <p:sp>
          <p:nvSpPr>
            <p:cNvPr id="40" name="TextBox 39">
              <a:extLst>
                <a:ext uri="{FF2B5EF4-FFF2-40B4-BE49-F238E27FC236}">
                  <a16:creationId xmlns:a16="http://schemas.microsoft.com/office/drawing/2014/main" id="{A2C4A8AE-9F2A-4382-8D4C-7A2846FEABE0}"/>
                </a:ext>
              </a:extLst>
            </p:cNvPr>
            <p:cNvSpPr txBox="1"/>
            <p:nvPr/>
          </p:nvSpPr>
          <p:spPr>
            <a:xfrm>
              <a:off x="7998721" y="1708312"/>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Blobs</a:t>
              </a:r>
            </a:p>
          </p:txBody>
        </p:sp>
        <p:sp>
          <p:nvSpPr>
            <p:cNvPr id="42" name="TextBox 41">
              <a:extLst>
                <a:ext uri="{FF2B5EF4-FFF2-40B4-BE49-F238E27FC236}">
                  <a16:creationId xmlns:a16="http://schemas.microsoft.com/office/drawing/2014/main" id="{6D7D003B-7B1D-44C0-9176-94753514AB3B}"/>
                </a:ext>
              </a:extLst>
            </p:cNvPr>
            <p:cNvSpPr txBox="1"/>
            <p:nvPr/>
          </p:nvSpPr>
          <p:spPr>
            <a:xfrm>
              <a:off x="8404636" y="3280891"/>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Logs</a:t>
              </a:r>
            </a:p>
          </p:txBody>
        </p:sp>
        <p:sp>
          <p:nvSpPr>
            <p:cNvPr id="34" name="Oval 33">
              <a:extLst>
                <a:ext uri="{FF2B5EF4-FFF2-40B4-BE49-F238E27FC236}">
                  <a16:creationId xmlns:a16="http://schemas.microsoft.com/office/drawing/2014/main" id="{64550B5D-83DF-4916-A3F7-9532625B4236}"/>
                </a:ext>
              </a:extLst>
            </p:cNvPr>
            <p:cNvSpPr/>
            <p:nvPr/>
          </p:nvSpPr>
          <p:spPr bwMode="auto">
            <a:xfrm>
              <a:off x="1159944" y="1748928"/>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L</a:t>
              </a:r>
            </a:p>
          </p:txBody>
        </p:sp>
        <p:sp>
          <p:nvSpPr>
            <p:cNvPr id="50" name="Oval 49">
              <a:extLst>
                <a:ext uri="{FF2B5EF4-FFF2-40B4-BE49-F238E27FC236}">
                  <a16:creationId xmlns:a16="http://schemas.microsoft.com/office/drawing/2014/main" id="{9C8B527C-F0A7-461D-AFE9-42B739995FE8}"/>
                </a:ext>
              </a:extLst>
            </p:cNvPr>
            <p:cNvSpPr/>
            <p:nvPr/>
          </p:nvSpPr>
          <p:spPr bwMode="auto">
            <a:xfrm>
              <a:off x="1159944" y="5146991"/>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
              </a:r>
            </a:p>
          </p:txBody>
        </p:sp>
        <p:sp>
          <p:nvSpPr>
            <p:cNvPr id="20" name="TextBox 19">
              <a:extLst>
                <a:ext uri="{FF2B5EF4-FFF2-40B4-BE49-F238E27FC236}">
                  <a16:creationId xmlns:a16="http://schemas.microsoft.com/office/drawing/2014/main" id="{AD15EE57-361A-451C-A31D-7B87EEBABD2C}"/>
                </a:ext>
              </a:extLst>
            </p:cNvPr>
            <p:cNvSpPr txBox="1"/>
            <p:nvPr/>
          </p:nvSpPr>
          <p:spPr>
            <a:xfrm>
              <a:off x="1894344" y="5827497"/>
              <a:ext cx="23067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Cosmos DB input binding</a:t>
              </a:r>
            </a:p>
          </p:txBody>
        </p:sp>
        <p:sp>
          <p:nvSpPr>
            <p:cNvPr id="15" name="Oval 14">
              <a:extLst>
                <a:ext uri="{FF2B5EF4-FFF2-40B4-BE49-F238E27FC236}">
                  <a16:creationId xmlns:a16="http://schemas.microsoft.com/office/drawing/2014/main" id="{3729404D-B5F4-4F8B-83C7-BAF88095189C}"/>
                </a:ext>
              </a:extLst>
            </p:cNvPr>
            <p:cNvSpPr/>
            <p:nvPr/>
          </p:nvSpPr>
          <p:spPr bwMode="auto">
            <a:xfrm>
              <a:off x="3831829" y="2398846"/>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900D654D-248D-438E-987A-F12B6E663E71}"/>
                </a:ext>
              </a:extLst>
            </p:cNvPr>
            <p:cNvCxnSpPr>
              <a:cxnSpLocks/>
            </p:cNvCxnSpPr>
            <p:nvPr/>
          </p:nvCxnSpPr>
          <p:spPr>
            <a:xfrm>
              <a:off x="3366469" y="2269501"/>
              <a:ext cx="411897" cy="180508"/>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2C3B97AF-471C-4312-966C-44E438907E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83785" y="4760479"/>
              <a:ext cx="1069375" cy="980261"/>
            </a:xfrm>
            <a:prstGeom prst="rect">
              <a:avLst/>
            </a:prstGeom>
          </p:spPr>
        </p:pic>
        <p:pic>
          <p:nvPicPr>
            <p:cNvPr id="51" name="Picture 50">
              <a:extLst>
                <a:ext uri="{FF2B5EF4-FFF2-40B4-BE49-F238E27FC236}">
                  <a16:creationId xmlns:a16="http://schemas.microsoft.com/office/drawing/2014/main" id="{64F53F8F-0FF1-4719-BE56-D329A7C4C5CA}"/>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0045560" y="1648694"/>
              <a:ext cx="726949" cy="726949"/>
            </a:xfrm>
            <a:prstGeom prst="rect">
              <a:avLst/>
            </a:prstGeom>
          </p:spPr>
        </p:pic>
        <p:pic>
          <p:nvPicPr>
            <p:cNvPr id="52" name="Graphic 51">
              <a:extLst>
                <a:ext uri="{FF2B5EF4-FFF2-40B4-BE49-F238E27FC236}">
                  <a16:creationId xmlns:a16="http://schemas.microsoft.com/office/drawing/2014/main" id="{F4BAB837-11E9-4120-A0DB-4EBA10A24EE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07741" y="2495614"/>
              <a:ext cx="606220" cy="606220"/>
            </a:xfrm>
            <a:prstGeom prst="rect">
              <a:avLst/>
            </a:prstGeom>
          </p:spPr>
        </p:pic>
        <p:pic>
          <p:nvPicPr>
            <p:cNvPr id="55" name="Graphic 54">
              <a:extLst>
                <a:ext uri="{FF2B5EF4-FFF2-40B4-BE49-F238E27FC236}">
                  <a16:creationId xmlns:a16="http://schemas.microsoft.com/office/drawing/2014/main" id="{E65FC8CC-195F-417D-ABE0-564B9DA026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75457" y="2128113"/>
              <a:ext cx="606220" cy="606220"/>
            </a:xfrm>
            <a:prstGeom prst="rect">
              <a:avLst/>
            </a:prstGeom>
          </p:spPr>
        </p:pic>
        <p:pic>
          <p:nvPicPr>
            <p:cNvPr id="57" name="Graphic 56">
              <a:extLst>
                <a:ext uri="{FF2B5EF4-FFF2-40B4-BE49-F238E27FC236}">
                  <a16:creationId xmlns:a16="http://schemas.microsoft.com/office/drawing/2014/main" id="{8A598D96-4046-4F98-AEA1-5D95C03AF8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37195" y="1865011"/>
              <a:ext cx="606220" cy="606220"/>
            </a:xfrm>
            <a:prstGeom prst="rect">
              <a:avLst/>
            </a:prstGeom>
          </p:spPr>
        </p:pic>
        <p:sp>
          <p:nvSpPr>
            <p:cNvPr id="58" name="TextBox 57">
              <a:extLst>
                <a:ext uri="{FF2B5EF4-FFF2-40B4-BE49-F238E27FC236}">
                  <a16:creationId xmlns:a16="http://schemas.microsoft.com/office/drawing/2014/main" id="{E0D875DF-217C-483A-8E35-B9412E600378}"/>
                </a:ext>
              </a:extLst>
            </p:cNvPr>
            <p:cNvSpPr txBox="1"/>
            <p:nvPr/>
          </p:nvSpPr>
          <p:spPr>
            <a:xfrm>
              <a:off x="5791751" y="4284782"/>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grpSp>
          <p:nvGrpSpPr>
            <p:cNvPr id="7" name="Group 6">
              <a:extLst>
                <a:ext uri="{FF2B5EF4-FFF2-40B4-BE49-F238E27FC236}">
                  <a16:creationId xmlns:a16="http://schemas.microsoft.com/office/drawing/2014/main" id="{0243A856-D137-43ED-8818-4462A9EA70B3}"/>
                </a:ext>
              </a:extLst>
            </p:cNvPr>
            <p:cNvGrpSpPr/>
            <p:nvPr/>
          </p:nvGrpSpPr>
          <p:grpSpPr>
            <a:xfrm>
              <a:off x="3508330" y="3739388"/>
              <a:ext cx="1340449" cy="1114335"/>
              <a:chOff x="3211042" y="3494346"/>
              <a:chExt cx="1848583" cy="1536754"/>
            </a:xfrm>
          </p:grpSpPr>
          <p:grpSp>
            <p:nvGrpSpPr>
              <p:cNvPr id="45" name="Group 44">
                <a:extLst>
                  <a:ext uri="{FF2B5EF4-FFF2-40B4-BE49-F238E27FC236}">
                    <a16:creationId xmlns:a16="http://schemas.microsoft.com/office/drawing/2014/main" id="{B120424F-38BB-4665-B4DB-E6CC8F33819E}"/>
                  </a:ext>
                </a:extLst>
              </p:cNvPr>
              <p:cNvGrpSpPr/>
              <p:nvPr/>
            </p:nvGrpSpPr>
            <p:grpSpPr>
              <a:xfrm>
                <a:off x="3356361" y="3769713"/>
                <a:ext cx="1551396" cy="990766"/>
                <a:chOff x="2995204" y="3598294"/>
                <a:chExt cx="1816806" cy="1160264"/>
              </a:xfrm>
            </p:grpSpPr>
            <p:pic>
              <p:nvPicPr>
                <p:cNvPr id="33" name="Picture 32">
                  <a:extLst>
                    <a:ext uri="{FF2B5EF4-FFF2-40B4-BE49-F238E27FC236}">
                      <a16:creationId xmlns:a16="http://schemas.microsoft.com/office/drawing/2014/main" id="{C497E8CF-E4DB-4748-9BF2-F1D90400A958}"/>
                    </a:ext>
                  </a:extLst>
                </p:cNvPr>
                <p:cNvPicPr>
                  <a:picLocks noChangeAspect="1"/>
                </p:cNvPicPr>
                <p:nvPr/>
              </p:nvPicPr>
              <p:blipFill>
                <a:blip r:embed="rId16"/>
                <a:stretch>
                  <a:fillRect/>
                </a:stretch>
              </p:blipFill>
              <p:spPr>
                <a:xfrm>
                  <a:off x="2995204" y="4156632"/>
                  <a:ext cx="601926" cy="601926"/>
                </a:xfrm>
                <a:prstGeom prst="rect">
                  <a:avLst/>
                </a:prstGeom>
              </p:spPr>
            </p:pic>
            <p:pic>
              <p:nvPicPr>
                <p:cNvPr id="47" name="Picture 46">
                  <a:extLst>
                    <a:ext uri="{FF2B5EF4-FFF2-40B4-BE49-F238E27FC236}">
                      <a16:creationId xmlns:a16="http://schemas.microsoft.com/office/drawing/2014/main" id="{40865ED2-6F79-4FCD-8CC9-8B51DB8E921D}"/>
                    </a:ext>
                  </a:extLst>
                </p:cNvPr>
                <p:cNvPicPr>
                  <a:picLocks noChangeAspect="1"/>
                </p:cNvPicPr>
                <p:nvPr/>
              </p:nvPicPr>
              <p:blipFill>
                <a:blip r:embed="rId16"/>
                <a:stretch>
                  <a:fillRect/>
                </a:stretch>
              </p:blipFill>
              <p:spPr>
                <a:xfrm>
                  <a:off x="3643848" y="3869504"/>
                  <a:ext cx="601926" cy="601926"/>
                </a:xfrm>
                <a:prstGeom prst="rect">
                  <a:avLst/>
                </a:prstGeom>
              </p:spPr>
            </p:pic>
            <p:pic>
              <p:nvPicPr>
                <p:cNvPr id="48" name="Picture 47">
                  <a:extLst>
                    <a:ext uri="{FF2B5EF4-FFF2-40B4-BE49-F238E27FC236}">
                      <a16:creationId xmlns:a16="http://schemas.microsoft.com/office/drawing/2014/main" id="{6D435BB1-01AF-4747-88AE-9D9590C37314}"/>
                    </a:ext>
                  </a:extLst>
                </p:cNvPr>
                <p:cNvPicPr>
                  <a:picLocks noChangeAspect="1"/>
                </p:cNvPicPr>
                <p:nvPr/>
              </p:nvPicPr>
              <p:blipFill>
                <a:blip r:embed="rId16"/>
                <a:stretch>
                  <a:fillRect/>
                </a:stretch>
              </p:blipFill>
              <p:spPr>
                <a:xfrm>
                  <a:off x="4210084" y="3598294"/>
                  <a:ext cx="601926" cy="601926"/>
                </a:xfrm>
                <a:prstGeom prst="rect">
                  <a:avLst/>
                </a:prstGeom>
              </p:spPr>
            </p:pic>
          </p:grpSp>
          <p:sp>
            <p:nvSpPr>
              <p:cNvPr id="4" name="Left Bracket 3">
                <a:extLst>
                  <a:ext uri="{FF2B5EF4-FFF2-40B4-BE49-F238E27FC236}">
                    <a16:creationId xmlns:a16="http://schemas.microsoft.com/office/drawing/2014/main" id="{3FD2C4D8-3340-4338-840B-AA0DC5890740}"/>
                  </a:ext>
                </a:extLst>
              </p:cNvPr>
              <p:cNvSpPr/>
              <p:nvPr/>
            </p:nvSpPr>
            <p:spPr>
              <a:xfrm rot="19671598">
                <a:off x="3211042" y="4344674"/>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sp>
            <p:nvSpPr>
              <p:cNvPr id="36" name="Left Bracket 35">
                <a:extLst>
                  <a:ext uri="{FF2B5EF4-FFF2-40B4-BE49-F238E27FC236}">
                    <a16:creationId xmlns:a16="http://schemas.microsoft.com/office/drawing/2014/main" id="{BE75F27A-0045-40BE-A0FB-BF10C2E9971F}"/>
                  </a:ext>
                </a:extLst>
              </p:cNvPr>
              <p:cNvSpPr/>
              <p:nvPr/>
            </p:nvSpPr>
            <p:spPr>
              <a:xfrm rot="8871598">
                <a:off x="4803115" y="3494346"/>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grpSp>
      </p:grpSp>
      <p:sp>
        <p:nvSpPr>
          <p:cNvPr id="41" name="TextBox 40"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E9618DB6-5533-4EFE-9B37-E384E1396040}"/>
              </a:ext>
            </a:extLst>
          </p:cNvPr>
          <p:cNvSpPr txBox="1"/>
          <p:nvPr/>
        </p:nvSpPr>
        <p:spPr>
          <a:xfrm>
            <a:off x="3229285" y="3673248"/>
            <a:ext cx="1458432"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Query docs</a:t>
            </a:r>
          </a:p>
        </p:txBody>
      </p:sp>
    </p:spTree>
    <p:custDataLst>
      <p:tags r:id="rId1"/>
    </p:custDataLst>
    <p:extLst>
      <p:ext uri="{BB962C8B-B14F-4D97-AF65-F5344CB8AC3E}">
        <p14:creationId xmlns:p14="http://schemas.microsoft.com/office/powerpoint/2010/main" val="383196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EA7F-C2CB-4A9D-BDDA-3ED2E024DC4E}"/>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8CFFA8F-28A8-08B4-2B05-93E99870578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8637916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9EDEC7-6459-2BD9-E343-61AFF11C8922}"/>
              </a:ext>
            </a:extLst>
          </p:cNvPr>
          <p:cNvSpPr txBox="1"/>
          <p:nvPr/>
        </p:nvSpPr>
        <p:spPr>
          <a:xfrm>
            <a:off x="1097280" y="2979953"/>
            <a:ext cx="10304891" cy="1446550"/>
          </a:xfrm>
          <a:prstGeom prst="rect">
            <a:avLst/>
          </a:prstGeom>
          <a:noFill/>
        </p:spPr>
        <p:txBody>
          <a:bodyPr wrap="square">
            <a:spAutoFit/>
          </a:bodyPr>
          <a:lstStyle/>
          <a:p>
            <a:r>
              <a:rPr lang="en-US" sz="8800" dirty="0">
                <a:solidFill>
                  <a:srgbClr val="FFC000"/>
                </a:solidFill>
              </a:rPr>
              <a:t>Demo </a:t>
            </a:r>
            <a:r>
              <a:rPr lang="en-US" sz="8800" dirty="0">
                <a:solidFill>
                  <a:srgbClr val="00B0F0"/>
                </a:solidFill>
              </a:rPr>
              <a:t>Azure function</a:t>
            </a:r>
          </a:p>
        </p:txBody>
      </p:sp>
      <p:sp>
        <p:nvSpPr>
          <p:cNvPr id="5" name="AutoShape 2" descr="Execute an Azure Function with triggers - Learn | Microsoft Docs">
            <a:extLst>
              <a:ext uri="{FF2B5EF4-FFF2-40B4-BE49-F238E27FC236}">
                <a16:creationId xmlns:a16="http://schemas.microsoft.com/office/drawing/2014/main" id="{A5F9B5D3-8D9D-A2EC-300D-06BDB16E11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00"/>
              </a:solidFill>
            </a:endParaRPr>
          </a:p>
        </p:txBody>
      </p:sp>
      <p:pic>
        <p:nvPicPr>
          <p:cNvPr id="7174" name="Picture 6" descr="Execute an Azure Function with triggers - Learn | Microsoft Docs">
            <a:extLst>
              <a:ext uri="{FF2B5EF4-FFF2-40B4-BE49-F238E27FC236}">
                <a16:creationId xmlns:a16="http://schemas.microsoft.com/office/drawing/2014/main" id="{7F67A6EB-4D16-4D4C-B5DC-CE251E981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085" y="100550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09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087B-FE43-4BA5-9B87-92DC5AE3C79F}"/>
              </a:ext>
            </a:extLst>
          </p:cNvPr>
          <p:cNvSpPr>
            <a:spLocks noGrp="1"/>
          </p:cNvSpPr>
          <p:nvPr>
            <p:ph type="title"/>
          </p:nvPr>
        </p:nvSpPr>
        <p:spPr>
          <a:xfrm>
            <a:off x="3880235" y="556591"/>
            <a:ext cx="4316895" cy="999559"/>
          </a:xfrm>
        </p:spPr>
        <p:txBody>
          <a:bodyPr/>
          <a:lstStyle/>
          <a:p>
            <a:r>
              <a:rPr lang="en-US" b="1" dirty="0">
                <a:solidFill>
                  <a:srgbClr val="00B0F0"/>
                </a:solidFill>
              </a:rPr>
              <a:t>Durable </a:t>
            </a:r>
            <a:r>
              <a:rPr lang="en-US" b="1" dirty="0">
                <a:solidFill>
                  <a:srgbClr val="FFC000"/>
                </a:solidFill>
              </a:rPr>
              <a:t>Functions</a:t>
            </a:r>
          </a:p>
        </p:txBody>
      </p:sp>
      <p:sp>
        <p:nvSpPr>
          <p:cNvPr id="6" name="TextBox 5">
            <a:extLst>
              <a:ext uri="{FF2B5EF4-FFF2-40B4-BE49-F238E27FC236}">
                <a16:creationId xmlns:a16="http://schemas.microsoft.com/office/drawing/2014/main" id="{7834803A-7D20-1EC1-8C2A-386DEF887633}"/>
              </a:ext>
            </a:extLst>
          </p:cNvPr>
          <p:cNvSpPr txBox="1"/>
          <p:nvPr/>
        </p:nvSpPr>
        <p:spPr>
          <a:xfrm>
            <a:off x="2520563" y="3781567"/>
            <a:ext cx="6679094" cy="2031325"/>
          </a:xfrm>
          <a:prstGeom prst="rect">
            <a:avLst/>
          </a:prstGeom>
          <a:noFill/>
        </p:spPr>
        <p:txBody>
          <a:bodyPr wrap="square">
            <a:spAutoFit/>
          </a:bodyPr>
          <a:lstStyle/>
          <a:p>
            <a:endParaRPr lang="en-US" dirty="0"/>
          </a:p>
          <a:p>
            <a:endParaRPr lang="en-US" dirty="0"/>
          </a:p>
          <a:p>
            <a:r>
              <a:rPr lang="en-US" dirty="0"/>
              <a:t>Durable Functions is an extension of Azure Functions. You can use Durable Functions for stateful orchestration of function execution. A durable function app is a solution that's made up of different Azure functions. Functions can play different roles in a durable function orchestration.</a:t>
            </a:r>
          </a:p>
        </p:txBody>
      </p:sp>
      <p:pic>
        <p:nvPicPr>
          <p:cNvPr id="10243" name="Picture 3" descr="Durable Functions Overview - Azure | Microsoft Docs">
            <a:extLst>
              <a:ext uri="{FF2B5EF4-FFF2-40B4-BE49-F238E27FC236}">
                <a16:creationId xmlns:a16="http://schemas.microsoft.com/office/drawing/2014/main" id="{FB2F5A06-EDDE-099B-DB1A-ED5EBFC0F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978" y="1335571"/>
            <a:ext cx="38766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127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087B-FE43-4BA5-9B87-92DC5AE3C79F}"/>
              </a:ext>
            </a:extLst>
          </p:cNvPr>
          <p:cNvSpPr>
            <a:spLocks noGrp="1"/>
          </p:cNvSpPr>
          <p:nvPr>
            <p:ph type="title"/>
          </p:nvPr>
        </p:nvSpPr>
        <p:spPr>
          <a:xfrm>
            <a:off x="3557545" y="0"/>
            <a:ext cx="10515600" cy="1325563"/>
          </a:xfrm>
        </p:spPr>
        <p:txBody>
          <a:bodyPr/>
          <a:lstStyle/>
          <a:p>
            <a:r>
              <a:rPr lang="en-US" b="1" dirty="0">
                <a:solidFill>
                  <a:srgbClr val="00B0F0"/>
                </a:solidFill>
              </a:rPr>
              <a:t>Durable </a:t>
            </a:r>
            <a:r>
              <a:rPr lang="en-US" b="1" dirty="0">
                <a:solidFill>
                  <a:srgbClr val="FFC000"/>
                </a:solidFill>
              </a:rPr>
              <a:t>Functions</a:t>
            </a:r>
          </a:p>
        </p:txBody>
      </p:sp>
      <p:sp>
        <p:nvSpPr>
          <p:cNvPr id="3" name="Text Placeholder 2">
            <a:extLst>
              <a:ext uri="{FF2B5EF4-FFF2-40B4-BE49-F238E27FC236}">
                <a16:creationId xmlns:a16="http://schemas.microsoft.com/office/drawing/2014/main" id="{F540FE82-5238-40C0-AF55-DC661D7D1F8C}"/>
              </a:ext>
            </a:extLst>
          </p:cNvPr>
          <p:cNvSpPr>
            <a:spLocks noGrp="1"/>
          </p:cNvSpPr>
          <p:nvPr>
            <p:ph type="body" sz="quarter" idx="10"/>
          </p:nvPr>
        </p:nvSpPr>
        <p:spPr>
          <a:xfrm>
            <a:off x="751178" y="4091233"/>
            <a:ext cx="11018520" cy="2573012"/>
          </a:xfrm>
        </p:spPr>
        <p:txBody>
          <a:bodyPr>
            <a:normAutofit lnSpcReduction="10000"/>
          </a:bodyPr>
          <a:lstStyle/>
          <a:p>
            <a:r>
              <a:rPr lang="en-US" dirty="0">
                <a:latin typeface="Segoe UI" panose="020B0502040204020203" pitchFamily="34" charset="0"/>
                <a:cs typeface="Segoe UI" panose="020B0502040204020203" pitchFamily="34" charset="0"/>
              </a:rPr>
              <a:t>Write stateful functions in a stateless environment</a:t>
            </a:r>
          </a:p>
          <a:p>
            <a:r>
              <a:rPr lang="en-US" dirty="0">
                <a:latin typeface="Segoe UI" panose="020B0502040204020203" pitchFamily="34" charset="0"/>
                <a:cs typeface="Segoe UI" panose="020B0502040204020203" pitchFamily="34" charset="0"/>
              </a:rPr>
              <a:t>Manages state, checkpoints, and restarts</a:t>
            </a:r>
          </a:p>
          <a:p>
            <a:r>
              <a:rPr lang="en-US" dirty="0">
                <a:latin typeface="Segoe UI" panose="020B0502040204020203" pitchFamily="34" charset="0"/>
                <a:cs typeface="Segoe UI" panose="020B0502040204020203" pitchFamily="34" charset="0"/>
              </a:rPr>
              <a:t>Defines an Orchestrator function</a:t>
            </a:r>
          </a:p>
          <a:p>
            <a:pPr lvl="1"/>
            <a:r>
              <a:rPr lang="en-US" dirty="0">
                <a:latin typeface="Segoe UI" panose="020B0502040204020203" pitchFamily="34" charset="0"/>
                <a:cs typeface="Segoe UI" panose="020B0502040204020203" pitchFamily="34" charset="0"/>
              </a:rPr>
              <a:t>Workflows are defined in code</a:t>
            </a:r>
          </a:p>
          <a:p>
            <a:pPr lvl="1"/>
            <a:r>
              <a:rPr lang="en-US" dirty="0">
                <a:latin typeface="Segoe UI" panose="020B0502040204020203" pitchFamily="34" charset="0"/>
                <a:cs typeface="Segoe UI" panose="020B0502040204020203" pitchFamily="34" charset="0"/>
              </a:rPr>
              <a:t>Calls other functions synchronously or asynchronously</a:t>
            </a:r>
          </a:p>
          <a:p>
            <a:pPr lvl="1"/>
            <a:r>
              <a:rPr lang="en-US" dirty="0">
                <a:latin typeface="Segoe UI" panose="020B0502040204020203" pitchFamily="34" charset="0"/>
                <a:cs typeface="Segoe UI" panose="020B0502040204020203" pitchFamily="34" charset="0"/>
              </a:rPr>
              <a:t>Checkpoint progress whenever function awaits</a:t>
            </a:r>
          </a:p>
        </p:txBody>
      </p:sp>
      <p:pic>
        <p:nvPicPr>
          <p:cNvPr id="5" name="Picture 3" descr="Durable Functions Overview - Azure | Microsoft Docs">
            <a:extLst>
              <a:ext uri="{FF2B5EF4-FFF2-40B4-BE49-F238E27FC236}">
                <a16:creationId xmlns:a16="http://schemas.microsoft.com/office/drawing/2014/main" id="{8F385C50-D9AC-46A4-0B7C-585171A75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862" y="1363771"/>
            <a:ext cx="2950803" cy="221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4326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7A69F-5BC5-1E01-7A57-CAFF6D7C1B95}"/>
              </a:ext>
            </a:extLst>
          </p:cNvPr>
          <p:cNvSpPr>
            <a:spLocks noGrp="1"/>
          </p:cNvSpPr>
          <p:nvPr>
            <p:ph type="title"/>
          </p:nvPr>
        </p:nvSpPr>
        <p:spPr/>
        <p:txBody>
          <a:bodyPr>
            <a:noAutofit/>
          </a:bodyPr>
          <a:lstStyle/>
          <a:p>
            <a:r>
              <a:rPr lang="en-US" sz="2800" dirty="0"/>
              <a:t>Example :Serverless batch processing with Durable Functions in Azure Container Instances</a:t>
            </a:r>
            <a:br>
              <a:rPr lang="en-US" sz="2800" dirty="0"/>
            </a:br>
            <a:endParaRPr lang="en-US" sz="2800" dirty="0"/>
          </a:p>
        </p:txBody>
      </p:sp>
      <p:pic>
        <p:nvPicPr>
          <p:cNvPr id="11268" name="Picture 4" descr="Durable Functions orchestration of Container Instances">
            <a:extLst>
              <a:ext uri="{FF2B5EF4-FFF2-40B4-BE49-F238E27FC236}">
                <a16:creationId xmlns:a16="http://schemas.microsoft.com/office/drawing/2014/main" id="{14078916-EE4E-675E-735D-7CA080513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088" y="863404"/>
            <a:ext cx="4001451" cy="55371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4EAD4C8-F77B-9776-C741-12586E811C72}"/>
              </a:ext>
            </a:extLst>
          </p:cNvPr>
          <p:cNvSpPr txBox="1"/>
          <p:nvPr/>
        </p:nvSpPr>
        <p:spPr>
          <a:xfrm>
            <a:off x="5369119" y="1613455"/>
            <a:ext cx="6094674" cy="2677656"/>
          </a:xfrm>
          <a:prstGeom prst="rect">
            <a:avLst/>
          </a:prstGeom>
          <a:noFill/>
        </p:spPr>
        <p:txBody>
          <a:bodyPr wrap="square">
            <a:spAutoFit/>
          </a:bodyPr>
          <a:lstStyle/>
          <a:p>
            <a:pPr algn="l">
              <a:buFont typeface="+mj-lt"/>
              <a:buAutoNum type="arabicPeriod"/>
            </a:pPr>
            <a:r>
              <a:rPr lang="en-US" sz="1200" b="1" i="0" dirty="0">
                <a:solidFill>
                  <a:schemeClr val="tx1">
                    <a:lumMod val="95000"/>
                    <a:lumOff val="5000"/>
                  </a:schemeClr>
                </a:solidFill>
                <a:effectLst/>
                <a:latin typeface="Century Gothic" panose="020B0502020202020204" pitchFamily="34" charset="0"/>
              </a:rPr>
              <a:t>The batch processing job is packaged into a container image stored in Azure Container Registry (ACR), ready to deploy with options like AKS, Service Fabric, or ACI.</a:t>
            </a:r>
          </a:p>
          <a:p>
            <a:pPr algn="l">
              <a:buFont typeface="+mj-lt"/>
              <a:buAutoNum type="arabicPeriod"/>
            </a:pPr>
            <a:r>
              <a:rPr lang="en-US" sz="1200" b="1" i="0" dirty="0">
                <a:solidFill>
                  <a:schemeClr val="tx1">
                    <a:lumMod val="95000"/>
                    <a:lumOff val="5000"/>
                  </a:schemeClr>
                </a:solidFill>
                <a:effectLst/>
                <a:latin typeface="Century Gothic" panose="020B0502020202020204" pitchFamily="34" charset="0"/>
              </a:rPr>
              <a:t>An HTTP trigger invokes the orchestrator function to orchestrate the container deployment.</a:t>
            </a:r>
          </a:p>
          <a:p>
            <a:pPr algn="l">
              <a:buFont typeface="+mj-lt"/>
              <a:buAutoNum type="arabicPeriod"/>
            </a:pPr>
            <a:r>
              <a:rPr lang="en-US" sz="1200" b="1" i="0" dirty="0">
                <a:solidFill>
                  <a:schemeClr val="tx1">
                    <a:lumMod val="95000"/>
                    <a:lumOff val="5000"/>
                  </a:schemeClr>
                </a:solidFill>
                <a:effectLst/>
                <a:latin typeface="Century Gothic" panose="020B0502020202020204" pitchFamily="34" charset="0"/>
              </a:rPr>
              <a:t>An activity function uses the container image stored in ACR to </a:t>
            </a:r>
            <a:r>
              <a:rPr lang="en-US" sz="1200" b="1" i="0" u="none" strike="noStrike" dirty="0">
                <a:solidFill>
                  <a:schemeClr val="tx1">
                    <a:lumMod val="95000"/>
                    <a:lumOff val="5000"/>
                  </a:schemeClr>
                </a:solidFill>
                <a:effectLst/>
                <a:latin typeface="Century Gothic" panose="020B0502020202020204" pitchFamily="34" charset="0"/>
                <a:hlinkClick r:id="rId3">
                  <a:extLst>
                    <a:ext uri="{A12FA001-AC4F-418D-AE19-62706E023703}">
                      <ahyp:hlinkClr xmlns:ahyp="http://schemas.microsoft.com/office/drawing/2018/hyperlinkcolor" val="tx"/>
                    </a:ext>
                  </a:extLst>
                </a:hlinkClick>
              </a:rPr>
              <a:t>create an ACI container</a:t>
            </a:r>
            <a:r>
              <a:rPr lang="en-US" sz="1200" b="1" i="0" dirty="0">
                <a:solidFill>
                  <a:schemeClr val="tx1">
                    <a:lumMod val="95000"/>
                    <a:lumOff val="5000"/>
                  </a:schemeClr>
                </a:solidFill>
                <a:effectLst/>
                <a:latin typeface="Century Gothic" panose="020B0502020202020204" pitchFamily="34" charset="0"/>
              </a:rPr>
              <a:t> in a container group.</a:t>
            </a:r>
          </a:p>
          <a:p>
            <a:pPr algn="l">
              <a:buFont typeface="+mj-lt"/>
              <a:buAutoNum type="arabicPeriod"/>
            </a:pPr>
            <a:r>
              <a:rPr lang="en-US" sz="1200" b="1" i="0" dirty="0">
                <a:solidFill>
                  <a:schemeClr val="tx1">
                    <a:lumMod val="95000"/>
                    <a:lumOff val="5000"/>
                  </a:schemeClr>
                </a:solidFill>
                <a:effectLst/>
                <a:latin typeface="Century Gothic" panose="020B0502020202020204" pitchFamily="34" charset="0"/>
              </a:rPr>
              <a:t>The orchestrator function uses the container URL to call and start the batch processing job on the container instance, and to monitor job progress.</a:t>
            </a:r>
          </a:p>
          <a:p>
            <a:pPr algn="l">
              <a:buFont typeface="+mj-lt"/>
              <a:buAutoNum type="arabicPeriod"/>
            </a:pPr>
            <a:r>
              <a:rPr lang="en-US" sz="1200" b="1" i="0" dirty="0">
                <a:solidFill>
                  <a:schemeClr val="tx1">
                    <a:lumMod val="95000"/>
                    <a:lumOff val="5000"/>
                  </a:schemeClr>
                </a:solidFill>
                <a:effectLst/>
                <a:latin typeface="Century Gothic" panose="020B0502020202020204" pitchFamily="34" charset="0"/>
              </a:rPr>
              <a:t>Once the job completes, the batch processing job invokes the orchestrator function by </a:t>
            </a:r>
            <a:r>
              <a:rPr lang="en-US" sz="1200" b="1" i="0" u="none" strike="noStrike" dirty="0">
                <a:solidFill>
                  <a:schemeClr val="tx1">
                    <a:lumMod val="95000"/>
                    <a:lumOff val="5000"/>
                  </a:schemeClr>
                </a:solidFill>
                <a:effectLst/>
                <a:latin typeface="Century Gothic" panose="020B0502020202020204" pitchFamily="34" charset="0"/>
                <a:hlinkClick r:id="rId4">
                  <a:extLst>
                    <a:ext uri="{A12FA001-AC4F-418D-AE19-62706E023703}">
                      <ahyp:hlinkClr xmlns:ahyp="http://schemas.microsoft.com/office/drawing/2018/hyperlinkcolor" val="tx"/>
                    </a:ext>
                  </a:extLst>
                </a:hlinkClick>
              </a:rPr>
              <a:t>raising an external event</a:t>
            </a:r>
            <a:r>
              <a:rPr lang="en-US" sz="1200" b="1" i="0" dirty="0">
                <a:solidFill>
                  <a:schemeClr val="tx1">
                    <a:lumMod val="95000"/>
                    <a:lumOff val="5000"/>
                  </a:schemeClr>
                </a:solidFill>
                <a:effectLst/>
                <a:latin typeface="Century Gothic" panose="020B0502020202020204" pitchFamily="34" charset="0"/>
              </a:rPr>
              <a:t>, and provides job status Completed or Failed.</a:t>
            </a:r>
          </a:p>
          <a:p>
            <a:pPr algn="l">
              <a:buFont typeface="+mj-lt"/>
              <a:buAutoNum type="arabicPeriod"/>
            </a:pPr>
            <a:r>
              <a:rPr lang="en-US" sz="1200" b="1" i="0" dirty="0">
                <a:solidFill>
                  <a:schemeClr val="tx1">
                    <a:lumMod val="95000"/>
                    <a:lumOff val="5000"/>
                  </a:schemeClr>
                </a:solidFill>
                <a:effectLst/>
                <a:latin typeface="Century Gothic" panose="020B0502020202020204" pitchFamily="34" charset="0"/>
              </a:rPr>
              <a:t>Depending on job status, the orchestrator function </a:t>
            </a:r>
            <a:r>
              <a:rPr lang="en-US" sz="1200" b="1" i="0" u="none" strike="noStrike" dirty="0">
                <a:solidFill>
                  <a:schemeClr val="tx1">
                    <a:lumMod val="95000"/>
                    <a:lumOff val="5000"/>
                  </a:schemeClr>
                </a:solidFill>
                <a:effectLst/>
                <a:latin typeface="Century Gothic" panose="020B0502020202020204" pitchFamily="34" charset="0"/>
                <a:hlinkClick r:id="rId5">
                  <a:extLst>
                    <a:ext uri="{A12FA001-AC4F-418D-AE19-62706E023703}">
                      <ahyp:hlinkClr xmlns:ahyp="http://schemas.microsoft.com/office/drawing/2018/hyperlinkcolor" val="tx"/>
                    </a:ext>
                  </a:extLst>
                </a:hlinkClick>
              </a:rPr>
              <a:t>stops, restarts, or deletes</a:t>
            </a:r>
            <a:r>
              <a:rPr lang="en-US" sz="1200" b="1" i="0" dirty="0">
                <a:solidFill>
                  <a:schemeClr val="tx1">
                    <a:lumMod val="95000"/>
                    <a:lumOff val="5000"/>
                  </a:schemeClr>
                </a:solidFill>
                <a:effectLst/>
                <a:latin typeface="Century Gothic" panose="020B0502020202020204" pitchFamily="34" charset="0"/>
              </a:rPr>
              <a:t> the container group.</a:t>
            </a:r>
          </a:p>
        </p:txBody>
      </p:sp>
    </p:spTree>
    <p:extLst>
      <p:ext uri="{BB962C8B-B14F-4D97-AF65-F5344CB8AC3E}">
        <p14:creationId xmlns:p14="http://schemas.microsoft.com/office/powerpoint/2010/main" val="250602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Chaining</a:t>
            </a:r>
          </a:p>
        </p:txBody>
      </p:sp>
      <p:sp>
        <p:nvSpPr>
          <p:cNvPr id="3" name="Rectangle 2">
            <a:extLst>
              <a:ext uri="{FF2B5EF4-FFF2-40B4-BE49-F238E27FC236}">
                <a16:creationId xmlns:a16="http://schemas.microsoft.com/office/drawing/2014/main" id="{6CC21BC1-561F-4014-B24D-F7786B6C5D7A}"/>
              </a:ext>
            </a:extLst>
          </p:cNvPr>
          <p:cNvSpPr/>
          <p:nvPr/>
        </p:nvSpPr>
        <p:spPr>
          <a:xfrm>
            <a:off x="586740" y="1776322"/>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Function chaining refers executing a sequence of functions in a particular order. Often, the output of one function needs to be applied to the input of another function.</a:t>
            </a:r>
          </a:p>
        </p:txBody>
      </p:sp>
      <p:grpSp>
        <p:nvGrpSpPr>
          <p:cNvPr id="21" name="Group 20" descr="The diagram depicts chained durable functions.">
            <a:extLst>
              <a:ext uri="{FF2B5EF4-FFF2-40B4-BE49-F238E27FC236}">
                <a16:creationId xmlns:a16="http://schemas.microsoft.com/office/drawing/2014/main" id="{2B23BD2E-2DA6-4264-84F1-9E02BFCF14E1}"/>
              </a:ext>
            </a:extLst>
          </p:cNvPr>
          <p:cNvGrpSpPr/>
          <p:nvPr/>
        </p:nvGrpSpPr>
        <p:grpSpPr>
          <a:xfrm>
            <a:off x="719560" y="2673752"/>
            <a:ext cx="10752881" cy="2500132"/>
            <a:chOff x="671332" y="2673752"/>
            <a:chExt cx="10752881" cy="2500132"/>
          </a:xfrm>
        </p:grpSpPr>
        <p:sp>
          <p:nvSpPr>
            <p:cNvPr id="4" name="Rectangle 3">
              <a:extLst>
                <a:ext uri="{FF2B5EF4-FFF2-40B4-BE49-F238E27FC236}">
                  <a16:creationId xmlns:a16="http://schemas.microsoft.com/office/drawing/2014/main" id="{553B44EA-7C8B-4B21-90FD-5F921A0CB9CD}"/>
                </a:ext>
              </a:extLst>
            </p:cNvPr>
            <p:cNvSpPr/>
            <p:nvPr/>
          </p:nvSpPr>
          <p:spPr bwMode="auto">
            <a:xfrm>
              <a:off x="671332" y="2673752"/>
              <a:ext cx="10752881" cy="2500132"/>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FB2203AD-6F2F-49BB-A140-B528E45F89A8}"/>
                </a:ext>
              </a:extLst>
            </p:cNvPr>
            <p:cNvGrpSpPr/>
            <p:nvPr/>
          </p:nvGrpSpPr>
          <p:grpSpPr>
            <a:xfrm>
              <a:off x="1093420" y="3113014"/>
              <a:ext cx="9908704" cy="1621608"/>
              <a:chOff x="1183986" y="3084148"/>
              <a:chExt cx="9908704" cy="1621608"/>
            </a:xfrm>
          </p:grpSpPr>
          <p:pic>
            <p:nvPicPr>
              <p:cNvPr id="6" name="Picture 5" descr="A close up of a sign&#10;&#10;Description automatically generated">
                <a:extLst>
                  <a:ext uri="{FF2B5EF4-FFF2-40B4-BE49-F238E27FC236}">
                    <a16:creationId xmlns:a16="http://schemas.microsoft.com/office/drawing/2014/main" id="{02091C44-73C8-414C-B55C-11604BC44269}"/>
                  </a:ext>
                </a:extLst>
              </p:cNvPr>
              <p:cNvPicPr>
                <a:picLocks noChangeAspect="1"/>
              </p:cNvPicPr>
              <p:nvPr/>
            </p:nvPicPr>
            <p:blipFill>
              <a:blip r:embed="rId3"/>
              <a:stretch>
                <a:fillRect/>
              </a:stretch>
            </p:blipFill>
            <p:spPr>
              <a:xfrm>
                <a:off x="1183986" y="3225362"/>
                <a:ext cx="1031404" cy="1031404"/>
              </a:xfrm>
              <a:prstGeom prst="rect">
                <a:avLst/>
              </a:prstGeom>
            </p:spPr>
          </p:pic>
          <p:pic>
            <p:nvPicPr>
              <p:cNvPr id="7" name="Picture 6" descr="A close up of a sign&#10;&#10;Description automatically generated">
                <a:extLst>
                  <a:ext uri="{FF2B5EF4-FFF2-40B4-BE49-F238E27FC236}">
                    <a16:creationId xmlns:a16="http://schemas.microsoft.com/office/drawing/2014/main" id="{B8363763-4DE1-4BA6-A8D2-F8551D165B18}"/>
                  </a:ext>
                </a:extLst>
              </p:cNvPr>
              <p:cNvPicPr>
                <a:picLocks noChangeAspect="1"/>
              </p:cNvPicPr>
              <p:nvPr/>
            </p:nvPicPr>
            <p:blipFill>
              <a:blip r:embed="rId3"/>
              <a:stretch>
                <a:fillRect/>
              </a:stretch>
            </p:blipFill>
            <p:spPr>
              <a:xfrm>
                <a:off x="4143086" y="32253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0505AC24-B53B-47E3-8F3A-87B5A6CCD6A2}"/>
                  </a:ext>
                </a:extLst>
              </p:cNvPr>
              <p:cNvPicPr>
                <a:picLocks noChangeAspect="1"/>
              </p:cNvPicPr>
              <p:nvPr/>
            </p:nvPicPr>
            <p:blipFill>
              <a:blip r:embed="rId3"/>
              <a:stretch>
                <a:fillRect/>
              </a:stretch>
            </p:blipFill>
            <p:spPr>
              <a:xfrm>
                <a:off x="7102186" y="3225362"/>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AEB09516-E549-4819-B1E9-991259C5525F}"/>
                  </a:ext>
                </a:extLst>
              </p:cNvPr>
              <p:cNvPicPr>
                <a:picLocks noChangeAspect="1"/>
              </p:cNvPicPr>
              <p:nvPr/>
            </p:nvPicPr>
            <p:blipFill>
              <a:blip r:embed="rId3"/>
              <a:stretch>
                <a:fillRect/>
              </a:stretch>
            </p:blipFill>
            <p:spPr>
              <a:xfrm>
                <a:off x="10061286" y="3225362"/>
                <a:ext cx="1031404" cy="1031404"/>
              </a:xfrm>
              <a:prstGeom prst="rect">
                <a:avLst/>
              </a:prstGeom>
            </p:spPr>
          </p:pic>
          <p:sp>
            <p:nvSpPr>
              <p:cNvPr id="10" name="TextBox 9">
                <a:extLst>
                  <a:ext uri="{FF2B5EF4-FFF2-40B4-BE49-F238E27FC236}">
                    <a16:creationId xmlns:a16="http://schemas.microsoft.com/office/drawing/2014/main" id="{738D077E-B632-4BFE-9F0C-19E9449AFE70}"/>
                  </a:ext>
                </a:extLst>
              </p:cNvPr>
              <p:cNvSpPr txBox="1"/>
              <p:nvPr/>
            </p:nvSpPr>
            <p:spPr>
              <a:xfrm>
                <a:off x="1584272" y="4397979"/>
                <a:ext cx="23083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F1</a:t>
                </a:r>
              </a:p>
            </p:txBody>
          </p:sp>
          <p:sp>
            <p:nvSpPr>
              <p:cNvPr id="11" name="TextBox 10">
                <a:extLst>
                  <a:ext uri="{FF2B5EF4-FFF2-40B4-BE49-F238E27FC236}">
                    <a16:creationId xmlns:a16="http://schemas.microsoft.com/office/drawing/2014/main" id="{CD05021F-E436-4E35-8290-611AA21F9223}"/>
                  </a:ext>
                </a:extLst>
              </p:cNvPr>
              <p:cNvSpPr txBox="1"/>
              <p:nvPr/>
            </p:nvSpPr>
            <p:spPr>
              <a:xfrm>
                <a:off x="45233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F2</a:t>
                </a:r>
              </a:p>
            </p:txBody>
          </p:sp>
          <p:sp>
            <p:nvSpPr>
              <p:cNvPr id="12" name="TextBox 11">
                <a:extLst>
                  <a:ext uri="{FF2B5EF4-FFF2-40B4-BE49-F238E27FC236}">
                    <a16:creationId xmlns:a16="http://schemas.microsoft.com/office/drawing/2014/main" id="{52567B34-F511-43BA-BC5B-DD4F44CA541A}"/>
                  </a:ext>
                </a:extLst>
              </p:cNvPr>
              <p:cNvSpPr txBox="1"/>
              <p:nvPr/>
            </p:nvSpPr>
            <p:spPr>
              <a:xfrm>
                <a:off x="74824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F3</a:t>
                </a:r>
              </a:p>
            </p:txBody>
          </p:sp>
          <p:sp>
            <p:nvSpPr>
              <p:cNvPr id="13" name="TextBox 12">
                <a:extLst>
                  <a:ext uri="{FF2B5EF4-FFF2-40B4-BE49-F238E27FC236}">
                    <a16:creationId xmlns:a16="http://schemas.microsoft.com/office/drawing/2014/main" id="{923A91E3-F06C-4A2C-A02F-81336E5F95CA}"/>
                  </a:ext>
                </a:extLst>
              </p:cNvPr>
              <p:cNvSpPr txBox="1"/>
              <p:nvPr/>
            </p:nvSpPr>
            <p:spPr>
              <a:xfrm>
                <a:off x="10439130" y="4397979"/>
                <a:ext cx="27571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F4</a:t>
                </a:r>
              </a:p>
            </p:txBody>
          </p:sp>
          <p:sp>
            <p:nvSpPr>
              <p:cNvPr id="14" name="Arrow: Right 13">
                <a:extLst>
                  <a:ext uri="{FF2B5EF4-FFF2-40B4-BE49-F238E27FC236}">
                    <a16:creationId xmlns:a16="http://schemas.microsoft.com/office/drawing/2014/main" id="{B45B0756-40A0-4965-A166-19C31367B173}"/>
                  </a:ext>
                </a:extLst>
              </p:cNvPr>
              <p:cNvSpPr/>
              <p:nvPr/>
            </p:nvSpPr>
            <p:spPr bwMode="auto">
              <a:xfrm>
                <a:off x="2301284" y="359984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9EA1C71-832E-4A90-A3ED-C921D566D083}"/>
                  </a:ext>
                </a:extLst>
              </p:cNvPr>
              <p:cNvSpPr/>
              <p:nvPr/>
            </p:nvSpPr>
            <p:spPr bwMode="auto">
              <a:xfrm>
                <a:off x="3577844"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8A3C5BF8-F3CA-4DB9-8F28-1D84AE6151F0}"/>
                  </a:ext>
                </a:extLst>
              </p:cNvPr>
              <p:cNvSpPr/>
              <p:nvPr/>
            </p:nvSpPr>
            <p:spPr bwMode="auto">
              <a:xfrm>
                <a:off x="5271647"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085FAE29-4406-4270-8F41-A7C85458F1F6}"/>
                  </a:ext>
                </a:extLst>
              </p:cNvPr>
              <p:cNvSpPr/>
              <p:nvPr/>
            </p:nvSpPr>
            <p:spPr bwMode="auto">
              <a:xfrm>
                <a:off x="6527745" y="3599850"/>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60C493F0-B982-4F44-94C3-8B8E63C2867B}"/>
                  </a:ext>
                </a:extLst>
              </p:cNvPr>
              <p:cNvSpPr/>
              <p:nvPr/>
            </p:nvSpPr>
            <p:spPr bwMode="auto">
              <a:xfrm>
                <a:off x="8183756" y="3588361"/>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86FF4F9F-24AF-4E0A-861A-DD3268DA531D}"/>
                  </a:ext>
                </a:extLst>
              </p:cNvPr>
              <p:cNvSpPr/>
              <p:nvPr/>
            </p:nvSpPr>
            <p:spPr bwMode="auto">
              <a:xfrm>
                <a:off x="9497547" y="35998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E9E923CD-A84A-4048-B293-A4835FAE0779}"/>
                  </a:ext>
                </a:extLst>
              </p:cNvPr>
              <p:cNvGrpSpPr/>
              <p:nvPr/>
            </p:nvGrpSpPr>
            <p:grpSpPr>
              <a:xfrm>
                <a:off x="2807471" y="3084148"/>
                <a:ext cx="688178" cy="1313832"/>
                <a:chOff x="3334354" y="4723798"/>
                <a:chExt cx="688178" cy="1313832"/>
              </a:xfrm>
            </p:grpSpPr>
            <p:pic>
              <p:nvPicPr>
                <p:cNvPr id="22" name="Picture 21">
                  <a:extLst>
                    <a:ext uri="{FF2B5EF4-FFF2-40B4-BE49-F238E27FC236}">
                      <a16:creationId xmlns:a16="http://schemas.microsoft.com/office/drawing/2014/main" id="{340E9480-88A7-464D-9C2E-775C456D29E7}"/>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3" name="Picture 22">
                  <a:extLst>
                    <a:ext uri="{FF2B5EF4-FFF2-40B4-BE49-F238E27FC236}">
                      <a16:creationId xmlns:a16="http://schemas.microsoft.com/office/drawing/2014/main" id="{CB017094-669D-4C79-A0FC-47FA906881D0}"/>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4" name="Oval 23">
                  <a:extLst>
                    <a:ext uri="{FF2B5EF4-FFF2-40B4-BE49-F238E27FC236}">
                      <a16:creationId xmlns:a16="http://schemas.microsoft.com/office/drawing/2014/main" id="{DB0313A7-68AB-4C9E-948D-2BBBFB16ECA4}"/>
                    </a:ext>
                  </a:extLst>
                </p:cNvPr>
                <p:cNvSpPr/>
                <p:nvPr/>
              </p:nvSpPr>
              <p:spPr bwMode="auto">
                <a:xfrm>
                  <a:off x="3396125" y="5738203"/>
                  <a:ext cx="547226"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20FBDE45-E609-44CB-82ED-364F772ACA3D}"/>
                  </a:ext>
                </a:extLst>
              </p:cNvPr>
              <p:cNvGrpSpPr/>
              <p:nvPr/>
            </p:nvGrpSpPr>
            <p:grpSpPr>
              <a:xfrm>
                <a:off x="5763364" y="3084148"/>
                <a:ext cx="688178" cy="1313832"/>
                <a:chOff x="3334354" y="4723798"/>
                <a:chExt cx="688178" cy="1313832"/>
              </a:xfrm>
            </p:grpSpPr>
            <p:pic>
              <p:nvPicPr>
                <p:cNvPr id="27" name="Picture 26">
                  <a:extLst>
                    <a:ext uri="{FF2B5EF4-FFF2-40B4-BE49-F238E27FC236}">
                      <a16:creationId xmlns:a16="http://schemas.microsoft.com/office/drawing/2014/main" id="{35D126D5-21F9-43C2-8E0A-34D43408B02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8" name="Picture 27">
                  <a:extLst>
                    <a:ext uri="{FF2B5EF4-FFF2-40B4-BE49-F238E27FC236}">
                      <a16:creationId xmlns:a16="http://schemas.microsoft.com/office/drawing/2014/main" id="{56A95E1F-8028-41A6-9CEB-70E0C6923105}"/>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9" name="Oval 28">
                  <a:extLst>
                    <a:ext uri="{FF2B5EF4-FFF2-40B4-BE49-F238E27FC236}">
                      <a16:creationId xmlns:a16="http://schemas.microsoft.com/office/drawing/2014/main" id="{8B923873-5501-49AF-A883-E6F05B1BAA81}"/>
                    </a:ext>
                  </a:extLst>
                </p:cNvPr>
                <p:cNvSpPr/>
                <p:nvPr/>
              </p:nvSpPr>
              <p:spPr bwMode="auto">
                <a:xfrm>
                  <a:off x="3431511" y="5738203"/>
                  <a:ext cx="51183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D86B01F9-BEBC-462D-AD21-98A55BE9396E}"/>
                  </a:ext>
                </a:extLst>
              </p:cNvPr>
              <p:cNvGrpSpPr/>
              <p:nvPr/>
            </p:nvGrpSpPr>
            <p:grpSpPr>
              <a:xfrm>
                <a:off x="8719257" y="3084148"/>
                <a:ext cx="688178" cy="1313832"/>
                <a:chOff x="3334354" y="4723798"/>
                <a:chExt cx="688178" cy="1313832"/>
              </a:xfrm>
            </p:grpSpPr>
            <p:pic>
              <p:nvPicPr>
                <p:cNvPr id="31" name="Picture 30">
                  <a:extLst>
                    <a:ext uri="{FF2B5EF4-FFF2-40B4-BE49-F238E27FC236}">
                      <a16:creationId xmlns:a16="http://schemas.microsoft.com/office/drawing/2014/main" id="{ED8B41DB-7544-4CF3-B080-8970537F3180}"/>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32" name="Picture 31">
                  <a:extLst>
                    <a:ext uri="{FF2B5EF4-FFF2-40B4-BE49-F238E27FC236}">
                      <a16:creationId xmlns:a16="http://schemas.microsoft.com/office/drawing/2014/main" id="{52261D62-3485-4C0D-B7F1-28C63E640E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33" name="Oval 32">
                  <a:extLst>
                    <a:ext uri="{FF2B5EF4-FFF2-40B4-BE49-F238E27FC236}">
                      <a16:creationId xmlns:a16="http://schemas.microsoft.com/office/drawing/2014/main" id="{C757F417-F1F0-4C81-A326-05126E80F159}"/>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3643950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a:t>
            </a:r>
          </a:p>
        </p:txBody>
      </p:sp>
      <p:sp>
        <p:nvSpPr>
          <p:cNvPr id="3" name="Rectangle 2">
            <a:extLst>
              <a:ext uri="{FF2B5EF4-FFF2-40B4-BE49-F238E27FC236}">
                <a16:creationId xmlns:a16="http://schemas.microsoft.com/office/drawing/2014/main" id="{44D6481A-FD60-4D2B-BDCB-0A2369282259}"/>
              </a:ext>
            </a:extLst>
          </p:cNvPr>
          <p:cNvSpPr/>
          <p:nvPr/>
        </p:nvSpPr>
        <p:spPr>
          <a:xfrm>
            <a:off x="584200" y="1428750"/>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Fan-out/fan-in refers to the pattern of executing multiple functions in parallel, and then waiting for all to finish</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set of durable functions that can execute multiple times in parallel while waiting for all instances to finish.">
            <a:extLst>
              <a:ext uri="{FF2B5EF4-FFF2-40B4-BE49-F238E27FC236}">
                <a16:creationId xmlns:a16="http://schemas.microsoft.com/office/drawing/2014/main" id="{4F94B830-F386-4E8C-B4F5-9DC424EE488D}"/>
              </a:ext>
            </a:extLst>
          </p:cNvPr>
          <p:cNvGrpSpPr/>
          <p:nvPr/>
        </p:nvGrpSpPr>
        <p:grpSpPr>
          <a:xfrm>
            <a:off x="1982568" y="2397596"/>
            <a:ext cx="8157622" cy="3779235"/>
            <a:chOff x="1982568" y="2397596"/>
            <a:chExt cx="8157622" cy="3779235"/>
          </a:xfrm>
        </p:grpSpPr>
        <p:pic>
          <p:nvPicPr>
            <p:cNvPr id="5" name="Picture 4" descr="A close up of a sign&#10;&#10;Description automatically generated">
              <a:extLst>
                <a:ext uri="{FF2B5EF4-FFF2-40B4-BE49-F238E27FC236}">
                  <a16:creationId xmlns:a16="http://schemas.microsoft.com/office/drawing/2014/main" id="{AB09FF95-3682-48A5-A5E0-2374960B8464}"/>
                </a:ext>
              </a:extLst>
            </p:cNvPr>
            <p:cNvPicPr>
              <a:picLocks noChangeAspect="1"/>
            </p:cNvPicPr>
            <p:nvPr/>
          </p:nvPicPr>
          <p:blipFill>
            <a:blip r:embed="rId3"/>
            <a:stretch>
              <a:fillRect/>
            </a:stretch>
          </p:blipFill>
          <p:spPr>
            <a:xfrm>
              <a:off x="9108786" y="3548286"/>
              <a:ext cx="1031404" cy="1031404"/>
            </a:xfrm>
            <a:prstGeom prst="rect">
              <a:avLst/>
            </a:prstGeom>
          </p:spPr>
        </p:pic>
        <p:grpSp>
          <p:nvGrpSpPr>
            <p:cNvPr id="7" name="Group 6">
              <a:extLst>
                <a:ext uri="{FF2B5EF4-FFF2-40B4-BE49-F238E27FC236}">
                  <a16:creationId xmlns:a16="http://schemas.microsoft.com/office/drawing/2014/main" id="{FC3B7B5E-2447-47CF-B181-26DF37EB140E}"/>
                </a:ext>
              </a:extLst>
            </p:cNvPr>
            <p:cNvGrpSpPr/>
            <p:nvPr/>
          </p:nvGrpSpPr>
          <p:grpSpPr>
            <a:xfrm>
              <a:off x="7493707" y="3295649"/>
              <a:ext cx="859718" cy="1641327"/>
              <a:chOff x="3334354" y="4723798"/>
              <a:chExt cx="688178" cy="1313832"/>
            </a:xfrm>
          </p:grpSpPr>
          <p:pic>
            <p:nvPicPr>
              <p:cNvPr id="8" name="Picture 7">
                <a:extLst>
                  <a:ext uri="{FF2B5EF4-FFF2-40B4-BE49-F238E27FC236}">
                    <a16:creationId xmlns:a16="http://schemas.microsoft.com/office/drawing/2014/main" id="{F63C3254-308C-44CF-9BD1-C02CDAED4DC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9" name="Picture 8">
                <a:extLst>
                  <a:ext uri="{FF2B5EF4-FFF2-40B4-BE49-F238E27FC236}">
                    <a16:creationId xmlns:a16="http://schemas.microsoft.com/office/drawing/2014/main" id="{87F4100D-2527-4114-9FCD-B930A11D996C}"/>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0" name="Oval 9">
                <a:extLst>
                  <a:ext uri="{FF2B5EF4-FFF2-40B4-BE49-F238E27FC236}">
                    <a16:creationId xmlns:a16="http://schemas.microsoft.com/office/drawing/2014/main" id="{DDBA77B6-DB49-4268-89A6-64E473F89401}"/>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224527F9-BA36-4431-B684-A3494690BFC7}"/>
                </a:ext>
              </a:extLst>
            </p:cNvPr>
            <p:cNvGrpSpPr/>
            <p:nvPr/>
          </p:nvGrpSpPr>
          <p:grpSpPr>
            <a:xfrm>
              <a:off x="3883248" y="3295649"/>
              <a:ext cx="859718" cy="1641327"/>
              <a:chOff x="3334354" y="4723798"/>
              <a:chExt cx="688178" cy="1313832"/>
            </a:xfrm>
          </p:grpSpPr>
          <p:pic>
            <p:nvPicPr>
              <p:cNvPr id="12" name="Picture 11">
                <a:extLst>
                  <a:ext uri="{FF2B5EF4-FFF2-40B4-BE49-F238E27FC236}">
                    <a16:creationId xmlns:a16="http://schemas.microsoft.com/office/drawing/2014/main" id="{72BE816C-31AF-4982-8164-B5BCF2CA797B}"/>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3" name="Picture 12">
                <a:extLst>
                  <a:ext uri="{FF2B5EF4-FFF2-40B4-BE49-F238E27FC236}">
                    <a16:creationId xmlns:a16="http://schemas.microsoft.com/office/drawing/2014/main" id="{464F3333-EDC7-4504-BBD4-171544AEB9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4" name="Oval 13">
                <a:extLst>
                  <a:ext uri="{FF2B5EF4-FFF2-40B4-BE49-F238E27FC236}">
                    <a16:creationId xmlns:a16="http://schemas.microsoft.com/office/drawing/2014/main" id="{00DFF6CA-42D3-459B-9B2F-60907652D222}"/>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Picture 14" descr="A close up of a sign&#10;&#10;Description automatically generated">
              <a:extLst>
                <a:ext uri="{FF2B5EF4-FFF2-40B4-BE49-F238E27FC236}">
                  <a16:creationId xmlns:a16="http://schemas.microsoft.com/office/drawing/2014/main" id="{1F27345D-CE3D-4D16-957F-CDD18E64B627}"/>
                </a:ext>
              </a:extLst>
            </p:cNvPr>
            <p:cNvPicPr>
              <a:picLocks noChangeAspect="1"/>
            </p:cNvPicPr>
            <p:nvPr/>
          </p:nvPicPr>
          <p:blipFill>
            <a:blip r:embed="rId3"/>
            <a:stretch>
              <a:fillRect/>
            </a:stretch>
          </p:blipFill>
          <p:spPr>
            <a:xfrm>
              <a:off x="1982568" y="3548286"/>
              <a:ext cx="1031404" cy="1031404"/>
            </a:xfrm>
            <a:prstGeom prst="rect">
              <a:avLst/>
            </a:prstGeom>
          </p:spPr>
        </p:pic>
        <p:sp>
          <p:nvSpPr>
            <p:cNvPr id="16" name="Arrow: Right 15">
              <a:extLst>
                <a:ext uri="{FF2B5EF4-FFF2-40B4-BE49-F238E27FC236}">
                  <a16:creationId xmlns:a16="http://schemas.microsoft.com/office/drawing/2014/main" id="{D1ED4000-5D16-43FE-B041-8BC40F2FD07D}"/>
                </a:ext>
              </a:extLst>
            </p:cNvPr>
            <p:cNvSpPr/>
            <p:nvPr/>
          </p:nvSpPr>
          <p:spPr bwMode="auto">
            <a:xfrm>
              <a:off x="3282140"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83551E1A-504E-45A7-8F4A-352611D2F654}"/>
                </a:ext>
              </a:extLst>
            </p:cNvPr>
            <p:cNvSpPr/>
            <p:nvPr/>
          </p:nvSpPr>
          <p:spPr bwMode="auto">
            <a:xfrm>
              <a:off x="4804729"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30AD5DCA-D81A-4ACC-B302-AF57D8B5AC3C}"/>
                </a:ext>
              </a:extLst>
            </p:cNvPr>
            <p:cNvSpPr/>
            <p:nvPr/>
          </p:nvSpPr>
          <p:spPr bwMode="auto">
            <a:xfrm>
              <a:off x="6850503"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A108D194-EB27-4BA3-BA2D-EF9CD2348D1F}"/>
                </a:ext>
              </a:extLst>
            </p:cNvPr>
            <p:cNvSpPr/>
            <p:nvPr/>
          </p:nvSpPr>
          <p:spPr bwMode="auto">
            <a:xfrm>
              <a:off x="8413008"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close up of a sign&#10;&#10;Description automatically generated">
              <a:extLst>
                <a:ext uri="{FF2B5EF4-FFF2-40B4-BE49-F238E27FC236}">
                  <a16:creationId xmlns:a16="http://schemas.microsoft.com/office/drawing/2014/main" id="{35349D22-12F6-4C65-B1C3-33540A0CB142}"/>
                </a:ext>
              </a:extLst>
            </p:cNvPr>
            <p:cNvPicPr>
              <a:picLocks noChangeAspect="1"/>
            </p:cNvPicPr>
            <p:nvPr/>
          </p:nvPicPr>
          <p:blipFill>
            <a:blip r:embed="rId3"/>
            <a:stretch>
              <a:fillRect/>
            </a:stretch>
          </p:blipFill>
          <p:spPr>
            <a:xfrm>
              <a:off x="5570166" y="4756005"/>
              <a:ext cx="1031404" cy="1031404"/>
            </a:xfrm>
            <a:prstGeom prst="rect">
              <a:avLst/>
            </a:prstGeom>
          </p:spPr>
        </p:pic>
        <p:pic>
          <p:nvPicPr>
            <p:cNvPr id="21" name="Picture 20" descr="A close up of a sign&#10;&#10;Description automatically generated">
              <a:extLst>
                <a:ext uri="{FF2B5EF4-FFF2-40B4-BE49-F238E27FC236}">
                  <a16:creationId xmlns:a16="http://schemas.microsoft.com/office/drawing/2014/main" id="{EA883CCD-D95B-4CF4-87F7-4A468575D441}"/>
                </a:ext>
              </a:extLst>
            </p:cNvPr>
            <p:cNvPicPr>
              <a:picLocks noChangeAspect="1"/>
            </p:cNvPicPr>
            <p:nvPr/>
          </p:nvPicPr>
          <p:blipFill>
            <a:blip r:embed="rId3"/>
            <a:stretch>
              <a:fillRect/>
            </a:stretch>
          </p:blipFill>
          <p:spPr>
            <a:xfrm>
              <a:off x="5570166" y="3548286"/>
              <a:ext cx="1031404" cy="1031404"/>
            </a:xfrm>
            <a:prstGeom prst="rect">
              <a:avLst/>
            </a:prstGeom>
          </p:spPr>
        </p:pic>
        <p:pic>
          <p:nvPicPr>
            <p:cNvPr id="22" name="Picture 21" descr="A close up of a sign&#10;&#10;Description automatically generated">
              <a:extLst>
                <a:ext uri="{FF2B5EF4-FFF2-40B4-BE49-F238E27FC236}">
                  <a16:creationId xmlns:a16="http://schemas.microsoft.com/office/drawing/2014/main" id="{CD506596-D456-41A6-9936-7366A70D6C92}"/>
                </a:ext>
              </a:extLst>
            </p:cNvPr>
            <p:cNvPicPr>
              <a:picLocks noChangeAspect="1"/>
            </p:cNvPicPr>
            <p:nvPr/>
          </p:nvPicPr>
          <p:blipFill>
            <a:blip r:embed="rId3"/>
            <a:stretch>
              <a:fillRect/>
            </a:stretch>
          </p:blipFill>
          <p:spPr>
            <a:xfrm>
              <a:off x="5570166" y="2397596"/>
              <a:ext cx="1031404" cy="1031404"/>
            </a:xfrm>
            <a:prstGeom prst="rect">
              <a:avLst/>
            </a:prstGeom>
          </p:spPr>
        </p:pic>
        <p:sp>
          <p:nvSpPr>
            <p:cNvPr id="4" name="TextBox 3">
              <a:extLst>
                <a:ext uri="{FF2B5EF4-FFF2-40B4-BE49-F238E27FC236}">
                  <a16:creationId xmlns:a16="http://schemas.microsoft.com/office/drawing/2014/main" id="{2FD3C303-ADB0-4144-B2FB-A1F288E1205C}"/>
                </a:ext>
              </a:extLst>
            </p:cNvPr>
            <p:cNvSpPr txBox="1"/>
            <p:nvPr/>
          </p:nvSpPr>
          <p:spPr>
            <a:xfrm>
              <a:off x="9461783" y="4687536"/>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F3</a:t>
              </a:r>
            </a:p>
          </p:txBody>
        </p:sp>
        <p:sp>
          <p:nvSpPr>
            <p:cNvPr id="23" name="TextBox 22">
              <a:extLst>
                <a:ext uri="{FF2B5EF4-FFF2-40B4-BE49-F238E27FC236}">
                  <a16:creationId xmlns:a16="http://schemas.microsoft.com/office/drawing/2014/main" id="{AB7BBDA3-9C98-40C6-84E0-6F6EE5A595BD}"/>
                </a:ext>
              </a:extLst>
            </p:cNvPr>
            <p:cNvSpPr txBox="1"/>
            <p:nvPr/>
          </p:nvSpPr>
          <p:spPr>
            <a:xfrm>
              <a:off x="5930755" y="5807499"/>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F2</a:t>
              </a:r>
            </a:p>
          </p:txBody>
        </p:sp>
        <p:sp>
          <p:nvSpPr>
            <p:cNvPr id="24" name="TextBox 23">
              <a:extLst>
                <a:ext uri="{FF2B5EF4-FFF2-40B4-BE49-F238E27FC236}">
                  <a16:creationId xmlns:a16="http://schemas.microsoft.com/office/drawing/2014/main" id="{E0C0398B-D965-4300-9D5B-D78BFE6B0113}"/>
                </a:ext>
              </a:extLst>
            </p:cNvPr>
            <p:cNvSpPr txBox="1"/>
            <p:nvPr/>
          </p:nvSpPr>
          <p:spPr>
            <a:xfrm>
              <a:off x="2393324" y="4679694"/>
              <a:ext cx="27732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F1</a:t>
              </a:r>
            </a:p>
          </p:txBody>
        </p:sp>
        <p:sp>
          <p:nvSpPr>
            <p:cNvPr id="26" name="Arrow: Bent 25">
              <a:extLst>
                <a:ext uri="{FF2B5EF4-FFF2-40B4-BE49-F238E27FC236}">
                  <a16:creationId xmlns:a16="http://schemas.microsoft.com/office/drawing/2014/main" id="{3C4E62B7-CC36-407D-A328-79C24A59B36F}"/>
                </a:ext>
              </a:extLst>
            </p:cNvPr>
            <p:cNvSpPr/>
            <p:nvPr/>
          </p:nvSpPr>
          <p:spPr bwMode="auto">
            <a:xfrm>
              <a:off x="4208189" y="2746112"/>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Bent 26">
              <a:extLst>
                <a:ext uri="{FF2B5EF4-FFF2-40B4-BE49-F238E27FC236}">
                  <a16:creationId xmlns:a16="http://schemas.microsoft.com/office/drawing/2014/main" id="{16EC00A1-ADE9-4A12-BA4D-869D987077D8}"/>
                </a:ext>
              </a:extLst>
            </p:cNvPr>
            <p:cNvSpPr/>
            <p:nvPr/>
          </p:nvSpPr>
          <p:spPr bwMode="auto">
            <a:xfrm flipV="1">
              <a:off x="4230273" y="4915839"/>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Bent 31">
              <a:extLst>
                <a:ext uri="{FF2B5EF4-FFF2-40B4-BE49-F238E27FC236}">
                  <a16:creationId xmlns:a16="http://schemas.microsoft.com/office/drawing/2014/main" id="{3E08C5C5-B7EE-45CC-A358-2BCE864D7EA0}"/>
                </a:ext>
              </a:extLst>
            </p:cNvPr>
            <p:cNvSpPr/>
            <p:nvPr/>
          </p:nvSpPr>
          <p:spPr bwMode="auto">
            <a:xfrm rot="16200000" flipV="1">
              <a:off x="7217010" y="4616433"/>
              <a:ext cx="495644" cy="120902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Arrow: Bent 33">
              <a:extLst>
                <a:ext uri="{FF2B5EF4-FFF2-40B4-BE49-F238E27FC236}">
                  <a16:creationId xmlns:a16="http://schemas.microsoft.com/office/drawing/2014/main" id="{51D5756E-0B9E-4299-9613-C0D47B67C0EF}"/>
                </a:ext>
              </a:extLst>
            </p:cNvPr>
            <p:cNvSpPr/>
            <p:nvPr/>
          </p:nvSpPr>
          <p:spPr bwMode="auto">
            <a:xfrm rot="5400000">
              <a:off x="7221737" y="2418160"/>
              <a:ext cx="552905" cy="120880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332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a:t>
            </a:r>
          </a:p>
        </p:txBody>
      </p:sp>
      <p:sp>
        <p:nvSpPr>
          <p:cNvPr id="3" name="Rectangle 2">
            <a:extLst>
              <a:ext uri="{FF2B5EF4-FFF2-40B4-BE49-F238E27FC236}">
                <a16:creationId xmlns:a16="http://schemas.microsoft.com/office/drawing/2014/main" id="{C91D7A9A-3904-482D-8E8E-FDAE69AF3986}"/>
              </a:ext>
            </a:extLst>
          </p:cNvPr>
          <p:cNvSpPr/>
          <p:nvPr/>
        </p:nvSpPr>
        <p:spPr>
          <a:xfrm>
            <a:off x="588263" y="1443335"/>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Durable Functions provides built-in APIs that simplify the code that you write for interacting with long-running function executions</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job-based serverless application that performs asynchronous work while reporting status for clients.">
            <a:extLst>
              <a:ext uri="{FF2B5EF4-FFF2-40B4-BE49-F238E27FC236}">
                <a16:creationId xmlns:a16="http://schemas.microsoft.com/office/drawing/2014/main" id="{72608808-8FDB-4473-886D-AAA9C9247A94}"/>
              </a:ext>
            </a:extLst>
          </p:cNvPr>
          <p:cNvGrpSpPr/>
          <p:nvPr/>
        </p:nvGrpSpPr>
        <p:grpSpPr>
          <a:xfrm>
            <a:off x="3627971" y="2531303"/>
            <a:ext cx="4824389" cy="3783471"/>
            <a:chOff x="3627971" y="2531303"/>
            <a:chExt cx="4824389" cy="3783471"/>
          </a:xfrm>
        </p:grpSpPr>
        <p:pic>
          <p:nvPicPr>
            <p:cNvPr id="5" name="Picture 4" descr="A close up of a sign&#10;&#10;Description automatically generated">
              <a:extLst>
                <a:ext uri="{FF2B5EF4-FFF2-40B4-BE49-F238E27FC236}">
                  <a16:creationId xmlns:a16="http://schemas.microsoft.com/office/drawing/2014/main" id="{39DFDB35-42FF-47F9-91BA-28BA93A4CF19}"/>
                </a:ext>
              </a:extLst>
            </p:cNvPr>
            <p:cNvPicPr>
              <a:picLocks noChangeAspect="1"/>
            </p:cNvPicPr>
            <p:nvPr/>
          </p:nvPicPr>
          <p:blipFill>
            <a:blip r:embed="rId4"/>
            <a:stretch>
              <a:fillRect/>
            </a:stretch>
          </p:blipFill>
          <p:spPr>
            <a:xfrm>
              <a:off x="7420956" y="2583358"/>
              <a:ext cx="1031404" cy="1031404"/>
            </a:xfrm>
            <a:prstGeom prst="rect">
              <a:avLst/>
            </a:prstGeom>
          </p:spPr>
        </p:pic>
        <p:sp>
          <p:nvSpPr>
            <p:cNvPr id="7" name="Arrow: Right 6">
              <a:extLst>
                <a:ext uri="{FF2B5EF4-FFF2-40B4-BE49-F238E27FC236}">
                  <a16:creationId xmlns:a16="http://schemas.microsoft.com/office/drawing/2014/main" id="{D1B18B6E-BCAE-494E-9AFE-7FEB350A6E1A}"/>
                </a:ext>
              </a:extLst>
            </p:cNvPr>
            <p:cNvSpPr/>
            <p:nvPr/>
          </p:nvSpPr>
          <p:spPr bwMode="auto">
            <a:xfrm>
              <a:off x="3642912"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BE88790-8CF5-44E3-AAC4-7C82EEF14F08}"/>
                </a:ext>
              </a:extLst>
            </p:cNvPr>
            <p:cNvGrpSpPr/>
            <p:nvPr/>
          </p:nvGrpSpPr>
          <p:grpSpPr>
            <a:xfrm>
              <a:off x="6004320" y="2531303"/>
              <a:ext cx="699063" cy="1083459"/>
              <a:chOff x="3334354" y="4723798"/>
              <a:chExt cx="688178" cy="1313832"/>
            </a:xfrm>
          </p:grpSpPr>
          <p:pic>
            <p:nvPicPr>
              <p:cNvPr id="9" name="Picture 8">
                <a:extLst>
                  <a:ext uri="{FF2B5EF4-FFF2-40B4-BE49-F238E27FC236}">
                    <a16:creationId xmlns:a16="http://schemas.microsoft.com/office/drawing/2014/main" id="{F55B8FA0-168C-449E-A9FD-A42FF685AD5B}"/>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0" name="Picture 9">
                <a:extLst>
                  <a:ext uri="{FF2B5EF4-FFF2-40B4-BE49-F238E27FC236}">
                    <a16:creationId xmlns:a16="http://schemas.microsoft.com/office/drawing/2014/main" id="{EB19FE8A-3B2C-42D9-B70C-17B662553820}"/>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1" name="Oval 10">
                <a:extLst>
                  <a:ext uri="{FF2B5EF4-FFF2-40B4-BE49-F238E27FC236}">
                    <a16:creationId xmlns:a16="http://schemas.microsoft.com/office/drawing/2014/main" id="{815C7E61-D84E-4D22-B791-D6ACD9604FD8}"/>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A close up of a sign&#10;&#10;Description automatically generated">
              <a:extLst>
                <a:ext uri="{FF2B5EF4-FFF2-40B4-BE49-F238E27FC236}">
                  <a16:creationId xmlns:a16="http://schemas.microsoft.com/office/drawing/2014/main" id="{ACD5BBDC-49C2-4B7B-B787-481267A2B91D}"/>
                </a:ext>
              </a:extLst>
            </p:cNvPr>
            <p:cNvPicPr>
              <a:picLocks noChangeAspect="1"/>
            </p:cNvPicPr>
            <p:nvPr/>
          </p:nvPicPr>
          <p:blipFill>
            <a:blip r:embed="rId4"/>
            <a:stretch>
              <a:fillRect/>
            </a:stretch>
          </p:blipFill>
          <p:spPr>
            <a:xfrm>
              <a:off x="4255343" y="2568445"/>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F63B7D63-58E1-46F8-931D-23447B366AD7}"/>
                </a:ext>
              </a:extLst>
            </p:cNvPr>
            <p:cNvPicPr>
              <a:picLocks noChangeAspect="1"/>
            </p:cNvPicPr>
            <p:nvPr/>
          </p:nvPicPr>
          <p:blipFill>
            <a:blip r:embed="rId4"/>
            <a:stretch>
              <a:fillRect/>
            </a:stretch>
          </p:blipFill>
          <p:spPr>
            <a:xfrm>
              <a:off x="4297292" y="4988122"/>
              <a:ext cx="1031404" cy="1031404"/>
            </a:xfrm>
            <a:prstGeom prst="rect">
              <a:avLst/>
            </a:prstGeom>
          </p:spPr>
        </p:pic>
        <p:grpSp>
          <p:nvGrpSpPr>
            <p:cNvPr id="14" name="Group 13">
              <a:extLst>
                <a:ext uri="{FF2B5EF4-FFF2-40B4-BE49-F238E27FC236}">
                  <a16:creationId xmlns:a16="http://schemas.microsoft.com/office/drawing/2014/main" id="{95E98925-1F79-43B7-A12C-FCC5CD813A8A}"/>
                </a:ext>
              </a:extLst>
            </p:cNvPr>
            <p:cNvGrpSpPr/>
            <p:nvPr/>
          </p:nvGrpSpPr>
          <p:grpSpPr>
            <a:xfrm>
              <a:off x="5997105" y="4011850"/>
              <a:ext cx="699063" cy="1083459"/>
              <a:chOff x="3334354" y="4723798"/>
              <a:chExt cx="688178" cy="1313832"/>
            </a:xfrm>
          </p:grpSpPr>
          <p:pic>
            <p:nvPicPr>
              <p:cNvPr id="15" name="Picture 14">
                <a:extLst>
                  <a:ext uri="{FF2B5EF4-FFF2-40B4-BE49-F238E27FC236}">
                    <a16:creationId xmlns:a16="http://schemas.microsoft.com/office/drawing/2014/main" id="{DBE6B6F4-1EDD-4558-A5D4-BE9EFDCBFCA0}"/>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6" name="Picture 15">
                <a:extLst>
                  <a:ext uri="{FF2B5EF4-FFF2-40B4-BE49-F238E27FC236}">
                    <a16:creationId xmlns:a16="http://schemas.microsoft.com/office/drawing/2014/main" id="{7E551495-55DA-4A38-9A33-BEE7418412A3}"/>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7" name="Oval 16">
                <a:extLst>
                  <a:ext uri="{FF2B5EF4-FFF2-40B4-BE49-F238E27FC236}">
                    <a16:creationId xmlns:a16="http://schemas.microsoft.com/office/drawing/2014/main" id="{F52B5516-B193-49BA-AAFF-583555CA4EAF}"/>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Arrow: Right 17">
              <a:extLst>
                <a:ext uri="{FF2B5EF4-FFF2-40B4-BE49-F238E27FC236}">
                  <a16:creationId xmlns:a16="http://schemas.microsoft.com/office/drawing/2014/main" id="{775F2197-6F23-44B0-A7C0-F111C3FDC183}"/>
                </a:ext>
              </a:extLst>
            </p:cNvPr>
            <p:cNvSpPr/>
            <p:nvPr/>
          </p:nvSpPr>
          <p:spPr bwMode="auto">
            <a:xfrm>
              <a:off x="5431093"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5BE62AE-6771-43F8-AB2F-B7C4F54FCE30}"/>
                </a:ext>
              </a:extLst>
            </p:cNvPr>
            <p:cNvSpPr/>
            <p:nvPr/>
          </p:nvSpPr>
          <p:spPr bwMode="auto">
            <a:xfrm>
              <a:off x="6784693" y="29221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8E804EA2-531D-4EB9-A235-C8E09CAC2358}"/>
                </a:ext>
              </a:extLst>
            </p:cNvPr>
            <p:cNvSpPr/>
            <p:nvPr/>
          </p:nvSpPr>
          <p:spPr bwMode="auto">
            <a:xfrm>
              <a:off x="3627971" y="5356866"/>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Bent 20">
              <a:extLst>
                <a:ext uri="{FF2B5EF4-FFF2-40B4-BE49-F238E27FC236}">
                  <a16:creationId xmlns:a16="http://schemas.microsoft.com/office/drawing/2014/main" id="{3DBC3A11-D971-4A7A-8D71-63B11E096449}"/>
                </a:ext>
              </a:extLst>
            </p:cNvPr>
            <p:cNvSpPr/>
            <p:nvPr/>
          </p:nvSpPr>
          <p:spPr bwMode="auto">
            <a:xfrm flipV="1">
              <a:off x="4655820" y="4064726"/>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Bent 21">
              <a:extLst>
                <a:ext uri="{FF2B5EF4-FFF2-40B4-BE49-F238E27FC236}">
                  <a16:creationId xmlns:a16="http://schemas.microsoft.com/office/drawing/2014/main" id="{EE2EB52D-3A39-483D-A393-4F38C3042A83}"/>
                </a:ext>
              </a:extLst>
            </p:cNvPr>
            <p:cNvSpPr/>
            <p:nvPr/>
          </p:nvSpPr>
          <p:spPr bwMode="auto">
            <a:xfrm flipH="1" flipV="1">
              <a:off x="6799277" y="4011850"/>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Arrow: Bent 22">
              <a:extLst>
                <a:ext uri="{FF2B5EF4-FFF2-40B4-BE49-F238E27FC236}">
                  <a16:creationId xmlns:a16="http://schemas.microsoft.com/office/drawing/2014/main" id="{2C314B70-C6ED-4F99-9A10-B417F51FD6A3}"/>
                </a:ext>
              </a:extLst>
            </p:cNvPr>
            <p:cNvSpPr/>
            <p:nvPr/>
          </p:nvSpPr>
          <p:spPr bwMode="auto">
            <a:xfrm rot="16200000" flipV="1">
              <a:off x="5694779" y="4842677"/>
              <a:ext cx="544416" cy="107179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8E549480-EE2E-4385-94DC-5D29C123BD3D}"/>
                </a:ext>
              </a:extLst>
            </p:cNvPr>
            <p:cNvSpPr txBox="1"/>
            <p:nvPr/>
          </p:nvSpPr>
          <p:spPr>
            <a:xfrm>
              <a:off x="4506999" y="3553715"/>
              <a:ext cx="52809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Start</a:t>
              </a:r>
            </a:p>
          </p:txBody>
        </p:sp>
        <p:sp>
          <p:nvSpPr>
            <p:cNvPr id="24" name="TextBox 23">
              <a:extLst>
                <a:ext uri="{FF2B5EF4-FFF2-40B4-BE49-F238E27FC236}">
                  <a16:creationId xmlns:a16="http://schemas.microsoft.com/office/drawing/2014/main" id="{DDE1D6EE-5307-41D5-BE1B-4103F8F745E2}"/>
                </a:ext>
              </a:extLst>
            </p:cNvPr>
            <p:cNvSpPr txBox="1"/>
            <p:nvPr/>
          </p:nvSpPr>
          <p:spPr>
            <a:xfrm>
              <a:off x="7470857" y="3614762"/>
              <a:ext cx="93160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DoWork</a:t>
              </a:r>
            </a:p>
          </p:txBody>
        </p:sp>
        <p:sp>
          <p:nvSpPr>
            <p:cNvPr id="25" name="TextBox 24">
              <a:extLst>
                <a:ext uri="{FF2B5EF4-FFF2-40B4-BE49-F238E27FC236}">
                  <a16:creationId xmlns:a16="http://schemas.microsoft.com/office/drawing/2014/main" id="{A6EECA14-D10E-41CD-BB69-46E856F6E803}"/>
                </a:ext>
              </a:extLst>
            </p:cNvPr>
            <p:cNvSpPr txBox="1"/>
            <p:nvPr/>
          </p:nvSpPr>
          <p:spPr>
            <a:xfrm>
              <a:off x="4271307" y="6006997"/>
              <a:ext cx="1083374"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GetStatus</a:t>
              </a:r>
            </a:p>
          </p:txBody>
        </p:sp>
      </p:grpSp>
    </p:spTree>
    <p:custDataLst>
      <p:tags r:id="rId1"/>
    </p:custDataLst>
    <p:extLst>
      <p:ext uri="{BB962C8B-B14F-4D97-AF65-F5344CB8AC3E}">
        <p14:creationId xmlns:p14="http://schemas.microsoft.com/office/powerpoint/2010/main" val="243572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a:t>
            </a:r>
          </a:p>
        </p:txBody>
      </p:sp>
      <p:sp>
        <p:nvSpPr>
          <p:cNvPr id="3" name="Rectangle 2">
            <a:extLst>
              <a:ext uri="{FF2B5EF4-FFF2-40B4-BE49-F238E27FC236}">
                <a16:creationId xmlns:a16="http://schemas.microsoft.com/office/drawing/2014/main" id="{B16C8D72-DA41-4982-BE8E-45264011A330}"/>
              </a:ext>
            </a:extLst>
          </p:cNvPr>
          <p:cNvSpPr/>
          <p:nvPr/>
        </p:nvSpPr>
        <p:spPr>
          <a:xfrm>
            <a:off x="588262" y="1442085"/>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The monitor pattern refers to a flexible recurring process in a workflow—for example, polling until certain conditions are met</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recurring process that can either monitor other solutions or poll until conditions are met.">
            <a:extLst>
              <a:ext uri="{FF2B5EF4-FFF2-40B4-BE49-F238E27FC236}">
                <a16:creationId xmlns:a16="http://schemas.microsoft.com/office/drawing/2014/main" id="{173E35B7-9753-4AAB-9BF9-04EA152CA94F}"/>
              </a:ext>
            </a:extLst>
          </p:cNvPr>
          <p:cNvGrpSpPr/>
          <p:nvPr/>
        </p:nvGrpSpPr>
        <p:grpSpPr>
          <a:xfrm>
            <a:off x="2704618" y="2580858"/>
            <a:ext cx="6782765" cy="3044438"/>
            <a:chOff x="2704618" y="2580858"/>
            <a:chExt cx="6782765" cy="3044438"/>
          </a:xfrm>
        </p:grpSpPr>
        <p:sp>
          <p:nvSpPr>
            <p:cNvPr id="4" name="Rectangle 3">
              <a:extLst>
                <a:ext uri="{FF2B5EF4-FFF2-40B4-BE49-F238E27FC236}">
                  <a16:creationId xmlns:a16="http://schemas.microsoft.com/office/drawing/2014/main" id="{875AD2C4-54BC-4187-AA38-6FFC42156655}"/>
                </a:ext>
              </a:extLst>
            </p:cNvPr>
            <p:cNvSpPr/>
            <p:nvPr/>
          </p:nvSpPr>
          <p:spPr bwMode="auto">
            <a:xfrm>
              <a:off x="2704618" y="2580858"/>
              <a:ext cx="6782765" cy="3044438"/>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A26A547-A251-4FA1-B581-1CDBEC24F545}"/>
                </a:ext>
              </a:extLst>
            </p:cNvPr>
            <p:cNvGrpSpPr/>
            <p:nvPr/>
          </p:nvGrpSpPr>
          <p:grpSpPr>
            <a:xfrm>
              <a:off x="3812879" y="3046922"/>
              <a:ext cx="4566243" cy="2112310"/>
              <a:chOff x="3812879" y="2797321"/>
              <a:chExt cx="4566243" cy="2112310"/>
            </a:xfrm>
          </p:grpSpPr>
          <p:pic>
            <p:nvPicPr>
              <p:cNvPr id="5" name="Picture 4" descr="A close up of a sign&#10;&#10;Description automatically generated">
                <a:extLst>
                  <a:ext uri="{FF2B5EF4-FFF2-40B4-BE49-F238E27FC236}">
                    <a16:creationId xmlns:a16="http://schemas.microsoft.com/office/drawing/2014/main" id="{11590F72-BBCE-46AA-A032-C42C2CB7F33F}"/>
                  </a:ext>
                </a:extLst>
              </p:cNvPr>
              <p:cNvPicPr>
                <a:picLocks noChangeAspect="1"/>
              </p:cNvPicPr>
              <p:nvPr/>
            </p:nvPicPr>
            <p:blipFill>
              <a:blip r:embed="rId3"/>
              <a:stretch>
                <a:fillRect/>
              </a:stretch>
            </p:blipFill>
            <p:spPr>
              <a:xfrm>
                <a:off x="7347718" y="3337774"/>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7CDA9632-95FC-4B07-8034-97BBE5979A47}"/>
                  </a:ext>
                </a:extLst>
              </p:cNvPr>
              <p:cNvPicPr>
                <a:picLocks noChangeAspect="1"/>
              </p:cNvPicPr>
              <p:nvPr/>
            </p:nvPicPr>
            <p:blipFill>
              <a:blip r:embed="rId3"/>
              <a:stretch>
                <a:fillRect/>
              </a:stretch>
            </p:blipFill>
            <p:spPr>
              <a:xfrm>
                <a:off x="4353332" y="3337774"/>
                <a:ext cx="1031404" cy="1031404"/>
              </a:xfrm>
              <a:prstGeom prst="rect">
                <a:avLst/>
              </a:prstGeom>
            </p:spPr>
          </p:pic>
          <p:sp>
            <p:nvSpPr>
              <p:cNvPr id="15" name="Arc 14">
                <a:extLst>
                  <a:ext uri="{FF2B5EF4-FFF2-40B4-BE49-F238E27FC236}">
                    <a16:creationId xmlns:a16="http://schemas.microsoft.com/office/drawing/2014/main" id="{0FE40122-63E7-40AA-B737-2C4818CCD06B}"/>
                  </a:ext>
                </a:extLst>
              </p:cNvPr>
              <p:cNvSpPr/>
              <p:nvPr/>
            </p:nvSpPr>
            <p:spPr>
              <a:xfrm>
                <a:off x="3812879" y="2797321"/>
                <a:ext cx="2112310" cy="2112310"/>
              </a:xfrm>
              <a:prstGeom prst="arc">
                <a:avLst>
                  <a:gd name="adj1" fmla="val 11579007"/>
                  <a:gd name="adj2" fmla="val 10319311"/>
                </a:avLst>
              </a:prstGeom>
              <a:ln w="203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26D6DDF5-29D4-4C67-A2EA-F5B051FAF426}"/>
                  </a:ext>
                </a:extLst>
              </p:cNvPr>
              <p:cNvSpPr/>
              <p:nvPr/>
            </p:nvSpPr>
            <p:spPr bwMode="auto">
              <a:xfrm>
                <a:off x="5517446" y="3406012"/>
                <a:ext cx="1714399"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38834E9C-E420-4DC3-8A33-49DA643C5F7A}"/>
                  </a:ext>
                </a:extLst>
              </p:cNvPr>
              <p:cNvSpPr/>
              <p:nvPr/>
            </p:nvSpPr>
            <p:spPr bwMode="auto">
              <a:xfrm flipH="1">
                <a:off x="5500609" y="3853476"/>
                <a:ext cx="1731236"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3272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a:t>
            </a:r>
          </a:p>
        </p:txBody>
      </p:sp>
      <p:sp>
        <p:nvSpPr>
          <p:cNvPr id="3" name="Rectangle 2">
            <a:extLst>
              <a:ext uri="{FF2B5EF4-FFF2-40B4-BE49-F238E27FC236}">
                <a16:creationId xmlns:a16="http://schemas.microsoft.com/office/drawing/2014/main" id="{330285C0-477D-4BDB-96CB-3A13A2759AE7}"/>
              </a:ext>
            </a:extLst>
          </p:cNvPr>
          <p:cNvSpPr/>
          <p:nvPr/>
        </p:nvSpPr>
        <p:spPr>
          <a:xfrm>
            <a:off x="588262" y="1336992"/>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Many processes involve human interaction. Automated processes must allow for human low availability, and they often do so by using time-outs and compensation logic.</a:t>
            </a:r>
          </a:p>
        </p:txBody>
      </p:sp>
      <p:grpSp>
        <p:nvGrpSpPr>
          <p:cNvPr id="12" name="Group 11" descr="The diagram depicts a function waiting for manual intervention before continuing a workflow.">
            <a:extLst>
              <a:ext uri="{FF2B5EF4-FFF2-40B4-BE49-F238E27FC236}">
                <a16:creationId xmlns:a16="http://schemas.microsoft.com/office/drawing/2014/main" id="{BA23B7AF-C664-41FC-ABFB-B24BADEB1594}"/>
              </a:ext>
            </a:extLst>
          </p:cNvPr>
          <p:cNvGrpSpPr/>
          <p:nvPr/>
        </p:nvGrpSpPr>
        <p:grpSpPr>
          <a:xfrm>
            <a:off x="2299504" y="2370672"/>
            <a:ext cx="7592992" cy="3254624"/>
            <a:chOff x="2488558" y="2370672"/>
            <a:chExt cx="7592992" cy="3254624"/>
          </a:xfrm>
        </p:grpSpPr>
        <p:sp>
          <p:nvSpPr>
            <p:cNvPr id="21" name="Rectangle 20">
              <a:extLst>
                <a:ext uri="{FF2B5EF4-FFF2-40B4-BE49-F238E27FC236}">
                  <a16:creationId xmlns:a16="http://schemas.microsoft.com/office/drawing/2014/main" id="{CF2638AB-2D85-4EB3-AC4C-D12EBB248568}"/>
                </a:ext>
              </a:extLst>
            </p:cNvPr>
            <p:cNvSpPr/>
            <p:nvPr/>
          </p:nvSpPr>
          <p:spPr bwMode="auto">
            <a:xfrm>
              <a:off x="2488558" y="2370672"/>
              <a:ext cx="7592992" cy="3254624"/>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BB41B356-156E-4395-9373-3A0D8B97AE38}"/>
                </a:ext>
              </a:extLst>
            </p:cNvPr>
            <p:cNvGrpSpPr/>
            <p:nvPr/>
          </p:nvGrpSpPr>
          <p:grpSpPr>
            <a:xfrm>
              <a:off x="3015838" y="2634687"/>
              <a:ext cx="6538433" cy="2726595"/>
              <a:chOff x="2859310" y="2507407"/>
              <a:chExt cx="6538433" cy="2726595"/>
            </a:xfrm>
          </p:grpSpPr>
          <p:pic>
            <p:nvPicPr>
              <p:cNvPr id="16" name="Graphic 15">
                <a:extLst>
                  <a:ext uri="{FF2B5EF4-FFF2-40B4-BE49-F238E27FC236}">
                    <a16:creationId xmlns:a16="http://schemas.microsoft.com/office/drawing/2014/main" id="{0C3E5D22-840C-44BE-A82B-7C58A84C30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7390" y="3147197"/>
                <a:ext cx="1221377" cy="1221377"/>
              </a:xfrm>
              <a:prstGeom prst="rect">
                <a:avLst/>
              </a:prstGeom>
            </p:spPr>
          </p:pic>
          <p:pic>
            <p:nvPicPr>
              <p:cNvPr id="7" name="Picture 6" descr="A close up of a sign&#10;&#10;Description automatically generated">
                <a:extLst>
                  <a:ext uri="{FF2B5EF4-FFF2-40B4-BE49-F238E27FC236}">
                    <a16:creationId xmlns:a16="http://schemas.microsoft.com/office/drawing/2014/main" id="{E3D1C65E-4A27-4B4A-899B-F9770431E202}"/>
                  </a:ext>
                </a:extLst>
              </p:cNvPr>
              <p:cNvPicPr>
                <a:picLocks noChangeAspect="1"/>
              </p:cNvPicPr>
              <p:nvPr/>
            </p:nvPicPr>
            <p:blipFill>
              <a:blip r:embed="rId6"/>
              <a:stretch>
                <a:fillRect/>
              </a:stretch>
            </p:blipFill>
            <p:spPr>
              <a:xfrm>
                <a:off x="8136388" y="38992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BAEE2694-C939-4B67-96C4-D0B9102C1232}"/>
                  </a:ext>
                </a:extLst>
              </p:cNvPr>
              <p:cNvPicPr>
                <a:picLocks noChangeAspect="1"/>
              </p:cNvPicPr>
              <p:nvPr/>
            </p:nvPicPr>
            <p:blipFill>
              <a:blip r:embed="rId6"/>
              <a:stretch>
                <a:fillRect/>
              </a:stretch>
            </p:blipFill>
            <p:spPr>
              <a:xfrm>
                <a:off x="8136388" y="2507407"/>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2817DA1B-72EF-4651-96B6-EDF0C1D3F829}"/>
                  </a:ext>
                </a:extLst>
              </p:cNvPr>
              <p:cNvPicPr>
                <a:picLocks noChangeAspect="1"/>
              </p:cNvPicPr>
              <p:nvPr/>
            </p:nvPicPr>
            <p:blipFill>
              <a:blip r:embed="rId6"/>
              <a:stretch>
                <a:fillRect/>
              </a:stretch>
            </p:blipFill>
            <p:spPr>
              <a:xfrm>
                <a:off x="3110998" y="3162727"/>
                <a:ext cx="1031404" cy="1031404"/>
              </a:xfrm>
              <a:prstGeom prst="rect">
                <a:avLst/>
              </a:prstGeom>
            </p:spPr>
          </p:pic>
          <p:sp>
            <p:nvSpPr>
              <p:cNvPr id="4" name="TextBox 3">
                <a:extLst>
                  <a:ext uri="{FF2B5EF4-FFF2-40B4-BE49-F238E27FC236}">
                    <a16:creationId xmlns:a16="http://schemas.microsoft.com/office/drawing/2014/main" id="{0C8C0869-9F1C-4A26-BEE0-56476432AEB5}"/>
                  </a:ext>
                </a:extLst>
              </p:cNvPr>
              <p:cNvSpPr txBox="1"/>
              <p:nvPr/>
            </p:nvSpPr>
            <p:spPr>
              <a:xfrm>
                <a:off x="2859310" y="4245464"/>
                <a:ext cx="153477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RequestApproval</a:t>
                </a:r>
              </a:p>
            </p:txBody>
          </p:sp>
          <p:sp>
            <p:nvSpPr>
              <p:cNvPr id="10" name="TextBox 9">
                <a:extLst>
                  <a:ext uri="{FF2B5EF4-FFF2-40B4-BE49-F238E27FC236}">
                    <a16:creationId xmlns:a16="http://schemas.microsoft.com/office/drawing/2014/main" id="{553BF083-3C6C-4D41-B2BC-9C4FD390753C}"/>
                  </a:ext>
                </a:extLst>
              </p:cNvPr>
              <p:cNvSpPr txBox="1"/>
              <p:nvPr/>
            </p:nvSpPr>
            <p:spPr>
              <a:xfrm>
                <a:off x="8293017" y="4987781"/>
                <a:ext cx="71814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Escalate</a:t>
                </a:r>
              </a:p>
            </p:txBody>
          </p:sp>
          <p:sp>
            <p:nvSpPr>
              <p:cNvPr id="11" name="TextBox 10">
                <a:extLst>
                  <a:ext uri="{FF2B5EF4-FFF2-40B4-BE49-F238E27FC236}">
                    <a16:creationId xmlns:a16="http://schemas.microsoft.com/office/drawing/2014/main" id="{38889BDA-3AB6-43EC-AFE4-7CCCDF5104F1}"/>
                  </a:ext>
                </a:extLst>
              </p:cNvPr>
              <p:cNvSpPr txBox="1"/>
              <p:nvPr/>
            </p:nvSpPr>
            <p:spPr>
              <a:xfrm>
                <a:off x="7906437" y="3472815"/>
                <a:ext cx="149130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ProcessApproval</a:t>
                </a:r>
              </a:p>
            </p:txBody>
          </p:sp>
          <p:grpSp>
            <p:nvGrpSpPr>
              <p:cNvPr id="14" name="Group 13">
                <a:extLst>
                  <a:ext uri="{FF2B5EF4-FFF2-40B4-BE49-F238E27FC236}">
                    <a16:creationId xmlns:a16="http://schemas.microsoft.com/office/drawing/2014/main" id="{60611DC7-095C-45F4-B781-B97AE387604F}"/>
                  </a:ext>
                </a:extLst>
              </p:cNvPr>
              <p:cNvGrpSpPr/>
              <p:nvPr/>
            </p:nvGrpSpPr>
            <p:grpSpPr>
              <a:xfrm>
                <a:off x="5638078" y="3826680"/>
                <a:ext cx="1254320" cy="1330010"/>
                <a:chOff x="908302" y="4245464"/>
                <a:chExt cx="1254320" cy="1330010"/>
              </a:xfrm>
            </p:grpSpPr>
            <p:pic>
              <p:nvPicPr>
                <p:cNvPr id="5" name="Graphic 4">
                  <a:extLst>
                    <a:ext uri="{FF2B5EF4-FFF2-40B4-BE49-F238E27FC236}">
                      <a16:creationId xmlns:a16="http://schemas.microsoft.com/office/drawing/2014/main" id="{C351C97E-0C42-4E52-BF80-3AA42853F0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8302" y="4245464"/>
                  <a:ext cx="1221378" cy="1221378"/>
                </a:xfrm>
                <a:prstGeom prst="rect">
                  <a:avLst/>
                </a:prstGeom>
              </p:spPr>
            </p:pic>
            <p:pic>
              <p:nvPicPr>
                <p:cNvPr id="13" name="Graphic 12">
                  <a:extLst>
                    <a:ext uri="{FF2B5EF4-FFF2-40B4-BE49-F238E27FC236}">
                      <a16:creationId xmlns:a16="http://schemas.microsoft.com/office/drawing/2014/main" id="{6E6F221C-0B89-4A60-A84C-8F26230AFA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74929" y="4987781"/>
                  <a:ext cx="587693" cy="587693"/>
                </a:xfrm>
                <a:prstGeom prst="rect">
                  <a:avLst/>
                </a:prstGeom>
              </p:spPr>
            </p:pic>
          </p:grpSp>
          <p:sp>
            <p:nvSpPr>
              <p:cNvPr id="17" name="Arrow: Right 16">
                <a:extLst>
                  <a:ext uri="{FF2B5EF4-FFF2-40B4-BE49-F238E27FC236}">
                    <a16:creationId xmlns:a16="http://schemas.microsoft.com/office/drawing/2014/main" id="{3328FEA5-56DB-43C0-9808-84517B62FC15}"/>
                  </a:ext>
                </a:extLst>
              </p:cNvPr>
              <p:cNvSpPr/>
              <p:nvPr/>
            </p:nvSpPr>
            <p:spPr bwMode="auto">
              <a:xfrm>
                <a:off x="4326557" y="3710541"/>
                <a:ext cx="644679"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11100AD9-74BE-4E74-8F57-1E93AFE6D50B}"/>
                  </a:ext>
                </a:extLst>
              </p:cNvPr>
              <p:cNvSpPr/>
              <p:nvPr/>
            </p:nvSpPr>
            <p:spPr bwMode="auto">
              <a:xfrm rot="19871067">
                <a:off x="6667433" y="3279821"/>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1E8E3A9C-4FFE-4760-8C9E-92AC2E39096D}"/>
                  </a:ext>
                </a:extLst>
              </p:cNvPr>
              <p:cNvSpPr/>
              <p:nvPr/>
            </p:nvSpPr>
            <p:spPr bwMode="auto">
              <a:xfrm rot="659150">
                <a:off x="6858408" y="4149503"/>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927911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52E9-57CF-42C1-9FB7-5643EBA5B879}"/>
              </a:ext>
            </a:extLst>
          </p:cNvPr>
          <p:cNvSpPr>
            <a:spLocks noGrp="1"/>
          </p:cNvSpPr>
          <p:nvPr>
            <p:ph type="title"/>
          </p:nvPr>
        </p:nvSpPr>
        <p:spPr/>
        <p:txBody>
          <a:bodyPr/>
          <a:lstStyle/>
          <a:p>
            <a:r>
              <a:rPr lang="en-US" dirty="0"/>
              <a:t>Durable Function scenario - Chaining code</a:t>
            </a:r>
          </a:p>
        </p:txBody>
      </p:sp>
      <p:sp>
        <p:nvSpPr>
          <p:cNvPr id="3" name="Text Placeholder 2">
            <a:extLst>
              <a:ext uri="{FF2B5EF4-FFF2-40B4-BE49-F238E27FC236}">
                <a16:creationId xmlns:a16="http://schemas.microsoft.com/office/drawing/2014/main" id="{8C8487E6-61CC-4900-AF4B-C2C87725A469}"/>
              </a:ext>
            </a:extLst>
          </p:cNvPr>
          <p:cNvSpPr>
            <a:spLocks noGrp="1"/>
          </p:cNvSpPr>
          <p:nvPr>
            <p:ph type="body" sz="quarter" idx="10"/>
          </p:nvPr>
        </p:nvSpPr>
        <p:spPr>
          <a:xfrm>
            <a:off x="588263" y="1436688"/>
            <a:ext cx="11018520" cy="4678204"/>
          </a:xfrm>
        </p:spPr>
        <p:txBody>
          <a:bodyPr>
            <a:normAutofit fontScale="92500" lnSpcReduction="20000"/>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"Chaining"</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try</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"F4"</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Exception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Error handling or compensation goes here.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590547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8"/>
          <p:cNvSpPr>
            <a:spLocks noChangeArrowheads="1"/>
          </p:cNvSpPr>
          <p:nvPr/>
        </p:nvSpPr>
        <p:spPr bwMode="auto">
          <a:xfrm>
            <a:off x="812520" y="712981"/>
            <a:ext cx="185569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I</a:t>
            </a:r>
            <a:r>
              <a:rPr kumimoji="0" lang="en-US" altLang="en-US" sz="1200" b="1" i="0" u="none" strike="noStrike" cap="none" normalizeH="0" baseline="0" bmk="">
                <a:ln>
                  <a:noFill/>
                </a:ln>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ntroduction</a:t>
            </a:r>
            <a:r>
              <a:rPr kumimoji="0" lang="en-US" altLang="en-US" sz="1200" b="1" i="0" u="none" strike="noStrike" cap="none" normalizeH="0" baseline="0">
                <a:ln>
                  <a:noFill/>
                </a:ln>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400" b="1"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39"/>
          <p:cNvSpPr>
            <a:spLocks noChangeArrowheads="1"/>
          </p:cNvSpPr>
          <p:nvPr/>
        </p:nvSpPr>
        <p:spPr bwMode="auto">
          <a:xfrm>
            <a:off x="702095" y="1226837"/>
            <a:ext cx="880334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Evolution Technologies is </a:t>
            </a:r>
            <a:r>
              <a:rPr kumimoji="0" lang="en-US" altLang="en-US" sz="1100" b="0" i="0" u="none" strike="noStrike" cap="none" normalizeH="0" baseline="0" bmk="OLE_LINK6">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innovative software-solutions company based in the United Arab Emirates</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We are intensely proud of our team of highly professional software engineers and developers. We started our operations in UAE since </a:t>
            </a:r>
            <a:r>
              <a:rPr kumimoji="0" lang="en-US" altLang="en-US" sz="11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June 2014 </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under the Microsoft BizSpark partnership program . Our Products Managin</a:t>
            </a:r>
            <a:r>
              <a:rPr lang="en-US" altLang="en-US" sz="1100">
                <a:solidFill>
                  <a:srgbClr val="000000"/>
                </a:solidFill>
                <a:latin typeface="Calibri" panose="020F0502020204030204" pitchFamily="34" charset="0"/>
                <a:ea typeface="Calibri" panose="020F0502020204030204" pitchFamily="34" charset="0"/>
                <a:cs typeface="Times New Roman" panose="02020603050405020304" pitchFamily="18" charset="0"/>
              </a:rPr>
              <a:t>g more 6 Billion USD AUM for our clients. One of the most talented Team of Software and business expert in region.  </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5" name="Picture 2" descr="https://stratus.net.nz/wp-content/uploads/2018/06/Microsoft-CSP-1024x295-1024x2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9" y="3411253"/>
            <a:ext cx="3066156" cy="883317"/>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95" y="1961829"/>
            <a:ext cx="792162" cy="124301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42"/>
          <p:cNvSpPr>
            <a:spLocks noChangeArrowheads="1"/>
          </p:cNvSpPr>
          <p:nvPr/>
        </p:nvSpPr>
        <p:spPr bwMode="auto">
          <a:xfrm>
            <a:off x="1639467" y="1944699"/>
            <a:ext cx="6382982"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Usama Wahab Khan, </a:t>
            </a: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Chief Technology Officer at Evolution Technologies (Microsoft MVP)  </a:t>
            </a:r>
            <a:endParaRPr kumimoji="0" lang="en-US" altLang="en-US" sz="700" b="0" i="0" u="none" strike="noStrike" cap="none" normalizeH="0" baseline="0">
              <a:ln>
                <a:noFill/>
              </a:ln>
              <a:solidFill>
                <a:schemeClr val="tx1"/>
              </a:solidFill>
              <a:effectLst/>
            </a:endParaRPr>
          </a:p>
          <a:p>
            <a:pPr lvl="0" eaLnBrk="0" fontAlgn="base" hangingPunct="0">
              <a:spcBef>
                <a:spcPct val="0"/>
              </a:spcBef>
              <a:spcAft>
                <a:spcPct val="0"/>
              </a:spcAf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Mr. Khan holds the prestigious award of </a:t>
            </a:r>
            <a:r>
              <a:rPr kumimoji="0" lang="en-US" altLang="en-US" sz="11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Microsoft Most Valuable Professional</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(MVP). Indeed, he is one of the most prominent Microsoft architect experts in the Gulf region and MIT Trained</a:t>
            </a:r>
            <a:r>
              <a:rPr lang="en-US" altLang="en-US" sz="1100">
                <a:solidFill>
                  <a:srgbClr val="000000"/>
                </a:solidFill>
                <a:latin typeface="Calibri" panose="020F0502020204030204" pitchFamily="34" charset="0"/>
                <a:ea typeface="Calibri" panose="020F0502020204030204" pitchFamily="34" charset="0"/>
                <a:cs typeface="Times New Roman" panose="02020603050405020304" pitchFamily="18" charset="0"/>
              </a:rPr>
              <a:t> Artificial Intelligence Professional</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 is a keynote speaker in many conferences, related to various topics such as Microsoft Cloud</a:t>
            </a:r>
            <a:r>
              <a:rPr kumimoji="0" lang="en-US" altLang="en-US" sz="1100" b="0" i="0" u="none" strike="noStrike" cap="none" normalizeH="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Technologies ,</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Business Intelligence and AI.</a:t>
            </a:r>
            <a:r>
              <a:rPr kumimoji="0" lang="en-US" altLang="en-US" sz="1100" b="0" i="0" u="none" strike="noStrike" cap="none" normalizeH="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 authored Multiple books </a:t>
            </a:r>
            <a:r>
              <a:rPr lang="en-US" altLang="en-US" sz="1100">
                <a:solidFill>
                  <a:srgbClr val="000000"/>
                </a:solidFill>
                <a:latin typeface="Calibri" panose="020F0502020204030204" pitchFamily="34" charset="0"/>
                <a:ea typeface="Calibri" panose="020F0502020204030204" pitchFamily="34" charset="0"/>
                <a:cs typeface="Times New Roman" panose="02020603050405020304" pitchFamily="18" charset="0"/>
              </a:rPr>
              <a:t>on Artificial Intelligence Professional ,</a:t>
            </a:r>
            <a:r>
              <a:rPr kumimoji="0" lang="en-US" altLang="en-US" sz="1100" b="0" i="0" u="none" strike="noStrike" cap="none" normalizeH="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Machine Learning ,</a:t>
            </a:r>
            <a:r>
              <a:rPr lang="en-US" altLang="en-US" sz="1100">
                <a:solidFill>
                  <a:srgbClr val="000000"/>
                </a:solidFill>
                <a:latin typeface="Calibri" panose="020F0502020204030204" pitchFamily="34" charset="0"/>
                <a:ea typeface="Calibri" panose="020F0502020204030204" pitchFamily="34" charset="0"/>
                <a:cs typeface="Times New Roman" panose="02020603050405020304" pitchFamily="18" charset="0"/>
              </a:rPr>
              <a:t>Business Intelligence and digital transformation</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9" name="Picture 48"/>
          <p:cNvPicPr/>
          <p:nvPr/>
        </p:nvPicPr>
        <p:blipFill>
          <a:blip r:embed="rId4">
            <a:extLst>
              <a:ext uri="{28A0092B-C50C-407E-A947-70E740481C1C}">
                <a14:useLocalDpi xmlns:a14="http://schemas.microsoft.com/office/drawing/2010/main" val="0"/>
              </a:ext>
            </a:extLst>
          </a:blip>
          <a:stretch>
            <a:fillRect/>
          </a:stretch>
        </p:blipFill>
        <p:spPr>
          <a:xfrm>
            <a:off x="2127597" y="5755108"/>
            <a:ext cx="1399389" cy="994621"/>
          </a:xfrm>
          <a:prstGeom prst="rect">
            <a:avLst/>
          </a:prstGeom>
        </p:spPr>
      </p:pic>
      <p:pic>
        <p:nvPicPr>
          <p:cNvPr id="50" name="Picture 49"/>
          <p:cNvPicPr/>
          <p:nvPr/>
        </p:nvPicPr>
        <p:blipFill>
          <a:blip r:embed="rId5">
            <a:extLst>
              <a:ext uri="{28A0092B-C50C-407E-A947-70E740481C1C}">
                <a14:useLocalDpi xmlns:a14="http://schemas.microsoft.com/office/drawing/2010/main" val="0"/>
              </a:ext>
            </a:extLst>
          </a:blip>
          <a:stretch>
            <a:fillRect/>
          </a:stretch>
        </p:blipFill>
        <p:spPr>
          <a:xfrm>
            <a:off x="5969024" y="6166749"/>
            <a:ext cx="737318" cy="460986"/>
          </a:xfrm>
          <a:prstGeom prst="rect">
            <a:avLst/>
          </a:prstGeom>
        </p:spPr>
      </p:pic>
      <p:pic>
        <p:nvPicPr>
          <p:cNvPr id="51" name="Picture 50"/>
          <p:cNvPicPr/>
          <p:nvPr/>
        </p:nvPicPr>
        <p:blipFill>
          <a:blip r:embed="rId6">
            <a:extLst>
              <a:ext uri="{28A0092B-C50C-407E-A947-70E740481C1C}">
                <a14:useLocalDpi xmlns:a14="http://schemas.microsoft.com/office/drawing/2010/main" val="0"/>
              </a:ext>
            </a:extLst>
          </a:blip>
          <a:stretch>
            <a:fillRect/>
          </a:stretch>
        </p:blipFill>
        <p:spPr>
          <a:xfrm>
            <a:off x="864041" y="4995562"/>
            <a:ext cx="810831" cy="372766"/>
          </a:xfrm>
          <a:prstGeom prst="rect">
            <a:avLst/>
          </a:prstGeom>
        </p:spPr>
      </p:pic>
      <p:pic>
        <p:nvPicPr>
          <p:cNvPr id="52" name="Picture 51"/>
          <p:cNvPicPr/>
          <p:nvPr/>
        </p:nvPicPr>
        <p:blipFill>
          <a:blip r:embed="rId7">
            <a:extLst>
              <a:ext uri="{28A0092B-C50C-407E-A947-70E740481C1C}">
                <a14:useLocalDpi xmlns:a14="http://schemas.microsoft.com/office/drawing/2010/main" val="0"/>
              </a:ext>
            </a:extLst>
          </a:blip>
          <a:stretch>
            <a:fillRect/>
          </a:stretch>
        </p:blipFill>
        <p:spPr>
          <a:xfrm>
            <a:off x="9091295" y="6117883"/>
            <a:ext cx="1161113" cy="558718"/>
          </a:xfrm>
          <a:prstGeom prst="rect">
            <a:avLst/>
          </a:prstGeom>
        </p:spPr>
      </p:pic>
      <p:pic>
        <p:nvPicPr>
          <p:cNvPr id="53" name="Picture 52"/>
          <p:cNvPicPr/>
          <p:nvPr/>
        </p:nvPicPr>
        <p:blipFill>
          <a:blip r:embed="rId8">
            <a:extLst>
              <a:ext uri="{28A0092B-C50C-407E-A947-70E740481C1C}">
                <a14:useLocalDpi xmlns:a14="http://schemas.microsoft.com/office/drawing/2010/main" val="0"/>
              </a:ext>
            </a:extLst>
          </a:blip>
          <a:stretch>
            <a:fillRect/>
          </a:stretch>
        </p:blipFill>
        <p:spPr>
          <a:xfrm>
            <a:off x="8889576" y="5172808"/>
            <a:ext cx="1362198" cy="246493"/>
          </a:xfrm>
          <a:prstGeom prst="rect">
            <a:avLst/>
          </a:prstGeom>
        </p:spPr>
      </p:pic>
      <p:pic>
        <p:nvPicPr>
          <p:cNvPr id="54" name="Picture 53"/>
          <p:cNvPicPr/>
          <p:nvPr/>
        </p:nvPicPr>
        <p:blipFill>
          <a:blip r:embed="rId9">
            <a:extLst>
              <a:ext uri="{28A0092B-C50C-407E-A947-70E740481C1C}">
                <a14:useLocalDpi xmlns:a14="http://schemas.microsoft.com/office/drawing/2010/main" val="0"/>
              </a:ext>
            </a:extLst>
          </a:blip>
          <a:stretch>
            <a:fillRect/>
          </a:stretch>
        </p:blipFill>
        <p:spPr>
          <a:xfrm>
            <a:off x="7540956" y="4751518"/>
            <a:ext cx="882185" cy="591583"/>
          </a:xfrm>
          <a:prstGeom prst="rect">
            <a:avLst/>
          </a:prstGeom>
        </p:spPr>
      </p:pic>
      <p:pic>
        <p:nvPicPr>
          <p:cNvPr id="55" name="Picture 54"/>
          <p:cNvPicPr/>
          <p:nvPr/>
        </p:nvPicPr>
        <p:blipFill>
          <a:blip r:embed="rId10">
            <a:extLst>
              <a:ext uri="{28A0092B-C50C-407E-A947-70E740481C1C}">
                <a14:useLocalDpi xmlns:a14="http://schemas.microsoft.com/office/drawing/2010/main" val="0"/>
              </a:ext>
            </a:extLst>
          </a:blip>
          <a:stretch>
            <a:fillRect/>
          </a:stretch>
        </p:blipFill>
        <p:spPr>
          <a:xfrm>
            <a:off x="793283" y="6066604"/>
            <a:ext cx="973000" cy="492554"/>
          </a:xfrm>
          <a:prstGeom prst="rect">
            <a:avLst/>
          </a:prstGeom>
        </p:spPr>
      </p:pic>
      <p:pic>
        <p:nvPicPr>
          <p:cNvPr id="56" name="Picture 55"/>
          <p:cNvPicPr/>
          <p:nvPr/>
        </p:nvPicPr>
        <p:blipFill>
          <a:blip r:embed="rId11">
            <a:extLst>
              <a:ext uri="{28A0092B-C50C-407E-A947-70E740481C1C}">
                <a14:useLocalDpi xmlns:a14="http://schemas.microsoft.com/office/drawing/2010/main" val="0"/>
              </a:ext>
            </a:extLst>
          </a:blip>
          <a:stretch>
            <a:fillRect/>
          </a:stretch>
        </p:blipFill>
        <p:spPr>
          <a:xfrm>
            <a:off x="7468251" y="6246784"/>
            <a:ext cx="1128246" cy="408227"/>
          </a:xfrm>
          <a:prstGeom prst="rect">
            <a:avLst/>
          </a:prstGeom>
        </p:spPr>
      </p:pic>
      <p:pic>
        <p:nvPicPr>
          <p:cNvPr id="2094" name="Picture 46" descr="Image result for takamu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0416" y="5172808"/>
            <a:ext cx="1063962" cy="273029"/>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https://theexecutivelounge.ae/wp-content/uploads/2017/10/logo-new.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6320" y="6355285"/>
            <a:ext cx="1341750" cy="191224"/>
          </a:xfrm>
          <a:prstGeom prst="rect">
            <a:avLst/>
          </a:prstGeom>
          <a:noFill/>
          <a:extLst>
            <a:ext uri="{909E8E84-426E-40DD-AFC4-6F175D3DCCD1}">
              <a14:hiddenFill xmlns:a14="http://schemas.microsoft.com/office/drawing/2010/main">
                <a:solidFill>
                  <a:srgbClr val="FFFFFF"/>
                </a:solidFill>
              </a14:hiddenFill>
            </a:ext>
          </a:extLst>
        </p:spPr>
      </p:pic>
      <p:pic>
        <p:nvPicPr>
          <p:cNvPr id="2100" name="Picture 52" descr="Image result for Microsof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2421" y="5123923"/>
            <a:ext cx="1374778" cy="295378"/>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Image result for rak municipalit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1022" y="4638477"/>
            <a:ext cx="1068661" cy="1068661"/>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42"/>
          <p:cNvSpPr>
            <a:spLocks noChangeArrowheads="1"/>
          </p:cNvSpPr>
          <p:nvPr/>
        </p:nvSpPr>
        <p:spPr bwMode="auto">
          <a:xfrm>
            <a:off x="3920130" y="3400551"/>
            <a:ext cx="5585306"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are Leading Microsoft Cloud</a:t>
            </a:r>
            <a:r>
              <a:rPr kumimoji="0" lang="en-US" altLang="en-US" sz="1100" b="0" i="0" u="none" strike="noStrike" cap="none" normalizeH="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Partner and Solution Provider with focus on capital market. Providing  state of the art technologies an cloud solution for Private Equity firm , Investment banks and real state fund.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4" name="Picture 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76191" y="552472"/>
            <a:ext cx="1452283" cy="502773"/>
          </a:xfrm>
          <a:prstGeom prst="rect">
            <a:avLst/>
          </a:prstGeom>
          <a:solidFill>
            <a:schemeClr val="bg1">
              <a:alpha val="14000"/>
            </a:schemeClr>
          </a:solidFill>
          <a:effectLst>
            <a:glow>
              <a:schemeClr val="bg1"/>
            </a:glow>
          </a:effectLst>
        </p:spPr>
      </p:pic>
      <p:sp>
        <p:nvSpPr>
          <p:cNvPr id="65" name="Rectangle 38"/>
          <p:cNvSpPr>
            <a:spLocks noChangeArrowheads="1"/>
          </p:cNvSpPr>
          <p:nvPr/>
        </p:nvSpPr>
        <p:spPr bwMode="auto">
          <a:xfrm>
            <a:off x="4316562" y="4042908"/>
            <a:ext cx="185569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a:solidFill>
                  <a:srgbClr val="00B0F0"/>
                </a:solidFill>
                <a:latin typeface="Calibri" panose="020F0502020204030204" pitchFamily="34" charset="0"/>
                <a:ea typeface="Times New Roman" panose="02020603050405020304" pitchFamily="18" charset="0"/>
                <a:cs typeface="Calibri" panose="020F0502020204030204" pitchFamily="34" charset="0"/>
              </a:rPr>
              <a:t>Valuable Clients </a:t>
            </a:r>
            <a:endParaRPr kumimoji="0" lang="en-US" altLang="en-US" sz="3600" b="1"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229396" y="-23589"/>
            <a:ext cx="754418" cy="68696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www.newdelhitimes.com/wp-content/uploads/2019/04/artificial-intelligence-3685928_960_720.png"/>
          <p:cNvPicPr>
            <a:picLocks noChangeAspect="1" noChangeArrowheads="1"/>
          </p:cNvPicPr>
          <p:nvPr/>
        </p:nvPicPr>
        <p:blipFill rotWithShape="1">
          <a:blip r:embed="rId17">
            <a:extLst>
              <a:ext uri="{28A0092B-C50C-407E-A947-70E740481C1C}">
                <a14:useLocalDpi xmlns:a14="http://schemas.microsoft.com/office/drawing/2010/main" val="0"/>
              </a:ext>
            </a:extLst>
          </a:blip>
          <a:srcRect l="1" r="50015"/>
          <a:stretch/>
        </p:blipFill>
        <p:spPr bwMode="auto">
          <a:xfrm>
            <a:off x="7901985" y="70748"/>
            <a:ext cx="4570537"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374635"/>
      </p:ext>
    </p:extLst>
  </p:cSld>
  <p:clrMapOvr>
    <a:masterClrMapping/>
  </p:clrMapOvr>
  <mc:AlternateContent xmlns:mc="http://schemas.openxmlformats.org/markup-compatibility/2006" xmlns:p14="http://schemas.microsoft.com/office/powerpoint/2010/main">
    <mc:Choice Requires="p14">
      <p:transition spd="slow" p14:dur="1300" advClick="0">
        <p14:pan dir="u"/>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 code</a:t>
            </a:r>
          </a:p>
        </p:txBody>
      </p:sp>
      <p:sp>
        <p:nvSpPr>
          <p:cNvPr id="4" name="Text Placeholder 3">
            <a:extLst>
              <a:ext uri="{FF2B5EF4-FFF2-40B4-BE49-F238E27FC236}">
                <a16:creationId xmlns:a16="http://schemas.microsoft.com/office/drawing/2014/main" id="{79FE203D-9BC1-4745-AE76-F6A3DDADA421}"/>
              </a:ext>
            </a:extLst>
          </p:cNvPr>
          <p:cNvSpPr>
            <a:spLocks noGrp="1"/>
          </p:cNvSpPr>
          <p:nvPr>
            <p:ph type="body" sz="quarter" idx="10"/>
          </p:nvPr>
        </p:nvSpPr>
        <p:spPr>
          <a:xfrm>
            <a:off x="588263" y="1436688"/>
            <a:ext cx="11018520" cy="5121402"/>
          </a:xfrm>
        </p:spPr>
        <p:txBody>
          <a:bodyPr>
            <a:normAutofit lnSpcReduction="10000"/>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FanOutFanIn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List</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&gt;&gt;();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Get a list of N work items to process in parallel.</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&lt; </a:t>
            </a:r>
            <a:r>
              <a:rPr lang="en-US" sz="1600" b="0" dirty="0" err="1">
                <a:solidFill>
                  <a:srgbClr val="001080"/>
                </a:solidFill>
                <a:effectLst/>
                <a:latin typeface="Consolas" panose="020B0609020204030204" pitchFamily="49" charset="0"/>
              </a:rPr>
              <a:t>workBatch</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Length</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 </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Add</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Task</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WhenAll</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Aggregate all N outputs and send the result to F3.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t>
            </a:r>
            <a:r>
              <a:rPr lang="en-US" sz="1600" b="0" dirty="0">
                <a:solidFill>
                  <a:srgbClr val="000000"/>
                </a:solidFill>
                <a:effectLst/>
                <a:latin typeface="Consolas" panose="020B0609020204030204" pitchFamily="49" charset="0"/>
              </a:rPr>
              <a:t> =&gt; </a:t>
            </a:r>
            <a:r>
              <a:rPr lang="en-US" sz="1600" b="0" dirty="0" err="1">
                <a:solidFill>
                  <a:srgbClr val="001080"/>
                </a:solidFill>
                <a:effectLst/>
                <a:latin typeface="Consolas" panose="020B0609020204030204" pitchFamily="49" charset="0"/>
              </a:rPr>
              <a:t>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Result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6395152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771B-5DE2-0660-5EA8-21377A74C140}"/>
              </a:ext>
            </a:extLst>
          </p:cNvPr>
          <p:cNvSpPr>
            <a:spLocks noGrp="1"/>
          </p:cNvSpPr>
          <p:nvPr>
            <p:ph type="title"/>
          </p:nvPr>
        </p:nvSpPr>
        <p:spPr>
          <a:xfrm>
            <a:off x="1172155" y="3004958"/>
            <a:ext cx="10515600" cy="1325563"/>
          </a:xfrm>
        </p:spPr>
        <p:txBody>
          <a:bodyPr/>
          <a:lstStyle/>
          <a:p>
            <a:r>
              <a:rPr lang="en-US" dirty="0"/>
              <a:t>Thank you</a:t>
            </a:r>
          </a:p>
        </p:txBody>
      </p:sp>
    </p:spTree>
    <p:extLst>
      <p:ext uri="{BB962C8B-B14F-4D97-AF65-F5344CB8AC3E}">
        <p14:creationId xmlns:p14="http://schemas.microsoft.com/office/powerpoint/2010/main" val="361211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85800"/>
            <a:ext cx="9753600" cy="5486400"/>
          </a:xfrm>
          <a:prstGeom prst="rect">
            <a:avLst/>
          </a:prstGeom>
        </p:spPr>
      </p:pic>
    </p:spTree>
    <p:extLst>
      <p:ext uri="{BB962C8B-B14F-4D97-AF65-F5344CB8AC3E}">
        <p14:creationId xmlns:p14="http://schemas.microsoft.com/office/powerpoint/2010/main" val="126386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1 On Premise vs. Serverless – Customers love solutions">
            <a:extLst>
              <a:ext uri="{FF2B5EF4-FFF2-40B4-BE49-F238E27FC236}">
                <a16:creationId xmlns:a16="http://schemas.microsoft.com/office/drawing/2014/main" id="{0FCFE095-A24B-A5CA-1B69-B76088BBC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327" y="905331"/>
            <a:ext cx="9753600" cy="5572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FC4848-1376-996F-9848-6A3FB9496D03}"/>
              </a:ext>
            </a:extLst>
          </p:cNvPr>
          <p:cNvSpPr>
            <a:spLocks noGrp="1"/>
          </p:cNvSpPr>
          <p:nvPr>
            <p:ph type="title"/>
          </p:nvPr>
        </p:nvSpPr>
        <p:spPr>
          <a:xfrm>
            <a:off x="838200" y="365126"/>
            <a:ext cx="9291762" cy="557226"/>
          </a:xfrm>
        </p:spPr>
        <p:txBody>
          <a:bodyPr>
            <a:normAutofit fontScale="90000"/>
          </a:bodyPr>
          <a:lstStyle/>
          <a:p>
            <a:r>
              <a:rPr lang="en-US" dirty="0" err="1"/>
              <a:t>Compareion</a:t>
            </a:r>
            <a:r>
              <a:rPr lang="en-US" dirty="0"/>
              <a:t> Cloud Services </a:t>
            </a:r>
          </a:p>
        </p:txBody>
      </p:sp>
    </p:spTree>
    <p:extLst>
      <p:ext uri="{BB962C8B-B14F-4D97-AF65-F5344CB8AC3E}">
        <p14:creationId xmlns:p14="http://schemas.microsoft.com/office/powerpoint/2010/main" val="110449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27" y="545123"/>
            <a:ext cx="9753600" cy="5486400"/>
          </a:xfrm>
          <a:prstGeom prst="rect">
            <a:avLst/>
          </a:prstGeom>
        </p:spPr>
      </p:pic>
    </p:spTree>
    <p:extLst>
      <p:ext uri="{BB962C8B-B14F-4D97-AF65-F5344CB8AC3E}">
        <p14:creationId xmlns:p14="http://schemas.microsoft.com/office/powerpoint/2010/main" val="368883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9FF4EA73-2AF5-CAAD-3ACD-408A9E8EC84D}"/>
              </a:ext>
            </a:extLst>
          </p:cNvPr>
          <p:cNvGraphicFramePr>
            <a:graphicFrameLocks noChangeAspect="1"/>
          </p:cNvGraphicFramePr>
          <p:nvPr>
            <p:extLst>
              <p:ext uri="{D42A27DB-BD31-4B8C-83A1-F6EECF244321}">
                <p14:modId xmlns:p14="http://schemas.microsoft.com/office/powerpoint/2010/main" val="2922182240"/>
              </p:ext>
            </p:extLst>
          </p:nvPr>
        </p:nvGraphicFramePr>
        <p:xfrm>
          <a:off x="2034358" y="959112"/>
          <a:ext cx="8174386" cy="3938891"/>
        </p:xfrm>
        <a:graphic>
          <a:graphicData uri="http://schemas.openxmlformats.org/presentationml/2006/ole">
            <mc:AlternateContent xmlns:mc="http://schemas.openxmlformats.org/markup-compatibility/2006">
              <mc:Choice xmlns:v="urn:schemas-microsoft-com:vml" Requires="v">
                <p:oleObj name="Bitmap Image" r:id="rId2" imgW="3281400" imgH="1581120" progId="PBrush">
                  <p:embed/>
                </p:oleObj>
              </mc:Choice>
              <mc:Fallback>
                <p:oleObj name="Bitmap Image" r:id="rId2" imgW="3281400" imgH="1581120" progId="PBrush">
                  <p:embed/>
                  <p:pic>
                    <p:nvPicPr>
                      <p:cNvPr id="0" name=""/>
                      <p:cNvPicPr/>
                      <p:nvPr/>
                    </p:nvPicPr>
                    <p:blipFill>
                      <a:blip r:embed="rId3"/>
                      <a:stretch>
                        <a:fillRect/>
                      </a:stretch>
                    </p:blipFill>
                    <p:spPr>
                      <a:xfrm>
                        <a:off x="2034358" y="959112"/>
                        <a:ext cx="8174386" cy="3938891"/>
                      </a:xfrm>
                      <a:prstGeom prst="rect">
                        <a:avLst/>
                      </a:prstGeom>
                    </p:spPr>
                  </p:pic>
                </p:oleObj>
              </mc:Fallback>
            </mc:AlternateContent>
          </a:graphicData>
        </a:graphic>
      </p:graphicFrame>
    </p:spTree>
    <p:extLst>
      <p:ext uri="{BB962C8B-B14F-4D97-AF65-F5344CB8AC3E}">
        <p14:creationId xmlns:p14="http://schemas.microsoft.com/office/powerpoint/2010/main" val="266137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6615" y="115410"/>
            <a:ext cx="10515600" cy="994299"/>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rgbClr val="EE7822"/>
                </a:solidFill>
                <a:latin typeface="Montserrat" panose="00000500000000000000" pitchFamily="50" charset="0"/>
                <a:ea typeface="+mj-ea"/>
                <a:cs typeface="+mj-cs"/>
              </a:defRPr>
            </a:lvl1pPr>
          </a:lstStyle>
          <a:p>
            <a:pPr algn="l"/>
            <a:r>
              <a:rPr lang="en-US" sz="6000" b="0" i="0" dirty="0">
                <a:solidFill>
                  <a:srgbClr val="000000"/>
                </a:solidFill>
                <a:effectLst/>
                <a:latin typeface="Arial" panose="020B0604020202020204" pitchFamily="34" charset="0"/>
              </a:rPr>
              <a:t>What is Function-as-a-Service (</a:t>
            </a:r>
            <a:r>
              <a:rPr lang="en-US" sz="6000" b="0" i="0" dirty="0" err="1">
                <a:solidFill>
                  <a:srgbClr val="000000"/>
                </a:solidFill>
                <a:effectLst/>
                <a:latin typeface="Arial" panose="020B0604020202020204" pitchFamily="34" charset="0"/>
              </a:rPr>
              <a:t>FaaS</a:t>
            </a:r>
            <a:r>
              <a:rPr lang="en-US" sz="6000" b="0" i="0" dirty="0">
                <a:solidFill>
                  <a:srgbClr val="000000"/>
                </a:solidFill>
                <a:effectLst/>
                <a:latin typeface="Arial" panose="020B0604020202020204" pitchFamily="34" charset="0"/>
              </a:rPr>
              <a:t>)?</a:t>
            </a:r>
          </a:p>
        </p:txBody>
      </p:sp>
      <p:sp>
        <p:nvSpPr>
          <p:cNvPr id="5" name="Rectangle 4"/>
          <p:cNvSpPr/>
          <p:nvPr/>
        </p:nvSpPr>
        <p:spPr>
          <a:xfrm>
            <a:off x="622356" y="3446623"/>
            <a:ext cx="11680963" cy="2554545"/>
          </a:xfrm>
          <a:prstGeom prst="rect">
            <a:avLst/>
          </a:prstGeom>
        </p:spPr>
        <p:txBody>
          <a:bodyPr wrap="square">
            <a:spAutoFit/>
          </a:bodyPr>
          <a:lstStyle/>
          <a:p>
            <a:pPr algn="l"/>
            <a:r>
              <a:rPr lang="en-US" sz="3200" b="0" i="0" dirty="0" err="1">
                <a:solidFill>
                  <a:srgbClr val="000000"/>
                </a:solidFill>
                <a:effectLst/>
                <a:latin typeface="ForoSans-Light"/>
              </a:rPr>
              <a:t>FaaS</a:t>
            </a:r>
            <a:r>
              <a:rPr lang="en-US" sz="3200" b="0" i="0" dirty="0">
                <a:solidFill>
                  <a:srgbClr val="000000"/>
                </a:solidFill>
                <a:effectLst/>
                <a:latin typeface="ForoSans-Light"/>
              </a:rPr>
              <a:t> is the concept of serverless computing via serverless architectures. Software developers can leverage this to deploy an individual “function”, action, or piece of business logic. They are expected to start within milliseconds and process individual requests and then the process ends.</a:t>
            </a:r>
          </a:p>
        </p:txBody>
      </p:sp>
      <p:pic>
        <p:nvPicPr>
          <p:cNvPr id="5122" name="Picture 2" descr="Timeline of moving to FaaS">
            <a:extLst>
              <a:ext uri="{FF2B5EF4-FFF2-40B4-BE49-F238E27FC236}">
                <a16:creationId xmlns:a16="http://schemas.microsoft.com/office/drawing/2014/main" id="{9F314D60-20F9-2335-285B-7BF6A76F4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162" y="1153344"/>
            <a:ext cx="4468633" cy="198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9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6615" y="115410"/>
            <a:ext cx="10515600" cy="9942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EE7822"/>
                </a:solidFill>
                <a:latin typeface="Montserrat" panose="00000500000000000000" pitchFamily="50" charset="0"/>
                <a:ea typeface="+mj-ea"/>
                <a:cs typeface="+mj-cs"/>
              </a:defRPr>
            </a:lvl1pPr>
          </a:lstStyle>
          <a:p>
            <a:r>
              <a:rPr lang="en-US" dirty="0">
                <a:solidFill>
                  <a:schemeClr val="tx1"/>
                </a:solidFill>
                <a:latin typeface="Segoe UI" panose="020B0502040204020203" pitchFamily="34" charset="0"/>
                <a:cs typeface="Segoe UI" panose="020B0502040204020203" pitchFamily="34" charset="0"/>
              </a:rPr>
              <a:t>Serverless Computing (FaaS)</a:t>
            </a:r>
          </a:p>
        </p:txBody>
      </p:sp>
      <p:sp>
        <p:nvSpPr>
          <p:cNvPr id="5" name="Rectangle 4"/>
          <p:cNvSpPr/>
          <p:nvPr/>
        </p:nvSpPr>
        <p:spPr>
          <a:xfrm>
            <a:off x="337350" y="1283869"/>
            <a:ext cx="11680963" cy="5124480"/>
          </a:xfrm>
          <a:prstGeom prst="rect">
            <a:avLst/>
          </a:prstGeom>
        </p:spPr>
        <p:txBody>
          <a:bodyPr wrap="square">
            <a:spAutoFit/>
          </a:bodyPr>
          <a:lstStyle/>
          <a:p>
            <a:pPr marL="923571" lvl="1" indent="-457200" defTabSz="932742">
              <a:buFont typeface="Arial" panose="020B0604020202020204" pitchFamily="34" charset="0"/>
              <a:buChar char="•"/>
              <a:defRPr/>
            </a:pPr>
            <a:r>
              <a:rPr lang="en-US" sz="3200" dirty="0">
                <a:latin typeface="Segoe UI" panose="020B0502040204020203" pitchFamily="34" charset="0"/>
                <a:cs typeface="Segoe UI" panose="020B0502040204020203" pitchFamily="34" charset="0"/>
              </a:rPr>
              <a:t>Function as a Service (</a:t>
            </a:r>
            <a:r>
              <a:rPr lang="en-US" sz="3200" dirty="0">
                <a:latin typeface="Segoe UI Semilight" panose="020B0402040204020203" pitchFamily="34" charset="0"/>
                <a:cs typeface="Segoe UI Semilight" panose="020B0402040204020203" pitchFamily="34" charset="0"/>
              </a:rPr>
              <a:t>Azure Functions)</a:t>
            </a:r>
          </a:p>
          <a:p>
            <a:pPr marL="923571" lvl="1" indent="-457200" defTabSz="932742">
              <a:buFont typeface="Arial" panose="020B0604020202020204" pitchFamily="34" charset="0"/>
              <a:buChar char="•"/>
              <a:defRPr/>
            </a:pPr>
            <a:r>
              <a:rPr lang="en-US" sz="2800" dirty="0">
                <a:latin typeface="Segoe UI Semilight" panose="020B0402040204020203" pitchFamily="34" charset="0"/>
                <a:cs typeface="Segoe UI Semilight" panose="020B0402040204020203" pitchFamily="34" charset="0"/>
              </a:rPr>
              <a:t>Platform to develop, run, and manage application</a:t>
            </a:r>
          </a:p>
          <a:p>
            <a:pPr marL="923571" lvl="1" indent="-457200" defTabSz="932742">
              <a:buFont typeface="Arial" panose="020B0604020202020204" pitchFamily="34" charset="0"/>
              <a:buChar char="•"/>
              <a:defRPr/>
            </a:pPr>
            <a:r>
              <a:rPr lang="en-US" sz="2800" dirty="0">
                <a:latin typeface="Segoe UI Semilight" panose="020B0402040204020203" pitchFamily="34" charset="0"/>
                <a:cs typeface="Segoe UI Semilight" panose="020B0402040204020203" pitchFamily="34" charset="0"/>
              </a:rPr>
              <a:t>Without the complexity of building and maintaining the infrastructure </a:t>
            </a:r>
            <a:endParaRPr kumimoji="0" lang="en-US" sz="2800" b="0" i="0" u="none" strike="noStrike" kern="1200" cap="none" spc="0" normalizeH="0" baseline="0" noProof="0" dirty="0">
              <a:ln>
                <a:noFill/>
              </a:ln>
              <a:solidFill>
                <a:srgbClr val="505050"/>
              </a:solidFill>
              <a:effectLst/>
              <a:uLnTx/>
              <a:uFillTx/>
              <a:latin typeface="Segoe UI Semilight" panose="020B0402040204020203" pitchFamily="34" charset="0"/>
              <a:cs typeface="Segoe UI Semilight" panose="020B0402040204020203" pitchFamily="34" charset="0"/>
              <a:sym typeface="Wingdings" panose="05000000000000000000" pitchFamily="2" charset="2"/>
            </a:endParaRPr>
          </a:p>
          <a:p>
            <a:pPr marL="809271" marR="0" lvl="1"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500" b="0" i="0" u="none" strike="noStrike" kern="1200" cap="none" spc="0" normalizeH="0" baseline="0" noProof="0" dirty="0">
              <a:ln>
                <a:noFill/>
              </a:ln>
              <a:solidFill>
                <a:srgbClr val="505050"/>
              </a:solidFill>
              <a:effectLst/>
              <a:uLnTx/>
              <a:uFillTx/>
              <a:latin typeface="Segoe UI Semilight"/>
              <a:ea typeface="+mn-ea"/>
              <a:cs typeface="+mn-cs"/>
              <a:sym typeface="Wingdings" panose="05000000000000000000" pitchFamily="2" charset="2"/>
            </a:endParaRP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9BDF"/>
                </a:solidFill>
                <a:effectLst/>
                <a:uLnTx/>
                <a:uFillTx/>
                <a:latin typeface="Segoe UI Semilight"/>
                <a:ea typeface="+mn-ea"/>
                <a:cs typeface="+mn-cs"/>
                <a:sym typeface="Wingdings" panose="05000000000000000000" pitchFamily="2" charset="2"/>
              </a:rPr>
              <a:t>Similar Technologies</a:t>
            </a:r>
          </a:p>
          <a:p>
            <a:pPr marL="466371" marR="0" lvl="1" indent="0" algn="l" defTabSz="932742"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505050"/>
              </a:solidFill>
              <a:effectLst/>
              <a:uLnTx/>
              <a:uFillTx/>
              <a:latin typeface="Segoe UI Semilight"/>
              <a:ea typeface="+mn-ea"/>
              <a:cs typeface="+mn-cs"/>
              <a:sym typeface="Wingdings" panose="05000000000000000000" pitchFamily="2" charset="2"/>
            </a:endParaRPr>
          </a:p>
          <a:p>
            <a:pPr marL="923571" marR="0" lvl="1"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dirty="0">
                <a:solidFill>
                  <a:srgbClr val="505050"/>
                </a:solidFill>
                <a:latin typeface="Segoe UI Semilight"/>
                <a:sym typeface="Wingdings" panose="05000000000000000000" pitchFamily="2" charset="2"/>
              </a:rPr>
              <a:t>AWS Lambda</a:t>
            </a:r>
          </a:p>
          <a:p>
            <a:pPr marL="923571" marR="0" lvl="1"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dirty="0">
                <a:solidFill>
                  <a:srgbClr val="505050"/>
                </a:solidFill>
                <a:latin typeface="Segoe UI Semilight"/>
                <a:sym typeface="Wingdings" panose="05000000000000000000" pitchFamily="2" charset="2"/>
              </a:rPr>
              <a:t>Google Cloud Functions</a:t>
            </a:r>
          </a:p>
          <a:p>
            <a:pPr marL="923571" marR="0" lvl="1"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dirty="0">
                <a:solidFill>
                  <a:srgbClr val="505050"/>
                </a:solidFill>
                <a:latin typeface="Segoe UI Semilight"/>
                <a:sym typeface="Wingdings" panose="05000000000000000000" pitchFamily="2" charset="2"/>
              </a:rPr>
              <a:t>Open Whisk (IBM)</a:t>
            </a:r>
          </a:p>
          <a:p>
            <a:pPr marL="466371" marR="0" lvl="1" indent="0" algn="l" defTabSz="932742"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srgbClr val="505050"/>
              </a:solidFill>
              <a:effectLst/>
              <a:uLnTx/>
              <a:uFillTx/>
              <a:latin typeface="Segoe UI Semilight"/>
              <a:ea typeface="+mn-ea"/>
              <a:cs typeface="+mn-cs"/>
              <a:sym typeface="Wingdings" panose="05000000000000000000" pitchFamily="2" charset="2"/>
            </a:endParaRPr>
          </a:p>
          <a:p>
            <a:pPr marL="809271" marR="0" lvl="1"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500" b="0" i="0" u="none" strike="noStrike" kern="1200" cap="none" spc="0" normalizeH="0" baseline="0" noProof="0" dirty="0">
              <a:ln>
                <a:noFill/>
              </a:ln>
              <a:solidFill>
                <a:srgbClr val="505050"/>
              </a:solidFill>
              <a:effectLst/>
              <a:uLnTx/>
              <a:uFillTx/>
              <a:latin typeface="Segoe UI Semilight"/>
              <a:ea typeface="+mn-ea"/>
              <a:cs typeface="+mn-cs"/>
              <a:sym typeface="Wingdings" panose="05000000000000000000" pitchFamily="2" charset="2"/>
            </a:endParaRPr>
          </a:p>
        </p:txBody>
      </p:sp>
      <p:pic>
        <p:nvPicPr>
          <p:cNvPr id="6" name="Picture 2" descr="Microsoft Azure Functions Guide | Coralogix">
            <a:extLst>
              <a:ext uri="{FF2B5EF4-FFF2-40B4-BE49-F238E27FC236}">
                <a16:creationId xmlns:a16="http://schemas.microsoft.com/office/drawing/2014/main" id="{76F3AF22-2DA0-5AE3-3402-F7BB3DC7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231" y="3525867"/>
            <a:ext cx="2370274" cy="237027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ow to Write Your First AWS Lambda Function — Runscope Blog">
            <a:extLst>
              <a:ext uri="{FF2B5EF4-FFF2-40B4-BE49-F238E27FC236}">
                <a16:creationId xmlns:a16="http://schemas.microsoft.com/office/drawing/2014/main" id="{0A530F6C-1512-4787-314A-A2150F10E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040" y="3537668"/>
            <a:ext cx="2152484" cy="215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479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3522</Words>
  <Application>Microsoft Office PowerPoint</Application>
  <PresentationFormat>Widescreen</PresentationFormat>
  <Paragraphs>344</Paragraphs>
  <Slides>31</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3" baseType="lpstr">
      <vt:lpstr>Arial</vt:lpstr>
      <vt:lpstr>Calibri</vt:lpstr>
      <vt:lpstr>Calibri Light</vt:lpstr>
      <vt:lpstr>Century Gothic</vt:lpstr>
      <vt:lpstr>Comic Sans MS</vt:lpstr>
      <vt:lpstr>Consolas</vt:lpstr>
      <vt:lpstr>ForoSans-Light</vt:lpstr>
      <vt:lpstr>Segoe UI</vt:lpstr>
      <vt:lpstr>Segoe UI Light</vt:lpstr>
      <vt:lpstr>Segoe UI Semilight</vt:lpstr>
      <vt:lpstr>Office Theme</vt:lpstr>
      <vt:lpstr>Bitmap Image</vt:lpstr>
      <vt:lpstr>PowerPoint Presentation</vt:lpstr>
      <vt:lpstr>PowerPoint Presentation</vt:lpstr>
      <vt:lpstr>PowerPoint Presentation</vt:lpstr>
      <vt:lpstr>PowerPoint Presentation</vt:lpstr>
      <vt:lpstr>Compareion Cloud Services </vt:lpstr>
      <vt:lpstr>PowerPoint Presentation</vt:lpstr>
      <vt:lpstr>PowerPoint Presentation</vt:lpstr>
      <vt:lpstr>PowerPoint Presentation</vt:lpstr>
      <vt:lpstr>PowerPoint Presentation</vt:lpstr>
      <vt:lpstr>PowerPoint Presentation</vt:lpstr>
      <vt:lpstr>What can Azure Functions do?</vt:lpstr>
      <vt:lpstr>Azure Functions architecture  Built on top of App Service and WebJobs SDK</vt:lpstr>
      <vt:lpstr>Function integrations</vt:lpstr>
      <vt:lpstr>Azure Functions hosting</vt:lpstr>
      <vt:lpstr>Platform and scaling</vt:lpstr>
      <vt:lpstr>Dynamic Tier Pricing</vt:lpstr>
      <vt:lpstr>Input and Output Bindings</vt:lpstr>
      <vt:lpstr>Trigger types</vt:lpstr>
      <vt:lpstr>Trigger and Bindings example</vt:lpstr>
      <vt:lpstr>PowerPoint Presentation</vt:lpstr>
      <vt:lpstr>Durable Functions</vt:lpstr>
      <vt:lpstr>Durable Functions</vt:lpstr>
      <vt:lpstr>Example :Serverless batch processing with Durable Functions in Azure Container Instances </vt:lpstr>
      <vt:lpstr>Durable Function scenario - Chaining</vt:lpstr>
      <vt:lpstr>Durable Function scenario - Fan-out/fan-in</vt:lpstr>
      <vt:lpstr>Durable Function scenario - Async HTTP APIs</vt:lpstr>
      <vt:lpstr>Durable Function scenario - Monitoring</vt:lpstr>
      <vt:lpstr>Durable Function scenario - Human interaction</vt:lpstr>
      <vt:lpstr>Durable Function scenario - Chaining code</vt:lpstr>
      <vt:lpstr>Durable Function scenario - Fan-out/fan-in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 khan</dc:creator>
  <cp:lastModifiedBy>usama khan</cp:lastModifiedBy>
  <cp:revision>4</cp:revision>
  <dcterms:created xsi:type="dcterms:W3CDTF">2022-07-21T11:54:29Z</dcterms:created>
  <dcterms:modified xsi:type="dcterms:W3CDTF">2022-07-21T12:35:17Z</dcterms:modified>
</cp:coreProperties>
</file>