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9" r:id="rId10"/>
    <p:sldId id="259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53CA-3C34-4643-8C84-0BEDEBC30F33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6678-1547-4D6B-956B-3358DD4E5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2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76678-1547-4D6B-956B-3358DD4E58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76678-1547-4D6B-956B-3358DD4E58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0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8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4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5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D9FF-4C6D-4C0E-9439-C9DF3ED36691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D966-62A7-42F3-8AC7-85F24EBA7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8334CB-2364-37E9-CB26-B55084ED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今日内容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E0C6A0-3DF3-6280-7377-BD3354C7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第四次作业</a:t>
            </a:r>
            <a:endParaRPr lang="en-US" altLang="zh-CN"/>
          </a:p>
          <a:p>
            <a:r>
              <a:rPr lang="en-US" altLang="zh-CN"/>
              <a:t>CppReference</a:t>
            </a:r>
          </a:p>
          <a:p>
            <a:r>
              <a:rPr lang="zh-CN" altLang="en-US"/>
              <a:t>关联容器</a:t>
            </a:r>
            <a:endParaRPr lang="en-US" altLang="zh-CN"/>
          </a:p>
          <a:p>
            <a:r>
              <a:rPr lang="zh-CN" altLang="en-US"/>
              <a:t>函数对象</a:t>
            </a:r>
            <a:endParaRPr lang="en-US" altLang="zh-CN"/>
          </a:p>
          <a:p>
            <a:r>
              <a:rPr lang="en-US" altLang="zh-CN"/>
              <a:t>C++20 </a:t>
            </a:r>
            <a:r>
              <a:rPr lang="zh-CN" altLang="en-US"/>
              <a:t>范围</a:t>
            </a:r>
          </a:p>
        </p:txBody>
      </p:sp>
    </p:spTree>
    <p:extLst>
      <p:ext uri="{BB962C8B-B14F-4D97-AF65-F5344CB8AC3E}">
        <p14:creationId xmlns:p14="http://schemas.microsoft.com/office/powerpoint/2010/main" val="46675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3C5C9-AFE8-E6A9-4D79-0BED237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7AF89-24F8-FE78-5976-0C654C7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重载了 </a:t>
            </a:r>
            <a:r>
              <a:rPr lang="en-US" altLang="zh-CN"/>
              <a:t>operator() </a:t>
            </a:r>
            <a:r>
              <a:rPr lang="zh-CN" altLang="en-US"/>
              <a:t>的类类型对象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字面解释是：像函数一样使用的对象</a:t>
            </a:r>
          </a:p>
        </p:txBody>
      </p:sp>
    </p:spTree>
    <p:extLst>
      <p:ext uri="{BB962C8B-B14F-4D97-AF65-F5344CB8AC3E}">
        <p14:creationId xmlns:p14="http://schemas.microsoft.com/office/powerpoint/2010/main" val="302396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71D9-5555-A38A-1B6E-83C32FB6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函数对象和函数的区别是？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B23F3-49C6-E765-29FD-D1674B33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函数对象可以携带</a:t>
            </a:r>
            <a:r>
              <a:rPr lang="zh-CN" altLang="en-US" b="1"/>
              <a:t>局部的东西</a:t>
            </a:r>
            <a:r>
              <a:rPr lang="zh-CN" altLang="en-US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7019D-61F7-BAAF-16F6-B51A3AB310E4}"/>
              </a:ext>
            </a:extLst>
          </p:cNvPr>
          <p:cNvSpPr txBox="1"/>
          <p:nvPr/>
        </p:nvSpPr>
        <p:spPr>
          <a:xfrm>
            <a:off x="2043112" y="2772469"/>
            <a:ext cx="5057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zh-CN" sz="3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2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7066BD5D-D0A3-58C9-B0BE-3656CA32D5CF}"/>
              </a:ext>
            </a:extLst>
          </p:cNvPr>
          <p:cNvSpPr/>
          <p:nvPr/>
        </p:nvSpPr>
        <p:spPr>
          <a:xfrm>
            <a:off x="5322093" y="2651820"/>
            <a:ext cx="3364707" cy="1643063"/>
          </a:xfrm>
          <a:prstGeom prst="wedgeRectCallout">
            <a:avLst>
              <a:gd name="adj1" fmla="val -67419"/>
              <a:gd name="adj2" fmla="val 80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能编写一个</a:t>
            </a:r>
            <a:r>
              <a:rPr lang="en-US" altLang="zh-CN" sz="2800"/>
              <a:t> setX </a:t>
            </a:r>
            <a:r>
              <a:rPr lang="zh-CN" altLang="en-US" sz="2800">
                <a:solidFill>
                  <a:srgbClr val="FF0000"/>
                </a:solidFill>
              </a:rPr>
              <a:t>函数</a:t>
            </a:r>
            <a:r>
              <a:rPr lang="zh-CN" altLang="en-US" sz="2800"/>
              <a:t>来修改局部变量 </a:t>
            </a:r>
            <a:r>
              <a:rPr lang="en-US" altLang="zh-CN" sz="2800"/>
              <a:t>x </a:t>
            </a:r>
            <a:r>
              <a:rPr lang="zh-CN" altLang="en-US" sz="2800"/>
              <a:t>的值吗？</a:t>
            </a:r>
          </a:p>
        </p:txBody>
      </p:sp>
    </p:spTree>
    <p:extLst>
      <p:ext uri="{BB962C8B-B14F-4D97-AF65-F5344CB8AC3E}">
        <p14:creationId xmlns:p14="http://schemas.microsoft.com/office/powerpoint/2010/main" val="23950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C25D-A593-DD89-45C3-C0BCEDA4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原生函数只能访问全局的东西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B01A-0DB6-887D-75B0-B373650D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在不更改调用方式的情况下，无论你怎么写</a:t>
            </a:r>
            <a:r>
              <a:rPr lang="en-US" altLang="zh-CN"/>
              <a:t> setX</a:t>
            </a:r>
            <a:r>
              <a:rPr lang="zh-CN" altLang="en-US"/>
              <a:t>，都没法去“越权”访问到</a:t>
            </a:r>
            <a:r>
              <a:rPr lang="en-US" altLang="zh-CN"/>
              <a:t> main </a:t>
            </a:r>
            <a:r>
              <a:rPr lang="zh-CN" altLang="en-US"/>
              <a:t>里面的 </a:t>
            </a:r>
            <a:r>
              <a:rPr lang="en-US" altLang="zh-CN"/>
              <a:t>x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但如果用函数对象：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7AFAB-122E-76BB-A6F5-AF1264B0D4BB}"/>
              </a:ext>
            </a:extLst>
          </p:cNvPr>
          <p:cNvSpPr txBox="1"/>
          <p:nvPr/>
        </p:nvSpPr>
        <p:spPr>
          <a:xfrm>
            <a:off x="378618" y="4001294"/>
            <a:ext cx="83867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457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DFDC43-AAF8-5AC3-7241-F0B7796B8A07}"/>
              </a:ext>
            </a:extLst>
          </p:cNvPr>
          <p:cNvSpPr txBox="1"/>
          <p:nvPr/>
        </p:nvSpPr>
        <p:spPr>
          <a:xfrm>
            <a:off x="321468" y="151179"/>
            <a:ext cx="850106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06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30FFB-09D9-9EAB-6B35-988E70A6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函数对象的初始化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62F1B-3CB4-D40F-5902-67A281C7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函数对象有独立于调用的“初始化”的过程</a:t>
            </a:r>
            <a:endParaRPr lang="en-US" altLang="zh-CN"/>
          </a:p>
          <a:p>
            <a:r>
              <a:rPr lang="zh-CN" altLang="en-US"/>
              <a:t>从而在调用时，函数对象可以有更多的信息</a:t>
            </a:r>
            <a:endParaRPr lang="en-US" altLang="zh-CN"/>
          </a:p>
          <a:p>
            <a:pPr lvl="1"/>
            <a:r>
              <a:rPr lang="zh-CN" altLang="en-US"/>
              <a:t>这里，</a:t>
            </a:r>
            <a:r>
              <a:rPr lang="en-US" altLang="zh-CN"/>
              <a:t>Setter </a:t>
            </a:r>
            <a:r>
              <a:rPr lang="zh-CN" altLang="en-US"/>
              <a:t>在初始化获取了</a:t>
            </a:r>
            <a:r>
              <a:rPr lang="en-US" altLang="zh-CN"/>
              <a:t> value </a:t>
            </a:r>
            <a:r>
              <a:rPr lang="zh-CN" altLang="en-US"/>
              <a:t>这个“待写入的变量”的信息</a:t>
            </a:r>
            <a:endParaRPr lang="en-US" altLang="zh-CN"/>
          </a:p>
          <a:p>
            <a:pPr lvl="1"/>
            <a:r>
              <a:rPr lang="zh-CN" altLang="en-US"/>
              <a:t>从而</a:t>
            </a:r>
            <a:r>
              <a:rPr lang="en-US" altLang="zh-CN"/>
              <a:t> setX </a:t>
            </a:r>
            <a:r>
              <a:rPr lang="zh-CN" altLang="en-US"/>
              <a:t>调用时知道它要修改谁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7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631F-0F25-6FC5-27C4-9E0FA100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为什么执着于调用形式？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2D9D8-BAA5-44B7-EB10-30311930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为什么我不写成</a:t>
            </a:r>
            <a:r>
              <a:rPr lang="en-US" altLang="zh-CN"/>
              <a:t> setX(&amp;x, 56);</a:t>
            </a:r>
            <a:r>
              <a:rPr lang="zh-CN" altLang="en-US"/>
              <a:t>，然后直接编写“全局”函数？</a:t>
            </a:r>
            <a:endParaRPr lang="en-US" altLang="zh-CN"/>
          </a:p>
          <a:p>
            <a:r>
              <a:rPr lang="zh-CN" altLang="en-US"/>
              <a:t>非得折磨自己用</a:t>
            </a:r>
            <a:r>
              <a:rPr lang="en-US" altLang="zh-CN"/>
              <a:t> operator()</a:t>
            </a:r>
            <a:r>
              <a:rPr lang="zh-CN" altLang="en-US"/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答案：统一的调用形式可以编写更好用的</a:t>
            </a:r>
            <a:r>
              <a:rPr lang="zh-CN" altLang="en-US" b="1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17988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9D153-5C31-DFBB-9656-B2859C3D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模板的例子：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DCE166-9B3A-102E-E17B-49A809AEB38C}"/>
              </a:ext>
            </a:extLst>
          </p:cNvPr>
          <p:cNvSpPr txBox="1"/>
          <p:nvPr/>
        </p:nvSpPr>
        <p:spPr>
          <a:xfrm>
            <a:off x="1214437" y="2231579"/>
            <a:ext cx="67151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开始某项耗时任务</a:t>
            </a:r>
            <a:endParaRPr lang="zh-CN" alt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先返回，任务在后台执行</a:t>
            </a:r>
            <a:endParaRPr lang="zh-CN" alt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zh-CN" altLang="en-US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任务结果 *</a:t>
            </a:r>
            <a:r>
              <a:rPr lang="en-US" altLang="zh-CN" sz="2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948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CBAD28-60ED-1265-D328-86E2C51EF719}"/>
              </a:ext>
            </a:extLst>
          </p:cNvPr>
          <p:cNvSpPr txBox="1"/>
          <p:nvPr/>
        </p:nvSpPr>
        <p:spPr>
          <a:xfrm>
            <a:off x="1042986" y="122694"/>
            <a:ext cx="728662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先返回，任务在后台执行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任务结果 *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同时做一些别的操作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任务完成时，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自动调用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91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351224-FA61-768B-312D-2A3A5E6EC96D}"/>
              </a:ext>
            </a:extLst>
          </p:cNvPr>
          <p:cNvSpPr txBox="1"/>
          <p:nvPr/>
        </p:nvSpPr>
        <p:spPr>
          <a:xfrm>
            <a:off x="1564481" y="58846"/>
            <a:ext cx="601503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先返回，任务在后台执行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任务结果 *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同时做一些别的操作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任务完成后：</a:t>
            </a:r>
            <a:endParaRPr lang="zh-CN" alt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55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1F547-15A4-BF96-918C-28B1B230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模板：提取统一的部分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CB7F6-52AD-43B9-C7D0-FD04CBE7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在刚刚的例子中，</a:t>
            </a:r>
            <a:r>
              <a:rPr lang="en-US" altLang="zh-CN"/>
              <a:t>callback(result) </a:t>
            </a:r>
            <a:r>
              <a:rPr lang="zh-CN" altLang="en-US"/>
              <a:t>这种统一的调用形式，可以执行</a:t>
            </a:r>
            <a:r>
              <a:rPr lang="zh-CN" altLang="en-US" b="1"/>
              <a:t>任何</a:t>
            </a:r>
            <a:r>
              <a:rPr lang="zh-CN" altLang="en-US"/>
              <a:t>“任务结束想要做的操作”</a:t>
            </a:r>
            <a:endParaRPr lang="en-US" altLang="zh-CN"/>
          </a:p>
          <a:p>
            <a:r>
              <a:rPr lang="zh-CN" altLang="en-US"/>
              <a:t>如果将</a:t>
            </a:r>
            <a:r>
              <a:rPr lang="en-US" altLang="zh-CN"/>
              <a:t> setX </a:t>
            </a:r>
            <a:r>
              <a:rPr lang="zh-CN" altLang="en-US"/>
              <a:t>定义为全局的</a:t>
            </a:r>
            <a:r>
              <a:rPr lang="en-US" altLang="zh-CN"/>
              <a:t> setX(&amp;x, 56) </a:t>
            </a:r>
            <a:r>
              <a:rPr lang="zh-CN" altLang="en-US"/>
              <a:t>形式，就没办法这样简洁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EA0D-9523-475E-1E8E-3132EC80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F4CC2-FF71-25CB-C43D-9F3B0FC5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9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990E-5871-DF40-64EF-E41AE224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但是，写函数对象很麻烦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EB2B7-46C2-4EBE-B6A9-71C91724F1CB}"/>
              </a:ext>
            </a:extLst>
          </p:cNvPr>
          <p:cNvSpPr txBox="1"/>
          <p:nvPr/>
        </p:nvSpPr>
        <p:spPr>
          <a:xfrm>
            <a:off x="992981" y="2020877"/>
            <a:ext cx="71580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BA7A40-2F09-7C99-7BA6-0CF7A7C9EE4C}"/>
              </a:ext>
            </a:extLst>
          </p:cNvPr>
          <p:cNvSpPr/>
          <p:nvPr/>
        </p:nvSpPr>
        <p:spPr>
          <a:xfrm>
            <a:off x="992981" y="2020877"/>
            <a:ext cx="7158038" cy="115094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8A62AD-2CB4-39D8-3650-C9F71819C528}"/>
              </a:ext>
            </a:extLst>
          </p:cNvPr>
          <p:cNvSpPr/>
          <p:nvPr/>
        </p:nvSpPr>
        <p:spPr>
          <a:xfrm>
            <a:off x="992981" y="3599095"/>
            <a:ext cx="7158038" cy="74430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6FD00-C141-B1EF-57E7-2797C350EC64}"/>
              </a:ext>
            </a:extLst>
          </p:cNvPr>
          <p:cNvSpPr/>
          <p:nvPr/>
        </p:nvSpPr>
        <p:spPr>
          <a:xfrm>
            <a:off x="992981" y="5080231"/>
            <a:ext cx="7158038" cy="3167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33B2-66EF-8E6B-0EDA-35C3AB74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所以，才有了 </a:t>
            </a:r>
            <a:r>
              <a:rPr lang="en-US" altLang="zh-CN"/>
              <a:t>Lambda </a:t>
            </a:r>
            <a:r>
              <a:rPr lang="zh-CN" altLang="en-US"/>
              <a:t>表达式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155957-AD7A-D630-DFC6-E4C8C88117A4}"/>
              </a:ext>
            </a:extLst>
          </p:cNvPr>
          <p:cNvSpPr txBox="1"/>
          <p:nvPr/>
        </p:nvSpPr>
        <p:spPr>
          <a:xfrm>
            <a:off x="0" y="2413338"/>
            <a:ext cx="914399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someAsyncTask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sz="3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altLang="zh-CN" sz="3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zh-CN" sz="3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B3BDC1-2EE7-E7A1-3F8F-27BB764D6553}"/>
              </a:ext>
            </a:extLst>
          </p:cNvPr>
          <p:cNvSpPr txBox="1"/>
          <p:nvPr/>
        </p:nvSpPr>
        <p:spPr>
          <a:xfrm>
            <a:off x="1030003" y="5504260"/>
            <a:ext cx="7083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完全等价于之前的</a:t>
            </a:r>
            <a:r>
              <a:rPr lang="en-US" altLang="zh-CN" sz="3200">
                <a:solidFill>
                  <a:srgbClr val="FF0000"/>
                </a:solidFill>
              </a:rPr>
              <a:t> Setter + setX !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7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7E87-3895-D9BC-3D9D-A6C4A196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54093-46D2-3E33-60B1-127C44E2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Lambda </a:t>
            </a:r>
            <a:r>
              <a:rPr lang="zh-CN" altLang="en-US"/>
              <a:t>表达式是函数</a:t>
            </a:r>
            <a:r>
              <a:rPr lang="zh-CN" altLang="en-US" b="1"/>
              <a:t>对象</a:t>
            </a:r>
            <a:r>
              <a:rPr lang="zh-CN" altLang="en-US"/>
              <a:t>的语法糖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9ED40E-4792-47AE-6308-D17D8AD2847A}"/>
              </a:ext>
            </a:extLst>
          </p:cNvPr>
          <p:cNvSpPr txBox="1"/>
          <p:nvPr/>
        </p:nvSpPr>
        <p:spPr>
          <a:xfrm>
            <a:off x="400049" y="2597914"/>
            <a:ext cx="53435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DBC601-EBA9-6E51-58D2-C5D59A522E9C}"/>
              </a:ext>
            </a:extLst>
          </p:cNvPr>
          <p:cNvSpPr txBox="1"/>
          <p:nvPr/>
        </p:nvSpPr>
        <p:spPr>
          <a:xfrm>
            <a:off x="3867150" y="4919008"/>
            <a:ext cx="527685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F48456-1CE6-4845-82F4-5E97C3A9E267}"/>
              </a:ext>
            </a:extLst>
          </p:cNvPr>
          <p:cNvCxnSpPr>
            <a:cxnSpLocks/>
          </p:cNvCxnSpPr>
          <p:nvPr/>
        </p:nvCxnSpPr>
        <p:spPr>
          <a:xfrm flipH="1" flipV="1">
            <a:off x="1571625" y="3038475"/>
            <a:ext cx="4752974" cy="269163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665B10-D910-3979-94B2-E83969B00AC4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4966083"/>
            <a:ext cx="3276601" cy="62908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4969966-B3B6-5C4B-75FB-7E1BC9B2301F}"/>
              </a:ext>
            </a:extLst>
          </p:cNvPr>
          <p:cNvSpPr/>
          <p:nvPr/>
        </p:nvSpPr>
        <p:spPr>
          <a:xfrm>
            <a:off x="4502942" y="5900797"/>
            <a:ext cx="2481264" cy="629089"/>
          </a:xfrm>
          <a:prstGeom prst="rect">
            <a:avLst/>
          </a:prstGeom>
          <a:ln w="38100">
            <a:solidFill>
              <a:srgbClr val="FFC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7C6596-53B6-7C97-7D85-FE6BA299C927}"/>
              </a:ext>
            </a:extLst>
          </p:cNvPr>
          <p:cNvSpPr/>
          <p:nvPr/>
        </p:nvSpPr>
        <p:spPr>
          <a:xfrm>
            <a:off x="956070" y="3431136"/>
            <a:ext cx="2701529" cy="629089"/>
          </a:xfrm>
          <a:prstGeom prst="rect">
            <a:avLst/>
          </a:prstGeom>
          <a:ln w="38100">
            <a:solidFill>
              <a:srgbClr val="FFC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724DFD-FB4C-BD7E-F1EE-80E2894B1B2F}"/>
              </a:ext>
            </a:extLst>
          </p:cNvPr>
          <p:cNvSpPr txBox="1"/>
          <p:nvPr/>
        </p:nvSpPr>
        <p:spPr>
          <a:xfrm>
            <a:off x="531018" y="5783782"/>
            <a:ext cx="25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Lambda </a:t>
            </a:r>
            <a:r>
              <a:rPr lang="zh-CN" altLang="en-US"/>
              <a:t>表达式的类型是</a:t>
            </a:r>
            <a:r>
              <a:rPr lang="zh-CN" altLang="en-US" b="1">
                <a:solidFill>
                  <a:srgbClr val="FF0000"/>
                </a:solidFill>
              </a:rPr>
              <a:t>匿名</a:t>
            </a:r>
            <a:r>
              <a:rPr lang="zh-CN" altLang="en-US" b="1"/>
              <a:t>类类型</a:t>
            </a:r>
          </a:p>
        </p:txBody>
      </p:sp>
    </p:spTree>
    <p:extLst>
      <p:ext uri="{BB962C8B-B14F-4D97-AF65-F5344CB8AC3E}">
        <p14:creationId xmlns:p14="http://schemas.microsoft.com/office/powerpoint/2010/main" val="189286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B9B9-4CDB-0C0C-CCF4-78C71E3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函数对象所携带的“状态”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0DC3D-FE54-E502-569C-767A5190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函数对象在初始化时携带的“信息”或者“状态”</a:t>
            </a:r>
            <a:endParaRPr lang="en-US" altLang="zh-CN"/>
          </a:p>
          <a:p>
            <a:r>
              <a:rPr lang="zh-CN" altLang="en-US"/>
              <a:t>称为这个对象的闭包（</a:t>
            </a:r>
            <a:r>
              <a:rPr lang="en-US" altLang="zh-CN"/>
              <a:t>Closure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闭包：把一些别人的东西包了进来给自己用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刚才例子里的</a:t>
            </a:r>
            <a:r>
              <a:rPr lang="en-US" altLang="zh-CN"/>
              <a:t> int&amp; value; </a:t>
            </a:r>
            <a:r>
              <a:rPr lang="zh-CN" altLang="en-US"/>
              <a:t>成员</a:t>
            </a:r>
            <a:endParaRPr lang="en-US" altLang="zh-CN"/>
          </a:p>
          <a:p>
            <a:r>
              <a:rPr lang="en-US" altLang="zh-CN"/>
              <a:t>Lambda </a:t>
            </a:r>
            <a:r>
              <a:rPr lang="zh-CN" altLang="en-US"/>
              <a:t>表达式的</a:t>
            </a:r>
            <a:r>
              <a:rPr lang="en-US" altLang="zh-CN"/>
              <a:t> [&amp;x] </a:t>
            </a:r>
            <a:r>
              <a:rPr lang="zh-CN" altLang="en-US"/>
              <a:t>捕获语法，就是在指明有哪些闭包</a:t>
            </a:r>
          </a:p>
        </p:txBody>
      </p:sp>
    </p:spTree>
    <p:extLst>
      <p:ext uri="{BB962C8B-B14F-4D97-AF65-F5344CB8AC3E}">
        <p14:creationId xmlns:p14="http://schemas.microsoft.com/office/powerpoint/2010/main" val="356438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0E08-CF38-E4BF-3FF0-DC876027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没有闭包，就和普通函数一样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DC53C-7152-759C-E090-75ED0AFC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没有闭包的函数对象就和普通的“全局”函数没有区别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相当于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operator()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完全不用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this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的内容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/>
          </a:p>
          <a:p>
            <a:r>
              <a:rPr lang="zh-CN" altLang="en-US"/>
              <a:t>函数指针：用来代表“全局”函数的数据类型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因此：没有闭包</a:t>
            </a:r>
            <a:r>
              <a:rPr lang="en-US" altLang="zh-CN"/>
              <a:t>/</a:t>
            </a:r>
            <a:r>
              <a:rPr lang="zh-CN" altLang="en-US"/>
              <a:t>捕获的 </a:t>
            </a:r>
            <a:r>
              <a:rPr lang="en-US" altLang="zh-CN"/>
              <a:t>Lambda </a:t>
            </a:r>
            <a:r>
              <a:rPr lang="zh-CN" altLang="en-US"/>
              <a:t>表达式可以转换到函数指针。</a:t>
            </a:r>
            <a:endParaRPr lang="en-US" altLang="zh-CN"/>
          </a:p>
          <a:p>
            <a:r>
              <a:rPr lang="zh-CN" altLang="en-US"/>
              <a:t>反之，肯定不行。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C795BF-1407-0689-C617-460E8206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26" y="4701952"/>
            <a:ext cx="7416824" cy="22322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40ABE8-4E1B-90D2-A958-CD48BC11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C++20 </a:t>
            </a:r>
            <a:r>
              <a:rPr lang="zh-CN" altLang="en-US"/>
              <a:t>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F601F-EB2B-FD04-628D-386D54C6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我们在使用 </a:t>
            </a:r>
            <a:r>
              <a:rPr lang="en-US" altLang="zh-CN"/>
              <a:t>STL </a:t>
            </a:r>
            <a:r>
              <a:rPr lang="zh-CN" altLang="en-US"/>
              <a:t>算法时，总是成对地使用迭代器</a:t>
            </a:r>
            <a:endParaRPr lang="en-US" altLang="zh-CN"/>
          </a:p>
          <a:p>
            <a:pPr lvl="1"/>
            <a:r>
              <a:rPr lang="en-US" altLang="zh-CN"/>
              <a:t>std::sort(</a:t>
            </a:r>
            <a:r>
              <a:rPr lang="en-US" altLang="zh-CN">
                <a:solidFill>
                  <a:srgbClr val="FF0000"/>
                </a:solidFill>
              </a:rPr>
              <a:t>a.begin(), a.end()</a:t>
            </a:r>
            <a:r>
              <a:rPr lang="en-US" altLang="zh-CN"/>
              <a:t>); </a:t>
            </a:r>
          </a:p>
          <a:p>
            <a:pPr lvl="1"/>
            <a:r>
              <a:rPr lang="en-US" altLang="zh-CN"/>
              <a:t>std::find(</a:t>
            </a:r>
            <a:r>
              <a:rPr lang="en-US" altLang="zh-CN">
                <a:solidFill>
                  <a:srgbClr val="FF0000"/>
                </a:solidFill>
              </a:rPr>
              <a:t>a.begin(), a.end()</a:t>
            </a:r>
            <a:r>
              <a:rPr lang="en-US" altLang="zh-CN"/>
              <a:t>, v);</a:t>
            </a:r>
          </a:p>
          <a:p>
            <a:pPr lvl="1"/>
            <a:r>
              <a:rPr lang="en-US" altLang="zh-CN"/>
              <a:t>std::copy(</a:t>
            </a:r>
            <a:r>
              <a:rPr lang="en-US" altLang="zh-CN">
                <a:solidFill>
                  <a:srgbClr val="FF0000"/>
                </a:solidFill>
              </a:rPr>
              <a:t>a.begin(), a.end()</a:t>
            </a:r>
            <a:r>
              <a:rPr lang="en-US" altLang="zh-CN"/>
              <a:t>, b.begin());</a:t>
            </a:r>
          </a:p>
          <a:p>
            <a:pPr lvl="1"/>
            <a:r>
              <a:rPr lang="en-US" altLang="zh-CN"/>
              <a:t>...</a:t>
            </a:r>
          </a:p>
          <a:p>
            <a:r>
              <a:rPr lang="zh-CN" altLang="en-US"/>
              <a:t>它们明确地指代“</a:t>
            </a:r>
            <a:r>
              <a:rPr lang="en-US" altLang="zh-CN"/>
              <a:t>a</a:t>
            </a:r>
            <a:r>
              <a:rPr lang="zh-CN" altLang="en-US"/>
              <a:t>”这个范围</a:t>
            </a:r>
          </a:p>
        </p:txBody>
      </p:sp>
    </p:spTree>
    <p:extLst>
      <p:ext uri="{BB962C8B-B14F-4D97-AF65-F5344CB8AC3E}">
        <p14:creationId xmlns:p14="http://schemas.microsoft.com/office/powerpoint/2010/main" val="586934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7D627-E3AC-3F78-E736-A4A8DFA5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什么是范围？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05E11-701A-0538-9F69-AF2F7EE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能指示一系列元素的</a:t>
            </a:r>
            <a:r>
              <a:rPr lang="zh-CN" altLang="en-US" b="1"/>
              <a:t>一对</a:t>
            </a:r>
            <a:r>
              <a:rPr lang="zh-CN" altLang="en-US"/>
              <a:t>迭代器。</a:t>
            </a:r>
            <a:endParaRPr lang="en-US" altLang="zh-CN"/>
          </a:p>
          <a:p>
            <a:pPr lvl="1"/>
            <a:r>
              <a:rPr lang="zh-CN" altLang="en-US"/>
              <a:t>在不引起歧义的情况下，称首迭代器为“迭代器”，尾迭代器为“哨位”。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容器的 </a:t>
            </a:r>
            <a:r>
              <a:rPr lang="en-US" altLang="zh-CN"/>
              <a:t>begin</a:t>
            </a:r>
            <a:r>
              <a:rPr lang="zh-CN" altLang="en-US"/>
              <a:t>、</a:t>
            </a:r>
            <a:r>
              <a:rPr lang="en-US" altLang="zh-CN"/>
              <a:t>end </a:t>
            </a:r>
            <a:r>
              <a:rPr lang="zh-CN" altLang="en-US"/>
              <a:t>成员返回一对指示范围的迭代器</a:t>
            </a:r>
            <a:endParaRPr lang="en-US" altLang="zh-CN"/>
          </a:p>
          <a:p>
            <a:r>
              <a:rPr lang="zh-CN" altLang="en-US"/>
              <a:t>称这样的对象</a:t>
            </a:r>
            <a:r>
              <a:rPr lang="zh-CN" altLang="en-US" b="1"/>
              <a:t>满足范围概念</a:t>
            </a:r>
            <a:endParaRPr lang="en-US" altLang="zh-CN" b="1"/>
          </a:p>
          <a:p>
            <a:r>
              <a:rPr lang="zh-CN" altLang="en-US"/>
              <a:t>数组也</a:t>
            </a:r>
            <a:r>
              <a:rPr lang="zh-CN" altLang="en-US" b="1"/>
              <a:t>满足范围概念</a:t>
            </a:r>
          </a:p>
        </p:txBody>
      </p:sp>
    </p:spTree>
    <p:extLst>
      <p:ext uri="{BB962C8B-B14F-4D97-AF65-F5344CB8AC3E}">
        <p14:creationId xmlns:p14="http://schemas.microsoft.com/office/powerpoint/2010/main" val="141092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802C-ABA4-DCC1-DF3B-D2EDF378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满足范围概念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EFAFF-590E-780B-AE8A-EB6103EE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std::ranges::begin </a:t>
            </a:r>
            <a:r>
              <a:rPr lang="zh-CN" altLang="en-US"/>
              <a:t>和</a:t>
            </a:r>
            <a:r>
              <a:rPr lang="en-US" altLang="zh-CN"/>
              <a:t> std::ranges::end </a:t>
            </a:r>
            <a:r>
              <a:rPr lang="zh-CN" altLang="en-US"/>
              <a:t>作用到一个对象上，获得它的范围迭代器和哨位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明显，接口统一了，从而可以更简洁！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28F2-65E8-E30E-FC5C-6A07551478EF}"/>
              </a:ext>
            </a:extLst>
          </p:cNvPr>
          <p:cNvSpPr txBox="1"/>
          <p:nvPr/>
        </p:nvSpPr>
        <p:spPr>
          <a:xfrm>
            <a:off x="392906" y="2889201"/>
            <a:ext cx="83581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7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0136-8915-AAEA-0F2B-1F3C5FA5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STLv2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C1EC4-537B-2DF5-6437-D3CF753E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C++20/23 </a:t>
            </a:r>
            <a:r>
              <a:rPr lang="zh-CN" altLang="en-US"/>
              <a:t>引入的全新版本的 </a:t>
            </a:r>
            <a:r>
              <a:rPr lang="en-US" altLang="zh-CN"/>
              <a:t>STL</a:t>
            </a:r>
          </a:p>
          <a:p>
            <a:r>
              <a:rPr lang="zh-CN" altLang="en-US"/>
              <a:t>将所有的函数在</a:t>
            </a:r>
            <a:r>
              <a:rPr lang="en-US" altLang="zh-CN"/>
              <a:t> std::ranges </a:t>
            </a:r>
            <a:r>
              <a:rPr lang="zh-CN" altLang="en-US"/>
              <a:t>命名空间重写</a:t>
            </a:r>
            <a:endParaRPr lang="en-US" altLang="zh-CN"/>
          </a:p>
          <a:p>
            <a:pPr lvl="1"/>
            <a:r>
              <a:rPr lang="en-US" altLang="zh-CN"/>
              <a:t>std::sort -&gt; std::ranges::sort</a:t>
            </a:r>
          </a:p>
          <a:p>
            <a:pPr lvl="1"/>
            <a:r>
              <a:rPr lang="en-US" altLang="zh-CN"/>
              <a:t>std::find -&gt; std::ranges::find</a:t>
            </a:r>
          </a:p>
          <a:p>
            <a:pPr lvl="1"/>
            <a:r>
              <a:rPr lang="en-US" altLang="zh-CN"/>
              <a:t>std::copy -&gt; std::ranges::copy</a:t>
            </a:r>
          </a:p>
          <a:p>
            <a:pPr lvl="1"/>
            <a:r>
              <a:rPr lang="en-US" altLang="zh-CN"/>
              <a:t>...</a:t>
            </a:r>
          </a:p>
          <a:p>
            <a:endParaRPr lang="en-US" altLang="zh-CN"/>
          </a:p>
          <a:p>
            <a:r>
              <a:rPr lang="zh-CN" altLang="en-US"/>
              <a:t>最显著的改变：可以接受</a:t>
            </a:r>
            <a:r>
              <a:rPr lang="zh-CN" altLang="en-US" b="1"/>
              <a:t>范围概念</a:t>
            </a:r>
            <a:r>
              <a:rPr lang="zh-CN" altLang="en-US"/>
              <a:t>而非迭代器对</a:t>
            </a:r>
          </a:p>
        </p:txBody>
      </p:sp>
    </p:spTree>
    <p:extLst>
      <p:ext uri="{BB962C8B-B14F-4D97-AF65-F5344CB8AC3E}">
        <p14:creationId xmlns:p14="http://schemas.microsoft.com/office/powerpoint/2010/main" val="14832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F2D0-DCB2-B095-F9FC-966D381F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怎么样？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0C3489-CE56-9425-DAD7-F0A4D00164F0}"/>
              </a:ext>
            </a:extLst>
          </p:cNvPr>
          <p:cNvSpPr txBox="1"/>
          <p:nvPr/>
        </p:nvSpPr>
        <p:spPr>
          <a:xfrm>
            <a:off x="628651" y="2231579"/>
            <a:ext cx="78866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69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A608-450F-2769-27FB-AEF04C0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CppReference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91F0E-B503-D444-4B75-189B440F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中文版 </a:t>
            </a:r>
            <a:r>
              <a:rPr lang="en-US" altLang="zh-CN">
                <a:hlinkClick r:id="rId2"/>
              </a:rPr>
              <a:t>https://zh.cppreference.com/ </a:t>
            </a:r>
            <a:endParaRPr lang="en-US" altLang="zh-CN"/>
          </a:p>
          <a:p>
            <a:pPr lvl="1"/>
            <a:r>
              <a:rPr lang="zh-CN" altLang="en-US"/>
              <a:t>（有滞后）</a:t>
            </a:r>
            <a:endParaRPr lang="en-US" altLang="zh-CN"/>
          </a:p>
          <a:p>
            <a:r>
              <a:rPr lang="zh-CN" altLang="en-US"/>
              <a:t>英文版 </a:t>
            </a:r>
            <a:r>
              <a:rPr lang="en-US" altLang="zh-CN">
                <a:hlinkClick r:id="rId2"/>
              </a:rPr>
              <a:t>https://en.cppreference.com/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快速索引</a:t>
            </a:r>
            <a:r>
              <a:rPr lang="en-US" altLang="zh-CN"/>
              <a:t> https://zh.cppref.cf/</a:t>
            </a:r>
          </a:p>
          <a:p>
            <a:endParaRPr lang="en-US" altLang="zh-CN"/>
          </a:p>
          <a:p>
            <a:r>
              <a:rPr lang="zh-CN" altLang="en-US"/>
              <a:t>离线版（期中考试可能会用）</a:t>
            </a:r>
          </a:p>
        </p:txBody>
      </p:sp>
    </p:spTree>
    <p:extLst>
      <p:ext uri="{BB962C8B-B14F-4D97-AF65-F5344CB8AC3E}">
        <p14:creationId xmlns:p14="http://schemas.microsoft.com/office/powerpoint/2010/main" val="300503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B825-B25B-CC23-175E-4068837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EFC4C-DE1C-6702-C457-AB346FA1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视图是一种很特殊的范围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标准中如是给出定义：一个视图对象要么禁止复制，要么复制是常数级别的时间复杂度（与元素数量无关）。很明显，容器不是视图。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/>
          </a:p>
          <a:p>
            <a:r>
              <a:rPr lang="zh-CN" altLang="en-US"/>
              <a:t>定义不好讲，来看几个例子吧。</a:t>
            </a:r>
          </a:p>
        </p:txBody>
      </p:sp>
    </p:spTree>
    <p:extLst>
      <p:ext uri="{BB962C8B-B14F-4D97-AF65-F5344CB8AC3E}">
        <p14:creationId xmlns:p14="http://schemas.microsoft.com/office/powerpoint/2010/main" val="284579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56E2-90AE-A68C-6FD1-86DD7EDB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反转视图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998C08-A144-B0DB-7CE2-8B9D1122AB64}"/>
              </a:ext>
            </a:extLst>
          </p:cNvPr>
          <p:cNvSpPr txBox="1"/>
          <p:nvPr/>
        </p:nvSpPr>
        <p:spPr>
          <a:xfrm>
            <a:off x="864393" y="1595021"/>
            <a:ext cx="74152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&lt;ranges&gt;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reverse_view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44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F378B-DE4D-D560-D00B-FF2B751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早退视图</a:t>
            </a:r>
            <a:r>
              <a:rPr lang="zh-CN" altLang="en-US" sz="2800"/>
              <a:t>（提前结束）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2CD4EA-C838-ADCB-6316-9C8D98A96699}"/>
              </a:ext>
            </a:extLst>
          </p:cNvPr>
          <p:cNvSpPr txBox="1"/>
          <p:nvPr/>
        </p:nvSpPr>
        <p:spPr>
          <a:xfrm>
            <a:off x="957262" y="1595021"/>
            <a:ext cx="72294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&lt;ranges&gt;</a:t>
            </a:r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take_view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25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01C9-C8A0-306B-281C-890A053D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转换视图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14AF67-B8C4-EE09-1163-C335DA79C117}"/>
              </a:ext>
            </a:extLst>
          </p:cNvPr>
          <p:cNvSpPr txBox="1"/>
          <p:nvPr/>
        </p:nvSpPr>
        <p:spPr>
          <a:xfrm>
            <a:off x="775096" y="1595021"/>
            <a:ext cx="75938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transform_view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80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80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29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C8EC-1187-0BFD-3224-110F649F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筛选视图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9CB6F6-0A2E-F6E4-EFE2-3A08A107C39E}"/>
              </a:ext>
            </a:extLst>
          </p:cNvPr>
          <p:cNvSpPr txBox="1"/>
          <p:nvPr/>
        </p:nvSpPr>
        <p:spPr>
          <a:xfrm>
            <a:off x="550068" y="1595021"/>
            <a:ext cx="80438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filter_view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endParaRPr lang="en-US" altLang="zh-CN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84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1592-CB6A-2762-1C00-27C21DB8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视图是什么？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7A179-8B9B-268C-F901-CBA20F84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58188" cy="4351338"/>
          </a:xfrm>
        </p:spPr>
        <p:txBody>
          <a:bodyPr/>
          <a:lstStyle/>
          <a:p>
            <a:r>
              <a:rPr lang="zh-CN" altLang="en-US"/>
              <a:t>顾名思义，给定一个范围，在其上规定</a:t>
            </a:r>
            <a:r>
              <a:rPr lang="zh-CN" altLang="en-US" b="1"/>
              <a:t>如何看</a:t>
            </a:r>
            <a:endParaRPr lang="en-US" altLang="zh-CN" b="1"/>
          </a:p>
          <a:p>
            <a:pPr lvl="1"/>
            <a:r>
              <a:rPr lang="en-US" altLang="zh-CN"/>
              <a:t>reverse_view</a:t>
            </a:r>
            <a:r>
              <a:rPr lang="zh-CN" altLang="en-US"/>
              <a:t>：倒着看</a:t>
            </a:r>
            <a:endParaRPr lang="en-US" altLang="zh-CN"/>
          </a:p>
          <a:p>
            <a:pPr lvl="1"/>
            <a:r>
              <a:rPr lang="en-US" altLang="zh-CN"/>
              <a:t>take_view</a:t>
            </a:r>
            <a:r>
              <a:rPr lang="zh-CN" altLang="en-US"/>
              <a:t>：目光短浅</a:t>
            </a:r>
            <a:endParaRPr lang="en-US" altLang="zh-CN"/>
          </a:p>
          <a:p>
            <a:pPr lvl="1"/>
            <a:r>
              <a:rPr lang="en-US" altLang="zh-CN"/>
              <a:t>transform_view</a:t>
            </a:r>
            <a:r>
              <a:rPr lang="zh-CN" altLang="en-US"/>
              <a:t>：边看边改</a:t>
            </a:r>
            <a:endParaRPr lang="en-US" altLang="zh-CN"/>
          </a:p>
          <a:p>
            <a:pPr lvl="1"/>
            <a:r>
              <a:rPr lang="en-US" altLang="zh-CN"/>
              <a:t>filter_view</a:t>
            </a:r>
            <a:r>
              <a:rPr lang="zh-CN" altLang="en-US"/>
              <a:t>：挑三拣四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endParaRPr lang="en-US" altLang="zh-CN"/>
          </a:p>
          <a:p>
            <a:r>
              <a:rPr lang="zh-CN" altLang="en-US"/>
              <a:t>不修改任何范围内的元素</a:t>
            </a:r>
            <a:r>
              <a:rPr lang="zh-CN" altLang="en-US" sz="2000"/>
              <a:t>（与 </a:t>
            </a:r>
            <a:r>
              <a:rPr lang="en-US" altLang="zh-CN" sz="2000"/>
              <a:t>std::reverse </a:t>
            </a:r>
            <a:r>
              <a:rPr lang="zh-CN" altLang="en-US" sz="2000"/>
              <a:t>不同）</a:t>
            </a:r>
            <a:endParaRPr lang="en-US" altLang="zh-CN" sz="2000"/>
          </a:p>
          <a:p>
            <a:r>
              <a:rPr lang="zh-CN" altLang="en-US"/>
              <a:t>不写入任何元素</a:t>
            </a:r>
            <a:r>
              <a:rPr lang="zh-CN" altLang="en-US" sz="2000"/>
              <a:t>（与</a:t>
            </a:r>
            <a:r>
              <a:rPr lang="en-US" altLang="zh-CN" sz="2000"/>
              <a:t> std::transform</a:t>
            </a:r>
            <a:r>
              <a:rPr lang="zh-CN" altLang="en-US" sz="2000"/>
              <a:t>、</a:t>
            </a:r>
            <a:r>
              <a:rPr lang="en-US" altLang="zh-CN" sz="2000"/>
              <a:t>std::copy_if </a:t>
            </a:r>
            <a:r>
              <a:rPr lang="zh-CN" altLang="en-US" sz="2000"/>
              <a:t>不同）</a:t>
            </a:r>
            <a:endParaRPr lang="en-US" altLang="zh-CN"/>
          </a:p>
          <a:p>
            <a:r>
              <a:rPr lang="zh-CN" altLang="en-US"/>
              <a:t>只是花里胡哨地“看”</a:t>
            </a:r>
          </a:p>
        </p:txBody>
      </p:sp>
    </p:spTree>
    <p:extLst>
      <p:ext uri="{BB962C8B-B14F-4D97-AF65-F5344CB8AC3E}">
        <p14:creationId xmlns:p14="http://schemas.microsoft.com/office/powerpoint/2010/main" val="2715351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35A8A-ACEA-D9F3-402D-59192FCE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更有意思的来了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FEF2-E58A-9561-64FB-A3E3FD56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“视图生成器”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BF2C9-3372-F057-63F0-EF991D7001E9}"/>
              </a:ext>
            </a:extLst>
          </p:cNvPr>
          <p:cNvSpPr txBox="1"/>
          <p:nvPr/>
        </p:nvSpPr>
        <p:spPr>
          <a:xfrm>
            <a:off x="721518" y="3228975"/>
            <a:ext cx="7700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4DA649-BD37-85EE-DB23-96A59E59D2A3}"/>
              </a:ext>
            </a:extLst>
          </p:cNvPr>
          <p:cNvSpPr/>
          <p:nvPr/>
        </p:nvSpPr>
        <p:spPr>
          <a:xfrm>
            <a:off x="3699270" y="4001295"/>
            <a:ext cx="4030268" cy="399256"/>
          </a:xfrm>
          <a:prstGeom prst="rect">
            <a:avLst/>
          </a:prstGeom>
          <a:ln w="381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79C1FC46-1449-B474-8455-3C8C0AAA0583}"/>
              </a:ext>
            </a:extLst>
          </p:cNvPr>
          <p:cNvSpPr/>
          <p:nvPr/>
        </p:nvSpPr>
        <p:spPr>
          <a:xfrm>
            <a:off x="3364705" y="5035600"/>
            <a:ext cx="4030267" cy="1643063"/>
          </a:xfrm>
          <a:prstGeom prst="wedgeRectCallout">
            <a:avLst>
              <a:gd name="adj1" fmla="val 43895"/>
              <a:gd name="adj2" fmla="val -84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operator| </a:t>
            </a:r>
            <a:r>
              <a:rPr lang="zh-CN" altLang="en-US" sz="2800"/>
              <a:t>生成了一个 </a:t>
            </a:r>
            <a:r>
              <a:rPr lang="en-US" altLang="zh-CN" sz="2800"/>
              <a:t>reverse_view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622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259A-C475-667E-E013-6EA121C7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锵锵！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CDFC7-9063-8848-20DE-8B380CC2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找到</a:t>
            </a:r>
            <a:r>
              <a:rPr lang="en-US" altLang="zh-CN"/>
              <a:t> a </a:t>
            </a:r>
            <a:r>
              <a:rPr lang="zh-CN" altLang="en-US"/>
              <a:t>的前五个正数，输出它们的平方根。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6F034E-F33C-3F9F-D2CA-A081D239F2D0}"/>
              </a:ext>
            </a:extLst>
          </p:cNvPr>
          <p:cNvSpPr txBox="1"/>
          <p:nvPr/>
        </p:nvSpPr>
        <p:spPr>
          <a:xfrm>
            <a:off x="0" y="3148429"/>
            <a:ext cx="95011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zh-CN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F011F-73A1-469B-4DD8-2A0D137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再加上</a:t>
            </a:r>
            <a:r>
              <a:rPr lang="en-US" altLang="zh-CN"/>
              <a:t> std::ranges::copy</a:t>
            </a:r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3E1B7DC-D41E-2D7A-121D-A7E2E9DD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输入到输出一条龙解决</a:t>
            </a:r>
            <a:r>
              <a:rPr lang="en-US" altLang="zh-CN"/>
              <a:t>~</a:t>
            </a:r>
            <a:r>
              <a:rPr lang="zh-CN" altLang="en-US"/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05F48-70B8-299E-25AA-C640AFC4F572}"/>
              </a:ext>
            </a:extLst>
          </p:cNvPr>
          <p:cNvSpPr txBox="1"/>
          <p:nvPr/>
        </p:nvSpPr>
        <p:spPr>
          <a:xfrm>
            <a:off x="0" y="2641619"/>
            <a:ext cx="9315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&lt;iterator&gt;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&lt;ranges&gt;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&lt;cmath&gt;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89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F7B0-9228-9DC3-D802-FE0A200E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 </a:t>
            </a:r>
            <a:r>
              <a:rPr lang="en-US" altLang="zh-CN"/>
              <a:t>STLv2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BF65-1749-7782-0A78-B6CE507A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出于 </a:t>
            </a:r>
            <a:r>
              <a:rPr lang="en-US" altLang="zh-CN"/>
              <a:t>OJ </a:t>
            </a:r>
            <a:r>
              <a:rPr lang="zh-CN" altLang="en-US"/>
              <a:t>限制，我们没办法考察</a:t>
            </a:r>
            <a:endParaRPr lang="en-US" altLang="zh-CN"/>
          </a:p>
          <a:p>
            <a:r>
              <a:rPr lang="zh-CN" altLang="en-US"/>
              <a:t>我们希望同学们在大作业中能有所运用</a:t>
            </a:r>
          </a:p>
        </p:txBody>
      </p:sp>
    </p:spTree>
    <p:extLst>
      <p:ext uri="{BB962C8B-B14F-4D97-AF65-F5344CB8AC3E}">
        <p14:creationId xmlns:p14="http://schemas.microsoft.com/office/powerpoint/2010/main" val="337226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5A86-45FA-BC71-0ADD-9639F99A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关联容器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A9E7-5A0A-3A31-D7CC-B3028EDC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介绍两种数据结构：</a:t>
            </a:r>
            <a:r>
              <a:rPr lang="zh-CN" altLang="en-US" b="1"/>
              <a:t>集合</a:t>
            </a:r>
            <a:r>
              <a:rPr lang="zh-CN" altLang="en-US"/>
              <a:t>和</a:t>
            </a:r>
            <a:r>
              <a:rPr lang="zh-CN" altLang="en-US" b="1"/>
              <a:t>字典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集合：类似数组，但是元素之间没有顺序</a:t>
            </a:r>
            <a:endParaRPr lang="en-US" altLang="zh-CN"/>
          </a:p>
          <a:p>
            <a:pPr lvl="1"/>
            <a:r>
              <a:rPr lang="en-US" altLang="zh-CN"/>
              <a:t>[1, 2, 3] != [3, 2, 1]</a:t>
            </a:r>
          </a:p>
          <a:p>
            <a:pPr lvl="1"/>
            <a:r>
              <a:rPr lang="en-US" altLang="zh-CN"/>
              <a:t>{1, 2, 3} == {3, 2, 1}</a:t>
            </a:r>
          </a:p>
          <a:p>
            <a:pPr lvl="1"/>
            <a:endParaRPr lang="en-US" altLang="zh-CN"/>
          </a:p>
          <a:p>
            <a:r>
              <a:rPr lang="zh-CN" altLang="en-US"/>
              <a:t>字典：“字头”到“义项”的对应关系的集合</a:t>
            </a:r>
            <a:endParaRPr lang="en-US" altLang="zh-CN"/>
          </a:p>
          <a:p>
            <a:pPr lvl="1"/>
            <a:r>
              <a:rPr lang="en-US" altLang="zh-CN"/>
              <a:t>{ abandon: </a:t>
            </a:r>
            <a:r>
              <a:rPr lang="zh-CN" altLang="en-US"/>
              <a:t>丢弃</a:t>
            </a:r>
            <a:r>
              <a:rPr lang="en-US" altLang="zh-CN"/>
              <a:t>,  aboard: </a:t>
            </a:r>
            <a:r>
              <a:rPr lang="zh-CN" altLang="en-US"/>
              <a:t>上船 </a:t>
            </a:r>
            <a:r>
              <a:rPr lang="en-US" altLang="zh-CN"/>
              <a:t>... }</a:t>
            </a:r>
          </a:p>
        </p:txBody>
      </p:sp>
    </p:spTree>
    <p:extLst>
      <p:ext uri="{BB962C8B-B14F-4D97-AF65-F5344CB8AC3E}">
        <p14:creationId xmlns:p14="http://schemas.microsoft.com/office/powerpoint/2010/main" val="33978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5D8-C0D7-9204-8CC1-5752F279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6</a:t>
            </a:r>
            <a:r>
              <a:rPr lang="zh-CN" altLang="en-US"/>
              <a:t>、作业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7FFC5-64C6-202D-388A-41631087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6 </a:t>
            </a:r>
            <a:r>
              <a:rPr lang="zh-CN" altLang="en-US"/>
              <a:t>是 </a:t>
            </a:r>
            <a:r>
              <a:rPr lang="en-US" altLang="zh-CN"/>
              <a:t>OJ </a:t>
            </a:r>
            <a:r>
              <a:rPr lang="zh-CN" altLang="en-US"/>
              <a:t>作业 </a:t>
            </a:r>
            <a:r>
              <a:rPr lang="en-US" altLang="zh-CN"/>
              <a:t>STL</a:t>
            </a:r>
            <a:r>
              <a:rPr lang="zh-CN" altLang="en-US"/>
              <a:t>，下下周三截止</a:t>
            </a:r>
            <a:endParaRPr lang="en-US" altLang="zh-CN"/>
          </a:p>
          <a:p>
            <a:r>
              <a:rPr lang="zh-CN" altLang="en-US"/>
              <a:t>作业</a:t>
            </a:r>
            <a:r>
              <a:rPr lang="en-US" altLang="zh-CN"/>
              <a:t>7</a:t>
            </a:r>
            <a:r>
              <a:rPr lang="zh-CN" altLang="en-US"/>
              <a:t>：非 </a:t>
            </a:r>
            <a:r>
              <a:rPr lang="en-US" altLang="zh-CN"/>
              <a:t>OJ </a:t>
            </a:r>
            <a:r>
              <a:rPr lang="zh-CN" altLang="en-US"/>
              <a:t>的中型作业，现可在教学网查看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作业</a:t>
            </a:r>
            <a:r>
              <a:rPr lang="en-US" altLang="zh-CN"/>
              <a:t>7 </a:t>
            </a:r>
            <a:r>
              <a:rPr lang="zh-CN" altLang="en-US"/>
              <a:t>正式发布时间：</a:t>
            </a:r>
            <a:r>
              <a:rPr lang="en-US" altLang="zh-CN"/>
              <a:t>4 </a:t>
            </a:r>
            <a:r>
              <a:rPr lang="zh-CN" altLang="en-US"/>
              <a:t>月 </a:t>
            </a:r>
            <a:r>
              <a:rPr lang="en-US" altLang="zh-CN"/>
              <a:t>12 </a:t>
            </a:r>
            <a:r>
              <a:rPr lang="zh-CN" altLang="en-US"/>
              <a:t>日</a:t>
            </a:r>
            <a:endParaRPr lang="en-US" altLang="zh-CN"/>
          </a:p>
          <a:p>
            <a:r>
              <a:rPr lang="zh-CN" altLang="en-US"/>
              <a:t>作业</a:t>
            </a:r>
            <a:r>
              <a:rPr lang="en-US" altLang="zh-CN"/>
              <a:t>7 </a:t>
            </a:r>
            <a:r>
              <a:rPr lang="zh-CN" altLang="en-US"/>
              <a:t>截止时间：</a:t>
            </a:r>
            <a:r>
              <a:rPr lang="en-US" altLang="zh-CN"/>
              <a:t>5 </a:t>
            </a:r>
            <a:r>
              <a:rPr lang="zh-CN" altLang="en-US"/>
              <a:t>月 </a:t>
            </a:r>
            <a:r>
              <a:rPr lang="en-US" altLang="zh-CN"/>
              <a:t>7 </a:t>
            </a:r>
            <a:r>
              <a:rPr lang="zh-CN" altLang="en-US"/>
              <a:t>日晚</a:t>
            </a:r>
          </a:p>
        </p:txBody>
      </p:sp>
    </p:spTree>
    <p:extLst>
      <p:ext uri="{BB962C8B-B14F-4D97-AF65-F5344CB8AC3E}">
        <p14:creationId xmlns:p14="http://schemas.microsoft.com/office/powerpoint/2010/main" val="411096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CD6-EA54-AF4A-F1B7-576610A5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再多说一点字典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DC327-CA33-DA2A-1020-34DAC21A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称为“</a:t>
            </a:r>
            <a:r>
              <a:rPr lang="zh-CN" altLang="en-US">
                <a:solidFill>
                  <a:srgbClr val="00B0F0"/>
                </a:solidFill>
              </a:rPr>
              <a:t>键</a:t>
            </a:r>
            <a:r>
              <a:rPr lang="zh-CN" altLang="en-US">
                <a:solidFill>
                  <a:srgbClr val="00B050"/>
                </a:solidFill>
              </a:rPr>
              <a:t>值</a:t>
            </a:r>
            <a:r>
              <a:rPr lang="zh-CN" altLang="en-US"/>
              <a:t>对的集合”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键：字头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zh-CN" altLang="en-US">
                <a:solidFill>
                  <a:srgbClr val="00B050"/>
                </a:solidFill>
              </a:rPr>
              <a:t>值：义项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en-US" altLang="zh-CN"/>
              <a:t>{ </a:t>
            </a:r>
            <a:r>
              <a:rPr lang="en-US" altLang="zh-CN">
                <a:solidFill>
                  <a:srgbClr val="00B0F0"/>
                </a:solidFill>
              </a:rPr>
              <a:t>abandon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50"/>
                </a:solidFill>
              </a:rPr>
              <a:t>丢弃</a:t>
            </a:r>
            <a:r>
              <a:rPr lang="en-US" altLang="zh-CN"/>
              <a:t>,  </a:t>
            </a:r>
            <a:r>
              <a:rPr lang="en-US" altLang="zh-CN">
                <a:solidFill>
                  <a:srgbClr val="00B0F0"/>
                </a:solidFill>
              </a:rPr>
              <a:t>aboard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50"/>
                </a:solidFill>
              </a:rPr>
              <a:t>上船</a:t>
            </a:r>
            <a:r>
              <a:rPr lang="zh-CN" altLang="en-US"/>
              <a:t> </a:t>
            </a:r>
            <a:r>
              <a:rPr lang="en-US" altLang="zh-CN"/>
              <a:t>... }</a:t>
            </a:r>
          </a:p>
          <a:p>
            <a:endParaRPr lang="en-US" altLang="zh-CN"/>
          </a:p>
          <a:p>
            <a:r>
              <a:rPr lang="zh-CN" altLang="en-US"/>
              <a:t>使用字典的时候，根据</a:t>
            </a:r>
            <a:r>
              <a:rPr lang="zh-CN" altLang="en-US">
                <a:solidFill>
                  <a:srgbClr val="00B0F0"/>
                </a:solidFill>
              </a:rPr>
              <a:t>“键”</a:t>
            </a:r>
            <a:r>
              <a:rPr lang="zh-CN" altLang="en-US"/>
              <a:t>来查找</a:t>
            </a:r>
            <a:endParaRPr lang="en-US" altLang="zh-CN"/>
          </a:p>
          <a:p>
            <a:pPr lvl="1"/>
            <a:r>
              <a:rPr lang="en-US" altLang="zh-CN"/>
              <a:t>dict.find("</a:t>
            </a:r>
            <a:r>
              <a:rPr lang="en-US" altLang="zh-CN">
                <a:solidFill>
                  <a:srgbClr val="00B0F0"/>
                </a:solidFill>
              </a:rPr>
              <a:t>abandon</a:t>
            </a:r>
            <a:r>
              <a:rPr lang="en-US" altLang="zh-CN"/>
              <a:t>") =&gt; </a:t>
            </a:r>
            <a:r>
              <a:rPr lang="zh-CN" altLang="en-US">
                <a:solidFill>
                  <a:srgbClr val="00B050"/>
                </a:solidFill>
              </a:rPr>
              <a:t>丢弃</a:t>
            </a:r>
          </a:p>
        </p:txBody>
      </p:sp>
    </p:spTree>
    <p:extLst>
      <p:ext uri="{BB962C8B-B14F-4D97-AF65-F5344CB8AC3E}">
        <p14:creationId xmlns:p14="http://schemas.microsoft.com/office/powerpoint/2010/main" val="16776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B4B0-4367-F5C5-D801-172F9BBC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D6D709-23D6-DDA6-571C-EEDD80576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827951"/>
              </p:ext>
            </p:extLst>
          </p:nvPr>
        </p:nvGraphicFramePr>
        <p:xfrm>
          <a:off x="628650" y="1825624"/>
          <a:ext cx="7886701" cy="434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313">
                  <a:extLst>
                    <a:ext uri="{9D8B030D-6E8A-4147-A177-3AD203B41FA5}">
                      <a16:colId xmlns:a16="http://schemas.microsoft.com/office/drawing/2014/main" val="145103735"/>
                    </a:ext>
                  </a:extLst>
                </a:gridCol>
                <a:gridCol w="3264694">
                  <a:extLst>
                    <a:ext uri="{9D8B030D-6E8A-4147-A177-3AD203B41FA5}">
                      <a16:colId xmlns:a16="http://schemas.microsoft.com/office/drawing/2014/main" val="3141212768"/>
                    </a:ext>
                  </a:extLst>
                </a:gridCol>
                <a:gridCol w="3264694">
                  <a:extLst>
                    <a:ext uri="{9D8B030D-6E8A-4147-A177-3AD203B41FA5}">
                      <a16:colId xmlns:a16="http://schemas.microsoft.com/office/drawing/2014/main" val="1171173568"/>
                    </a:ext>
                  </a:extLst>
                </a:gridCol>
              </a:tblGrid>
              <a:tr h="880810"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基于树的实现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基于散列的实现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9248"/>
                  </a:ext>
                </a:extLst>
              </a:tr>
              <a:tr h="173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不重复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std::set</a:t>
                      </a:r>
                    </a:p>
                    <a:p>
                      <a:pPr algn="ctr"/>
                      <a:r>
                        <a:rPr lang="en-US" altLang="zh-CN" sz="2400"/>
                        <a:t>std::map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std::unordered_set</a:t>
                      </a:r>
                    </a:p>
                    <a:p>
                      <a:pPr algn="ctr"/>
                      <a:r>
                        <a:rPr lang="en-US" altLang="zh-CN" sz="2400"/>
                        <a:t>std::unordered_map</a:t>
                      </a:r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334009"/>
                  </a:ext>
                </a:extLst>
              </a:tr>
              <a:tr h="173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/>
                        <a:t>可重复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std::multiset</a:t>
                      </a:r>
                    </a:p>
                    <a:p>
                      <a:pPr algn="ctr"/>
                      <a:r>
                        <a:rPr lang="en-US" altLang="zh-CN" sz="2400"/>
                        <a:t>std::multimap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std::unordered_multiset</a:t>
                      </a:r>
                    </a:p>
                    <a:p>
                      <a:pPr algn="ctr"/>
                      <a:r>
                        <a:rPr lang="en-US" altLang="zh-CN" sz="1800"/>
                        <a:t>std::unordered_multimap</a:t>
                      </a:r>
                      <a:endParaRPr lang="zh-CN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67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08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B9CBE-44ED-2010-E7D7-16A34359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树和散列是什么？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683A1-DE71-A798-3F1D-F6651AB2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甭管！</a:t>
            </a:r>
            <a:endParaRPr lang="en-US" altLang="zh-CN"/>
          </a:p>
          <a:p>
            <a:r>
              <a:rPr lang="zh-CN" altLang="en-US"/>
              <a:t>散列的性能更优秀！</a:t>
            </a:r>
            <a:endParaRPr lang="en-US" altLang="zh-CN"/>
          </a:p>
          <a:p>
            <a:r>
              <a:rPr lang="zh-CN" altLang="en-US"/>
              <a:t>树的自定义更方便。</a:t>
            </a:r>
            <a:endParaRPr lang="en-US" altLang="zh-CN"/>
          </a:p>
          <a:p>
            <a:r>
              <a:rPr lang="zh-CN" altLang="en-US"/>
              <a:t>大多数情况下，用 </a:t>
            </a:r>
            <a:r>
              <a:rPr lang="en-US" altLang="zh-CN"/>
              <a:t>std::unordered_* </a:t>
            </a:r>
            <a:r>
              <a:rPr lang="zh-CN" altLang="en-US"/>
              <a:t>（散列）版本就好</a:t>
            </a:r>
          </a:p>
        </p:txBody>
      </p:sp>
    </p:spTree>
    <p:extLst>
      <p:ext uri="{BB962C8B-B14F-4D97-AF65-F5344CB8AC3E}">
        <p14:creationId xmlns:p14="http://schemas.microsoft.com/office/powerpoint/2010/main" val="183493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FCB3F-9F15-413C-CBF3-5D5BB74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具体用法？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F1A41-B91A-C705-1655-E90F293B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很简单，不用教</a:t>
            </a:r>
            <a:endParaRPr lang="en-US" altLang="zh-CN"/>
          </a:p>
          <a:p>
            <a:r>
              <a:rPr lang="zh-CN" altLang="en-US"/>
              <a:t>（我们作业也没有考察，但大作业会用到）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总之：</a:t>
            </a:r>
            <a:r>
              <a:rPr lang="zh-CN" altLang="en-US" b="1"/>
              <a:t>查 </a:t>
            </a:r>
            <a:r>
              <a:rPr lang="en-US" altLang="zh-CN" b="1"/>
              <a:t>CppReference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04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985E3-9B21-43E2-CA49-7D7DB455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3FCC8-7FFD-919D-CB6B-2380E65B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本课程用不到，不讲了</a:t>
            </a:r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数据结构与算法</a:t>
            </a:r>
            <a:r>
              <a:rPr lang="en-US" altLang="zh-CN"/>
              <a:t>》</a:t>
            </a:r>
            <a:r>
              <a:rPr lang="zh-CN" altLang="en-US"/>
              <a:t>课程会涉及</a:t>
            </a:r>
          </a:p>
        </p:txBody>
      </p:sp>
    </p:spTree>
    <p:extLst>
      <p:ext uri="{BB962C8B-B14F-4D97-AF65-F5344CB8AC3E}">
        <p14:creationId xmlns:p14="http://schemas.microsoft.com/office/powerpoint/2010/main" val="125721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等线"/>
        <a:cs typeface=""/>
      </a:majorFont>
      <a:minorFont>
        <a:latin typeface="Consolas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2323</Words>
  <Application>Microsoft Office PowerPoint</Application>
  <PresentationFormat>全屏显示(4:3)</PresentationFormat>
  <Paragraphs>356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Arial</vt:lpstr>
      <vt:lpstr>Consolas</vt:lpstr>
      <vt:lpstr>Office 主题​​</vt:lpstr>
      <vt:lpstr>今日内容</vt:lpstr>
      <vt:lpstr>第四次作业</vt:lpstr>
      <vt:lpstr>CppReference</vt:lpstr>
      <vt:lpstr>关联容器</vt:lpstr>
      <vt:lpstr>再多说一点字典</vt:lpstr>
      <vt:lpstr>分类</vt:lpstr>
      <vt:lpstr>树和散列是什么？</vt:lpstr>
      <vt:lpstr>具体用法？</vt:lpstr>
      <vt:lpstr>容器适配器</vt:lpstr>
      <vt:lpstr>函数对象</vt:lpstr>
      <vt:lpstr>函数对象和函数的区别是？</vt:lpstr>
      <vt:lpstr>原生函数只能访问全局的东西</vt:lpstr>
      <vt:lpstr>PowerPoint 演示文稿</vt:lpstr>
      <vt:lpstr>函数对象的初始化</vt:lpstr>
      <vt:lpstr>为什么执着于调用形式？</vt:lpstr>
      <vt:lpstr>模板的例子：</vt:lpstr>
      <vt:lpstr>PowerPoint 演示文稿</vt:lpstr>
      <vt:lpstr>PowerPoint 演示文稿</vt:lpstr>
      <vt:lpstr>模板：提取统一的部分</vt:lpstr>
      <vt:lpstr>但是，写函数对象很麻烦</vt:lpstr>
      <vt:lpstr>所以，才有了 Lambda 表达式</vt:lpstr>
      <vt:lpstr>Lambda 表达式</vt:lpstr>
      <vt:lpstr>函数对象所携带的“状态”</vt:lpstr>
      <vt:lpstr>没有闭包，就和普通函数一样</vt:lpstr>
      <vt:lpstr>C++20 范围</vt:lpstr>
      <vt:lpstr>什么是范围？</vt:lpstr>
      <vt:lpstr>满足范围概念</vt:lpstr>
      <vt:lpstr>STLv2</vt:lpstr>
      <vt:lpstr>怎么样？</vt:lpstr>
      <vt:lpstr>视图</vt:lpstr>
      <vt:lpstr>反转视图</vt:lpstr>
      <vt:lpstr>早退视图（提前结束）</vt:lpstr>
      <vt:lpstr>转换视图</vt:lpstr>
      <vt:lpstr>筛选视图</vt:lpstr>
      <vt:lpstr>视图是什么？</vt:lpstr>
      <vt:lpstr>更有意思的来了</vt:lpstr>
      <vt:lpstr>锵锵！</vt:lpstr>
      <vt:lpstr>再加上 std::ranges::copy</vt:lpstr>
      <vt:lpstr>关于 STLv2</vt:lpstr>
      <vt:lpstr>作业6、作业7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今日内容</dc:title>
  <dc:creator>雨 谷</dc:creator>
  <cp:lastModifiedBy>雨 谷</cp:lastModifiedBy>
  <cp:revision>10</cp:revision>
  <dcterms:created xsi:type="dcterms:W3CDTF">2023-04-07T10:21:56Z</dcterms:created>
  <dcterms:modified xsi:type="dcterms:W3CDTF">2023-04-08T03:21:20Z</dcterms:modified>
</cp:coreProperties>
</file>