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8" r:id="rId7"/>
    <p:sldId id="262" r:id="rId8"/>
    <p:sldId id="263" r:id="rId9"/>
    <p:sldId id="264" r:id="rId10"/>
    <p:sldId id="266" r:id="rId11"/>
    <p:sldId id="267" r:id="rId12"/>
    <p:sldId id="256" r:id="rId13"/>
    <p:sldId id="270" r:id="rId14"/>
    <p:sldId id="271" r:id="rId15"/>
    <p:sldId id="272" r:id="rId16"/>
    <p:sldId id="269" r:id="rId17"/>
    <p:sldId id="274" r:id="rId18"/>
    <p:sldId id="276" r:id="rId19"/>
    <p:sldId id="275" r:id="rId20"/>
    <p:sldId id="273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277BA-C668-4F7F-8C59-9BC3304C12C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2B74D02-DCC6-446B-B9B1-99A93E3E0DD3}">
      <dgm:prSet phldrT="[文本]"/>
      <dgm:spPr/>
      <dgm:t>
        <a:bodyPr/>
        <a:lstStyle/>
        <a:p>
          <a:r>
            <a:rPr lang="zh-CN" altLang="en-US"/>
            <a:t>左值</a:t>
          </a:r>
        </a:p>
      </dgm:t>
    </dgm:pt>
    <dgm:pt modelId="{64844EF4-F9F6-4DF3-8A78-CD3A26A356B9}" type="parTrans" cxnId="{8D4EC9A2-A235-44AF-823B-34BE43BBD857}">
      <dgm:prSet/>
      <dgm:spPr/>
      <dgm:t>
        <a:bodyPr/>
        <a:lstStyle/>
        <a:p>
          <a:endParaRPr lang="zh-CN" altLang="en-US"/>
        </a:p>
      </dgm:t>
    </dgm:pt>
    <dgm:pt modelId="{70DA29E6-68DC-4F72-B478-B4A10B1E4784}" type="sibTrans" cxnId="{8D4EC9A2-A235-44AF-823B-34BE43BBD857}">
      <dgm:prSet/>
      <dgm:spPr/>
      <dgm:t>
        <a:bodyPr/>
        <a:lstStyle/>
        <a:p>
          <a:endParaRPr lang="zh-CN" altLang="en-US"/>
        </a:p>
      </dgm:t>
    </dgm:pt>
    <dgm:pt modelId="{4BB0591D-217C-4D26-93AE-EE360132B2C1}">
      <dgm:prSet phldrT="[文本]"/>
      <dgm:spPr/>
      <dgm:t>
        <a:bodyPr/>
        <a:lstStyle/>
        <a:p>
          <a:r>
            <a:rPr lang="zh-CN" altLang="en-US"/>
            <a:t>亡值</a:t>
          </a:r>
        </a:p>
      </dgm:t>
    </dgm:pt>
    <dgm:pt modelId="{63A7191D-1BDD-42FA-9548-FAEE02A397F4}" type="parTrans" cxnId="{7A1346C8-C7C8-4C4E-9341-0B7AE712843D}">
      <dgm:prSet/>
      <dgm:spPr/>
      <dgm:t>
        <a:bodyPr/>
        <a:lstStyle/>
        <a:p>
          <a:endParaRPr lang="zh-CN" altLang="en-US"/>
        </a:p>
      </dgm:t>
    </dgm:pt>
    <dgm:pt modelId="{AD202384-1547-4F2D-892D-9433ACD7DFCF}" type="sibTrans" cxnId="{7A1346C8-C7C8-4C4E-9341-0B7AE712843D}">
      <dgm:prSet/>
      <dgm:spPr/>
      <dgm:t>
        <a:bodyPr/>
        <a:lstStyle/>
        <a:p>
          <a:endParaRPr lang="zh-CN" altLang="en-US"/>
        </a:p>
      </dgm:t>
    </dgm:pt>
    <dgm:pt modelId="{A8D4DAAB-12DD-4766-AD2A-FC05CFAAC4D9}">
      <dgm:prSet phldrT="[文本]"/>
      <dgm:spPr/>
      <dgm:t>
        <a:bodyPr/>
        <a:lstStyle/>
        <a:p>
          <a:r>
            <a:rPr lang="zh-CN" altLang="en-US"/>
            <a:t>纯右值</a:t>
          </a:r>
        </a:p>
      </dgm:t>
    </dgm:pt>
    <dgm:pt modelId="{AEFDAE03-6AAC-4B50-ACA6-D6769235623B}" type="parTrans" cxnId="{0760E111-6F34-4B0C-A824-230C0E4D7CD1}">
      <dgm:prSet/>
      <dgm:spPr/>
      <dgm:t>
        <a:bodyPr/>
        <a:lstStyle/>
        <a:p>
          <a:endParaRPr lang="zh-CN" altLang="en-US"/>
        </a:p>
      </dgm:t>
    </dgm:pt>
    <dgm:pt modelId="{8ECB0493-D9D8-4FC4-93E9-0073B7AEAADA}" type="sibTrans" cxnId="{0760E111-6F34-4B0C-A824-230C0E4D7CD1}">
      <dgm:prSet/>
      <dgm:spPr/>
      <dgm:t>
        <a:bodyPr/>
        <a:lstStyle/>
        <a:p>
          <a:endParaRPr lang="zh-CN" altLang="en-US"/>
        </a:p>
      </dgm:t>
    </dgm:pt>
    <dgm:pt modelId="{71C2E4D5-55C8-402E-B8D0-0F65FF67E846}" type="pres">
      <dgm:prSet presAssocID="{D79277BA-C668-4F7F-8C59-9BC3304C12C7}" presName="diagram" presStyleCnt="0">
        <dgm:presLayoutVars>
          <dgm:dir/>
          <dgm:resizeHandles val="exact"/>
        </dgm:presLayoutVars>
      </dgm:prSet>
      <dgm:spPr/>
    </dgm:pt>
    <dgm:pt modelId="{5941C2A4-3679-420A-98E3-17D08C6B81D4}" type="pres">
      <dgm:prSet presAssocID="{C2B74D02-DCC6-446B-B9B1-99A93E3E0DD3}" presName="node" presStyleLbl="node1" presStyleIdx="0" presStyleCnt="3" custLinFactNeighborX="-41411" custLinFactNeighborY="-39">
        <dgm:presLayoutVars>
          <dgm:bulletEnabled val="1"/>
        </dgm:presLayoutVars>
      </dgm:prSet>
      <dgm:spPr/>
    </dgm:pt>
    <dgm:pt modelId="{BA6755CA-5BBE-4228-A218-CF1350044A82}" type="pres">
      <dgm:prSet presAssocID="{70DA29E6-68DC-4F72-B478-B4A10B1E4784}" presName="sibTrans" presStyleCnt="0"/>
      <dgm:spPr/>
    </dgm:pt>
    <dgm:pt modelId="{305B7AD3-A9EA-43B1-A7F2-E53C9107E44E}" type="pres">
      <dgm:prSet presAssocID="{4BB0591D-217C-4D26-93AE-EE360132B2C1}" presName="node" presStyleLbl="node1" presStyleIdx="1" presStyleCnt="3" custLinFactNeighborX="0" custLinFactNeighborY="-75921">
        <dgm:presLayoutVars>
          <dgm:bulletEnabled val="1"/>
        </dgm:presLayoutVars>
      </dgm:prSet>
      <dgm:spPr/>
    </dgm:pt>
    <dgm:pt modelId="{B49FD67E-54F8-40F9-B585-CB11A6031DD1}" type="pres">
      <dgm:prSet presAssocID="{AD202384-1547-4F2D-892D-9433ACD7DFCF}" presName="sibTrans" presStyleCnt="0"/>
      <dgm:spPr/>
    </dgm:pt>
    <dgm:pt modelId="{62714EB2-F23A-425B-A731-F7432A7FD8D6}" type="pres">
      <dgm:prSet presAssocID="{A8D4DAAB-12DD-4766-AD2A-FC05CFAAC4D9}" presName="node" presStyleLbl="node1" presStyleIdx="2" presStyleCnt="3" custLinFactY="15645" custLinFactNeighborX="25882" custLinFactNeighborY="100000">
        <dgm:presLayoutVars>
          <dgm:bulletEnabled val="1"/>
        </dgm:presLayoutVars>
      </dgm:prSet>
      <dgm:spPr/>
    </dgm:pt>
  </dgm:ptLst>
  <dgm:cxnLst>
    <dgm:cxn modelId="{0760E111-6F34-4B0C-A824-230C0E4D7CD1}" srcId="{D79277BA-C668-4F7F-8C59-9BC3304C12C7}" destId="{A8D4DAAB-12DD-4766-AD2A-FC05CFAAC4D9}" srcOrd="2" destOrd="0" parTransId="{AEFDAE03-6AAC-4B50-ACA6-D6769235623B}" sibTransId="{8ECB0493-D9D8-4FC4-93E9-0073B7AEAADA}"/>
    <dgm:cxn modelId="{8D4EC9A2-A235-44AF-823B-34BE43BBD857}" srcId="{D79277BA-C668-4F7F-8C59-9BC3304C12C7}" destId="{C2B74D02-DCC6-446B-B9B1-99A93E3E0DD3}" srcOrd="0" destOrd="0" parTransId="{64844EF4-F9F6-4DF3-8A78-CD3A26A356B9}" sibTransId="{70DA29E6-68DC-4F72-B478-B4A10B1E4784}"/>
    <dgm:cxn modelId="{517D07BA-E842-47D6-9B4F-AA4C15E02C37}" type="presOf" srcId="{4BB0591D-217C-4D26-93AE-EE360132B2C1}" destId="{305B7AD3-A9EA-43B1-A7F2-E53C9107E44E}" srcOrd="0" destOrd="0" presId="urn:microsoft.com/office/officeart/2005/8/layout/default"/>
    <dgm:cxn modelId="{7A1346C8-C7C8-4C4E-9341-0B7AE712843D}" srcId="{D79277BA-C668-4F7F-8C59-9BC3304C12C7}" destId="{4BB0591D-217C-4D26-93AE-EE360132B2C1}" srcOrd="1" destOrd="0" parTransId="{63A7191D-1BDD-42FA-9548-FAEE02A397F4}" sibTransId="{AD202384-1547-4F2D-892D-9433ACD7DFCF}"/>
    <dgm:cxn modelId="{449688C8-2941-4C42-A531-4B0220700E8A}" type="presOf" srcId="{C2B74D02-DCC6-446B-B9B1-99A93E3E0DD3}" destId="{5941C2A4-3679-420A-98E3-17D08C6B81D4}" srcOrd="0" destOrd="0" presId="urn:microsoft.com/office/officeart/2005/8/layout/default"/>
    <dgm:cxn modelId="{17C7E6D9-D407-4E0C-ABA9-EA71E713098D}" type="presOf" srcId="{D79277BA-C668-4F7F-8C59-9BC3304C12C7}" destId="{71C2E4D5-55C8-402E-B8D0-0F65FF67E846}" srcOrd="0" destOrd="0" presId="urn:microsoft.com/office/officeart/2005/8/layout/default"/>
    <dgm:cxn modelId="{9AF2BFFB-4E42-4EBA-A77B-10004F590FD7}" type="presOf" srcId="{A8D4DAAB-12DD-4766-AD2A-FC05CFAAC4D9}" destId="{62714EB2-F23A-425B-A731-F7432A7FD8D6}" srcOrd="0" destOrd="0" presId="urn:microsoft.com/office/officeart/2005/8/layout/default"/>
    <dgm:cxn modelId="{41F82D57-5EF3-4D35-9FA7-5E78BAB98A09}" type="presParOf" srcId="{71C2E4D5-55C8-402E-B8D0-0F65FF67E846}" destId="{5941C2A4-3679-420A-98E3-17D08C6B81D4}" srcOrd="0" destOrd="0" presId="urn:microsoft.com/office/officeart/2005/8/layout/default"/>
    <dgm:cxn modelId="{FCE6879B-3A06-4407-A98F-EB5C18607307}" type="presParOf" srcId="{71C2E4D5-55C8-402E-B8D0-0F65FF67E846}" destId="{BA6755CA-5BBE-4228-A218-CF1350044A82}" srcOrd="1" destOrd="0" presId="urn:microsoft.com/office/officeart/2005/8/layout/default"/>
    <dgm:cxn modelId="{39898F61-FF4E-416D-A468-B5872E4612C8}" type="presParOf" srcId="{71C2E4D5-55C8-402E-B8D0-0F65FF67E846}" destId="{305B7AD3-A9EA-43B1-A7F2-E53C9107E44E}" srcOrd="2" destOrd="0" presId="urn:microsoft.com/office/officeart/2005/8/layout/default"/>
    <dgm:cxn modelId="{215F2ABF-402F-49BA-9960-FA43C1F7D2DD}" type="presParOf" srcId="{71C2E4D5-55C8-402E-B8D0-0F65FF67E846}" destId="{B49FD67E-54F8-40F9-B585-CB11A6031DD1}" srcOrd="3" destOrd="0" presId="urn:microsoft.com/office/officeart/2005/8/layout/default"/>
    <dgm:cxn modelId="{3611EF61-704F-48B0-AC4B-AF8CDCA88E13}" type="presParOf" srcId="{71C2E4D5-55C8-402E-B8D0-0F65FF67E846}" destId="{62714EB2-F23A-425B-A731-F7432A7FD8D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45549-C0F8-410B-AE92-9CB0683C631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A5655127-FAC7-4154-949B-41F1E9EA6953}">
      <dgm:prSet phldrT="[文本]" custT="1"/>
      <dgm:spPr/>
      <dgm:t>
        <a:bodyPr/>
        <a:lstStyle/>
        <a:p>
          <a:r>
            <a:rPr lang="zh-CN" altLang="en-US" sz="3600"/>
            <a:t>泛左值</a:t>
          </a:r>
          <a:br>
            <a:rPr lang="en-US" altLang="zh-CN" sz="3600"/>
          </a:br>
          <a:r>
            <a:rPr lang="en-US" altLang="zh-CN" sz="3600"/>
            <a:t>glvalue</a:t>
          </a:r>
          <a:endParaRPr lang="zh-CN" altLang="en-US" sz="3600"/>
        </a:p>
      </dgm:t>
    </dgm:pt>
    <dgm:pt modelId="{7674171B-43B0-4E4F-9C6F-EFEEB8E9BA14}" type="parTrans" cxnId="{D040270F-57F2-4041-9C38-7928502761B6}">
      <dgm:prSet/>
      <dgm:spPr/>
      <dgm:t>
        <a:bodyPr/>
        <a:lstStyle/>
        <a:p>
          <a:endParaRPr lang="zh-CN" altLang="en-US" sz="1000"/>
        </a:p>
      </dgm:t>
    </dgm:pt>
    <dgm:pt modelId="{36329330-0F9F-42C9-87F1-737CD9F0B823}" type="sibTrans" cxnId="{D040270F-57F2-4041-9C38-7928502761B6}">
      <dgm:prSet/>
      <dgm:spPr/>
      <dgm:t>
        <a:bodyPr/>
        <a:lstStyle/>
        <a:p>
          <a:endParaRPr lang="zh-CN" altLang="en-US" sz="1000"/>
        </a:p>
      </dgm:t>
    </dgm:pt>
    <dgm:pt modelId="{50F1809F-DC08-43D3-BACB-040861BDB94B}">
      <dgm:prSet phldrT="[文本]" custT="1"/>
      <dgm:spPr/>
      <dgm:t>
        <a:bodyPr/>
        <a:lstStyle/>
        <a:p>
          <a:r>
            <a:rPr lang="zh-CN" altLang="en-US" sz="3600"/>
            <a:t>右值</a:t>
          </a:r>
          <a:br>
            <a:rPr lang="en-US" altLang="zh-CN" sz="3600"/>
          </a:br>
          <a:r>
            <a:rPr lang="en-US" altLang="zh-CN" sz="3600"/>
            <a:t>rvalue</a:t>
          </a:r>
          <a:endParaRPr lang="zh-CN" altLang="en-US" sz="3600"/>
        </a:p>
      </dgm:t>
    </dgm:pt>
    <dgm:pt modelId="{7BA1471E-C991-48FE-B8CC-D1EDB371ECD9}" type="parTrans" cxnId="{192AE8BC-D307-4D0C-9225-6AEADAB1CDE0}">
      <dgm:prSet/>
      <dgm:spPr/>
      <dgm:t>
        <a:bodyPr/>
        <a:lstStyle/>
        <a:p>
          <a:endParaRPr lang="zh-CN" altLang="en-US" sz="1000"/>
        </a:p>
      </dgm:t>
    </dgm:pt>
    <dgm:pt modelId="{A9CFE5A8-FAC9-472B-BCA3-F22FFE43CA9F}" type="sibTrans" cxnId="{192AE8BC-D307-4D0C-9225-6AEADAB1CDE0}">
      <dgm:prSet/>
      <dgm:spPr/>
      <dgm:t>
        <a:bodyPr/>
        <a:lstStyle/>
        <a:p>
          <a:endParaRPr lang="zh-CN" altLang="en-US" sz="1000"/>
        </a:p>
      </dgm:t>
    </dgm:pt>
    <dgm:pt modelId="{3C54C6F3-EAF2-4AF6-BBCB-22A906A1652B}" type="pres">
      <dgm:prSet presAssocID="{54045549-C0F8-410B-AE92-9CB0683C631C}" presName="compositeShape" presStyleCnt="0">
        <dgm:presLayoutVars>
          <dgm:chMax val="7"/>
          <dgm:dir/>
          <dgm:resizeHandles val="exact"/>
        </dgm:presLayoutVars>
      </dgm:prSet>
      <dgm:spPr/>
    </dgm:pt>
    <dgm:pt modelId="{C80A0F23-2787-45A9-A7B7-48181F0D2CA7}" type="pres">
      <dgm:prSet presAssocID="{A5655127-FAC7-4154-949B-41F1E9EA6953}" presName="circ1" presStyleLbl="vennNode1" presStyleIdx="0" presStyleCnt="2"/>
      <dgm:spPr/>
    </dgm:pt>
    <dgm:pt modelId="{E6E7912E-81FF-4BC2-B11B-2DCC72BF4D5A}" type="pres">
      <dgm:prSet presAssocID="{A5655127-FAC7-4154-949B-41F1E9EA695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4568448-4F29-48DB-8098-351185B94478}" type="pres">
      <dgm:prSet presAssocID="{50F1809F-DC08-43D3-BACB-040861BDB94B}" presName="circ2" presStyleLbl="vennNode1" presStyleIdx="1" presStyleCnt="2"/>
      <dgm:spPr/>
    </dgm:pt>
    <dgm:pt modelId="{FAEC2330-C5B5-4D37-B59A-5EF182D33338}" type="pres">
      <dgm:prSet presAssocID="{50F1809F-DC08-43D3-BACB-040861BDB94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040270F-57F2-4041-9C38-7928502761B6}" srcId="{54045549-C0F8-410B-AE92-9CB0683C631C}" destId="{A5655127-FAC7-4154-949B-41F1E9EA6953}" srcOrd="0" destOrd="0" parTransId="{7674171B-43B0-4E4F-9C6F-EFEEB8E9BA14}" sibTransId="{36329330-0F9F-42C9-87F1-737CD9F0B823}"/>
    <dgm:cxn modelId="{4E34E181-6092-4E16-A2D4-34413D5756AE}" type="presOf" srcId="{A5655127-FAC7-4154-949B-41F1E9EA6953}" destId="{E6E7912E-81FF-4BC2-B11B-2DCC72BF4D5A}" srcOrd="1" destOrd="0" presId="urn:microsoft.com/office/officeart/2005/8/layout/venn1"/>
    <dgm:cxn modelId="{72496F98-3E7E-46B8-ACFB-545E8821AE60}" type="presOf" srcId="{50F1809F-DC08-43D3-BACB-040861BDB94B}" destId="{FAEC2330-C5B5-4D37-B59A-5EF182D33338}" srcOrd="1" destOrd="0" presId="urn:microsoft.com/office/officeart/2005/8/layout/venn1"/>
    <dgm:cxn modelId="{192AE8BC-D307-4D0C-9225-6AEADAB1CDE0}" srcId="{54045549-C0F8-410B-AE92-9CB0683C631C}" destId="{50F1809F-DC08-43D3-BACB-040861BDB94B}" srcOrd="1" destOrd="0" parTransId="{7BA1471E-C991-48FE-B8CC-D1EDB371ECD9}" sibTransId="{A9CFE5A8-FAC9-472B-BCA3-F22FFE43CA9F}"/>
    <dgm:cxn modelId="{69A142C6-B0FE-479C-8498-6091A94CB982}" type="presOf" srcId="{50F1809F-DC08-43D3-BACB-040861BDB94B}" destId="{64568448-4F29-48DB-8098-351185B94478}" srcOrd="0" destOrd="0" presId="urn:microsoft.com/office/officeart/2005/8/layout/venn1"/>
    <dgm:cxn modelId="{6EE18BD1-4017-4B10-AFAD-D008F24A362C}" type="presOf" srcId="{A5655127-FAC7-4154-949B-41F1E9EA6953}" destId="{C80A0F23-2787-45A9-A7B7-48181F0D2CA7}" srcOrd="0" destOrd="0" presId="urn:microsoft.com/office/officeart/2005/8/layout/venn1"/>
    <dgm:cxn modelId="{0CA23AFA-641B-40A7-AFF4-95623B104BC3}" type="presOf" srcId="{54045549-C0F8-410B-AE92-9CB0683C631C}" destId="{3C54C6F3-EAF2-4AF6-BBCB-22A906A1652B}" srcOrd="0" destOrd="0" presId="urn:microsoft.com/office/officeart/2005/8/layout/venn1"/>
    <dgm:cxn modelId="{69185D07-9037-4348-B425-FB1AC3B0F81C}" type="presParOf" srcId="{3C54C6F3-EAF2-4AF6-BBCB-22A906A1652B}" destId="{C80A0F23-2787-45A9-A7B7-48181F0D2CA7}" srcOrd="0" destOrd="0" presId="urn:microsoft.com/office/officeart/2005/8/layout/venn1"/>
    <dgm:cxn modelId="{598399EB-B648-4A8A-9082-24E7FEBCF352}" type="presParOf" srcId="{3C54C6F3-EAF2-4AF6-BBCB-22A906A1652B}" destId="{E6E7912E-81FF-4BC2-B11B-2DCC72BF4D5A}" srcOrd="1" destOrd="0" presId="urn:microsoft.com/office/officeart/2005/8/layout/venn1"/>
    <dgm:cxn modelId="{CDC625AB-8920-49B8-BE17-92B9495A647D}" type="presParOf" srcId="{3C54C6F3-EAF2-4AF6-BBCB-22A906A1652B}" destId="{64568448-4F29-48DB-8098-351185B94478}" srcOrd="2" destOrd="0" presId="urn:microsoft.com/office/officeart/2005/8/layout/venn1"/>
    <dgm:cxn modelId="{B0A98CA1-2966-46D1-AC25-0DE93C9CFCA4}" type="presParOf" srcId="{3C54C6F3-EAF2-4AF6-BBCB-22A906A1652B}" destId="{FAEC2330-C5B5-4D37-B59A-5EF182D3333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1C2A4-3679-420A-98E3-17D08C6B81D4}">
      <dsp:nvSpPr>
        <dsp:cNvPr id="0" name=""/>
        <dsp:cNvSpPr/>
      </dsp:nvSpPr>
      <dsp:spPr>
        <a:xfrm>
          <a:off x="515053" y="0"/>
          <a:ext cx="865916" cy="519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左值</a:t>
          </a:r>
        </a:p>
      </dsp:txBody>
      <dsp:txXfrm>
        <a:off x="515053" y="0"/>
        <a:ext cx="865916" cy="519550"/>
      </dsp:txXfrm>
    </dsp:sp>
    <dsp:sp modelId="{305B7AD3-A9EA-43B1-A7F2-E53C9107E44E}">
      <dsp:nvSpPr>
        <dsp:cNvPr id="0" name=""/>
        <dsp:cNvSpPr/>
      </dsp:nvSpPr>
      <dsp:spPr>
        <a:xfrm>
          <a:off x="1826147" y="0"/>
          <a:ext cx="865916" cy="519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亡值</a:t>
          </a:r>
        </a:p>
      </dsp:txBody>
      <dsp:txXfrm>
        <a:off x="1826147" y="0"/>
        <a:ext cx="865916" cy="519550"/>
      </dsp:txXfrm>
    </dsp:sp>
    <dsp:sp modelId="{62714EB2-F23A-425B-A731-F7432A7FD8D6}">
      <dsp:nvSpPr>
        <dsp:cNvPr id="0" name=""/>
        <dsp:cNvSpPr/>
      </dsp:nvSpPr>
      <dsp:spPr>
        <a:xfrm>
          <a:off x="3002772" y="404"/>
          <a:ext cx="865916" cy="519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纯右值</a:t>
          </a:r>
        </a:p>
      </dsp:txBody>
      <dsp:txXfrm>
        <a:off x="3002772" y="404"/>
        <a:ext cx="865916" cy="519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A0F23-2787-45A9-A7B7-48181F0D2CA7}">
      <dsp:nvSpPr>
        <dsp:cNvPr id="0" name=""/>
        <dsp:cNvSpPr/>
      </dsp:nvSpPr>
      <dsp:spPr>
        <a:xfrm>
          <a:off x="137159" y="340360"/>
          <a:ext cx="3383280" cy="338327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/>
            <a:t>泛左值</a:t>
          </a:r>
          <a:br>
            <a:rPr lang="en-US" altLang="zh-CN" sz="3600" kern="1200"/>
          </a:br>
          <a:r>
            <a:rPr lang="en-US" altLang="zh-CN" sz="3600" kern="1200"/>
            <a:t>glvalue</a:t>
          </a:r>
          <a:endParaRPr lang="zh-CN" altLang="en-US" sz="3600" kern="1200"/>
        </a:p>
      </dsp:txBody>
      <dsp:txXfrm>
        <a:off x="609599" y="739321"/>
        <a:ext cx="1950720" cy="2585357"/>
      </dsp:txXfrm>
    </dsp:sp>
    <dsp:sp modelId="{64568448-4F29-48DB-8098-351185B94478}">
      <dsp:nvSpPr>
        <dsp:cNvPr id="0" name=""/>
        <dsp:cNvSpPr/>
      </dsp:nvSpPr>
      <dsp:spPr>
        <a:xfrm>
          <a:off x="2575559" y="340360"/>
          <a:ext cx="3383280" cy="3383279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/>
            <a:t>右值</a:t>
          </a:r>
          <a:br>
            <a:rPr lang="en-US" altLang="zh-CN" sz="3600" kern="1200"/>
          </a:br>
          <a:r>
            <a:rPr lang="en-US" altLang="zh-CN" sz="3600" kern="1200"/>
            <a:t>rvalue</a:t>
          </a:r>
          <a:endParaRPr lang="zh-CN" altLang="en-US" sz="3600" kern="1200"/>
        </a:p>
      </dsp:txBody>
      <dsp:txXfrm>
        <a:off x="3535680" y="739321"/>
        <a:ext cx="1950720" cy="2585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1A05-C408-4D74-9C74-158340357EA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5872-9126-4098-8F67-9C2F2AFD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80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1A05-C408-4D74-9C74-158340357EA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5872-9126-4098-8F67-9C2F2AFD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96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1A05-C408-4D74-9C74-158340357EA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5872-9126-4098-8F67-9C2F2AFD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1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1A05-C408-4D74-9C74-158340357EA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5872-9126-4098-8F67-9C2F2AFD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17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1A05-C408-4D74-9C74-158340357EA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5872-9126-4098-8F67-9C2F2AFD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46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1A05-C408-4D74-9C74-158340357EA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5872-9126-4098-8F67-9C2F2AFD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94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1A05-C408-4D74-9C74-158340357EA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5872-9126-4098-8F67-9C2F2AFD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02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1A05-C408-4D74-9C74-158340357EA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5872-9126-4098-8F67-9C2F2AFD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70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1A05-C408-4D74-9C74-158340357EA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5872-9126-4098-8F67-9C2F2AFD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3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1A05-C408-4D74-9C74-158340357EA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5872-9126-4098-8F67-9C2F2AFD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50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1A05-C408-4D74-9C74-158340357EA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5872-9126-4098-8F67-9C2F2AFD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95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71A05-C408-4D74-9C74-158340357EA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15872-9126-4098-8F67-9C2F2AFD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01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F9ED00D-BB64-CC90-03C1-471FE10F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一些知识梳理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4F97B2-4AAC-432B-CC30-F05555E3D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变量：有名字的内存空间</a:t>
            </a:r>
            <a:endParaRPr lang="en-US" altLang="zh-CN"/>
          </a:p>
          <a:p>
            <a:r>
              <a:rPr lang="zh-CN" altLang="en-US"/>
              <a:t>类型：解释内存空间的方法</a:t>
            </a:r>
            <a:endParaRPr lang="en-US" altLang="zh-CN"/>
          </a:p>
          <a:p>
            <a:r>
              <a:rPr lang="zh-CN" altLang="en-US"/>
              <a:t>表达式：指明一项计算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888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80311-E10B-4017-CD80-20041E1D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赋值运算符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E8F10-E259-5144-7E8E-09AA7A1A5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没什么特殊的，就是 </a:t>
            </a:r>
            <a:r>
              <a:rPr lang="en-US" altLang="zh-CN"/>
              <a:t>=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E7F0B7-E845-C93E-2EEA-7EDC332B6C8C}"/>
              </a:ext>
            </a:extLst>
          </p:cNvPr>
          <p:cNvSpPr txBox="1"/>
          <p:nvPr/>
        </p:nvSpPr>
        <p:spPr>
          <a:xfrm>
            <a:off x="1461246" y="2635240"/>
            <a:ext cx="690282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"a=b is here"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输出</a:t>
            </a:r>
            <a:endParaRPr lang="zh-CN" altLang="en-US" sz="2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395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D1E27-DE09-75EC-3F80-57706C7F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复制赋值运算符重载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1B892-BAB5-1F60-A170-F73AA547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具有形式</a:t>
            </a:r>
            <a:endParaRPr lang="en-US" altLang="zh-CN"/>
          </a:p>
          <a:p>
            <a:pPr lvl="1"/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en-US" altLang="zh-CN"/>
              <a:t>&amp; 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operator=</a:t>
            </a:r>
            <a:r>
              <a:rPr lang="en-US" altLang="zh-CN"/>
              <a:t>(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/>
              <a:t> 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en-US" altLang="zh-CN"/>
              <a:t>&amp;); </a:t>
            </a:r>
            <a:r>
              <a:rPr lang="zh-CN" altLang="en-US"/>
              <a:t>或</a:t>
            </a:r>
            <a:endParaRPr lang="en-US" altLang="zh-CN"/>
          </a:p>
          <a:p>
            <a:pPr lvl="1"/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en-US" altLang="zh-CN"/>
              <a:t>&amp; 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operator=</a:t>
            </a:r>
            <a:r>
              <a:rPr lang="en-US" altLang="zh-CN"/>
              <a:t>(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en-US" altLang="zh-CN"/>
              <a:t>);</a:t>
            </a:r>
          </a:p>
          <a:p>
            <a:endParaRPr lang="en-US" altLang="zh-CN"/>
          </a:p>
          <a:p>
            <a:r>
              <a:rPr lang="zh-CN" altLang="en-US"/>
              <a:t>特殊点：编译器会预置这个函数，如果你没有定义的话。</a:t>
            </a:r>
          </a:p>
        </p:txBody>
      </p:sp>
    </p:spTree>
    <p:extLst>
      <p:ext uri="{BB962C8B-B14F-4D97-AF65-F5344CB8AC3E}">
        <p14:creationId xmlns:p14="http://schemas.microsoft.com/office/powerpoint/2010/main" val="1323617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131CB5E-3CE7-3221-047D-36A6B22A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值类别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4A37E86-CA0E-E906-EBD5-8ADA1A470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C++ </a:t>
            </a:r>
            <a:r>
              <a:rPr lang="zh-CN" altLang="en-US"/>
              <a:t>中的每个表达式，都具有两个特性：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类型（</a:t>
            </a:r>
            <a:r>
              <a:rPr lang="en-US" altLang="zh-CN"/>
              <a:t>Type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类别（</a:t>
            </a:r>
            <a:r>
              <a:rPr lang="en-US" altLang="zh-CN"/>
              <a:t>Category</a:t>
            </a:r>
            <a:r>
              <a:rPr lang="zh-CN" altLang="en-US"/>
              <a:t>）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类型有无数多种，类别只有三种。</a:t>
            </a:r>
            <a:endParaRPr lang="en-US" altLang="zh-CN"/>
          </a:p>
          <a:p>
            <a:pPr lvl="1"/>
            <a:r>
              <a:rPr lang="en-US" altLang="zh-CN"/>
              <a:t>a        </a:t>
            </a:r>
            <a:r>
              <a:rPr lang="zh-CN" altLang="en-US"/>
              <a:t>：类型是 </a:t>
            </a:r>
            <a:r>
              <a:rPr lang="en-US" altLang="zh-CN"/>
              <a:t>int   </a:t>
            </a:r>
            <a:r>
              <a:rPr lang="zh-CN" altLang="en-US"/>
              <a:t>，类别是</a:t>
            </a:r>
            <a:r>
              <a:rPr lang="zh-CN" altLang="en-US" b="1"/>
              <a:t>左值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en-US" altLang="zh-CN"/>
              <a:t>1.0 + 2.0</a:t>
            </a:r>
            <a:r>
              <a:rPr lang="zh-CN" altLang="en-US"/>
              <a:t>：类型是 </a:t>
            </a:r>
            <a:r>
              <a:rPr lang="en-US" altLang="zh-CN"/>
              <a:t>double</a:t>
            </a:r>
            <a:r>
              <a:rPr lang="zh-CN" altLang="en-US"/>
              <a:t>，类别是</a:t>
            </a:r>
            <a:r>
              <a:rPr lang="zh-CN" altLang="en-US" b="1"/>
              <a:t>纯右值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std::move(a)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：类型是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int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，类别是亡值。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11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A6254883-6700-F6AA-719B-F4E812A108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568418"/>
              </p:ext>
            </p:extLst>
          </p:nvPr>
        </p:nvGraphicFramePr>
        <p:xfrm>
          <a:off x="2312894" y="3169022"/>
          <a:ext cx="4518211" cy="519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ABA52AD2-BC6A-B02E-D2D6-D8F3128C93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356441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160A9331-945A-0223-C60C-4F449FE7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三种值类别</a:t>
            </a:r>
            <a:r>
              <a:rPr lang="en-US" altLang="zh-CN"/>
              <a:t>+</a:t>
            </a:r>
            <a:r>
              <a:rPr lang="zh-CN" altLang="en-US"/>
              <a:t>两个类别集合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8A0194-458E-A1E0-9C5B-0F3944B3CF54}"/>
              </a:ext>
            </a:extLst>
          </p:cNvPr>
          <p:cNvSpPr txBox="1"/>
          <p:nvPr/>
        </p:nvSpPr>
        <p:spPr>
          <a:xfrm>
            <a:off x="1119240" y="5538767"/>
            <a:ext cx="6626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目前我们先讲“</a:t>
            </a:r>
            <a:r>
              <a:rPr lang="zh-CN" altLang="en-US" sz="2800" b="1">
                <a:solidFill>
                  <a:srgbClr val="FF0000"/>
                </a:solidFill>
              </a:rPr>
              <a:t>泛左值</a:t>
            </a:r>
            <a:r>
              <a:rPr lang="zh-CN" altLang="en-US" sz="2800"/>
              <a:t>”和“</a:t>
            </a:r>
            <a:r>
              <a:rPr lang="zh-CN" altLang="en-US" sz="2800" b="1">
                <a:solidFill>
                  <a:srgbClr val="FF0000"/>
                </a:solidFill>
              </a:rPr>
              <a:t>纯右值</a:t>
            </a:r>
            <a:r>
              <a:rPr lang="zh-CN" altLang="en-US" sz="2800"/>
              <a:t>”这一对互斥、同一的分类</a:t>
            </a:r>
          </a:p>
        </p:txBody>
      </p:sp>
    </p:spTree>
    <p:extLst>
      <p:ext uri="{BB962C8B-B14F-4D97-AF65-F5344CB8AC3E}">
        <p14:creationId xmlns:p14="http://schemas.microsoft.com/office/powerpoint/2010/main" val="246669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078EC-F523-2018-8C60-54D16F43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泛左值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09C21-A6EF-50D2-D2BA-1A7CAFB6A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具有身份的表达式。</a:t>
            </a:r>
            <a:endParaRPr lang="en-US" altLang="zh-CN"/>
          </a:p>
          <a:p>
            <a:r>
              <a:rPr lang="zh-CN" altLang="en-US"/>
              <a:t>什么叫“身份”？</a:t>
            </a:r>
            <a:endParaRPr lang="en-US" altLang="zh-CN"/>
          </a:p>
          <a:p>
            <a:pPr lvl="1"/>
            <a:r>
              <a:rPr lang="zh-CN" altLang="en-US"/>
              <a:t>可以区分两个表达式是不同的东西（身份证号）</a:t>
            </a:r>
            <a:endParaRPr lang="en-US" altLang="zh-CN"/>
          </a:p>
          <a:p>
            <a:pPr lvl="1"/>
            <a:r>
              <a:rPr lang="zh-CN" altLang="en-US"/>
              <a:t>可以通过某种方式确定“你是你”（</a:t>
            </a:r>
            <a:r>
              <a:rPr lang="en-US" altLang="zh-CN"/>
              <a:t>FBI </a:t>
            </a:r>
            <a:r>
              <a:rPr lang="zh-CN" altLang="en-US"/>
              <a:t>开门）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打破抽象层来看的话</a:t>
            </a:r>
            <a:r>
              <a:rPr lang="en-US" altLang="zh-CN"/>
              <a:t>……</a:t>
            </a:r>
          </a:p>
          <a:p>
            <a:pPr lvl="1"/>
            <a:r>
              <a:rPr lang="zh-CN" altLang="en-US"/>
              <a:t>具有存储空间，而且存储期比较长</a:t>
            </a:r>
            <a:endParaRPr lang="en-US" altLang="zh-CN"/>
          </a:p>
          <a:p>
            <a:pPr lvl="2"/>
            <a:r>
              <a:rPr lang="zh-CN" altLang="en-US"/>
              <a:t>从而我能通过存储空间来识别、确定一个对象</a:t>
            </a:r>
            <a:endParaRPr lang="en-US" altLang="zh-CN"/>
          </a:p>
          <a:p>
            <a:pPr lvl="1"/>
            <a:r>
              <a:rPr lang="zh-CN" altLang="en-US"/>
              <a:t>通常具有名字</a:t>
            </a:r>
            <a:r>
              <a:rPr lang="en-US" altLang="zh-CN"/>
              <a:t>/</a:t>
            </a:r>
            <a:r>
              <a:rPr lang="zh-CN" altLang="en-US"/>
              <a:t>变量名</a:t>
            </a:r>
            <a:endParaRPr lang="en-US" altLang="zh-CN"/>
          </a:p>
          <a:p>
            <a:pPr lvl="2"/>
            <a:r>
              <a:rPr lang="zh-CN" altLang="en-US"/>
              <a:t>从而我能通过变量名确定身份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284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A40FE-9867-D997-51A2-E8B027F6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泛左值：例子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D754F-0A5B-E7DB-ED8A-012CAC02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303059"/>
            <a:ext cx="7886700" cy="1873904"/>
          </a:xfrm>
        </p:spPr>
        <p:txBody>
          <a:bodyPr/>
          <a:lstStyle/>
          <a:p>
            <a:r>
              <a:rPr lang="en-US" altLang="zh-CN"/>
              <a:t>x </a:t>
            </a:r>
            <a:r>
              <a:rPr lang="zh-CN" altLang="en-US"/>
              <a:t>和 </a:t>
            </a:r>
            <a:r>
              <a:rPr lang="en-US" altLang="zh-CN"/>
              <a:t>y </a:t>
            </a:r>
            <a:r>
              <a:rPr lang="zh-CN" altLang="en-US"/>
              <a:t>的类型、值和类别都一样</a:t>
            </a:r>
            <a:endParaRPr lang="en-US" altLang="zh-CN"/>
          </a:p>
          <a:p>
            <a:r>
              <a:rPr lang="zh-CN" altLang="en-US"/>
              <a:t>但是</a:t>
            </a:r>
            <a:r>
              <a:rPr lang="en-US" altLang="zh-CN"/>
              <a:t> x += 1; </a:t>
            </a:r>
            <a:r>
              <a:rPr lang="zh-CN" altLang="en-US"/>
              <a:t>和</a:t>
            </a:r>
            <a:r>
              <a:rPr lang="en-US" altLang="zh-CN"/>
              <a:t> y += 1; </a:t>
            </a:r>
            <a:r>
              <a:rPr lang="zh-CN" altLang="en-US"/>
              <a:t>效果不同</a:t>
            </a:r>
            <a:endParaRPr lang="en-US" altLang="zh-CN"/>
          </a:p>
          <a:p>
            <a:r>
              <a:rPr lang="zh-CN" altLang="en-US"/>
              <a:t>因为</a:t>
            </a:r>
            <a:r>
              <a:rPr lang="en-US" altLang="zh-CN"/>
              <a:t> x </a:t>
            </a:r>
            <a:r>
              <a:rPr lang="zh-CN" altLang="en-US"/>
              <a:t>和 </a:t>
            </a:r>
            <a:r>
              <a:rPr lang="en-US" altLang="zh-CN"/>
              <a:t>y </a:t>
            </a:r>
            <a:r>
              <a:rPr lang="zh-CN" altLang="en-US"/>
              <a:t>身份不同，它们是不同的内存名</a:t>
            </a:r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27B020-70D5-35C1-AB36-1FC844282900}"/>
              </a:ext>
            </a:extLst>
          </p:cNvPr>
          <p:cNvSpPr txBox="1"/>
          <p:nvPr/>
        </p:nvSpPr>
        <p:spPr>
          <a:xfrm>
            <a:off x="2286000" y="1690689"/>
            <a:ext cx="4572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3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3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3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3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6754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B3147-A02E-D378-9B62-F0F300AE4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纯右值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91F56-6F62-8C2E-3D08-6B8D7FFEE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仅仅是用来初始化对象、作为操作数的表达式。</a:t>
            </a:r>
            <a:endParaRPr lang="en-US" altLang="zh-CN"/>
          </a:p>
          <a:p>
            <a:r>
              <a:rPr lang="zh-CN" altLang="en-US"/>
              <a:t>没有身份。</a:t>
            </a:r>
            <a:endParaRPr lang="en-US" altLang="zh-CN"/>
          </a:p>
          <a:p>
            <a:pPr lvl="1"/>
            <a:r>
              <a:rPr lang="zh-CN" altLang="en-US"/>
              <a:t>没办法区分两个表达式是不同的东西</a:t>
            </a:r>
            <a:endParaRPr lang="en-US" altLang="zh-CN"/>
          </a:p>
          <a:p>
            <a:pPr lvl="1"/>
            <a:r>
              <a:rPr lang="zh-CN" altLang="en-US"/>
              <a:t>没有办法指明一个特定的右值表达式</a:t>
            </a:r>
            <a:endParaRPr lang="en-US" altLang="zh-CN"/>
          </a:p>
          <a:p>
            <a:pPr lvl="1"/>
            <a:r>
              <a:rPr lang="zh-CN" altLang="en-US"/>
              <a:t>“工具人”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打破抽象层来看的话</a:t>
            </a:r>
            <a:r>
              <a:rPr lang="en-US" altLang="zh-CN"/>
              <a:t>……</a:t>
            </a:r>
          </a:p>
          <a:p>
            <a:pPr lvl="1"/>
            <a:r>
              <a:rPr lang="zh-CN" altLang="en-US"/>
              <a:t>存储期极短，它的意义仅仅在于初始化的一瞬间</a:t>
            </a:r>
            <a:endParaRPr lang="en-US" altLang="zh-CN"/>
          </a:p>
          <a:p>
            <a:pPr lvl="1"/>
            <a:r>
              <a:rPr lang="zh-CN" altLang="en-US"/>
              <a:t>不可能有名字</a:t>
            </a:r>
            <a:endParaRPr lang="en-US" altLang="zh-CN"/>
          </a:p>
          <a:p>
            <a:pPr lvl="2"/>
            <a:r>
              <a:rPr lang="zh-CN" altLang="en-US"/>
              <a:t>如果有名字就说明我可以通过这个名字确定到这个表达式，这就有身份了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624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1C14-440B-782B-D851-D35359A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纯右值：例子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23379-1B42-FAA4-205C-87CAADDFA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998259"/>
            <a:ext cx="7886700" cy="2178704"/>
          </a:xfrm>
        </p:spPr>
        <p:txBody>
          <a:bodyPr/>
          <a:lstStyle/>
          <a:p>
            <a:r>
              <a:rPr lang="zh-CN" altLang="en-US"/>
              <a:t>两行表达式的类型、值和类别都一样</a:t>
            </a:r>
            <a:endParaRPr lang="en-US" altLang="zh-CN"/>
          </a:p>
          <a:p>
            <a:r>
              <a:rPr lang="zh-CN" altLang="en-US"/>
              <a:t>那我就无法区分它们了：</a:t>
            </a:r>
            <a:endParaRPr lang="en-US" altLang="zh-CN"/>
          </a:p>
          <a:p>
            <a:pPr lvl="1"/>
            <a:r>
              <a:rPr lang="zh-CN" altLang="en-US"/>
              <a:t>不管哪个，用作初始化器</a:t>
            </a:r>
            <a:r>
              <a:rPr lang="en-US" altLang="zh-CN"/>
              <a:t>/</a:t>
            </a:r>
            <a:r>
              <a:rPr lang="zh-CN" altLang="en-US"/>
              <a:t>操作数的效果都是一样的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B202F8-A217-BA3C-291D-E91DCC83B94E}"/>
              </a:ext>
            </a:extLst>
          </p:cNvPr>
          <p:cNvSpPr txBox="1"/>
          <p:nvPr/>
        </p:nvSpPr>
        <p:spPr>
          <a:xfrm>
            <a:off x="2805951" y="1569748"/>
            <a:ext cx="392654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3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sz="3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fr-FR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altLang="zh-CN" sz="3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fr-FR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sz="3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sz="3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altLang="zh-CN" sz="3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fr-FR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7292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5266DE7-24C0-B021-FF8A-729878DC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更多例子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6A172629-12D6-9B1F-F459-0A63EB47B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泛左值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01543FFB-9958-AD8A-3B83-4174842A6F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/>
              <a:t> += 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</a:p>
          <a:p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/>
              <a:t>[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zh-CN"/>
              <a:t>] </a:t>
            </a:r>
          </a:p>
          <a:p>
            <a:r>
              <a:rPr lang="en-US" altLang="zh-CN"/>
              <a:t>++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altLang="zh-CN"/>
              <a:t>*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</a:p>
          <a:p>
            <a:r>
              <a:rPr lang="zh-CN" altLang="en-US">
                <a:latin typeface="Consolas" panose="020B0609020204030204" pitchFamily="49" charset="0"/>
              </a:rPr>
              <a:t>返回引用的</a:t>
            </a:r>
            <a:r>
              <a:rPr lang="en-US" altLang="zh-CN">
                <a:latin typeface="Consolas" panose="020B0609020204030204" pitchFamily="49" charset="0"/>
              </a:rPr>
              <a:t> f()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71316B49-F67D-59E0-F46A-87A7E1432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/>
              <a:t>纯右值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42C65277-7E22-8CDE-E57E-A5B795FC1E2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endParaRPr lang="en-US" altLang="zh-CN" sz="3200">
              <a:solidFill>
                <a:srgbClr val="098658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US" altLang="zh-CN" sz="24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/>
              <a:t> + 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</a:p>
          <a:p>
            <a:r>
              <a:rPr lang="en-US" altLang="zh-CN"/>
              <a:t>&amp;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/>
              <a:t>++</a:t>
            </a:r>
          </a:p>
          <a:p>
            <a:r>
              <a:rPr lang="zh-CN" altLang="en-US"/>
              <a:t>返回值的</a:t>
            </a:r>
            <a:r>
              <a:rPr lang="en-US" altLang="zh-CN"/>
              <a:t> f()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545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33490-8F5E-1037-4F5C-68BC293C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感性的比较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78F32-3A5A-DDD9-A49D-0B6279583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纯右值类似于数学概念。</a:t>
            </a:r>
            <a:endParaRPr lang="en-US" altLang="zh-CN"/>
          </a:p>
          <a:p>
            <a:pPr lvl="1"/>
            <a:r>
              <a:rPr lang="zh-CN" altLang="en-US"/>
              <a:t>抽象的，空洞的</a:t>
            </a:r>
            <a:endParaRPr lang="en-US" altLang="zh-CN"/>
          </a:p>
          <a:p>
            <a:pPr lvl="1"/>
            <a:r>
              <a:rPr lang="zh-CN" altLang="en-US"/>
              <a:t>作用仅仅是用来初始化</a:t>
            </a:r>
            <a:r>
              <a:rPr lang="en-US" altLang="zh-CN"/>
              <a:t>/</a:t>
            </a:r>
            <a:r>
              <a:rPr lang="zh-CN" altLang="en-US"/>
              <a:t>作为操作数</a:t>
            </a:r>
            <a:endParaRPr lang="en-US" altLang="zh-CN"/>
          </a:p>
          <a:p>
            <a:pPr lvl="1"/>
            <a:r>
              <a:rPr lang="zh-CN" altLang="en-US"/>
              <a:t>在此之前，不具有存储空间或存储期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泛左值类似于客观实在。</a:t>
            </a:r>
            <a:endParaRPr lang="en-US" altLang="zh-CN"/>
          </a:p>
          <a:p>
            <a:pPr lvl="1"/>
            <a:r>
              <a:rPr lang="zh-CN" altLang="en-US"/>
              <a:t>具体的，确切的</a:t>
            </a:r>
            <a:endParaRPr lang="en-US" altLang="zh-CN"/>
          </a:p>
          <a:p>
            <a:pPr lvl="1"/>
            <a:r>
              <a:rPr lang="zh-CN" altLang="en-US"/>
              <a:t>对应到某个存储空间，拥有存储期</a:t>
            </a:r>
          </a:p>
        </p:txBody>
      </p:sp>
    </p:spTree>
    <p:extLst>
      <p:ext uri="{BB962C8B-B14F-4D97-AF65-F5344CB8AC3E}">
        <p14:creationId xmlns:p14="http://schemas.microsoft.com/office/powerpoint/2010/main" val="179054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E1F83-2E65-34D8-5B55-5875E1C7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存储期</a:t>
            </a:r>
            <a:r>
              <a:rPr lang="en-US" altLang="zh-CN"/>
              <a:t>——</a:t>
            </a:r>
            <a:r>
              <a:rPr lang="zh-CN" altLang="en-US"/>
              <a:t>内存空间的一生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A8FD09-8E1A-CAC0-7A77-C7B8D93E4109}"/>
              </a:ext>
            </a:extLst>
          </p:cNvPr>
          <p:cNvSpPr txBox="1"/>
          <p:nvPr/>
        </p:nvSpPr>
        <p:spPr>
          <a:xfrm>
            <a:off x="429867" y="1863949"/>
            <a:ext cx="63941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staticLocal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local2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>
                <a:solidFill>
                  <a:srgbClr val="001080"/>
                </a:solidFill>
                <a:latin typeface="Consolas" panose="020B0609020204030204" pitchFamily="49" charset="0"/>
              </a:rPr>
              <a:t>local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07FE3E8-76F4-9222-0F7B-D1BB2C6F3B42}"/>
              </a:ext>
            </a:extLst>
          </p:cNvPr>
          <p:cNvGrpSpPr/>
          <p:nvPr/>
        </p:nvGrpSpPr>
        <p:grpSpPr>
          <a:xfrm>
            <a:off x="6835500" y="168244"/>
            <a:ext cx="2395306" cy="6589352"/>
            <a:chOff x="6835500" y="168244"/>
            <a:chExt cx="2395306" cy="658935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F13CD8B-A356-E8C3-8DF3-DBD903F2E524}"/>
                </a:ext>
              </a:extLst>
            </p:cNvPr>
            <p:cNvSpPr/>
            <p:nvPr/>
          </p:nvSpPr>
          <p:spPr>
            <a:xfrm>
              <a:off x="7606748" y="490330"/>
              <a:ext cx="92765" cy="612250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9FF3A4-A89B-FF69-D1C5-D22C53FCFAFB}"/>
                </a:ext>
              </a:extLst>
            </p:cNvPr>
            <p:cNvSpPr/>
            <p:nvPr/>
          </p:nvSpPr>
          <p:spPr>
            <a:xfrm>
              <a:off x="7865165" y="490330"/>
              <a:ext cx="92765" cy="612250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E0A3659-9688-48DC-A724-F74ED26D7992}"/>
                </a:ext>
              </a:extLst>
            </p:cNvPr>
            <p:cNvSpPr/>
            <p:nvPr/>
          </p:nvSpPr>
          <p:spPr>
            <a:xfrm>
              <a:off x="8123581" y="742122"/>
              <a:ext cx="92765" cy="57507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03A49F6-E1EF-4EBF-0CE9-E3FD9823F4A7}"/>
                </a:ext>
              </a:extLst>
            </p:cNvPr>
            <p:cNvSpPr/>
            <p:nvPr/>
          </p:nvSpPr>
          <p:spPr>
            <a:xfrm>
              <a:off x="8384484" y="1257544"/>
              <a:ext cx="92765" cy="351741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43F92E1-81E8-270D-6BB9-5553EFFA8A9D}"/>
                </a:ext>
              </a:extLst>
            </p:cNvPr>
            <p:cNvSpPr/>
            <p:nvPr/>
          </p:nvSpPr>
          <p:spPr>
            <a:xfrm>
              <a:off x="8628519" y="1374914"/>
              <a:ext cx="92765" cy="85274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13213A7-BA9A-71CD-13B9-3017A1AE4281}"/>
                </a:ext>
              </a:extLst>
            </p:cNvPr>
            <p:cNvSpPr/>
            <p:nvPr/>
          </p:nvSpPr>
          <p:spPr>
            <a:xfrm>
              <a:off x="8626502" y="2401957"/>
              <a:ext cx="106677" cy="85274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85D075B-7029-F28A-A379-17CF4CD9EB8D}"/>
                </a:ext>
              </a:extLst>
            </p:cNvPr>
            <p:cNvSpPr/>
            <p:nvPr/>
          </p:nvSpPr>
          <p:spPr>
            <a:xfrm>
              <a:off x="8625840" y="3429000"/>
              <a:ext cx="113139" cy="85274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17A53D6-3134-941B-5AC7-D5711C1D3FC6}"/>
                </a:ext>
              </a:extLst>
            </p:cNvPr>
            <p:cNvSpPr/>
            <p:nvPr/>
          </p:nvSpPr>
          <p:spPr>
            <a:xfrm>
              <a:off x="8376202" y="5083244"/>
              <a:ext cx="111814" cy="13255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5906245-1B4A-8150-CED1-95F49E76801E}"/>
                </a:ext>
              </a:extLst>
            </p:cNvPr>
            <p:cNvSpPr/>
            <p:nvPr/>
          </p:nvSpPr>
          <p:spPr>
            <a:xfrm>
              <a:off x="8621366" y="5083244"/>
              <a:ext cx="111813" cy="132556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A05C2A3-8367-FFE0-66FE-A95192098803}"/>
                </a:ext>
              </a:extLst>
            </p:cNvPr>
            <p:cNvSpPr txBox="1"/>
            <p:nvPr/>
          </p:nvSpPr>
          <p:spPr>
            <a:xfrm>
              <a:off x="6835500" y="168244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global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6812C83-63AB-00BE-664E-B0851552A374}"/>
                </a:ext>
              </a:extLst>
            </p:cNvPr>
            <p:cNvSpPr txBox="1"/>
            <p:nvPr/>
          </p:nvSpPr>
          <p:spPr>
            <a:xfrm>
              <a:off x="7653130" y="168244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</a:rPr>
                <a:t>staticLocal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017EC98-EC0C-09D3-0B7B-326DFC170994}"/>
                </a:ext>
              </a:extLst>
            </p:cNvPr>
            <p:cNvSpPr txBox="1"/>
            <p:nvPr/>
          </p:nvSpPr>
          <p:spPr>
            <a:xfrm>
              <a:off x="8169963" y="66119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00B0F0"/>
                  </a:solidFill>
                </a:rPr>
                <a:t>local</a:t>
              </a:r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6AAD7C5-D653-71B3-7DD9-B2BA4887A9E7}"/>
                </a:ext>
              </a:extLst>
            </p:cNvPr>
            <p:cNvSpPr txBox="1"/>
            <p:nvPr/>
          </p:nvSpPr>
          <p:spPr>
            <a:xfrm>
              <a:off x="8412952" y="6388264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92D050"/>
                  </a:solidFill>
                </a:rPr>
                <a:t>local</a:t>
              </a:r>
              <a:endParaRPr lang="zh-CN" altLang="en-US">
                <a:solidFill>
                  <a:srgbClr val="92D050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8307632-9E47-8488-37CC-1428A46A2F3F}"/>
                </a:ext>
              </a:extLst>
            </p:cNvPr>
            <p:cNvSpPr txBox="1"/>
            <p:nvPr/>
          </p:nvSpPr>
          <p:spPr>
            <a:xfrm>
              <a:off x="8412953" y="478549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C000"/>
                  </a:solidFill>
                </a:rPr>
                <a:t>param</a:t>
              </a:r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E588016-9E31-2489-3FC7-178A7015BA63}"/>
                </a:ext>
              </a:extLst>
            </p:cNvPr>
            <p:cNvSpPr txBox="1"/>
            <p:nvPr/>
          </p:nvSpPr>
          <p:spPr>
            <a:xfrm>
              <a:off x="8412952" y="101969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00B050"/>
                  </a:solidFill>
                </a:rPr>
                <a:t>i</a:t>
              </a:r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EA625B7-6B00-9084-A2CD-A9A948F9DECF}"/>
                </a:ext>
              </a:extLst>
            </p:cNvPr>
            <p:cNvSpPr txBox="1"/>
            <p:nvPr/>
          </p:nvSpPr>
          <p:spPr>
            <a:xfrm>
              <a:off x="8696382" y="1312837"/>
              <a:ext cx="461665" cy="85215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>
                  <a:solidFill>
                    <a:srgbClr val="7030A0"/>
                  </a:solidFill>
                </a:rPr>
                <a:t>local2</a:t>
              </a:r>
              <a:endParaRPr lang="zh-CN" altLang="en-US">
                <a:solidFill>
                  <a:srgbClr val="7030A0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8B28F35-1B55-BD06-4C3B-C7C9ADCEC8EB}"/>
                </a:ext>
              </a:extLst>
            </p:cNvPr>
            <p:cNvSpPr txBox="1"/>
            <p:nvPr/>
          </p:nvSpPr>
          <p:spPr>
            <a:xfrm>
              <a:off x="8714133" y="2413079"/>
              <a:ext cx="461665" cy="85215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>
                  <a:solidFill>
                    <a:srgbClr val="7030A0"/>
                  </a:solidFill>
                </a:rPr>
                <a:t>local2</a:t>
              </a:r>
              <a:endParaRPr lang="zh-CN" altLang="en-US">
                <a:solidFill>
                  <a:srgbClr val="7030A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DA2CD34-33C3-86E9-A2A5-2ADF1F2A1585}"/>
                </a:ext>
              </a:extLst>
            </p:cNvPr>
            <p:cNvSpPr txBox="1"/>
            <p:nvPr/>
          </p:nvSpPr>
          <p:spPr>
            <a:xfrm>
              <a:off x="8686292" y="3439531"/>
              <a:ext cx="461665" cy="85215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>
                  <a:solidFill>
                    <a:srgbClr val="7030A0"/>
                  </a:solidFill>
                </a:rPr>
                <a:t>local2</a:t>
              </a:r>
              <a:endParaRPr lang="zh-CN" altLang="en-US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348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31F6C-AF1A-4F77-CA29-7AB24CFA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AD9E3-D4D0-1C12-E217-8039A7ED0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纯右值到泛左值：临时量实质化</a:t>
            </a:r>
            <a:endParaRPr lang="en-US" altLang="zh-CN"/>
          </a:p>
          <a:p>
            <a:pPr lvl="1"/>
            <a:r>
              <a:rPr lang="zh-CN" altLang="en-US"/>
              <a:t>即初始化、表达式被运算的一瞬间</a:t>
            </a:r>
            <a:endParaRPr lang="en-US" altLang="zh-CN"/>
          </a:p>
          <a:p>
            <a:pPr lvl="1"/>
            <a:r>
              <a:rPr lang="zh-CN" altLang="en-US"/>
              <a:t>用作初始化的纯右值被实质地计算出来，然后拿去用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由于这样得到的泛左值寿命极短，所以称它为亡值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/>
          </a:p>
          <a:p>
            <a:r>
              <a:rPr lang="zh-CN" altLang="en-US"/>
              <a:t>泛左值到纯右值：总是能这样做</a:t>
            </a:r>
            <a:endParaRPr lang="en-US" altLang="zh-CN"/>
          </a:p>
          <a:p>
            <a:pPr lvl="1"/>
            <a:r>
              <a:rPr lang="zh-CN" altLang="en-US"/>
              <a:t>泛左值具有纯右值的所有特性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打破抽象层来看，即从内存读取数据到寄存器的过程</a:t>
            </a:r>
          </a:p>
        </p:txBody>
      </p:sp>
    </p:spTree>
    <p:extLst>
      <p:ext uri="{BB962C8B-B14F-4D97-AF65-F5344CB8AC3E}">
        <p14:creationId xmlns:p14="http://schemas.microsoft.com/office/powerpoint/2010/main" val="1548892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88299-6A39-8001-69AA-FFC4639C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泛左值特性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8D2BB-D490-0222-07BE-F3679952E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通常可以取地址（</a:t>
            </a:r>
            <a:r>
              <a:rPr lang="en-US" altLang="zh-CN"/>
              <a:t>&amp;a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因为</a:t>
            </a:r>
            <a:r>
              <a:rPr lang="en-US" altLang="zh-CN"/>
              <a:t> a </a:t>
            </a:r>
            <a:r>
              <a:rPr lang="zh-CN" altLang="en-US"/>
              <a:t>拥有内存空间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通常可以被赋值（</a:t>
            </a:r>
            <a:r>
              <a:rPr lang="en-US" altLang="zh-CN"/>
              <a:t>a = ...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相当于覆写其内存空间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可以绑定到左值引用上（</a:t>
            </a:r>
            <a:r>
              <a:rPr lang="en-US" altLang="zh-CN"/>
              <a:t>int&amp; r = a;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给这个内存空间再起一个名字</a:t>
            </a:r>
          </a:p>
        </p:txBody>
      </p:sp>
    </p:spTree>
    <p:extLst>
      <p:ext uri="{BB962C8B-B14F-4D97-AF65-F5344CB8AC3E}">
        <p14:creationId xmlns:p14="http://schemas.microsoft.com/office/powerpoint/2010/main" val="88254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E5AFB-1C10-F411-C7E7-CB79CF60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纯右值特性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6A37B-7DD4-8D0C-FBB0-74ADB0FB9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……</a:t>
            </a:r>
            <a:r>
              <a:rPr lang="zh-CN" altLang="en-US"/>
              <a:t>好吧，没有什么特性，太平凡了。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不能取地址</a:t>
            </a:r>
            <a:endParaRPr lang="en-US" altLang="zh-CN"/>
          </a:p>
          <a:p>
            <a:pPr lvl="1"/>
            <a:r>
              <a:rPr lang="zh-CN" altLang="en-US"/>
              <a:t>因为它在实质化之前没有内存可以取</a:t>
            </a:r>
            <a:endParaRPr lang="en-US" altLang="zh-CN"/>
          </a:p>
          <a:p>
            <a:pPr lvl="1"/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9990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9C94E-FAA5-EA8E-3177-F9B0E358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只读左值引用</a:t>
            </a:r>
            <a:r>
              <a:rPr lang="en-US" altLang="zh-CN"/>
              <a:t> const T&amp;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29BFB-13EA-6817-18B8-F3AE5048F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最不讲理的特性：左右通吃</a:t>
            </a:r>
            <a:endParaRPr lang="en-US" altLang="zh-CN"/>
          </a:p>
          <a:p>
            <a:r>
              <a:rPr lang="zh-CN" altLang="en-US"/>
              <a:t>既可以绑定到左值上，也可以绑定到右值上。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绑定到右值时，临时量实质化得到的对象存储期</a:t>
            </a:r>
            <a:r>
              <a:rPr lang="zh-CN" altLang="en-US" b="1"/>
              <a:t>延长</a:t>
            </a:r>
            <a:r>
              <a:rPr lang="zh-CN" altLang="en-US"/>
              <a:t>到与</a:t>
            </a:r>
            <a:r>
              <a:rPr lang="en-US" altLang="zh-CN"/>
              <a:t> refR </a:t>
            </a:r>
            <a:r>
              <a:rPr lang="zh-CN" altLang="en-US"/>
              <a:t>相同</a:t>
            </a:r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30199A-F851-79A5-9692-80A4852C5146}"/>
              </a:ext>
            </a:extLst>
          </p:cNvPr>
          <p:cNvSpPr txBox="1"/>
          <p:nvPr/>
        </p:nvSpPr>
        <p:spPr>
          <a:xfrm>
            <a:off x="1940858" y="2877909"/>
            <a:ext cx="526228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refL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refR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486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2948E-C499-E0BD-90C5-CC3AF38E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初始化</a:t>
            </a:r>
            <a:r>
              <a:rPr lang="en-US" altLang="zh-CN"/>
              <a:t>——</a:t>
            </a:r>
            <a:r>
              <a:rPr lang="zh-CN" altLang="en-US"/>
              <a:t>让变量有意义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B2544C9-DA92-1D44-70E0-76A09B8502FC}"/>
              </a:ext>
            </a:extLst>
          </p:cNvPr>
          <p:cNvGrpSpPr/>
          <p:nvPr/>
        </p:nvGrpSpPr>
        <p:grpSpPr>
          <a:xfrm>
            <a:off x="6835500" y="168244"/>
            <a:ext cx="2395306" cy="6589352"/>
            <a:chOff x="6835500" y="168244"/>
            <a:chExt cx="2395306" cy="658935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8CE2F4-7AF6-D8F6-E2D1-F5BEB9A5E6D4}"/>
                </a:ext>
              </a:extLst>
            </p:cNvPr>
            <p:cNvSpPr/>
            <p:nvPr/>
          </p:nvSpPr>
          <p:spPr>
            <a:xfrm>
              <a:off x="7606748" y="490330"/>
              <a:ext cx="92765" cy="612250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922E6ED-DA9C-2D38-7F1A-6E81A20A181A}"/>
                </a:ext>
              </a:extLst>
            </p:cNvPr>
            <p:cNvSpPr/>
            <p:nvPr/>
          </p:nvSpPr>
          <p:spPr>
            <a:xfrm>
              <a:off x="7865165" y="490330"/>
              <a:ext cx="92765" cy="612250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BED5242-CAF3-5947-A83A-518EF49B93A7}"/>
                </a:ext>
              </a:extLst>
            </p:cNvPr>
            <p:cNvSpPr/>
            <p:nvPr/>
          </p:nvSpPr>
          <p:spPr>
            <a:xfrm>
              <a:off x="8123581" y="742122"/>
              <a:ext cx="92765" cy="57507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A5190E3-B8C4-9238-0A0A-A5E503B0C941}"/>
                </a:ext>
              </a:extLst>
            </p:cNvPr>
            <p:cNvSpPr/>
            <p:nvPr/>
          </p:nvSpPr>
          <p:spPr>
            <a:xfrm>
              <a:off x="8384484" y="1257544"/>
              <a:ext cx="92765" cy="351741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30B7F5D-8B56-DCA2-F07F-B42DE085E9EB}"/>
                </a:ext>
              </a:extLst>
            </p:cNvPr>
            <p:cNvSpPr/>
            <p:nvPr/>
          </p:nvSpPr>
          <p:spPr>
            <a:xfrm>
              <a:off x="8628519" y="1374914"/>
              <a:ext cx="92765" cy="85274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2660C0A-284C-6794-ED6A-70D45256794A}"/>
                </a:ext>
              </a:extLst>
            </p:cNvPr>
            <p:cNvSpPr/>
            <p:nvPr/>
          </p:nvSpPr>
          <p:spPr>
            <a:xfrm>
              <a:off x="8626502" y="2401957"/>
              <a:ext cx="106677" cy="85274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792A2D-4E4D-E4E5-56C6-9236BC4A1102}"/>
                </a:ext>
              </a:extLst>
            </p:cNvPr>
            <p:cNvSpPr/>
            <p:nvPr/>
          </p:nvSpPr>
          <p:spPr>
            <a:xfrm>
              <a:off x="8625840" y="3429000"/>
              <a:ext cx="113139" cy="85274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83E8603-CCA8-89F6-C1BE-89203E2B28C3}"/>
                </a:ext>
              </a:extLst>
            </p:cNvPr>
            <p:cNvSpPr/>
            <p:nvPr/>
          </p:nvSpPr>
          <p:spPr>
            <a:xfrm>
              <a:off x="8376202" y="5083244"/>
              <a:ext cx="111814" cy="13255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4369B98-2FD0-8E1F-F0C0-6F2EC2196023}"/>
                </a:ext>
              </a:extLst>
            </p:cNvPr>
            <p:cNvSpPr/>
            <p:nvPr/>
          </p:nvSpPr>
          <p:spPr>
            <a:xfrm>
              <a:off x="8621366" y="5083244"/>
              <a:ext cx="111813" cy="132556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6F4398A-F04B-F590-084E-9AE927B30106}"/>
                </a:ext>
              </a:extLst>
            </p:cNvPr>
            <p:cNvSpPr txBox="1"/>
            <p:nvPr/>
          </p:nvSpPr>
          <p:spPr>
            <a:xfrm>
              <a:off x="6835500" y="168244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global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711F7C8-E810-3BCA-5B4F-AA86B3935F10}"/>
                </a:ext>
              </a:extLst>
            </p:cNvPr>
            <p:cNvSpPr txBox="1"/>
            <p:nvPr/>
          </p:nvSpPr>
          <p:spPr>
            <a:xfrm>
              <a:off x="7653130" y="168244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</a:rPr>
                <a:t>staticLocal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F55DFE8-83F8-0A1B-6322-01511EDE39EC}"/>
                </a:ext>
              </a:extLst>
            </p:cNvPr>
            <p:cNvSpPr txBox="1"/>
            <p:nvPr/>
          </p:nvSpPr>
          <p:spPr>
            <a:xfrm>
              <a:off x="8169963" y="66119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00B0F0"/>
                  </a:solidFill>
                </a:rPr>
                <a:t>local</a:t>
              </a:r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0E0033B-A7AB-786E-F0EF-5E093BA30820}"/>
                </a:ext>
              </a:extLst>
            </p:cNvPr>
            <p:cNvSpPr txBox="1"/>
            <p:nvPr/>
          </p:nvSpPr>
          <p:spPr>
            <a:xfrm>
              <a:off x="8412952" y="6388264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92D050"/>
                  </a:solidFill>
                </a:rPr>
                <a:t>local</a:t>
              </a:r>
              <a:endParaRPr lang="zh-CN" altLang="en-US">
                <a:solidFill>
                  <a:srgbClr val="92D050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1F77039-0879-29BF-3632-A433531AD5DE}"/>
                </a:ext>
              </a:extLst>
            </p:cNvPr>
            <p:cNvSpPr txBox="1"/>
            <p:nvPr/>
          </p:nvSpPr>
          <p:spPr>
            <a:xfrm>
              <a:off x="8412953" y="478549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C000"/>
                  </a:solidFill>
                </a:rPr>
                <a:t>param</a:t>
              </a:r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BB3194C-768E-20DD-7327-A6832E9670B8}"/>
                </a:ext>
              </a:extLst>
            </p:cNvPr>
            <p:cNvSpPr txBox="1"/>
            <p:nvPr/>
          </p:nvSpPr>
          <p:spPr>
            <a:xfrm>
              <a:off x="8412952" y="101969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00B050"/>
                  </a:solidFill>
                </a:rPr>
                <a:t>i</a:t>
              </a:r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C3F3BBD-B1B5-9957-5667-8E8264D1D19C}"/>
                </a:ext>
              </a:extLst>
            </p:cNvPr>
            <p:cNvSpPr txBox="1"/>
            <p:nvPr/>
          </p:nvSpPr>
          <p:spPr>
            <a:xfrm>
              <a:off x="8696382" y="1312837"/>
              <a:ext cx="461665" cy="85215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>
                  <a:solidFill>
                    <a:srgbClr val="7030A0"/>
                  </a:solidFill>
                </a:rPr>
                <a:t>local2</a:t>
              </a:r>
              <a:endParaRPr lang="zh-CN" altLang="en-US">
                <a:solidFill>
                  <a:srgbClr val="7030A0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3EB233C-38E9-CC8B-19DF-746823A18EF1}"/>
                </a:ext>
              </a:extLst>
            </p:cNvPr>
            <p:cNvSpPr txBox="1"/>
            <p:nvPr/>
          </p:nvSpPr>
          <p:spPr>
            <a:xfrm>
              <a:off x="8714133" y="2413079"/>
              <a:ext cx="461665" cy="85215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>
                  <a:solidFill>
                    <a:srgbClr val="7030A0"/>
                  </a:solidFill>
                </a:rPr>
                <a:t>local2</a:t>
              </a:r>
              <a:endParaRPr lang="zh-CN" altLang="en-US">
                <a:solidFill>
                  <a:srgbClr val="7030A0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5AB8FEB-00B2-EA22-9371-458F01C0F916}"/>
                </a:ext>
              </a:extLst>
            </p:cNvPr>
            <p:cNvSpPr txBox="1"/>
            <p:nvPr/>
          </p:nvSpPr>
          <p:spPr>
            <a:xfrm>
              <a:off x="8686292" y="3439531"/>
              <a:ext cx="461665" cy="85215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>
                  <a:solidFill>
                    <a:srgbClr val="7030A0"/>
                  </a:solidFill>
                </a:rPr>
                <a:t>local2</a:t>
              </a:r>
              <a:endParaRPr lang="zh-CN" altLang="en-US">
                <a:solidFill>
                  <a:srgbClr val="7030A0"/>
                </a:solidFill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E77FF718-9438-1EBA-83F7-BBB822217EF9}"/>
              </a:ext>
            </a:extLst>
          </p:cNvPr>
          <p:cNvSpPr txBox="1"/>
          <p:nvPr/>
        </p:nvSpPr>
        <p:spPr>
          <a:xfrm>
            <a:off x="429867" y="1863949"/>
            <a:ext cx="63941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staticLocal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local2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>
                <a:solidFill>
                  <a:srgbClr val="001080"/>
                </a:solidFill>
                <a:latin typeface="Consolas" panose="020B0609020204030204" pitchFamily="49" charset="0"/>
              </a:rPr>
              <a:t>local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AC76D6C-40A6-826F-6D6D-1E571719A0E2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6487745" y="537576"/>
            <a:ext cx="1119003" cy="92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5C738A9-01C7-7E2F-21AF-17069AE864CD}"/>
              </a:ext>
            </a:extLst>
          </p:cNvPr>
          <p:cNvSpPr txBox="1"/>
          <p:nvPr/>
        </p:nvSpPr>
        <p:spPr>
          <a:xfrm>
            <a:off x="5807110" y="1459141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初始化为 </a:t>
            </a:r>
            <a:r>
              <a:rPr lang="en-US" altLang="zh-CN"/>
              <a:t>0</a:t>
            </a:r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DB812B9-2CA6-9512-F080-89EBBCBC0D6B}"/>
              </a:ext>
            </a:extLst>
          </p:cNvPr>
          <p:cNvCxnSpPr>
            <a:cxnSpLocks/>
          </p:cNvCxnSpPr>
          <p:nvPr/>
        </p:nvCxnSpPr>
        <p:spPr>
          <a:xfrm flipV="1">
            <a:off x="6685428" y="746584"/>
            <a:ext cx="1423919" cy="1666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A3FCE5C-659B-3305-79D1-620E4E8659CA}"/>
              </a:ext>
            </a:extLst>
          </p:cNvPr>
          <p:cNvSpPr txBox="1"/>
          <p:nvPr/>
        </p:nvSpPr>
        <p:spPr>
          <a:xfrm>
            <a:off x="5994148" y="2422092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“不初始化”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5B05AC6-7DEC-44AF-7B71-7E05026AE2EE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7141271" y="5154822"/>
            <a:ext cx="722260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B253338D-C95F-1E05-EE59-9BA46C7166D4}"/>
              </a:ext>
            </a:extLst>
          </p:cNvPr>
          <p:cNvSpPr txBox="1"/>
          <p:nvPr/>
        </p:nvSpPr>
        <p:spPr>
          <a:xfrm>
            <a:off x="5653363" y="5214193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初始化为 </a:t>
            </a:r>
            <a:r>
              <a:rPr lang="en-US" altLang="zh-CN"/>
              <a:t>42</a:t>
            </a:r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26CAFB0-681A-7FDD-0D83-61915806B89A}"/>
              </a:ext>
            </a:extLst>
          </p:cNvPr>
          <p:cNvSpPr txBox="1"/>
          <p:nvPr/>
        </p:nvSpPr>
        <p:spPr>
          <a:xfrm>
            <a:off x="5926822" y="360491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 </a:t>
            </a:r>
            <a:r>
              <a:rPr lang="en-US" altLang="zh-CN"/>
              <a:t>local</a:t>
            </a:r>
          </a:p>
          <a:p>
            <a:r>
              <a:rPr lang="zh-CN" altLang="en-US"/>
              <a:t>复制初始化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197A1B9-CF8C-9196-147E-D00A8AE4ACBE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265650" y="3928077"/>
            <a:ext cx="1096039" cy="115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3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5BB33-5697-0A17-83A8-03F8BE17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手动存储期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0F90BD-9F89-43A8-A829-A235F38A8D3C}"/>
              </a:ext>
            </a:extLst>
          </p:cNvPr>
          <p:cNvSpPr txBox="1"/>
          <p:nvPr/>
        </p:nvSpPr>
        <p:spPr>
          <a:xfrm>
            <a:off x="430304" y="1968559"/>
            <a:ext cx="577327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local2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65DF036-641D-E79F-ACFC-D5C50837D9F6}"/>
              </a:ext>
            </a:extLst>
          </p:cNvPr>
          <p:cNvGrpSpPr/>
          <p:nvPr/>
        </p:nvGrpSpPr>
        <p:grpSpPr>
          <a:xfrm>
            <a:off x="6835500" y="150314"/>
            <a:ext cx="2292944" cy="6444591"/>
            <a:chOff x="6835500" y="168244"/>
            <a:chExt cx="2292944" cy="644459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592B5A1-5DB3-206C-AFE0-00FB6940187A}"/>
                </a:ext>
              </a:extLst>
            </p:cNvPr>
            <p:cNvSpPr/>
            <p:nvPr/>
          </p:nvSpPr>
          <p:spPr>
            <a:xfrm>
              <a:off x="7606732" y="490330"/>
              <a:ext cx="92781" cy="612250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D301057-F1E8-81B1-9AFE-F016E258D995}"/>
                </a:ext>
              </a:extLst>
            </p:cNvPr>
            <p:cNvSpPr/>
            <p:nvPr/>
          </p:nvSpPr>
          <p:spPr>
            <a:xfrm>
              <a:off x="7826911" y="2257292"/>
              <a:ext cx="90545" cy="410764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98009A6-739C-9274-65AC-6A9888C00701}"/>
                </a:ext>
              </a:extLst>
            </p:cNvPr>
            <p:cNvSpPr/>
            <p:nvPr/>
          </p:nvSpPr>
          <p:spPr>
            <a:xfrm>
              <a:off x="8060685" y="2517356"/>
              <a:ext cx="106677" cy="351741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60E1929-5825-990C-7C75-55D2CB16057B}"/>
                </a:ext>
              </a:extLst>
            </p:cNvPr>
            <p:cNvSpPr/>
            <p:nvPr/>
          </p:nvSpPr>
          <p:spPr>
            <a:xfrm>
              <a:off x="8310591" y="2634726"/>
              <a:ext cx="112701" cy="85274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4F6E0A5-11BC-6402-3B44-9037DFC4209D}"/>
                </a:ext>
              </a:extLst>
            </p:cNvPr>
            <p:cNvSpPr/>
            <p:nvPr/>
          </p:nvSpPr>
          <p:spPr>
            <a:xfrm>
              <a:off x="8316615" y="3661769"/>
              <a:ext cx="106677" cy="85274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EC09B46-C730-0F7D-5DA8-4C5EF58348F5}"/>
                </a:ext>
              </a:extLst>
            </p:cNvPr>
            <p:cNvSpPr/>
            <p:nvPr/>
          </p:nvSpPr>
          <p:spPr>
            <a:xfrm>
              <a:off x="8315953" y="4688812"/>
              <a:ext cx="113139" cy="85274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39ACC32-DC09-30A7-18A3-6BB44025877A}"/>
                </a:ext>
              </a:extLst>
            </p:cNvPr>
            <p:cNvSpPr/>
            <p:nvPr/>
          </p:nvSpPr>
          <p:spPr>
            <a:xfrm>
              <a:off x="7831889" y="581330"/>
              <a:ext cx="111814" cy="13255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869F054-D5E8-D905-BD57-D41EB0E76A60}"/>
                </a:ext>
              </a:extLst>
            </p:cNvPr>
            <p:cNvSpPr/>
            <p:nvPr/>
          </p:nvSpPr>
          <p:spPr>
            <a:xfrm>
              <a:off x="8077053" y="772634"/>
              <a:ext cx="116687" cy="11189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2712F07-F085-E78D-3E52-3AAB2F86B417}"/>
                </a:ext>
              </a:extLst>
            </p:cNvPr>
            <p:cNvSpPr txBox="1"/>
            <p:nvPr/>
          </p:nvSpPr>
          <p:spPr>
            <a:xfrm>
              <a:off x="6835500" y="168244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global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8F210EE-B664-6963-56B6-2DD2612F9FAD}"/>
                </a:ext>
              </a:extLst>
            </p:cNvPr>
            <p:cNvSpPr txBox="1"/>
            <p:nvPr/>
          </p:nvSpPr>
          <p:spPr>
            <a:xfrm>
              <a:off x="7761804" y="18845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00B0F0"/>
                  </a:solidFill>
                </a:rPr>
                <a:t>p</a:t>
              </a:r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625A255-8816-0B59-D314-63FD0B268EB5}"/>
                </a:ext>
              </a:extLst>
            </p:cNvPr>
            <p:cNvSpPr txBox="1"/>
            <p:nvPr/>
          </p:nvSpPr>
          <p:spPr>
            <a:xfrm>
              <a:off x="8068761" y="18598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92D050"/>
                  </a:solidFill>
                </a:rPr>
                <a:t>addr</a:t>
              </a:r>
              <a:endParaRPr lang="zh-CN" altLang="en-US">
                <a:solidFill>
                  <a:srgbClr val="92D050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D30BB66-37AF-4839-07A7-90C386E38366}"/>
                </a:ext>
              </a:extLst>
            </p:cNvPr>
            <p:cNvSpPr txBox="1"/>
            <p:nvPr/>
          </p:nvSpPr>
          <p:spPr>
            <a:xfrm>
              <a:off x="7726469" y="231589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C000"/>
                  </a:solidFill>
                </a:rPr>
                <a:t>param</a:t>
              </a:r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79EAEB0-6EDF-DC20-AEAC-D6D502F8307E}"/>
                </a:ext>
              </a:extLst>
            </p:cNvPr>
            <p:cNvSpPr txBox="1"/>
            <p:nvPr/>
          </p:nvSpPr>
          <p:spPr>
            <a:xfrm>
              <a:off x="8103065" y="22795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00B050"/>
                  </a:solidFill>
                </a:rPr>
                <a:t>i</a:t>
              </a:r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F2E6E3F-FF2B-7444-6EB6-A4D2AA2A5281}"/>
                </a:ext>
              </a:extLst>
            </p:cNvPr>
            <p:cNvSpPr txBox="1"/>
            <p:nvPr/>
          </p:nvSpPr>
          <p:spPr>
            <a:xfrm>
              <a:off x="8386495" y="2572649"/>
              <a:ext cx="461665" cy="85215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>
                  <a:solidFill>
                    <a:srgbClr val="7030A0"/>
                  </a:solidFill>
                </a:rPr>
                <a:t>local2</a:t>
              </a:r>
              <a:endParaRPr lang="zh-CN" altLang="en-US">
                <a:solidFill>
                  <a:srgbClr val="7030A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786FC20-7F09-6254-1648-4288C11A8F71}"/>
                </a:ext>
              </a:extLst>
            </p:cNvPr>
            <p:cNvSpPr txBox="1"/>
            <p:nvPr/>
          </p:nvSpPr>
          <p:spPr>
            <a:xfrm>
              <a:off x="8404246" y="3672891"/>
              <a:ext cx="461665" cy="85215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>
                  <a:solidFill>
                    <a:srgbClr val="7030A0"/>
                  </a:solidFill>
                </a:rPr>
                <a:t>local2</a:t>
              </a:r>
              <a:endParaRPr lang="zh-CN" altLang="en-US">
                <a:solidFill>
                  <a:srgbClr val="7030A0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8DFA034-27FC-4D4D-B56E-83D43D15884E}"/>
                </a:ext>
              </a:extLst>
            </p:cNvPr>
            <p:cNvSpPr txBox="1"/>
            <p:nvPr/>
          </p:nvSpPr>
          <p:spPr>
            <a:xfrm>
              <a:off x="8376405" y="4699343"/>
              <a:ext cx="461665" cy="85215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>
                  <a:solidFill>
                    <a:srgbClr val="7030A0"/>
                  </a:solidFill>
                </a:rPr>
                <a:t>local2</a:t>
              </a:r>
              <a:endParaRPr lang="zh-CN" altLang="en-US">
                <a:solidFill>
                  <a:srgbClr val="7030A0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9D02820-C243-85E8-15E8-7BFF4A43AAB9}"/>
                </a:ext>
              </a:extLst>
            </p:cNvPr>
            <p:cNvSpPr/>
            <p:nvPr/>
          </p:nvSpPr>
          <p:spPr>
            <a:xfrm>
              <a:off x="8858067" y="772635"/>
              <a:ext cx="77724" cy="57202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EC544A1-8DE9-DDE8-FDC9-42E0C6AC1D3F}"/>
                </a:ext>
              </a:extLst>
            </p:cNvPr>
            <p:cNvSpPr txBox="1"/>
            <p:nvPr/>
          </p:nvSpPr>
          <p:spPr>
            <a:xfrm>
              <a:off x="8310591" y="45189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*addr</a:t>
              </a:r>
              <a:endParaRPr lang="zh-CN" altLang="en-US"/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EC313B2-3AAD-5723-8473-EFAE59FD16D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7168380" y="785662"/>
            <a:ext cx="1697531" cy="85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5116B0F-5A4A-B413-4F29-77F6AC64D25E}"/>
              </a:ext>
            </a:extLst>
          </p:cNvPr>
          <p:cNvSpPr txBox="1"/>
          <p:nvPr/>
        </p:nvSpPr>
        <p:spPr>
          <a:xfrm>
            <a:off x="5926822" y="1459140"/>
            <a:ext cx="124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new </a:t>
            </a:r>
            <a:r>
              <a:rPr lang="zh-CN" altLang="en-US"/>
              <a:t>分配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6EB1340-C6DA-8376-0A0D-3CC027875895}"/>
              </a:ext>
            </a:extLst>
          </p:cNvPr>
          <p:cNvSpPr txBox="1"/>
          <p:nvPr/>
        </p:nvSpPr>
        <p:spPr>
          <a:xfrm>
            <a:off x="6242163" y="5533569"/>
            <a:ext cx="963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delete </a:t>
            </a:r>
            <a:r>
              <a:rPr lang="zh-CN" altLang="en-US"/>
              <a:t>释放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CC26CF0-C264-ABDE-4A54-1056AC1C64DC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7206146" y="5856735"/>
            <a:ext cx="1651921" cy="636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91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5BB33-5697-0A17-83A8-03F8BE17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手动存储期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0F90BD-9F89-43A8-A829-A235F38A8D3C}"/>
              </a:ext>
            </a:extLst>
          </p:cNvPr>
          <p:cNvSpPr txBox="1"/>
          <p:nvPr/>
        </p:nvSpPr>
        <p:spPr>
          <a:xfrm>
            <a:off x="430303" y="1968559"/>
            <a:ext cx="595256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local2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>
                <a:solidFill>
                  <a:srgbClr val="008000"/>
                </a:solidFill>
                <a:latin typeface="Consolas" panose="020B0609020204030204" pitchFamily="49" charset="0"/>
              </a:rPr>
              <a:t>// delete p; </a:t>
            </a:r>
            <a:r>
              <a:rPr lang="zh-CN" altLang="en-US" sz="2400">
                <a:solidFill>
                  <a:srgbClr val="008000"/>
                </a:solidFill>
                <a:latin typeface="Consolas" panose="020B0609020204030204" pitchFamily="49" charset="0"/>
              </a:rPr>
              <a:t>操作系统帮忙擦屁股</a:t>
            </a:r>
            <a:endParaRPr lang="en-US" altLang="zh-CN" sz="2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65DF036-641D-E79F-ACFC-D5C50837D9F6}"/>
              </a:ext>
            </a:extLst>
          </p:cNvPr>
          <p:cNvGrpSpPr/>
          <p:nvPr/>
        </p:nvGrpSpPr>
        <p:grpSpPr>
          <a:xfrm>
            <a:off x="6835500" y="150314"/>
            <a:ext cx="2292944" cy="7335215"/>
            <a:chOff x="6835500" y="168244"/>
            <a:chExt cx="2292944" cy="733521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592B5A1-5DB3-206C-AFE0-00FB6940187A}"/>
                </a:ext>
              </a:extLst>
            </p:cNvPr>
            <p:cNvSpPr/>
            <p:nvPr/>
          </p:nvSpPr>
          <p:spPr>
            <a:xfrm>
              <a:off x="7606732" y="490330"/>
              <a:ext cx="92781" cy="612250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D301057-F1E8-81B1-9AFE-F016E258D995}"/>
                </a:ext>
              </a:extLst>
            </p:cNvPr>
            <p:cNvSpPr/>
            <p:nvPr/>
          </p:nvSpPr>
          <p:spPr>
            <a:xfrm>
              <a:off x="7826911" y="2257292"/>
              <a:ext cx="90545" cy="410764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98009A6-739C-9274-65AC-6A9888C00701}"/>
                </a:ext>
              </a:extLst>
            </p:cNvPr>
            <p:cNvSpPr/>
            <p:nvPr/>
          </p:nvSpPr>
          <p:spPr>
            <a:xfrm>
              <a:off x="8060685" y="2517356"/>
              <a:ext cx="106677" cy="351741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60E1929-5825-990C-7C75-55D2CB16057B}"/>
                </a:ext>
              </a:extLst>
            </p:cNvPr>
            <p:cNvSpPr/>
            <p:nvPr/>
          </p:nvSpPr>
          <p:spPr>
            <a:xfrm>
              <a:off x="8310591" y="2634726"/>
              <a:ext cx="112701" cy="85274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4F6E0A5-11BC-6402-3B44-9037DFC4209D}"/>
                </a:ext>
              </a:extLst>
            </p:cNvPr>
            <p:cNvSpPr/>
            <p:nvPr/>
          </p:nvSpPr>
          <p:spPr>
            <a:xfrm>
              <a:off x="8316615" y="3661769"/>
              <a:ext cx="106677" cy="85274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EC09B46-C730-0F7D-5DA8-4C5EF58348F5}"/>
                </a:ext>
              </a:extLst>
            </p:cNvPr>
            <p:cNvSpPr/>
            <p:nvPr/>
          </p:nvSpPr>
          <p:spPr>
            <a:xfrm>
              <a:off x="8315953" y="4688812"/>
              <a:ext cx="113139" cy="85274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39ACC32-DC09-30A7-18A3-6BB44025877A}"/>
                </a:ext>
              </a:extLst>
            </p:cNvPr>
            <p:cNvSpPr/>
            <p:nvPr/>
          </p:nvSpPr>
          <p:spPr>
            <a:xfrm>
              <a:off x="7831889" y="581330"/>
              <a:ext cx="111814" cy="13255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869F054-D5E8-D905-BD57-D41EB0E76A60}"/>
                </a:ext>
              </a:extLst>
            </p:cNvPr>
            <p:cNvSpPr/>
            <p:nvPr/>
          </p:nvSpPr>
          <p:spPr>
            <a:xfrm>
              <a:off x="8077053" y="772634"/>
              <a:ext cx="116687" cy="11189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2712F07-F085-E78D-3E52-3AAB2F86B417}"/>
                </a:ext>
              </a:extLst>
            </p:cNvPr>
            <p:cNvSpPr txBox="1"/>
            <p:nvPr/>
          </p:nvSpPr>
          <p:spPr>
            <a:xfrm>
              <a:off x="6835500" y="168244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global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8F210EE-B664-6963-56B6-2DD2612F9FAD}"/>
                </a:ext>
              </a:extLst>
            </p:cNvPr>
            <p:cNvSpPr txBox="1"/>
            <p:nvPr/>
          </p:nvSpPr>
          <p:spPr>
            <a:xfrm>
              <a:off x="7761804" y="18845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00B0F0"/>
                  </a:solidFill>
                </a:rPr>
                <a:t>p</a:t>
              </a:r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625A255-8816-0B59-D314-63FD0B268EB5}"/>
                </a:ext>
              </a:extLst>
            </p:cNvPr>
            <p:cNvSpPr txBox="1"/>
            <p:nvPr/>
          </p:nvSpPr>
          <p:spPr>
            <a:xfrm>
              <a:off x="8068761" y="18598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92D050"/>
                  </a:solidFill>
                </a:rPr>
                <a:t>addr</a:t>
              </a:r>
              <a:endParaRPr lang="zh-CN" altLang="en-US">
                <a:solidFill>
                  <a:srgbClr val="92D050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D30BB66-37AF-4839-07A7-90C386E38366}"/>
                </a:ext>
              </a:extLst>
            </p:cNvPr>
            <p:cNvSpPr txBox="1"/>
            <p:nvPr/>
          </p:nvSpPr>
          <p:spPr>
            <a:xfrm>
              <a:off x="7726469" y="231589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C000"/>
                  </a:solidFill>
                </a:rPr>
                <a:t>param</a:t>
              </a:r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79EAEB0-6EDF-DC20-AEAC-D6D502F8307E}"/>
                </a:ext>
              </a:extLst>
            </p:cNvPr>
            <p:cNvSpPr txBox="1"/>
            <p:nvPr/>
          </p:nvSpPr>
          <p:spPr>
            <a:xfrm>
              <a:off x="8103065" y="22795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00B050"/>
                  </a:solidFill>
                </a:rPr>
                <a:t>i</a:t>
              </a:r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F2E6E3F-FF2B-7444-6EB6-A4D2AA2A5281}"/>
                </a:ext>
              </a:extLst>
            </p:cNvPr>
            <p:cNvSpPr txBox="1"/>
            <p:nvPr/>
          </p:nvSpPr>
          <p:spPr>
            <a:xfrm>
              <a:off x="8386495" y="2572649"/>
              <a:ext cx="461665" cy="85215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>
                  <a:solidFill>
                    <a:srgbClr val="7030A0"/>
                  </a:solidFill>
                </a:rPr>
                <a:t>local2</a:t>
              </a:r>
              <a:endParaRPr lang="zh-CN" altLang="en-US">
                <a:solidFill>
                  <a:srgbClr val="7030A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786FC20-7F09-6254-1648-4288C11A8F71}"/>
                </a:ext>
              </a:extLst>
            </p:cNvPr>
            <p:cNvSpPr txBox="1"/>
            <p:nvPr/>
          </p:nvSpPr>
          <p:spPr>
            <a:xfrm>
              <a:off x="8404246" y="3672891"/>
              <a:ext cx="461665" cy="85215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>
                  <a:solidFill>
                    <a:srgbClr val="7030A0"/>
                  </a:solidFill>
                </a:rPr>
                <a:t>local2</a:t>
              </a:r>
              <a:endParaRPr lang="zh-CN" altLang="en-US">
                <a:solidFill>
                  <a:srgbClr val="7030A0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8DFA034-27FC-4D4D-B56E-83D43D15884E}"/>
                </a:ext>
              </a:extLst>
            </p:cNvPr>
            <p:cNvSpPr txBox="1"/>
            <p:nvPr/>
          </p:nvSpPr>
          <p:spPr>
            <a:xfrm>
              <a:off x="8376405" y="4699343"/>
              <a:ext cx="461665" cy="85215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>
                  <a:solidFill>
                    <a:srgbClr val="7030A0"/>
                  </a:solidFill>
                </a:rPr>
                <a:t>local2</a:t>
              </a:r>
              <a:endParaRPr lang="zh-CN" altLang="en-US">
                <a:solidFill>
                  <a:srgbClr val="7030A0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9D02820-C243-85E8-15E8-7BFF4A43AAB9}"/>
                </a:ext>
              </a:extLst>
            </p:cNvPr>
            <p:cNvSpPr/>
            <p:nvPr/>
          </p:nvSpPr>
          <p:spPr>
            <a:xfrm>
              <a:off x="8858066" y="772635"/>
              <a:ext cx="90545" cy="67308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EC544A1-8DE9-DDE8-FDC9-42E0C6AC1D3F}"/>
                </a:ext>
              </a:extLst>
            </p:cNvPr>
            <p:cNvSpPr txBox="1"/>
            <p:nvPr/>
          </p:nvSpPr>
          <p:spPr>
            <a:xfrm>
              <a:off x="8310591" y="45189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*addr</a:t>
              </a:r>
              <a:endParaRPr lang="zh-CN" altLang="en-US"/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EC313B2-3AAD-5723-8473-EFAE59FD16D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7168380" y="785662"/>
            <a:ext cx="1697531" cy="85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5116B0F-5A4A-B413-4F29-77F6AC64D25E}"/>
              </a:ext>
            </a:extLst>
          </p:cNvPr>
          <p:cNvSpPr txBox="1"/>
          <p:nvPr/>
        </p:nvSpPr>
        <p:spPr>
          <a:xfrm>
            <a:off x="5926822" y="1459140"/>
            <a:ext cx="124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new </a:t>
            </a:r>
            <a:r>
              <a:rPr lang="zh-CN" altLang="en-US"/>
              <a:t>分配</a:t>
            </a:r>
          </a:p>
        </p:txBody>
      </p:sp>
    </p:spTree>
    <p:extLst>
      <p:ext uri="{BB962C8B-B14F-4D97-AF65-F5344CB8AC3E}">
        <p14:creationId xmlns:p14="http://schemas.microsoft.com/office/powerpoint/2010/main" val="34539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46DC9-E907-D127-2A98-403286FA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存储期总结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7BD48-1659-AEDE-F711-179398DE0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存储期开始：内存空间诞生</a:t>
            </a:r>
            <a:endParaRPr lang="en-US" altLang="zh-CN"/>
          </a:p>
          <a:p>
            <a:r>
              <a:rPr lang="zh-CN" altLang="en-US"/>
              <a:t>初始化　　：内存空间有意义（构造）</a:t>
            </a:r>
            <a:endParaRPr lang="en-US" altLang="zh-CN"/>
          </a:p>
          <a:p>
            <a:r>
              <a:rPr lang="zh-CN" altLang="en-US"/>
              <a:t>存储期结束：内存空间消失（析构）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从“初始化”到“存储期结束”的过程，也叫变量的生命期</a:t>
            </a:r>
            <a:r>
              <a:rPr lang="en-US" altLang="zh-CN"/>
              <a:t>/</a:t>
            </a:r>
            <a:r>
              <a:rPr lang="zh-CN" altLang="en-US"/>
              <a:t>生命周期。</a:t>
            </a:r>
          </a:p>
        </p:txBody>
      </p:sp>
    </p:spTree>
    <p:extLst>
      <p:ext uri="{BB962C8B-B14F-4D97-AF65-F5344CB8AC3E}">
        <p14:creationId xmlns:p14="http://schemas.microsoft.com/office/powerpoint/2010/main" val="76803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3AA7D-CFC2-0A14-3A36-A3F75979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初始化时机总结</a:t>
            </a:r>
            <a:r>
              <a:rPr lang="zh-CN" altLang="en-US" sz="3600"/>
              <a:t>（上周讲的）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6D22-4932-5888-7A23-416B20E2A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变量被定义</a:t>
            </a:r>
            <a:endParaRPr lang="en-US" altLang="zh-CN"/>
          </a:p>
          <a:p>
            <a:r>
              <a:rPr lang="en-US" altLang="zh-CN"/>
              <a:t>new</a:t>
            </a:r>
          </a:p>
          <a:p>
            <a:r>
              <a:rPr lang="zh-CN" altLang="en-US"/>
              <a:t>函数传参</a:t>
            </a:r>
            <a:endParaRPr lang="en-US" altLang="zh-CN"/>
          </a:p>
          <a:p>
            <a:r>
              <a:rPr lang="zh-CN" altLang="en-US"/>
              <a:t>函数返回</a:t>
            </a:r>
            <a:endParaRPr lang="en-US" altLang="zh-CN"/>
          </a:p>
          <a:p>
            <a:r>
              <a:rPr lang="zh-CN" altLang="en-US" b="1"/>
              <a:t>类型转换</a:t>
            </a:r>
            <a:endParaRPr lang="en-US" altLang="zh-CN" b="1"/>
          </a:p>
          <a:p>
            <a:r>
              <a:rPr lang="zh-CN" altLang="en-US"/>
              <a:t>注：</a:t>
            </a:r>
            <a:r>
              <a:rPr lang="zh-CN" altLang="en-US">
                <a:solidFill>
                  <a:srgbClr val="FF0000"/>
                </a:solidFill>
              </a:rPr>
              <a:t>初始化引用时不会做任何事</a:t>
            </a:r>
            <a:r>
              <a:rPr lang="zh-CN" altLang="en-US"/>
              <a:t>（调用构造函数</a:t>
            </a:r>
            <a:r>
              <a:rPr lang="en-US" altLang="zh-CN"/>
              <a:t>/</a:t>
            </a:r>
            <a:r>
              <a:rPr lang="zh-CN" altLang="en-US"/>
              <a:t>复制</a:t>
            </a:r>
            <a:r>
              <a:rPr lang="en-US" altLang="zh-CN"/>
              <a:t>/...</a:t>
            </a:r>
            <a:r>
              <a:rPr lang="zh-CN" altLang="en-US"/>
              <a:t>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27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9490B-420D-8568-CA83-8C3BF7FF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初始化写法总结</a:t>
            </a:r>
            <a:r>
              <a:rPr lang="zh-CN" altLang="en-US" sz="3600"/>
              <a:t>（上周讲的）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80800-B5AB-2BBB-F477-77153B876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 a{...};</a:t>
            </a:r>
          </a:p>
          <a:p>
            <a:pPr lvl="1"/>
            <a:r>
              <a:rPr lang="en-US" altLang="zh-CN"/>
              <a:t>C++ </a:t>
            </a:r>
            <a:r>
              <a:rPr lang="zh-CN" altLang="en-US"/>
              <a:t>自带的初始化，逐成员</a:t>
            </a:r>
            <a:r>
              <a:rPr lang="en-US" altLang="zh-CN"/>
              <a:t>/</a:t>
            </a:r>
            <a:r>
              <a:rPr lang="zh-CN" altLang="en-US"/>
              <a:t>逐元素初始化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T a(...);</a:t>
            </a:r>
          </a:p>
          <a:p>
            <a:pPr lvl="1"/>
            <a:r>
              <a:rPr lang="zh-CN" altLang="en-US"/>
              <a:t>调用构造函数（自定义初始化行为）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T a = b;</a:t>
            </a:r>
          </a:p>
          <a:p>
            <a:pPr lvl="1"/>
            <a:r>
              <a:rPr lang="zh-CN" altLang="en-US"/>
              <a:t>可以理解为</a:t>
            </a:r>
            <a:r>
              <a:rPr lang="en-US" altLang="zh-CN"/>
              <a:t> T a(b); </a:t>
            </a:r>
            <a:r>
              <a:rPr lang="zh-CN" altLang="en-US"/>
              <a:t>的语法糖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T a;</a:t>
            </a:r>
          </a:p>
          <a:p>
            <a:pPr lvl="1"/>
            <a:r>
              <a:rPr lang="zh-CN" altLang="en-US"/>
              <a:t>（内置类型）不初始化；（类类型）默认初始化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754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1D40D-0C17-4D94-77C2-8F4BEF88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特殊的初始化</a:t>
            </a:r>
            <a:r>
              <a:rPr lang="zh-CN" altLang="en-US" sz="3600"/>
              <a:t>（上周讲的）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2235D-EC35-3536-5A72-DB52983CE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默认初始化（不写初始化器时）</a:t>
            </a:r>
            <a:endParaRPr lang="en-US" altLang="zh-CN"/>
          </a:p>
          <a:p>
            <a:pPr lvl="1"/>
            <a:r>
              <a:rPr lang="zh-CN" altLang="en-US"/>
              <a:t>效果：调用</a:t>
            </a:r>
            <a:r>
              <a:rPr lang="zh-CN" altLang="en-US" b="1"/>
              <a:t>默认构造函数</a:t>
            </a:r>
            <a:r>
              <a:rPr lang="zh-CN" altLang="en-US"/>
              <a:t>（无参构造函数）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复制初始化（常见于函数传参返回时）</a:t>
            </a:r>
            <a:endParaRPr lang="en-US" altLang="zh-CN"/>
          </a:p>
          <a:p>
            <a:pPr lvl="1"/>
            <a:r>
              <a:rPr lang="zh-CN" altLang="en-US"/>
              <a:t>效果：调用</a:t>
            </a:r>
            <a:r>
              <a:rPr lang="zh-CN" altLang="en-US" b="1"/>
              <a:t>复制构造函数</a:t>
            </a:r>
            <a:endParaRPr lang="en-US" altLang="zh-CN" b="1"/>
          </a:p>
          <a:p>
            <a:pPr lvl="1"/>
            <a:endParaRPr lang="en-US" altLang="zh-CN" b="1"/>
          </a:p>
          <a:p>
            <a:r>
              <a:rPr lang="zh-CN" altLang="en-US"/>
              <a:t>编译器有时会预置上述构造函数</a:t>
            </a:r>
            <a:endParaRPr lang="en-US" altLang="zh-CN"/>
          </a:p>
          <a:p>
            <a:pPr lvl="1"/>
            <a:r>
              <a:rPr lang="zh-CN" altLang="en-US"/>
              <a:t>没有任何构造函数时，预置默认构造函数</a:t>
            </a:r>
            <a:endParaRPr lang="en-US" altLang="zh-CN"/>
          </a:p>
          <a:p>
            <a:pPr lvl="1"/>
            <a:r>
              <a:rPr lang="zh-CN" altLang="en-US"/>
              <a:t>没有复制构造函数时，预置复制构造函数</a:t>
            </a:r>
          </a:p>
        </p:txBody>
      </p:sp>
    </p:spTree>
    <p:extLst>
      <p:ext uri="{BB962C8B-B14F-4D97-AF65-F5344CB8AC3E}">
        <p14:creationId xmlns:p14="http://schemas.microsoft.com/office/powerpoint/2010/main" val="21639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onsolas"/>
        <a:ea typeface="等线"/>
        <a:cs typeface=""/>
      </a:majorFont>
      <a:minorFont>
        <a:latin typeface="Consolas"/>
        <a:ea typeface="等线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109</TotalTime>
  <Words>1388</Words>
  <Application>Microsoft Office PowerPoint</Application>
  <PresentationFormat>全屏显示(4:3)</PresentationFormat>
  <Paragraphs>261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Arial</vt:lpstr>
      <vt:lpstr>Consolas</vt:lpstr>
      <vt:lpstr>Office 主题​​</vt:lpstr>
      <vt:lpstr>一些知识梳理</vt:lpstr>
      <vt:lpstr>存储期——内存空间的一生</vt:lpstr>
      <vt:lpstr>初始化——让变量有意义</vt:lpstr>
      <vt:lpstr>手动存储期</vt:lpstr>
      <vt:lpstr>手动存储期</vt:lpstr>
      <vt:lpstr>存储期总结</vt:lpstr>
      <vt:lpstr>初始化时机总结（上周讲的）</vt:lpstr>
      <vt:lpstr>初始化写法总结（上周讲的）</vt:lpstr>
      <vt:lpstr>特殊的初始化（上周讲的）</vt:lpstr>
      <vt:lpstr>赋值运算符</vt:lpstr>
      <vt:lpstr>复制赋值运算符重载</vt:lpstr>
      <vt:lpstr>值类别</vt:lpstr>
      <vt:lpstr>三种值类别+两个类别集合</vt:lpstr>
      <vt:lpstr>泛左值</vt:lpstr>
      <vt:lpstr>泛左值：例子</vt:lpstr>
      <vt:lpstr>纯右值</vt:lpstr>
      <vt:lpstr>纯右值：例子</vt:lpstr>
      <vt:lpstr>更多例子</vt:lpstr>
      <vt:lpstr>感性的比较</vt:lpstr>
      <vt:lpstr>转换</vt:lpstr>
      <vt:lpstr>泛左值特性</vt:lpstr>
      <vt:lpstr>纯右值特性</vt:lpstr>
      <vt:lpstr>只读左值引用 const T&amp;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一些知识梳理</dc:title>
  <dc:creator>谷 雨</dc:creator>
  <cp:lastModifiedBy>谷 雨</cp:lastModifiedBy>
  <cp:revision>7</cp:revision>
  <dcterms:created xsi:type="dcterms:W3CDTF">2023-03-17T09:01:57Z</dcterms:created>
  <dcterms:modified xsi:type="dcterms:W3CDTF">2023-03-17T10:51:42Z</dcterms:modified>
</cp:coreProperties>
</file>