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4BDE-5588-43F3-AC03-2F40032A445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294B-A795-4DD8-A016-A34CA4A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.cf/std::st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4F29F0-E8C3-AD99-0A66-9F96134C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26DD1E-98C1-B693-E8EE-68108E4D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override </a:t>
            </a:r>
            <a:r>
              <a:rPr lang="zh-CN" altLang="en-US"/>
              <a:t>与 </a:t>
            </a:r>
            <a:r>
              <a:rPr lang="en-US" altLang="zh-CN"/>
              <a:t>final</a:t>
            </a:r>
          </a:p>
          <a:p>
            <a:r>
              <a:rPr lang="en-US" altLang="zh-CN"/>
              <a:t>std::string</a:t>
            </a:r>
          </a:p>
          <a:p>
            <a:r>
              <a:rPr lang="en-US" altLang="zh-CN"/>
              <a:t>C++ </a:t>
            </a:r>
            <a:r>
              <a:rPr lang="zh-CN" altLang="en-US"/>
              <a:t>风格类型转换</a:t>
            </a:r>
          </a:p>
        </p:txBody>
      </p:sp>
    </p:spTree>
    <p:extLst>
      <p:ext uri="{BB962C8B-B14F-4D97-AF65-F5344CB8AC3E}">
        <p14:creationId xmlns:p14="http://schemas.microsoft.com/office/powerpoint/2010/main" val="23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49DD1-F11C-101E-6BCA-185A6801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</a:t>
            </a:r>
            <a:r>
              <a:rPr lang="zh-CN" altLang="en-US"/>
              <a:t>：禁止继承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7E7109-D8AA-D1A5-82C8-4AB46718E00F}"/>
              </a:ext>
            </a:extLst>
          </p:cNvPr>
          <p:cNvSpPr txBox="1"/>
          <p:nvPr/>
        </p:nvSpPr>
        <p:spPr>
          <a:xfrm>
            <a:off x="628650" y="2056754"/>
            <a:ext cx="7886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override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试图继续派生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——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抱歉不可以</a:t>
            </a:r>
            <a:endParaRPr lang="zh-CN" alt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DerivedAgain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 u="dbl">
                <a:solidFill>
                  <a:srgbClr val="267F99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[...]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C55D0B3-66CE-02F3-B383-8F17C6C6B16C}"/>
              </a:ext>
            </a:extLst>
          </p:cNvPr>
          <p:cNvSpPr/>
          <p:nvPr/>
        </p:nvSpPr>
        <p:spPr>
          <a:xfrm>
            <a:off x="6400801" y="5457228"/>
            <a:ext cx="2398644" cy="1139687"/>
          </a:xfrm>
          <a:prstGeom prst="wedgeRectCallout">
            <a:avLst>
              <a:gd name="adj1" fmla="val -85975"/>
              <a:gd name="adj2" fmla="val -712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C1904</a:t>
            </a:r>
            <a:r>
              <a:rPr lang="zh-CN" altLang="en-US">
                <a:solidFill>
                  <a:srgbClr val="FF0000"/>
                </a:solidFill>
              </a:rPr>
              <a:t>：无法将 </a:t>
            </a:r>
            <a:r>
              <a:rPr lang="en-US" altLang="zh-CN">
                <a:solidFill>
                  <a:srgbClr val="FF0000"/>
                </a:solidFill>
              </a:rPr>
              <a:t>final </a:t>
            </a:r>
            <a:r>
              <a:rPr lang="zh-CN" altLang="en-US">
                <a:solidFill>
                  <a:srgbClr val="FF0000"/>
                </a:solidFill>
              </a:rPr>
              <a:t>类作为基类</a:t>
            </a:r>
          </a:p>
        </p:txBody>
      </p:sp>
    </p:spTree>
    <p:extLst>
      <p:ext uri="{BB962C8B-B14F-4D97-AF65-F5344CB8AC3E}">
        <p14:creationId xmlns:p14="http://schemas.microsoft.com/office/powerpoint/2010/main" val="4193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34A0-2ACC-2B0E-C0C8-8DDC95E5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</a:t>
            </a:r>
            <a:r>
              <a:rPr lang="zh-CN" altLang="en-US"/>
              <a:t>和</a:t>
            </a:r>
            <a:r>
              <a:rPr lang="en-US" altLang="zh-CN"/>
              <a:t> override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669C0-8863-090E-8653-F5B3AC81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主要是起提示作用</a:t>
            </a:r>
            <a:endParaRPr lang="en-US" altLang="zh-CN"/>
          </a:p>
          <a:p>
            <a:pPr lvl="1"/>
            <a:r>
              <a:rPr lang="zh-CN" altLang="en-US"/>
              <a:t>提示编译器（报错、优化、</a:t>
            </a:r>
            <a:r>
              <a:rPr lang="en-US" altLang="zh-CN"/>
              <a:t>……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提示你自己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大部分情况下不写也行，但是写上总是有好处的</a:t>
            </a:r>
            <a:endParaRPr lang="en-US" altLang="zh-CN"/>
          </a:p>
          <a:p>
            <a:r>
              <a:rPr lang="zh-CN" altLang="en-US"/>
              <a:t>大作业可能会有所考察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override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与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final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是条件性关键字，可以用作变量名但是不推荐。</a:t>
            </a:r>
          </a:p>
        </p:txBody>
      </p:sp>
    </p:spTree>
    <p:extLst>
      <p:ext uri="{BB962C8B-B14F-4D97-AF65-F5344CB8AC3E}">
        <p14:creationId xmlns:p14="http://schemas.microsoft.com/office/powerpoint/2010/main" val="110970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76DC-2F2E-40EC-0AC9-A9CB5EE2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std::string </a:t>
            </a:r>
            <a:r>
              <a:rPr lang="zh-CN" altLang="en-US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91FB4-FBC4-6921-253D-FE432C35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标准库提供的字符串类</a:t>
            </a:r>
            <a:endParaRPr lang="en-US" altLang="zh-CN"/>
          </a:p>
          <a:p>
            <a:pPr lvl="1"/>
            <a:r>
              <a:rPr lang="zh-CN" altLang="en-US"/>
              <a:t>包装 </a:t>
            </a:r>
            <a:r>
              <a:rPr lang="en-US" altLang="zh-CN"/>
              <a:t>C </a:t>
            </a:r>
            <a:r>
              <a:rPr lang="zh-CN" altLang="en-US"/>
              <a:t>风格字符串</a:t>
            </a:r>
            <a:endParaRPr lang="en-US" altLang="zh-CN"/>
          </a:p>
          <a:p>
            <a:pPr lvl="1"/>
            <a:r>
              <a:rPr lang="zh-CN" altLang="en-US"/>
              <a:t>深复制</a:t>
            </a:r>
            <a:endParaRPr lang="en-US" altLang="zh-CN"/>
          </a:p>
          <a:p>
            <a:pPr lvl="1"/>
            <a:r>
              <a:rPr lang="en-US" altLang="zh-CN"/>
              <a:t>operator[]</a:t>
            </a:r>
            <a:r>
              <a:rPr lang="zh-CN" altLang="en-US"/>
              <a:t>、</a:t>
            </a:r>
            <a:r>
              <a:rPr lang="en-US" altLang="zh-CN"/>
              <a:t>operator+</a:t>
            </a:r>
            <a:r>
              <a:rPr lang="zh-CN" altLang="en-US"/>
              <a:t>、</a:t>
            </a:r>
            <a:r>
              <a:rPr lang="en-US" altLang="zh-CN"/>
              <a:t>operator+=</a:t>
            </a:r>
          </a:p>
          <a:p>
            <a:pPr lvl="1"/>
            <a:r>
              <a:rPr lang="en-US" altLang="zh-CN"/>
              <a:t>operator==</a:t>
            </a:r>
          </a:p>
          <a:p>
            <a:pPr lvl="1"/>
            <a:r>
              <a:rPr lang="zh-CN" altLang="en-US"/>
              <a:t>基于字典序的比较</a:t>
            </a:r>
            <a:endParaRPr lang="en-US" altLang="zh-CN"/>
          </a:p>
          <a:p>
            <a:pPr lvl="1"/>
            <a:r>
              <a:rPr lang="zh-CN" altLang="en-US"/>
              <a:t>输入输出</a:t>
            </a:r>
            <a:endParaRPr lang="en-US" altLang="zh-CN"/>
          </a:p>
          <a:p>
            <a:pPr lvl="2"/>
            <a:r>
              <a:rPr lang="en-US" altLang="zh-CN"/>
              <a:t>operator&lt;&lt;</a:t>
            </a:r>
            <a:r>
              <a:rPr lang="zh-CN" altLang="en-US"/>
              <a:t>、</a:t>
            </a:r>
            <a:r>
              <a:rPr lang="en-US" altLang="zh-CN"/>
              <a:t>operator&gt;&gt;</a:t>
            </a:r>
          </a:p>
          <a:p>
            <a:pPr lvl="2"/>
            <a:r>
              <a:rPr lang="en-US" altLang="zh-CN"/>
              <a:t>std::getline(std::cin, str);</a:t>
            </a:r>
          </a:p>
          <a:p>
            <a:pPr lvl="1"/>
            <a:r>
              <a:rPr lang="en-US" altLang="zh-CN"/>
              <a:t>.substr(begin, len) </a:t>
            </a:r>
            <a:r>
              <a:rPr lang="zh-CN" altLang="en-US"/>
              <a:t>子串</a:t>
            </a:r>
            <a:endParaRPr lang="en-US" altLang="zh-CN"/>
          </a:p>
          <a:p>
            <a:pPr lvl="1"/>
            <a:r>
              <a:rPr lang="en-US" altLang="zh-CN"/>
              <a:t>.erase(pos) .insert(pos, ch) </a:t>
            </a:r>
            <a:r>
              <a:rPr lang="zh-CN" altLang="en-US"/>
              <a:t>增删</a:t>
            </a:r>
          </a:p>
        </p:txBody>
      </p:sp>
    </p:spTree>
    <p:extLst>
      <p:ext uri="{BB962C8B-B14F-4D97-AF65-F5344CB8AC3E}">
        <p14:creationId xmlns:p14="http://schemas.microsoft.com/office/powerpoint/2010/main" val="34116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0BA7-7FFC-383C-16B2-4D36DCAE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标准库的内容，建议自己查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2105B-8F7F-B871-0DB0-E96FBB32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07025"/>
            <a:ext cx="7886700" cy="2969937"/>
          </a:xfrm>
        </p:spPr>
        <p:txBody>
          <a:bodyPr/>
          <a:lstStyle/>
          <a:p>
            <a:r>
              <a:rPr lang="zh-CN" altLang="en-US"/>
              <a:t>我之后也把董豪班</a:t>
            </a:r>
            <a:r>
              <a:rPr lang="en-US" altLang="zh-CN"/>
              <a:t>《</a:t>
            </a:r>
            <a:r>
              <a:rPr lang="zh-CN" altLang="en-US"/>
              <a:t>计概 </a:t>
            </a:r>
            <a:r>
              <a:rPr lang="en-US" altLang="zh-CN"/>
              <a:t>A》</a:t>
            </a:r>
            <a:r>
              <a:rPr lang="zh-CN" altLang="en-US"/>
              <a:t>关于 </a:t>
            </a:r>
            <a:r>
              <a:rPr lang="en-US" altLang="zh-CN"/>
              <a:t>std::string </a:t>
            </a:r>
            <a:r>
              <a:rPr lang="zh-CN" altLang="en-US"/>
              <a:t>的补充课件发群里。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C15120-3363-D1F7-19E0-BF42A5CD3EA3}"/>
              </a:ext>
            </a:extLst>
          </p:cNvPr>
          <p:cNvSpPr txBox="1"/>
          <p:nvPr/>
        </p:nvSpPr>
        <p:spPr>
          <a:xfrm>
            <a:off x="422206" y="1875321"/>
            <a:ext cx="8299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>
                <a:hlinkClick r:id="rId2"/>
              </a:rPr>
              <a:t>https://zh.cppref.cf/std::string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9342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E7D08-BF99-F5BB-4580-C1DC37C1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500B7-1CD2-2B00-76FC-5F587974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</a:t>
            </a:r>
            <a:r>
              <a:rPr lang="zh-CN" altLang="en-US"/>
              <a:t>有很多类型转换的写法。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各种场合发生的隐式转换；</a:t>
            </a:r>
            <a:endParaRPr lang="en-US" altLang="zh-CN"/>
          </a:p>
          <a:p>
            <a:pPr lvl="1"/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/>
              <a:t>(type)value</a:t>
            </a:r>
            <a:r>
              <a:rPr lang="zh-CN" altLang="en-US"/>
              <a:t>：</a:t>
            </a:r>
            <a:r>
              <a:rPr lang="en-US" altLang="zh-CN"/>
              <a:t>C </a:t>
            </a:r>
            <a:r>
              <a:rPr lang="zh-CN" altLang="en-US"/>
              <a:t>风格显式转换；</a:t>
            </a:r>
            <a:endParaRPr lang="en-US" altLang="zh-CN"/>
          </a:p>
          <a:p>
            <a:pPr lvl="1"/>
            <a:r>
              <a:rPr lang="nl-NL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nl-NL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ok </a:t>
            </a:r>
            <a:r>
              <a:rPr lang="nl-NL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nl-NL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NL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l-NL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::cin;</a:t>
            </a:r>
          </a:p>
          <a:p>
            <a:pPr lvl="1"/>
            <a:endParaRPr lang="nl-NL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/>
              <a:t>type(value)</a:t>
            </a:r>
            <a:r>
              <a:rPr lang="zh-CN" altLang="en-US"/>
              <a:t>：</a:t>
            </a:r>
            <a:r>
              <a:rPr lang="en-US" altLang="zh-CN"/>
              <a:t>C++ </a:t>
            </a:r>
            <a:r>
              <a:rPr lang="zh-CN" altLang="en-US"/>
              <a:t>风格显式转换；</a:t>
            </a:r>
            <a:endParaRPr lang="en-US" altLang="zh-CN"/>
          </a:p>
          <a:p>
            <a:pPr lvl="1"/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86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0DD6F-4D9E-5E3F-BF73-0339CEE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类型转换太多了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65B41-8C09-CC98-79FD-667467A5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浮点数和整数的转换 </a:t>
            </a:r>
            <a:r>
              <a:rPr lang="en-US" altLang="zh-CN"/>
              <a:t>double(42)</a:t>
            </a:r>
          </a:p>
          <a:p>
            <a:r>
              <a:rPr lang="zh-CN" altLang="en-US"/>
              <a:t>构造“临时量”的转换 </a:t>
            </a:r>
            <a:r>
              <a:rPr lang="en-US" altLang="zh-CN"/>
              <a:t>MyClass(foo, bar)</a:t>
            </a:r>
          </a:p>
          <a:p>
            <a:r>
              <a:rPr lang="zh-CN" altLang="en-US"/>
              <a:t>派生类到基类的转换 </a:t>
            </a:r>
            <a:r>
              <a:rPr lang="en-US" altLang="zh-CN"/>
              <a:t>(Base*)pd</a:t>
            </a:r>
          </a:p>
          <a:p>
            <a:r>
              <a:rPr lang="zh-CN" altLang="en-US"/>
              <a:t>基类到派生类的转换 </a:t>
            </a:r>
            <a:r>
              <a:rPr lang="en-US" altLang="zh-CN"/>
              <a:t>(Derived*)pb</a:t>
            </a:r>
          </a:p>
          <a:p>
            <a:r>
              <a:rPr lang="zh-CN" altLang="en-US"/>
              <a:t>从 </a:t>
            </a:r>
            <a:r>
              <a:rPr lang="en-US" altLang="zh-CN"/>
              <a:t>void* </a:t>
            </a:r>
            <a:r>
              <a:rPr lang="zh-CN" altLang="en-US"/>
              <a:t>转换</a:t>
            </a:r>
            <a:r>
              <a:rPr lang="en-US" altLang="zh-CN"/>
              <a:t> (MyStruct*)alloc(...)</a:t>
            </a:r>
          </a:p>
          <a:p>
            <a:r>
              <a:rPr lang="zh-CN" altLang="en-US"/>
              <a:t>不想要</a:t>
            </a:r>
            <a:r>
              <a:rPr lang="en-US" altLang="zh-CN"/>
              <a:t> const </a:t>
            </a:r>
            <a:r>
              <a:rPr lang="zh-CN" altLang="en-US"/>
              <a:t>的转换 </a:t>
            </a:r>
            <a:r>
              <a:rPr lang="en-US" altLang="zh-CN"/>
              <a:t>(T*)constPtr</a:t>
            </a:r>
          </a:p>
          <a:p>
            <a:r>
              <a:rPr lang="zh-CN" altLang="en-US"/>
              <a:t>瞎几把转</a:t>
            </a:r>
            <a:r>
              <a:rPr lang="en-US" altLang="zh-CN"/>
              <a:t> (double*)(&amp;intVal)</a:t>
            </a:r>
          </a:p>
          <a:p>
            <a:r>
              <a:rPr lang="zh-CN" altLang="en-US"/>
              <a:t>瞎几把转</a:t>
            </a:r>
            <a:r>
              <a:rPr lang="en-US" altLang="zh-CN"/>
              <a:t>×2 (long long)ptr</a:t>
            </a:r>
          </a:p>
          <a:p>
            <a:r>
              <a:rPr lang="en-US" altLang="zh-CN"/>
              <a:t>……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6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A99B9-87BF-884C-2694-0A205A63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</a:t>
            </a:r>
            <a:r>
              <a:rPr lang="zh-CN" altLang="en-US"/>
              <a:t>从转换的安全性上分类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7B8CB-A2CE-BB73-05C2-0FA7E36C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基本上安全</a:t>
            </a:r>
            <a:r>
              <a:rPr lang="zh-CN" altLang="en-US"/>
              <a:t>的显式转换 </a:t>
            </a:r>
            <a:r>
              <a:rPr lang="en-US" altLang="zh-CN"/>
              <a:t>static_cast</a:t>
            </a:r>
          </a:p>
          <a:p>
            <a:r>
              <a:rPr lang="zh-CN" altLang="en-US" b="1"/>
              <a:t>非常安全</a:t>
            </a:r>
            <a:r>
              <a:rPr lang="zh-CN" altLang="en-US"/>
              <a:t>的动态类型转换 </a:t>
            </a:r>
            <a:r>
              <a:rPr lang="en-US" altLang="zh-CN"/>
              <a:t>dynamic_cast</a:t>
            </a:r>
          </a:p>
          <a:p>
            <a:r>
              <a:rPr lang="zh-CN" altLang="en-US" b="1"/>
              <a:t>危险的</a:t>
            </a:r>
            <a:r>
              <a:rPr lang="zh-CN" altLang="en-US"/>
              <a:t>移除只读性的转换 </a:t>
            </a:r>
            <a:r>
              <a:rPr lang="en-US" altLang="zh-CN"/>
              <a:t>const_cast</a:t>
            </a:r>
          </a:p>
          <a:p>
            <a:r>
              <a:rPr lang="zh-CN" altLang="en-US" b="1"/>
              <a:t>超级危险</a:t>
            </a:r>
            <a:r>
              <a:rPr lang="zh-CN" altLang="en-US"/>
              <a:t>的瞎几把转</a:t>
            </a:r>
            <a:r>
              <a:rPr lang="en-US" altLang="zh-CN"/>
              <a:t> reinterpret_cast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除了来自多个值的函数型显式转换，</a:t>
            </a:r>
            <a:r>
              <a:rPr lang="zh-CN" altLang="en-US"/>
              <a:t>所有的转换都可以分到上述四类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A4E75-B2E8-2751-1D0A-95315C263BD0}"/>
              </a:ext>
            </a:extLst>
          </p:cNvPr>
          <p:cNvSpPr txBox="1"/>
          <p:nvPr/>
        </p:nvSpPr>
        <p:spPr>
          <a:xfrm>
            <a:off x="2097156" y="4239833"/>
            <a:ext cx="4949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xxx_cast</a:t>
            </a:r>
            <a:r>
              <a:rPr lang="en-US" altLang="zh-CN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zh-CN" altLang="en-US" sz="3200" i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目标</a:t>
            </a:r>
            <a:r>
              <a:rPr lang="zh-CN" altLang="en-US" sz="32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类型</a:t>
            </a:r>
            <a:r>
              <a:rPr lang="en-US" altLang="zh-CN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32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值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87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9FF05-723D-1A1F-F529-40AAB976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0867F-5B21-47C6-B136-4D99F9E2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字面意思：静态的类型转换</a:t>
            </a:r>
            <a:endParaRPr lang="en-US" altLang="zh-CN"/>
          </a:p>
          <a:p>
            <a:r>
              <a:rPr lang="zh-CN" altLang="en-US"/>
              <a:t>基本上安全的转换。</a:t>
            </a:r>
            <a:endParaRPr lang="en-US" altLang="zh-CN"/>
          </a:p>
          <a:p>
            <a:pPr lvl="1"/>
            <a:r>
              <a:rPr lang="zh-CN" altLang="en-US"/>
              <a:t>算术类型转换；</a:t>
            </a:r>
            <a:endParaRPr lang="en-US" altLang="zh-CN"/>
          </a:p>
          <a:p>
            <a:pPr lvl="1"/>
            <a:r>
              <a:rPr lang="zh-CN" altLang="en-US"/>
              <a:t>自定义的类型转换；</a:t>
            </a:r>
            <a:endParaRPr lang="en-US" altLang="zh-CN"/>
          </a:p>
          <a:p>
            <a:pPr lvl="1"/>
            <a:r>
              <a:rPr lang="zh-CN" altLang="en-US"/>
              <a:t>增加指针</a:t>
            </a:r>
            <a:r>
              <a:rPr lang="en-US" altLang="zh-CN"/>
              <a:t>/</a:t>
            </a:r>
            <a:r>
              <a:rPr lang="zh-CN" altLang="en-US"/>
              <a:t>引用只读性的转换；</a:t>
            </a:r>
            <a:endParaRPr lang="en-US" altLang="zh-CN"/>
          </a:p>
          <a:p>
            <a:pPr lvl="1"/>
            <a:r>
              <a:rPr lang="zh-CN" altLang="en-US"/>
              <a:t>枚举类型转换；</a:t>
            </a:r>
            <a:endParaRPr lang="en-US" altLang="zh-CN"/>
          </a:p>
          <a:p>
            <a:pPr lvl="1"/>
            <a:r>
              <a:rPr lang="zh-CN" altLang="en-US" b="1"/>
              <a:t>派生类指针到基类指针的转换；</a:t>
            </a:r>
            <a:endParaRPr lang="en-US" altLang="zh-CN" b="1"/>
          </a:p>
          <a:p>
            <a:pPr lvl="1"/>
            <a:r>
              <a:rPr lang="zh-CN" altLang="en-US" b="1"/>
              <a:t>基类指针到派生类指针的转换</a:t>
            </a:r>
            <a:r>
              <a:rPr lang="en-US" altLang="zh-CN" b="1"/>
              <a:t>;</a:t>
            </a:r>
          </a:p>
          <a:p>
            <a:pPr lvl="1"/>
            <a:r>
              <a:rPr lang="zh-CN" altLang="en-US"/>
              <a:t>到</a:t>
            </a:r>
            <a:r>
              <a:rPr lang="en-US" altLang="zh-CN"/>
              <a:t> void* </a:t>
            </a:r>
            <a:r>
              <a:rPr lang="zh-CN" altLang="en-US"/>
              <a:t>的指针转换。</a:t>
            </a:r>
          </a:p>
        </p:txBody>
      </p:sp>
    </p:spTree>
    <p:extLst>
      <p:ext uri="{BB962C8B-B14F-4D97-AF65-F5344CB8AC3E}">
        <p14:creationId xmlns:p14="http://schemas.microsoft.com/office/powerpoint/2010/main" val="164357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5BE12-CE9E-69E6-302E-213BDE3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static_cast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79A33-FD91-4D94-C6DD-91784175236A}"/>
              </a:ext>
            </a:extLst>
          </p:cNvPr>
          <p:cNvSpPr txBox="1"/>
          <p:nvPr/>
        </p:nvSpPr>
        <p:spPr>
          <a:xfrm>
            <a:off x="1848471" y="1835702"/>
            <a:ext cx="54470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pDerived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pBase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pDerived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pBase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640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A607-A2C9-3A5D-B4D1-489E562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static_cast </a:t>
            </a:r>
            <a:r>
              <a:rPr lang="zh-CN" altLang="en-US"/>
              <a:t>可能的危险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FA692-0C65-7F99-91B0-6032069E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算术类型转换：“溢出”</a:t>
            </a:r>
            <a:endParaRPr lang="en-US" altLang="zh-CN"/>
          </a:p>
          <a:p>
            <a:pPr lvl="1"/>
            <a:r>
              <a:rPr lang="zh-CN" altLang="en-US"/>
              <a:t>“长数”转换到“短数”放不下</a:t>
            </a:r>
            <a:endParaRPr lang="en-US" altLang="zh-CN"/>
          </a:p>
          <a:p>
            <a:pPr lvl="1"/>
            <a:r>
              <a:rPr lang="zh-CN" altLang="en-US"/>
              <a:t>负数转换到无符号数</a:t>
            </a:r>
            <a:endParaRPr lang="en-US" altLang="zh-CN"/>
          </a:p>
          <a:p>
            <a:r>
              <a:rPr lang="zh-CN" altLang="en-US" b="1"/>
              <a:t>向下转型</a:t>
            </a:r>
            <a:r>
              <a:rPr lang="zh-CN" altLang="en-US"/>
              <a:t>：从基类指针到派生类指针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4B9218-8C3C-4D35-1E92-C7B125B09159}"/>
              </a:ext>
            </a:extLst>
          </p:cNvPr>
          <p:cNvSpPr txBox="1"/>
          <p:nvPr/>
        </p:nvSpPr>
        <p:spPr>
          <a:xfrm>
            <a:off x="848140" y="4251428"/>
            <a:ext cx="76672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ptrOk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ptrBad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ptrOk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ptrBad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Oops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F6E56-0837-5CE1-F434-AE22D980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override </a:t>
            </a:r>
            <a:r>
              <a:rPr lang="zh-CN" altLang="en-US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4FA5-52E9-710A-A3DB-D22D2A85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修饰一个成员函数</a:t>
            </a:r>
            <a:endParaRPr lang="en-US" altLang="zh-CN"/>
          </a:p>
          <a:p>
            <a:r>
              <a:rPr lang="zh-CN" altLang="en-US"/>
              <a:t>强调该成员函数</a:t>
            </a:r>
            <a:r>
              <a:rPr lang="zh-CN" altLang="en-US" b="1"/>
              <a:t>必须要覆盖</a:t>
            </a:r>
            <a:r>
              <a:rPr lang="zh-CN" altLang="en-US"/>
              <a:t>某个基类虚函数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增加可理解性（比“不省略 </a:t>
            </a:r>
            <a:r>
              <a:rPr lang="en-US" altLang="zh-CN"/>
              <a:t>virtual</a:t>
            </a:r>
            <a:r>
              <a:rPr lang="zh-CN" altLang="en-US"/>
              <a:t>”更好）</a:t>
            </a:r>
            <a:endParaRPr lang="en-US" altLang="zh-CN"/>
          </a:p>
          <a:p>
            <a:r>
              <a:rPr lang="zh-CN" altLang="en-US"/>
              <a:t>增加正确性（见后）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62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B848-4A0D-8A2A-758D-85E8CF6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C2419-D146-AF8B-5287-5B6D0279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字面意思：</a:t>
            </a:r>
            <a:r>
              <a:rPr lang="zh-CN" altLang="en-US" b="1"/>
              <a:t>动态</a:t>
            </a:r>
            <a:r>
              <a:rPr lang="zh-CN" altLang="en-US"/>
              <a:t>类型转换</a:t>
            </a:r>
            <a:endParaRPr lang="en-US" altLang="zh-CN"/>
          </a:p>
          <a:p>
            <a:r>
              <a:rPr lang="zh-CN" altLang="en-US"/>
              <a:t>动态：运行时，</a:t>
            </a:r>
            <a:r>
              <a:rPr lang="en-US" altLang="zh-CN"/>
              <a:t>RTTI</a:t>
            </a:r>
            <a:r>
              <a:rPr lang="zh-CN" altLang="en-US"/>
              <a:t>，依赖于虚函数</a:t>
            </a:r>
            <a:endParaRPr lang="en-US" altLang="zh-CN"/>
          </a:p>
          <a:p>
            <a:r>
              <a:rPr lang="zh-CN" altLang="en-US"/>
              <a:t>保证多态类型</a:t>
            </a:r>
            <a:r>
              <a:rPr lang="zh-CN" altLang="en-US" b="1"/>
              <a:t>向下转型的绝对安全</a:t>
            </a:r>
            <a:r>
              <a:rPr lang="zh-CN" altLang="en-US"/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29190A-684B-77EE-3712-6388396F3FF5}"/>
              </a:ext>
            </a:extLst>
          </p:cNvPr>
          <p:cNvSpPr txBox="1"/>
          <p:nvPr/>
        </p:nvSpPr>
        <p:spPr>
          <a:xfrm>
            <a:off x="1374913" y="3560113"/>
            <a:ext cx="63941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ptrOk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ptrBad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endParaRPr lang="en-US" altLang="zh-CN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，得到指向 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的指针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ptrOk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也 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，但是得到的是空指针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ptrBad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587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7DF8B-B098-FF7F-11FF-2309931E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 + dynamic_cast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332A2-1AF5-9548-8CCC-109AA0A0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你们可能不知道，</a:t>
            </a:r>
            <a:r>
              <a:rPr lang="en-US" altLang="zh-CN"/>
              <a:t>C++ </a:t>
            </a:r>
            <a:r>
              <a:rPr lang="zh-CN" altLang="en-US"/>
              <a:t>的</a:t>
            </a:r>
            <a:r>
              <a:rPr lang="en-US" altLang="zh-CN"/>
              <a:t> if </a:t>
            </a:r>
            <a:r>
              <a:rPr lang="zh-CN" altLang="en-US"/>
              <a:t>条件里可以声明变量</a:t>
            </a:r>
            <a:endParaRPr lang="en-US" altLang="zh-CN"/>
          </a:p>
          <a:p>
            <a:r>
              <a:rPr lang="zh-CN" altLang="en-US"/>
              <a:t>若该变量被初始化为“假”（即转换到</a:t>
            </a:r>
            <a:r>
              <a:rPr lang="en-US" altLang="zh-CN"/>
              <a:t> bool </a:t>
            </a:r>
            <a:r>
              <a:rPr lang="zh-CN" altLang="en-US"/>
              <a:t>为</a:t>
            </a:r>
            <a:r>
              <a:rPr lang="en-US" altLang="zh-CN"/>
              <a:t> false</a:t>
            </a:r>
            <a:r>
              <a:rPr lang="zh-CN" altLang="en-US"/>
              <a:t>），那么接下来的分支不执行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7BEC10-0101-1009-FFF8-05772070379A}"/>
              </a:ext>
            </a:extLst>
          </p:cNvPr>
          <p:cNvSpPr txBox="1"/>
          <p:nvPr/>
        </p:nvSpPr>
        <p:spPr>
          <a:xfrm>
            <a:off x="1330187" y="4232852"/>
            <a:ext cx="64836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若执行到此处，则 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 ≠ 0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5E84-4AEB-6BA7-45AC-D2CECB8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 + dynamic_cast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E59D-CE60-1B82-C7EF-7EBF2713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9391"/>
            <a:ext cx="7886700" cy="2267571"/>
          </a:xfrm>
        </p:spPr>
        <p:txBody>
          <a:bodyPr/>
          <a:lstStyle/>
          <a:p>
            <a:r>
              <a:rPr lang="zh-CN" altLang="en-US"/>
              <a:t>若</a:t>
            </a:r>
            <a:r>
              <a:rPr lang="en-US" altLang="zh-CN"/>
              <a:t> pAnimal </a:t>
            </a:r>
            <a:r>
              <a:rPr lang="zh-CN" altLang="en-US"/>
              <a:t>指向</a:t>
            </a:r>
            <a:r>
              <a:rPr lang="en-US" altLang="zh-CN"/>
              <a:t> Dog</a:t>
            </a:r>
            <a:r>
              <a:rPr lang="zh-CN" altLang="en-US"/>
              <a:t>，则转换并执行相关操作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F2A003-FD93-FF8C-4A18-C5CBA4289544}"/>
              </a:ext>
            </a:extLst>
          </p:cNvPr>
          <p:cNvSpPr txBox="1"/>
          <p:nvPr/>
        </p:nvSpPr>
        <p:spPr>
          <a:xfrm>
            <a:off x="628650" y="1859340"/>
            <a:ext cx="7886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ptrDog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pAnimal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ptrDog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2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5A8C4-6639-96A1-BE15-9FEBCDE9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dynamic_cast </a:t>
            </a:r>
            <a:r>
              <a:rPr lang="zh-CN" altLang="en-US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AAB09-5BA8-8A76-9124-55A5D3B1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 </a:t>
            </a:r>
            <a:r>
              <a:rPr lang="en-US" altLang="zh-CN"/>
              <a:t>RTTI</a:t>
            </a:r>
            <a:r>
              <a:rPr lang="zh-CN" altLang="en-US"/>
              <a:t>，而 </a:t>
            </a:r>
            <a:r>
              <a:rPr lang="en-US" altLang="zh-CN"/>
              <a:t>RTTI </a:t>
            </a:r>
            <a:r>
              <a:rPr lang="zh-CN" altLang="en-US"/>
              <a:t>强依赖于虚函数多态，所以仅限于多态类型</a:t>
            </a:r>
            <a:r>
              <a:rPr lang="en-US" altLang="zh-CN"/>
              <a:t>/</a:t>
            </a:r>
            <a:r>
              <a:rPr lang="zh-CN" altLang="en-US"/>
              <a:t>有虚函数的类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性能比</a:t>
            </a:r>
            <a:r>
              <a:rPr lang="en-US" altLang="zh-CN"/>
              <a:t> typeid </a:t>
            </a:r>
            <a:r>
              <a:rPr lang="zh-CN" altLang="en-US"/>
              <a:t>要低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因为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typeid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直接判断对象是否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等于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某类型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dynamic_cast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判断对象是否是某类型的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子类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/>
              <a:t>dynamic_cast </a:t>
            </a:r>
            <a:r>
              <a:rPr lang="zh-CN" altLang="en-US"/>
              <a:t>转换到非法引用时，抛出</a:t>
            </a:r>
            <a:r>
              <a:rPr lang="zh-CN" altLang="en-US" i="1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99875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2CF59-A129-DD5E-D63C-D7944634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1D3D3-002C-7180-B663-E1C5CDD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字面意思：只读性转换</a:t>
            </a:r>
            <a:endParaRPr lang="en-US" altLang="zh-CN"/>
          </a:p>
          <a:p>
            <a:r>
              <a:rPr lang="zh-CN" altLang="en-US"/>
              <a:t>用于移除指针或引用的只读性。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C44D99-C09A-35E4-A9C0-9F8F81848CA0}"/>
              </a:ext>
            </a:extLst>
          </p:cNvPr>
          <p:cNvSpPr txBox="1"/>
          <p:nvPr/>
        </p:nvSpPr>
        <p:spPr>
          <a:xfrm>
            <a:off x="915228" y="3068420"/>
            <a:ext cx="76001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Errr...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rSize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Errr...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8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D67A-8A42-BBDF-751B-11A4643A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const_cast </a:t>
            </a:r>
            <a:r>
              <a:rPr lang="zh-CN" altLang="en-US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C4B01-D253-1DAD-A8FB-493031E8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除了极特殊场合，否则不应该出现</a:t>
            </a:r>
            <a:endParaRPr lang="en-US" altLang="zh-CN"/>
          </a:p>
          <a:p>
            <a:r>
              <a:rPr lang="en-US" altLang="zh-CN"/>
              <a:t>const_cast </a:t>
            </a:r>
            <a:r>
              <a:rPr lang="zh-CN" altLang="en-US"/>
              <a:t>通常导致未定义行为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我遇到的需要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const_cast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的场合：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C++23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前，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operator[]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的实现，免去重复代码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POSIX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接口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exec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的只读性写错了</a:t>
            </a:r>
          </a:p>
        </p:txBody>
      </p:sp>
    </p:spTree>
    <p:extLst>
      <p:ext uri="{BB962C8B-B14F-4D97-AF65-F5344CB8AC3E}">
        <p14:creationId xmlns:p14="http://schemas.microsoft.com/office/powerpoint/2010/main" val="411318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AC9AD-D4BD-D84A-86B0-705421B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reinterpret_cast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87E2E-99BA-0704-84CF-EA6D49AC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字面意思：重新解释的转换</a:t>
            </a:r>
            <a:endParaRPr lang="en-US" altLang="zh-CN"/>
          </a:p>
          <a:p>
            <a:r>
              <a:rPr lang="zh-CN" altLang="en-US"/>
              <a:t>重新解释指针所指向的东西的含义。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A272CB-6356-692E-DD59-48BAD93A16A3}"/>
              </a:ext>
            </a:extLst>
          </p:cNvPr>
          <p:cNvSpPr txBox="1"/>
          <p:nvPr/>
        </p:nvSpPr>
        <p:spPr>
          <a:xfrm>
            <a:off x="628650" y="3384331"/>
            <a:ext cx="78867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altLang="zh-CN" sz="28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9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875D-8B1C-7E8A-E696-BB660FB1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reinterpret_cast </a:t>
            </a:r>
            <a:r>
              <a:rPr lang="zh-CN" altLang="en-US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4DC72-F5D5-17AE-7C8B-2F869BFB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对接底层 </a:t>
            </a:r>
            <a:r>
              <a:rPr lang="en-US" altLang="zh-CN"/>
              <a:t>C </a:t>
            </a:r>
            <a:r>
              <a:rPr lang="zh-CN" altLang="en-US"/>
              <a:t>接口时常用</a:t>
            </a:r>
            <a:endParaRPr lang="en-US" altLang="zh-CN"/>
          </a:p>
          <a:p>
            <a:pPr lvl="1"/>
            <a:r>
              <a:rPr lang="en-US" altLang="zh-CN"/>
              <a:t>C </a:t>
            </a:r>
            <a:r>
              <a:rPr lang="zh-CN" altLang="en-US"/>
              <a:t>语言没有强大的类型系统，所以很多地方都是</a:t>
            </a:r>
            <a:r>
              <a:rPr lang="en-US" altLang="zh-CN"/>
              <a:t> void* </a:t>
            </a:r>
            <a:r>
              <a:rPr lang="zh-CN" altLang="en-US"/>
              <a:t>或</a:t>
            </a:r>
            <a:r>
              <a:rPr lang="en-US" altLang="zh-CN"/>
              <a:t> char*</a:t>
            </a:r>
            <a:r>
              <a:rPr lang="zh-CN" altLang="en-US"/>
              <a:t>。这时你就需要不停地重新解释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标准规定如下行为可能是良定义的：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从来自数组的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char*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unsigned char*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std::byte*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中重新解释出一个对象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void*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中重新解释出一个对象。这个指针要么原先就指向同样类型的对象，要么来自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std::malloc std::memcpy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除此之外</a:t>
            </a:r>
            <a:r>
              <a:rPr lang="zh-CN" altLang="en-US" b="1"/>
              <a:t>基本上都是未定义行为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481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E3D5D-9F12-6733-A006-A4BEDE6C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788E0-D8BE-0878-D204-EAE00119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尽可能避免使用 </a:t>
            </a:r>
            <a:r>
              <a:rPr lang="en-US" altLang="zh-CN"/>
              <a:t>C </a:t>
            </a:r>
            <a:r>
              <a:rPr lang="zh-CN" altLang="en-US"/>
              <a:t>风格类型转换，只使用函数式 </a:t>
            </a:r>
            <a:r>
              <a:rPr lang="en-US" altLang="zh-CN"/>
              <a:t>+ </a:t>
            </a:r>
            <a:r>
              <a:rPr lang="zh-CN" altLang="en-US"/>
              <a:t>四种 </a:t>
            </a:r>
            <a:r>
              <a:rPr lang="en-US" altLang="zh-CN"/>
              <a:t>C++ </a:t>
            </a:r>
            <a:r>
              <a:rPr lang="zh-CN" altLang="en-US"/>
              <a:t>风格类型转换。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dynamic_cast </a:t>
            </a:r>
            <a:r>
              <a:rPr lang="zh-CN" altLang="en-US"/>
              <a:t>以牺牲部分性能为代价，提升代码可读性，降低编码难度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代码审查时，可以优先从</a:t>
            </a:r>
            <a:r>
              <a:rPr lang="en-US" altLang="zh-CN"/>
              <a:t> const_cast</a:t>
            </a:r>
            <a:r>
              <a:rPr lang="zh-CN" altLang="en-US"/>
              <a:t>、</a:t>
            </a:r>
            <a:r>
              <a:rPr lang="en-US" altLang="zh-CN"/>
              <a:t>reinterpret_cast </a:t>
            </a:r>
            <a:r>
              <a:rPr lang="zh-CN" altLang="en-US"/>
              <a:t>排查代码问题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55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574D37-6736-9F6C-6468-6C1613CA9F06}"/>
              </a:ext>
            </a:extLst>
          </p:cNvPr>
          <p:cNvSpPr txBox="1"/>
          <p:nvPr/>
        </p:nvSpPr>
        <p:spPr>
          <a:xfrm>
            <a:off x="1673087" y="2023912"/>
            <a:ext cx="57978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B83F1D-897A-904B-7D27-87F413B8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不写</a:t>
            </a:r>
            <a:r>
              <a:rPr lang="en-US" altLang="zh-CN"/>
              <a:t> override </a:t>
            </a:r>
            <a:r>
              <a:rPr lang="zh-CN" altLang="en-US"/>
              <a:t>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AFD06-BB9F-F277-DAF7-610950A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67311"/>
            <a:ext cx="7886700" cy="1009652"/>
          </a:xfrm>
        </p:spPr>
        <p:txBody>
          <a:bodyPr/>
          <a:lstStyle/>
          <a:p>
            <a:r>
              <a:rPr lang="zh-CN" altLang="en-US"/>
              <a:t>函数被覆盖是隐式的，同名</a:t>
            </a:r>
            <a:r>
              <a:rPr lang="en-US" altLang="zh-CN"/>
              <a:t>+</a:t>
            </a:r>
            <a:r>
              <a:rPr lang="zh-CN" altLang="en-US"/>
              <a:t>同参数列表</a:t>
            </a:r>
            <a:r>
              <a:rPr lang="en-US" altLang="zh-CN"/>
              <a:t>=</a:t>
            </a:r>
            <a:r>
              <a:rPr lang="zh-CN" altLang="en-US"/>
              <a:t>覆盖</a:t>
            </a:r>
          </a:p>
        </p:txBody>
      </p:sp>
    </p:spTree>
    <p:extLst>
      <p:ext uri="{BB962C8B-B14F-4D97-AF65-F5344CB8AC3E}">
        <p14:creationId xmlns:p14="http://schemas.microsoft.com/office/powerpoint/2010/main" val="41779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574D37-6736-9F6C-6468-6C1613CA9F06}"/>
              </a:ext>
            </a:extLst>
          </p:cNvPr>
          <p:cNvSpPr txBox="1"/>
          <p:nvPr/>
        </p:nvSpPr>
        <p:spPr>
          <a:xfrm>
            <a:off x="1673087" y="2023912"/>
            <a:ext cx="57978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EFA652E-C49D-A9BD-B6B5-2C45F45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有了 </a:t>
            </a:r>
            <a:r>
              <a:rPr lang="en-US" altLang="zh-CN"/>
              <a:t>override </a:t>
            </a:r>
            <a:r>
              <a:rPr lang="zh-CN" altLang="en-US"/>
              <a:t>之后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8FA8044-5751-3E60-4D11-534CFEF1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2329"/>
            <a:ext cx="7886700" cy="1114633"/>
          </a:xfrm>
        </p:spPr>
        <p:txBody>
          <a:bodyPr/>
          <a:lstStyle/>
          <a:p>
            <a:r>
              <a:rPr lang="zh-CN" altLang="en-US"/>
              <a:t>明确指出</a:t>
            </a:r>
            <a:r>
              <a:rPr lang="en-US" altLang="zh-CN"/>
              <a:t> Derived::f </a:t>
            </a:r>
            <a:r>
              <a:rPr lang="zh-CN" altLang="en-US"/>
              <a:t>覆盖</a:t>
            </a:r>
            <a:r>
              <a:rPr lang="en-US" altLang="zh-CN"/>
              <a:t> Base::f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"Explicit is better than implicit."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4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86B4-3174-3289-8A73-3D34C794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覆盖了吗？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D113A-AD65-94BD-BA7E-9E3A2253D8DA}"/>
              </a:ext>
            </a:extLst>
          </p:cNvPr>
          <p:cNvSpPr txBox="1"/>
          <p:nvPr/>
        </p:nvSpPr>
        <p:spPr>
          <a:xfrm>
            <a:off x="628650" y="2091669"/>
            <a:ext cx="7886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5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6396-B161-66B2-285F-CDECC133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这样呢？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2C3AC-AAC7-A107-5818-4A91FBF1969C}"/>
              </a:ext>
            </a:extLst>
          </p:cNvPr>
          <p:cNvSpPr txBox="1"/>
          <p:nvPr/>
        </p:nvSpPr>
        <p:spPr>
          <a:xfrm>
            <a:off x="628650" y="2091669"/>
            <a:ext cx="7886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87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04E3-8489-73A6-C848-901FE7FC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还真没覆盖！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C11B5-C1FB-6C25-466F-F26D702C00AA}"/>
              </a:ext>
            </a:extLst>
          </p:cNvPr>
          <p:cNvSpPr txBox="1"/>
          <p:nvPr/>
        </p:nvSpPr>
        <p:spPr>
          <a:xfrm>
            <a:off x="628650" y="2091669"/>
            <a:ext cx="7886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u="dbl">
                <a:solidFill>
                  <a:srgbClr val="795E26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f</a:t>
            </a:r>
            <a:r>
              <a:rPr lang="en-US" altLang="zh-CN" sz="2800" b="0" u="dbl">
                <a:solidFill>
                  <a:srgbClr val="3B3B3B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altLang="zh-CN" sz="2800" b="0" u="dbl">
                <a:solidFill>
                  <a:srgbClr val="0000FF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override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4CB61B5-9EEA-05E8-40A1-B97CCEB3F233}"/>
              </a:ext>
            </a:extLst>
          </p:cNvPr>
          <p:cNvSpPr/>
          <p:nvPr/>
        </p:nvSpPr>
        <p:spPr>
          <a:xfrm>
            <a:off x="4810539" y="1338470"/>
            <a:ext cx="3419061" cy="1139687"/>
          </a:xfrm>
          <a:prstGeom prst="wedgeRectCallout">
            <a:avLst>
              <a:gd name="adj1" fmla="val -97577"/>
              <a:gd name="adj2" fmla="val 249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C1455</a:t>
            </a:r>
            <a:r>
              <a:rPr lang="zh-CN" altLang="en-US">
                <a:solidFill>
                  <a:srgbClr val="FF0000"/>
                </a:solidFill>
              </a:rPr>
              <a:t>：使用 </a:t>
            </a:r>
            <a:r>
              <a:rPr lang="en-US" altLang="zh-CN">
                <a:solidFill>
                  <a:srgbClr val="FF0000"/>
                </a:solidFill>
              </a:rPr>
              <a:t>override </a:t>
            </a:r>
            <a:r>
              <a:rPr lang="zh-CN" altLang="en-US">
                <a:solidFill>
                  <a:srgbClr val="FF0000"/>
                </a:solidFill>
              </a:rPr>
              <a:t>声明的成员函数并未重写基类成员</a:t>
            </a:r>
          </a:p>
        </p:txBody>
      </p:sp>
    </p:spTree>
    <p:extLst>
      <p:ext uri="{BB962C8B-B14F-4D97-AF65-F5344CB8AC3E}">
        <p14:creationId xmlns:p14="http://schemas.microsoft.com/office/powerpoint/2010/main" val="36423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F989-5FFA-3027-1137-1B62D61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哦！原来是忘记 </a:t>
            </a:r>
            <a:r>
              <a:rPr lang="en-US" altLang="zh-CN"/>
              <a:t>const </a:t>
            </a:r>
            <a:r>
              <a:rPr lang="zh-CN" altLang="en-US"/>
              <a:t>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19462-627E-7154-0833-A7996CCEFD3E}"/>
              </a:ext>
            </a:extLst>
          </p:cNvPr>
          <p:cNvSpPr txBox="1"/>
          <p:nvPr/>
        </p:nvSpPr>
        <p:spPr>
          <a:xfrm>
            <a:off x="628650" y="2091669"/>
            <a:ext cx="7886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263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AC3BA-F83B-7BC8-BCF5-98F7DE77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</a:t>
            </a:r>
            <a:r>
              <a:rPr lang="zh-CN" altLang="en-US"/>
              <a:t>：禁止覆盖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00F2AA-F554-CE83-C603-AAA4A42FA18F}"/>
              </a:ext>
            </a:extLst>
          </p:cNvPr>
          <p:cNvSpPr txBox="1"/>
          <p:nvPr/>
        </p:nvSpPr>
        <p:spPr>
          <a:xfrm>
            <a:off x="628650" y="2056754"/>
            <a:ext cx="7886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override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"Derived::f</a:t>
            </a:r>
            <a:r>
              <a:rPr lang="en-US" altLang="zh-CN" sz="28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试图继续覆盖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——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抱歉不可以</a:t>
            </a:r>
            <a:endParaRPr lang="zh-CN" alt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DerivedAgain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u="dbl">
                <a:solidFill>
                  <a:srgbClr val="795E26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75DD9577-09F8-3C1E-1D92-742BC12A9766}"/>
              </a:ext>
            </a:extLst>
          </p:cNvPr>
          <p:cNvSpPr/>
          <p:nvPr/>
        </p:nvSpPr>
        <p:spPr>
          <a:xfrm>
            <a:off x="6400801" y="5457228"/>
            <a:ext cx="2398644" cy="1139687"/>
          </a:xfrm>
          <a:prstGeom prst="wedgeRectCallout">
            <a:avLst>
              <a:gd name="adj1" fmla="val -138461"/>
              <a:gd name="adj2" fmla="val -433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C1850</a:t>
            </a:r>
            <a:r>
              <a:rPr lang="zh-CN" altLang="en-US">
                <a:solidFill>
                  <a:srgbClr val="FF0000"/>
                </a:solidFill>
              </a:rPr>
              <a:t>：无法重写 </a:t>
            </a:r>
            <a:r>
              <a:rPr lang="en-US" altLang="zh-CN">
                <a:solidFill>
                  <a:srgbClr val="FF0000"/>
                </a:solidFill>
              </a:rPr>
              <a:t>final </a:t>
            </a:r>
            <a:r>
              <a:rPr lang="zh-CN" altLang="en-US">
                <a:solidFill>
                  <a:srgbClr val="FF0000"/>
                </a:solidFill>
              </a:rPr>
              <a:t>成员函数</a:t>
            </a:r>
          </a:p>
        </p:txBody>
      </p:sp>
    </p:spTree>
    <p:extLst>
      <p:ext uri="{BB962C8B-B14F-4D97-AF65-F5344CB8AC3E}">
        <p14:creationId xmlns:p14="http://schemas.microsoft.com/office/powerpoint/2010/main" val="25726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等线"/>
        <a:cs typeface=""/>
      </a:majorFont>
      <a:minorFont>
        <a:latin typeface="Consolas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</TotalTime>
  <Words>1693</Words>
  <Application>Microsoft Office PowerPoint</Application>
  <PresentationFormat>全屏显示(4:3)</PresentationFormat>
  <Paragraphs>254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Arial</vt:lpstr>
      <vt:lpstr>Consolas</vt:lpstr>
      <vt:lpstr>Office 主题​​</vt:lpstr>
      <vt:lpstr>今日内容</vt:lpstr>
      <vt:lpstr>override 关键字</vt:lpstr>
      <vt:lpstr>不写 override 时</vt:lpstr>
      <vt:lpstr>有了 override 之后</vt:lpstr>
      <vt:lpstr>覆盖了吗？</vt:lpstr>
      <vt:lpstr>这样呢？</vt:lpstr>
      <vt:lpstr>还真没覆盖！</vt:lpstr>
      <vt:lpstr>哦！原来是忘记 const 了。</vt:lpstr>
      <vt:lpstr>final：禁止覆盖</vt:lpstr>
      <vt:lpstr>final：禁止继承</vt:lpstr>
      <vt:lpstr>final 和 override 总结</vt:lpstr>
      <vt:lpstr>std::string 介绍</vt:lpstr>
      <vt:lpstr>标准库的内容，建议自己查</vt:lpstr>
      <vt:lpstr>类型转换</vt:lpstr>
      <vt:lpstr>类型转换太多了</vt:lpstr>
      <vt:lpstr>C++ 从转换的安全性上分类</vt:lpstr>
      <vt:lpstr>static_cast</vt:lpstr>
      <vt:lpstr>static_cast</vt:lpstr>
      <vt:lpstr>static_cast 可能的危险</vt:lpstr>
      <vt:lpstr>dynamic_cast</vt:lpstr>
      <vt:lpstr>if + dynamic_cast</vt:lpstr>
      <vt:lpstr>if + dynamic_cast</vt:lpstr>
      <vt:lpstr>dynamic_cast 注意事项</vt:lpstr>
      <vt:lpstr>const_cast</vt:lpstr>
      <vt:lpstr>const_cast 注意事项</vt:lpstr>
      <vt:lpstr>reinterpret_cast</vt:lpstr>
      <vt:lpstr>reinterpret_cast 注意事项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 雨</dc:creator>
  <cp:lastModifiedBy>谷 雨</cp:lastModifiedBy>
  <cp:revision>17</cp:revision>
  <dcterms:created xsi:type="dcterms:W3CDTF">2023-03-24T10:40:23Z</dcterms:created>
  <dcterms:modified xsi:type="dcterms:W3CDTF">2023-03-24T13:18:36Z</dcterms:modified>
</cp:coreProperties>
</file>