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等线 Light"/>
                <a:cs typeface="等线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等线 Light"/>
                <a:cs typeface="等线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等线 Light"/>
                <a:cs typeface="等线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等线 Light"/>
                <a:cs typeface="等线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8152"/>
            <a:ext cx="73723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等线 Light"/>
                <a:cs typeface="等线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0076" y="2485720"/>
            <a:ext cx="7913370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/>
              <a:t>ICS</a:t>
            </a:r>
            <a:r>
              <a:rPr dirty="0" sz="6000" spc="-20"/>
              <a:t> </a:t>
            </a:r>
            <a:r>
              <a:rPr dirty="0" sz="6000"/>
              <a:t>Seminar</a:t>
            </a:r>
            <a:r>
              <a:rPr dirty="0" sz="6000" spc="-45"/>
              <a:t> </a:t>
            </a:r>
            <a:r>
              <a:rPr dirty="0" sz="6000"/>
              <a:t>Week4</a:t>
            </a:r>
            <a:r>
              <a:rPr dirty="0" sz="6000" spc="-45"/>
              <a:t> </a:t>
            </a:r>
            <a:r>
              <a:rPr dirty="0" sz="6000" spc="-20"/>
              <a:t>Prep</a:t>
            </a:r>
            <a:endParaRPr sz="6000"/>
          </a:p>
        </p:txBody>
      </p:sp>
      <p:sp>
        <p:nvSpPr>
          <p:cNvPr id="3" name="object 3" descr=""/>
          <p:cNvSpPr txBox="1"/>
          <p:nvPr/>
        </p:nvSpPr>
        <p:spPr>
          <a:xfrm>
            <a:off x="4127753" y="3488863"/>
            <a:ext cx="3936365" cy="937894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dirty="0" sz="2400" spc="-15">
                <a:latin typeface="等线"/>
                <a:cs typeface="等线"/>
              </a:rPr>
              <a:t>余文凯 康子熙 赵廷昊 许珈铭</a:t>
            </a:r>
            <a:endParaRPr sz="2400">
              <a:latin typeface="等线"/>
              <a:cs typeface="等线"/>
            </a:endParaRPr>
          </a:p>
          <a:p>
            <a:pPr algn="ctr" marL="1270">
              <a:lnSpc>
                <a:spcPct val="100000"/>
              </a:lnSpc>
              <a:spcBef>
                <a:spcPts val="710"/>
              </a:spcBef>
            </a:pPr>
            <a:r>
              <a:rPr dirty="0" sz="2400" spc="-10">
                <a:latin typeface="等线"/>
                <a:cs typeface="等线"/>
              </a:rPr>
              <a:t>2023.10.7</a:t>
            </a:r>
            <a:endParaRPr sz="240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Q1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297" y="1884426"/>
            <a:ext cx="4876428" cy="13716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093957" y="5826658"/>
            <a:ext cx="163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等线"/>
                <a:cs typeface="等线"/>
              </a:rPr>
              <a:t>B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70560" y="5444451"/>
            <a:ext cx="9861550" cy="85598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algn="just" marL="12700" marR="5080">
              <a:lnSpc>
                <a:spcPct val="86200"/>
              </a:lnSpc>
              <a:spcBef>
                <a:spcPts val="430"/>
              </a:spcBef>
            </a:pPr>
            <a:r>
              <a:rPr dirty="0" sz="2000">
                <a:latin typeface="Arial"/>
                <a:cs typeface="Arial"/>
              </a:rPr>
              <a:t>pushq</a:t>
            </a:r>
            <a:r>
              <a:rPr dirty="0" sz="2000" spc="-5">
                <a:latin typeface="宋体"/>
                <a:cs typeface="宋体"/>
              </a:rPr>
              <a:t>指令的作用是向栈中压入数据，由于栈是从大地址向小地址拓展的，所以应当先把</a:t>
            </a:r>
            <a:r>
              <a:rPr dirty="0" sz="2000">
                <a:latin typeface="宋体"/>
                <a:cs typeface="宋体"/>
              </a:rPr>
              <a:t>栈顶的指示地址（也就是%rsp中存储的值）减8，</a:t>
            </a:r>
            <a:r>
              <a:rPr dirty="0" sz="2000" spc="-5">
                <a:latin typeface="宋体"/>
                <a:cs typeface="宋体"/>
              </a:rPr>
              <a:t>然后再向栈顶的指示地址对应的内存中</a:t>
            </a:r>
            <a:r>
              <a:rPr dirty="0" sz="2000" spc="-10">
                <a:latin typeface="宋体"/>
                <a:cs typeface="宋体"/>
              </a:rPr>
              <a:t>存入数据。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Q2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344" y="1892436"/>
            <a:ext cx="4038233" cy="261020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0832338" y="5826658"/>
            <a:ext cx="43878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0000"/>
                </a:solidFill>
                <a:latin typeface="等线"/>
                <a:cs typeface="等线"/>
              </a:rPr>
              <a:t>A/D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49846" y="5573255"/>
            <a:ext cx="10185400" cy="109156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 marR="5080">
              <a:lnSpc>
                <a:spcPts val="2000"/>
              </a:lnSpc>
              <a:spcBef>
                <a:spcPts val="500"/>
              </a:spcBef>
            </a:pPr>
            <a:r>
              <a:rPr dirty="0" sz="2000">
                <a:latin typeface="宋体"/>
                <a:cs typeface="宋体"/>
              </a:rPr>
              <a:t>*%rax和(%rax)都可以起到寻址的作用，但是一般(%rax)会使用在内存访问时，而*%rax</a:t>
            </a:r>
            <a:r>
              <a:rPr dirty="0" sz="2000" spc="-25">
                <a:latin typeface="宋体"/>
                <a:cs typeface="宋体"/>
              </a:rPr>
              <a:t>会用</a:t>
            </a:r>
            <a:r>
              <a:rPr dirty="0" sz="2000">
                <a:latin typeface="宋体"/>
                <a:cs typeface="宋体"/>
              </a:rPr>
              <a:t>在间接跳转(jmp)和调用(call)时。所以A选项和D</a:t>
            </a:r>
            <a:r>
              <a:rPr dirty="0" sz="2000" spc="-5">
                <a:latin typeface="宋体"/>
                <a:cs typeface="宋体"/>
              </a:rPr>
              <a:t>选项都是可选的选项。</a:t>
            </a:r>
            <a:endParaRPr sz="2000">
              <a:latin typeface="宋体"/>
              <a:cs typeface="宋体"/>
            </a:endParaRPr>
          </a:p>
          <a:p>
            <a:pPr marL="12700" marR="5080">
              <a:lnSpc>
                <a:spcPct val="83200"/>
              </a:lnSpc>
            </a:pPr>
            <a:r>
              <a:rPr dirty="0" sz="2000">
                <a:latin typeface="宋体"/>
                <a:cs typeface="宋体"/>
              </a:rPr>
              <a:t>注意，在x86-64机器上，函数的地址会加载到%rax中，这和参数存储在%rdi，%rsi</a:t>
            </a:r>
            <a:r>
              <a:rPr dirty="0" sz="2000" spc="-15">
                <a:latin typeface="宋体"/>
                <a:cs typeface="宋体"/>
              </a:rPr>
              <a:t>等寄存器</a:t>
            </a:r>
            <a:r>
              <a:rPr dirty="0" sz="2000" spc="-10">
                <a:latin typeface="宋体"/>
                <a:cs typeface="宋体"/>
              </a:rPr>
              <a:t>上并不一样。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Q3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303" y="1901919"/>
            <a:ext cx="7134973" cy="160903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093957" y="5826658"/>
            <a:ext cx="1790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等线"/>
                <a:cs typeface="等线"/>
              </a:rPr>
              <a:t>A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91274" y="5476557"/>
            <a:ext cx="10185400" cy="109156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 marR="5080">
              <a:lnSpc>
                <a:spcPts val="2000"/>
              </a:lnSpc>
              <a:spcBef>
                <a:spcPts val="500"/>
              </a:spcBef>
            </a:pPr>
            <a:r>
              <a:rPr dirty="0" sz="2000">
                <a:latin typeface="宋体"/>
                <a:cs typeface="宋体"/>
              </a:rPr>
              <a:t>在call</a:t>
            </a:r>
            <a:r>
              <a:rPr dirty="0" sz="2000" spc="-5">
                <a:latin typeface="宋体"/>
                <a:cs typeface="宋体"/>
              </a:rPr>
              <a:t> </a:t>
            </a:r>
            <a:r>
              <a:rPr dirty="0" sz="2000">
                <a:latin typeface="宋体"/>
                <a:cs typeface="宋体"/>
              </a:rPr>
              <a:t>func后，压栈的不只有func所传的参数，同时还有函数的返回地址（</a:t>
            </a:r>
            <a:r>
              <a:rPr dirty="0" sz="2000" spc="-10">
                <a:latin typeface="宋体"/>
                <a:cs typeface="宋体"/>
              </a:rPr>
              <a:t>也就是下一条</a:t>
            </a:r>
            <a:r>
              <a:rPr dirty="0" sz="2000">
                <a:latin typeface="宋体"/>
                <a:cs typeface="宋体"/>
              </a:rPr>
              <a:t>指令的地址）</a:t>
            </a:r>
            <a:r>
              <a:rPr dirty="0" sz="2000" spc="-5">
                <a:latin typeface="宋体"/>
                <a:cs typeface="宋体"/>
              </a:rPr>
              <a:t>。同时，由于参数传递是从右向左传递的，所以在栈上，更靠前的参数应该存</a:t>
            </a:r>
            <a:r>
              <a:rPr dirty="0" sz="2000">
                <a:latin typeface="宋体"/>
                <a:cs typeface="宋体"/>
              </a:rPr>
              <a:t>在地址更低的地方，且栈顶存储的是函数的返回地址。如此一来，第七个参数应该储存在</a:t>
            </a:r>
            <a:r>
              <a:rPr dirty="0" sz="2000" spc="-25">
                <a:latin typeface="宋体"/>
                <a:cs typeface="宋体"/>
              </a:rPr>
              <a:t>S+ </a:t>
            </a:r>
            <a:r>
              <a:rPr dirty="0" sz="2000">
                <a:latin typeface="宋体"/>
                <a:cs typeface="宋体"/>
              </a:rPr>
              <a:t>8</a:t>
            </a:r>
            <a:r>
              <a:rPr dirty="0" sz="2000" spc="-5">
                <a:latin typeface="宋体"/>
                <a:cs typeface="宋体"/>
              </a:rPr>
              <a:t>的地方，通过排除法，可以找到正确的答案。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Q4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4882" y="1911446"/>
            <a:ext cx="6963517" cy="187574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093957" y="5826658"/>
            <a:ext cx="1676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等线"/>
                <a:cs typeface="等线"/>
              </a:rPr>
              <a:t>C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50062" y="5453710"/>
            <a:ext cx="9931400" cy="85598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algn="just" marL="12700" marR="5080">
              <a:lnSpc>
                <a:spcPct val="86200"/>
              </a:lnSpc>
              <a:spcBef>
                <a:spcPts val="430"/>
              </a:spcBef>
            </a:pPr>
            <a:r>
              <a:rPr dirty="0" sz="2000">
                <a:latin typeface="Arial"/>
                <a:cs typeface="Arial"/>
              </a:rPr>
              <a:t>C</a:t>
            </a:r>
            <a:r>
              <a:rPr dirty="0" sz="2000" spc="-5">
                <a:latin typeface="宋体"/>
                <a:cs typeface="宋体"/>
              </a:rPr>
              <a:t>错误，其原因是被调用函数为局部变量分配空间时，由于在调用函数中，那几个被调用</a:t>
            </a:r>
            <a:r>
              <a:rPr dirty="0" sz="2000" spc="-5">
                <a:latin typeface="宋体"/>
                <a:cs typeface="宋体"/>
              </a:rPr>
              <a:t>者保存的寄存器可能被使用了，所以需要把这些寄存器中的值存储到栈上，再给被调用函</a:t>
            </a:r>
            <a:r>
              <a:rPr dirty="0" sz="2000" spc="-5">
                <a:latin typeface="宋体"/>
                <a:cs typeface="宋体"/>
              </a:rPr>
              <a:t>数使用，且被调用函数使用完需要重新加载这些在栈上的参数。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Q5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350" y="1882912"/>
            <a:ext cx="6591300" cy="196250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093957" y="5826658"/>
            <a:ext cx="163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等线"/>
                <a:cs typeface="等线"/>
              </a:rPr>
              <a:t>B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70560" y="5435117"/>
            <a:ext cx="10185400" cy="1091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200"/>
              </a:lnSpc>
              <a:spcBef>
                <a:spcPts val="100"/>
              </a:spcBef>
            </a:pPr>
            <a:r>
              <a:rPr dirty="0" sz="2000" spc="-5">
                <a:latin typeface="宋体"/>
                <a:cs typeface="宋体"/>
              </a:rPr>
              <a:t>一道指针的阅读题。通过阅读指针，可以看出来外层是一个函数指针，内层是一个指针数组</a:t>
            </a:r>
            <a:endParaRPr sz="2000">
              <a:latin typeface="宋体"/>
              <a:cs typeface="宋体"/>
            </a:endParaRPr>
          </a:p>
          <a:p>
            <a:pPr algn="just" marL="12700" marR="5080">
              <a:lnSpc>
                <a:spcPts val="2000"/>
              </a:lnSpc>
              <a:spcBef>
                <a:spcPts val="200"/>
              </a:spcBef>
            </a:pPr>
            <a:r>
              <a:rPr dirty="0" sz="2000" spc="-5">
                <a:latin typeface="宋体"/>
                <a:cs typeface="宋体"/>
              </a:rPr>
              <a:t>，所以整个变量应该代表了一个函数指针的数组，且这些函数都不接受任何参数并返回一个</a:t>
            </a:r>
            <a:r>
              <a:rPr dirty="0" sz="2000" spc="-50">
                <a:latin typeface="宋体"/>
                <a:cs typeface="宋体"/>
              </a:rPr>
              <a:t> </a:t>
            </a:r>
            <a:r>
              <a:rPr dirty="0" sz="2000">
                <a:latin typeface="宋体"/>
                <a:cs typeface="宋体"/>
              </a:rPr>
              <a:t>int。所以sizeof(f)应当是指针数组的大小，即8*3=24。而sizeof(*f)</a:t>
            </a:r>
            <a:r>
              <a:rPr dirty="0" sz="2000" spc="-10">
                <a:latin typeface="宋体"/>
                <a:cs typeface="宋体"/>
              </a:rPr>
              <a:t>是取数组的第一个元</a:t>
            </a:r>
            <a:r>
              <a:rPr dirty="0" sz="2000">
                <a:latin typeface="宋体"/>
                <a:cs typeface="宋体"/>
              </a:rPr>
              <a:t>素，指的是一个函数指针的内存开销，也就是8</a:t>
            </a:r>
            <a:r>
              <a:rPr dirty="0" sz="2000" spc="-15">
                <a:latin typeface="宋体"/>
                <a:cs typeface="宋体"/>
              </a:rPr>
              <a:t>个字节。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Q6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4879" y="1892402"/>
            <a:ext cx="6029695" cy="75219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093957" y="5826658"/>
            <a:ext cx="1676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等线"/>
                <a:cs typeface="等线"/>
              </a:rPr>
              <a:t>C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01523" y="4572114"/>
            <a:ext cx="10426700" cy="168656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2700" marR="5080" indent="62865">
              <a:lnSpc>
                <a:spcPct val="86200"/>
              </a:lnSpc>
              <a:spcBef>
                <a:spcPts val="395"/>
              </a:spcBef>
            </a:pPr>
            <a:r>
              <a:rPr dirty="0" sz="1800">
                <a:latin typeface="宋体"/>
                <a:cs typeface="宋体"/>
              </a:rPr>
              <a:t>选项A，在C++中，引用的本质是数组，所以可以将&amp;A理解成int</a:t>
            </a:r>
            <a:r>
              <a:rPr dirty="0" sz="1800" spc="-5">
                <a:latin typeface="宋体"/>
                <a:cs typeface="宋体"/>
              </a:rPr>
              <a:t> </a:t>
            </a:r>
            <a:r>
              <a:rPr dirty="0" sz="1800">
                <a:latin typeface="宋体"/>
                <a:cs typeface="宋体"/>
              </a:rPr>
              <a:t>(*)A[3][2],</a:t>
            </a:r>
            <a:r>
              <a:rPr dirty="0" sz="1800" spc="-5">
                <a:latin typeface="宋体"/>
                <a:cs typeface="宋体"/>
              </a:rPr>
              <a:t>即是一个指向高维数组的</a:t>
            </a:r>
            <a:r>
              <a:rPr dirty="0" sz="1800">
                <a:latin typeface="宋体"/>
                <a:cs typeface="宋体"/>
              </a:rPr>
              <a:t>指针。此时在执行+16操作时，默认进行的是指针的常数偏移操作，即会偏移总共16*8</a:t>
            </a:r>
            <a:r>
              <a:rPr dirty="0" sz="1800" spc="-10">
                <a:latin typeface="宋体"/>
                <a:cs typeface="宋体"/>
              </a:rPr>
              <a:t>个字节，显然不是</a:t>
            </a:r>
            <a:r>
              <a:rPr dirty="0" sz="1800" spc="-10">
                <a:latin typeface="宋体"/>
                <a:cs typeface="宋体"/>
              </a:rPr>
              <a:t>要找的地址。</a:t>
            </a:r>
            <a:endParaRPr sz="1800">
              <a:latin typeface="宋体"/>
              <a:cs typeface="宋体"/>
            </a:endParaRPr>
          </a:p>
          <a:p>
            <a:pPr marL="12700" marR="119380">
              <a:lnSpc>
                <a:spcPct val="83200"/>
              </a:lnSpc>
              <a:spcBef>
                <a:spcPts val="5"/>
              </a:spcBef>
            </a:pPr>
            <a:r>
              <a:rPr dirty="0" sz="1800">
                <a:latin typeface="宋体"/>
                <a:cs typeface="宋体"/>
              </a:rPr>
              <a:t>选项B，A可以指代数组的第一个元素，使用A+16寻找的是数组的第17</a:t>
            </a:r>
            <a:r>
              <a:rPr dirty="0" sz="1800" spc="-5">
                <a:latin typeface="宋体"/>
                <a:cs typeface="宋体"/>
              </a:rPr>
              <a:t>个元素，显然不是要找的地址。</a:t>
            </a:r>
            <a:r>
              <a:rPr dirty="0" sz="1800" spc="-50">
                <a:latin typeface="宋体"/>
                <a:cs typeface="宋体"/>
              </a:rPr>
              <a:t> </a:t>
            </a:r>
            <a:r>
              <a:rPr dirty="0" sz="1800">
                <a:latin typeface="宋体"/>
                <a:cs typeface="宋体"/>
              </a:rPr>
              <a:t>选项C，首先判断优先级，*的优先级高于加法，*A可以理解成对外层数组的一个解地址，应当得到</a:t>
            </a:r>
            <a:r>
              <a:rPr dirty="0" sz="1800" spc="-20">
                <a:latin typeface="宋体"/>
                <a:cs typeface="宋体"/>
              </a:rPr>
              <a:t>A[0]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ts val="1614"/>
              </a:lnSpc>
            </a:pPr>
            <a:r>
              <a:rPr dirty="0" sz="1800">
                <a:latin typeface="宋体"/>
                <a:cs typeface="宋体"/>
              </a:rPr>
              <a:t>。此时这个新的数组的内存占用应当是4*2=8，故*A+4应当是X+4*8=X+32，</a:t>
            </a:r>
            <a:r>
              <a:rPr dirty="0" sz="1800" spc="-5">
                <a:latin typeface="宋体"/>
                <a:cs typeface="宋体"/>
              </a:rPr>
              <a:t>正是我们要找的目标地址。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ts val="1980"/>
              </a:lnSpc>
            </a:pPr>
            <a:r>
              <a:rPr dirty="0" sz="1800">
                <a:latin typeface="宋体"/>
                <a:cs typeface="宋体"/>
              </a:rPr>
              <a:t>选项D，与选项C同理，应当找到的是X+16而非X+32，</a:t>
            </a:r>
            <a:r>
              <a:rPr dirty="0" sz="1800" spc="-20">
                <a:latin typeface="宋体"/>
                <a:cs typeface="宋体"/>
              </a:rPr>
              <a:t>错误。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Q7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892402"/>
            <a:ext cx="7048500" cy="87597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918" y="2920769"/>
            <a:ext cx="5143135" cy="1619931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1093957" y="5826658"/>
            <a:ext cx="1790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等线"/>
                <a:cs typeface="等线"/>
              </a:rPr>
              <a:t>A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73913" y="5352250"/>
            <a:ext cx="10439400" cy="1091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200"/>
              </a:lnSpc>
              <a:spcBef>
                <a:spcPts val="100"/>
              </a:spcBef>
            </a:pPr>
            <a:r>
              <a:rPr dirty="0" sz="2000">
                <a:latin typeface="宋体"/>
                <a:cs typeface="宋体"/>
              </a:rPr>
              <a:t>注意到pa是在a之后定义的变量，a的总长度为4*4*4=64字节，故pa的初始地址应当是</a:t>
            </a:r>
            <a:r>
              <a:rPr dirty="0" sz="2000" spc="-10">
                <a:latin typeface="宋体"/>
                <a:cs typeface="宋体"/>
              </a:rPr>
              <a:t>0x6010c0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ts val="2000"/>
              </a:lnSpc>
            </a:pPr>
            <a:r>
              <a:rPr dirty="0" sz="2000">
                <a:latin typeface="宋体"/>
                <a:cs typeface="宋体"/>
              </a:rPr>
              <a:t>，即&amp;pa[0]</a:t>
            </a:r>
            <a:r>
              <a:rPr dirty="0" sz="2000" spc="-50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12700" marR="5080">
              <a:lnSpc>
                <a:spcPts val="2000"/>
              </a:lnSpc>
              <a:spcBef>
                <a:spcPts val="195"/>
              </a:spcBef>
            </a:pPr>
            <a:r>
              <a:rPr dirty="0" sz="2000">
                <a:latin typeface="宋体"/>
                <a:cs typeface="宋体"/>
              </a:rPr>
              <a:t>同时，观察到pa[1]中存储的是a[1]，且pa是一个指针类型的变量，所以pa[1]应当是a[1]</a:t>
            </a:r>
            <a:r>
              <a:rPr dirty="0" sz="2000" spc="-25">
                <a:latin typeface="宋体"/>
                <a:cs typeface="宋体"/>
              </a:rPr>
              <a:t>对应</a:t>
            </a:r>
            <a:r>
              <a:rPr dirty="0" sz="2000">
                <a:latin typeface="宋体"/>
                <a:cs typeface="宋体"/>
              </a:rPr>
              <a:t>的地址，也就是0x601090</a:t>
            </a:r>
            <a:r>
              <a:rPr dirty="0" sz="2000" spc="-50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x jm</dc:creator>
  <dc:title>ICS Seminar Week4 Prep</dc:title>
  <dcterms:created xsi:type="dcterms:W3CDTF">2023-10-09T07:53:11Z</dcterms:created>
  <dcterms:modified xsi:type="dcterms:W3CDTF">2023-10-09T07:53:11Z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2023-10-07T00:00:00Z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2023-10-09T00:00:00Z</vt:filetime>
  </property>
  <property fmtid="{D5CDD505-2E9C-101B-9397-08002B2CF9AE}" pid="5" name="Producer">
    <vt:lpwstr>Microsoft® PowerPoint® 2019</vt:lpwstr>
  </property>
</Properties>
</file>