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2" r:id="rId7"/>
    <p:sldId id="263" r:id="rId8"/>
    <p:sldId id="269" r:id="rId9"/>
    <p:sldId id="257" r:id="rId10"/>
    <p:sldId id="261" r:id="rId11"/>
    <p:sldId id="270" r:id="rId12"/>
    <p:sldId id="266" r:id="rId13"/>
    <p:sldId id="271" r:id="rId14"/>
    <p:sldId id="272" r:id="rId15"/>
    <p:sldId id="267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8T07:29:21.8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18,'0'0,"1"-1,-1 1,0-1,0 0,1 1,-1-1,0 1,0-1,1 1,-1-1,1 1,-1-1,1 1,-1-1,0 1,1 0,-1-1,1 1,0 0,-1-1,1 1,-1 0,1 0,-1-1,1 1,0 0,0 0,21-3,-20 2,202-2,-121 5,-42 0,72 13,-75-8,1-2,48 0,600-7,-388 3,-274 1,0 0,45 11,-45-7,-1-2,47 3,878-7,-926 1,36 6,-36-3,34 1,333-6,-369 0,0-2,0 0,0-1,30-10,-30 7,1 2,-1 0,1 1,26-1,40-3,-58 4,34 0,323 4,-366 2,-1 0,0 1,27 7,-27-4,1-2,-1-1,29 2,1717-6,-1751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6T16:47:20.5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54,'1109'0,"-978"-8,5-1,207 10,-313-3,34-5,22-2,405 8,-238 3,1210-2,-1446 1,-1 0,21 5,-19-2,29 1,229-4,-132-2,-127 0,0-1,19-4,-18 3,29-3,-5 6,-13 0,1-1,37-7,-29 3,1 1,0 3,41 3,-7-1,684-1,-740 1,-1 1,20 4,-17-3,27 2,-14-4,54 8,-63-6,1-1,36-1,-39-2,1 2,0 0,25 5,-6 0,0-1,0-3,62-3,-25-1,-8 1,77 3,-102 6,-32-5,-1-1,19 1,369-2,-194-2,1055 1,-1248-1,0 0,22-6,-22 4,1 1,16-1,20 3,-28 0,0 0,0-2,37-6,-39 5,1 0,-1 2,1 0,22 2,-22 0,0-1,1 0,35-7,-26 2,1 1,0 2,41 2,-40 1,-18-1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E4E6C-299B-D6DB-C75F-69ABDC340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C38710-EE26-63D6-43DF-4708CDD38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1FB2E-58A0-E0C1-3AC7-4496321D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96D92-D6D8-30E6-1C76-B5BC6AE7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4F34C-ED49-757F-E830-0B7AB08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5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7641F-35E9-9D9D-9E12-561DC9D1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A23AD3-1CAB-FA23-22D2-114E617D2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FAA91-6887-E9EB-2389-3C8409C3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928713-BB9B-9601-45A6-96A36342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92686-889E-CC69-9CFF-367B8E73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BFB9DE-F127-FB3E-3E7D-5412A0765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61DEF2-78BA-4576-1ECE-7616FEE22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D2DC6-4BF2-598F-2BDA-9F47A786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EA154-84AE-44C3-4EEB-6732CD83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737BF-7D55-CCE8-1DB8-B41E4866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0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217DE-F815-E80D-1AEB-C852A811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F5371-648A-00E5-D472-7F6C98B6D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51CC3-8017-687C-73EB-C0D4B84C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C88C2-2442-5C61-967F-E1633C92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2B61E-FEFF-7B74-1D21-DF8439CC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B5FA-7C86-84EE-CF26-9B3BE7EA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8BDB1-EB93-3214-70E4-6749533C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03C2D-B56C-E173-6A81-91AB1E7F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5EA32-63DF-024C-FC08-5604B37E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E4DCA-A332-A6A4-AEA7-15E08387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FFE93-5098-54BC-C41D-FB321748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34FBA-B006-1D38-F92B-7CCE96748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74D79-B0A5-A8E4-8E7B-0127B4A6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4D180-A7EF-F764-ED9C-60C190F7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BD629-B675-7CEA-8360-00C84DC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59DB4-D7E9-6542-E347-49264916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8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3096D-3C15-1416-EF61-78476BC9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69149-1392-FCF1-19D1-E435A7D3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96C374-C7DF-BB6E-E9E5-D6E27EDD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A60891-1CB7-264B-4EDE-5C01EC8E9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2C8959-D150-19D3-F53A-AA76FCACB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0B99EE-EA55-BE79-4072-471CAC7E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2D5011-5CBC-8FE2-4984-5F9C6187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2DEF7A-24A0-2878-744E-712713DD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0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3C1BB-1025-E7B2-3DC7-E8A198ED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1B89C3-550C-310F-B5C2-C2822BD9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C8A7F-5A78-C88A-0AC2-F62EBA9E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792523-AB30-20B9-A60C-93E7E16C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8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62FC51-AD5A-3376-EA07-A08F7414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4CB62F-FA63-0373-878A-CA40100F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1B1B2-C16C-FE10-880D-91180A63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4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7F3FE-B17F-5E31-0372-DEC98F31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AE4F2-E4F1-DE3A-E7BA-A3466CC3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678D2C-D33D-62F9-4CDF-1B51F4EA8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DD5C0B-51D7-4714-EDD0-1F2F6DF0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38008A-66DF-0630-171A-481CE026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032FF-6040-5254-EF3F-98DC00A2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1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EB6E4-82EC-38B8-26E2-AD8562D6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B612DF-A097-BABF-C3F8-24E5C54A6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42540A-C675-0F7F-132E-9A3D4B076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B2B7C-8D9A-5927-295F-ADDF0F6C5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D54386-2E7C-7304-559B-F48B0734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7033FA-DEBF-2B7E-61AB-5F6DCF03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7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9FA98F-8A9C-D515-1091-693E6F40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6490D5-3C1E-5EAE-098A-6D5D499B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A828A-ADE6-DBF9-6FD4-4E9A04038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0078-56A9-47EF-9146-7C13A17B0A1D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681D9-5E6C-DF4D-6A03-EACAD06A7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44477-73DC-DCD3-C761-7B8799969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43CB4-D19D-45E5-8AF6-C36155541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0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34536-40F6-5F32-7D9C-6A419A732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Machine-data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FF8A75-742C-2793-9348-D8DCEC913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康子熙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12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高维数组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C0104-1259-20E2-102D-CE8AD6CED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730" y="1332238"/>
                <a:ext cx="9192442" cy="140490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对于声明：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 D[R][C]</a:t>
                </a:r>
                <a:b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数组元素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D[</a:t>
                </a: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][j]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的地址：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sub>
                    </m:sSub>
                    <m:r>
                      <a:rPr lang="en-US" altLang="zh-CN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L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4C0104-1259-20E2-102D-CE8AD6CED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730" y="1332238"/>
                <a:ext cx="9192442" cy="1404906"/>
              </a:xfrm>
              <a:blipFill>
                <a:blip r:embed="rId2"/>
                <a:stretch>
                  <a:fillRect l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FC6C4B76-2E0D-8B46-1BC5-260B76B85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96" y="3309130"/>
            <a:ext cx="4292420" cy="1858061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A183EA2F-7361-26DC-FB78-2256AF03E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52" y="2653877"/>
            <a:ext cx="4347938" cy="32325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3D053BB-7AEB-F60B-2CF7-05A4D6BE1B9D}"/>
                  </a:ext>
                </a:extLst>
              </p14:cNvPr>
              <p14:cNvContentPartPr/>
              <p14:nvPr/>
            </p14:nvContentPartPr>
            <p14:xfrm>
              <a:off x="5648181" y="4540296"/>
              <a:ext cx="3493800" cy="262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3D053BB-7AEB-F60B-2CF7-05A4D6BE1B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4181" y="4432656"/>
                <a:ext cx="360144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4CA985B-24CA-EFCC-3EB5-AB30B7FBA817}"/>
              </a:ext>
            </a:extLst>
          </p:cNvPr>
          <p:cNvSpPr txBox="1"/>
          <p:nvPr/>
        </p:nvSpPr>
        <p:spPr>
          <a:xfrm>
            <a:off x="383896" y="6109398"/>
            <a:ext cx="788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对于定长数组，优化器可以使用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leaq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来达到乘法运算的效果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C5DC1C-C472-1CE5-54DD-3EC453275DD7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dirty="0"/>
              <a:t>指针运算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高维数组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64792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高维数组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5C5DC1C-C472-1CE5-54DD-3EC453275DD7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dirty="0"/>
              <a:t>指针运算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指针练习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37877286-2AB0-4EA6-B084-FECFFA10C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446613"/>
              </p:ext>
            </p:extLst>
          </p:nvPr>
        </p:nvGraphicFramePr>
        <p:xfrm>
          <a:off x="261903" y="1395846"/>
          <a:ext cx="9459402" cy="480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67">
                  <a:extLst>
                    <a:ext uri="{9D8B030D-6E8A-4147-A177-3AD203B41FA5}">
                      <a16:colId xmlns:a16="http://schemas.microsoft.com/office/drawing/2014/main" val="1495901890"/>
                    </a:ext>
                  </a:extLst>
                </a:gridCol>
                <a:gridCol w="1576567">
                  <a:extLst>
                    <a:ext uri="{9D8B030D-6E8A-4147-A177-3AD203B41FA5}">
                      <a16:colId xmlns:a16="http://schemas.microsoft.com/office/drawing/2014/main" val="4223715961"/>
                    </a:ext>
                  </a:extLst>
                </a:gridCol>
                <a:gridCol w="1576567">
                  <a:extLst>
                    <a:ext uri="{9D8B030D-6E8A-4147-A177-3AD203B41FA5}">
                      <a16:colId xmlns:a16="http://schemas.microsoft.com/office/drawing/2014/main" val="1714386662"/>
                    </a:ext>
                  </a:extLst>
                </a:gridCol>
                <a:gridCol w="1576567">
                  <a:extLst>
                    <a:ext uri="{9D8B030D-6E8A-4147-A177-3AD203B41FA5}">
                      <a16:colId xmlns:a16="http://schemas.microsoft.com/office/drawing/2014/main" val="2599382681"/>
                    </a:ext>
                  </a:extLst>
                </a:gridCol>
                <a:gridCol w="1576567">
                  <a:extLst>
                    <a:ext uri="{9D8B030D-6E8A-4147-A177-3AD203B41FA5}">
                      <a16:colId xmlns:a16="http://schemas.microsoft.com/office/drawing/2014/main" val="1007049613"/>
                    </a:ext>
                  </a:extLst>
                </a:gridCol>
                <a:gridCol w="1576567">
                  <a:extLst>
                    <a:ext uri="{9D8B030D-6E8A-4147-A177-3AD203B41FA5}">
                      <a16:colId xmlns:a16="http://schemas.microsoft.com/office/drawing/2014/main" val="3737634894"/>
                    </a:ext>
                  </a:extLst>
                </a:gridCol>
              </a:tblGrid>
              <a:tr h="480682">
                <a:tc>
                  <a:txBody>
                    <a:bodyPr/>
                    <a:lstStyle/>
                    <a:p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sizeof(a)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sizeof(*a)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sizeof(**a)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sizeof(***a)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sizeof(****a)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81576"/>
                  </a:ext>
                </a:extLst>
              </a:tr>
              <a:tr h="48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*a[5]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36050"/>
                  </a:ext>
                </a:extLst>
              </a:tr>
              <a:tr h="48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(*a[5])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51207"/>
                  </a:ext>
                </a:extLst>
              </a:tr>
              <a:tr h="48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(*a)[5]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09001"/>
                  </a:ext>
                </a:extLst>
              </a:tr>
              <a:tr h="48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**a[5]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69504"/>
                  </a:ext>
                </a:extLst>
              </a:tr>
              <a:tr h="48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**a[3][5]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4590"/>
                  </a:ext>
                </a:extLst>
              </a:tr>
              <a:tr h="48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(*a[3])[5]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12510"/>
                  </a:ext>
                </a:extLst>
              </a:tr>
              <a:tr h="48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(**a[3])[5]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479554"/>
                  </a:ext>
                </a:extLst>
              </a:tr>
              <a:tr h="48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(*(*a[3])[5])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8350"/>
                  </a:ext>
                </a:extLst>
              </a:tr>
              <a:tr h="480682">
                <a:tc>
                  <a:txBody>
                    <a:bodyPr/>
                    <a:lstStyle/>
                    <a:p>
                      <a:r>
                        <a:rPr lang="en-US" altLang="zh-CN" dirty="0"/>
                        <a:t>int (*(*a)[3])[5]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18351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50CDD4D6-ED01-29B5-541E-C0C79FE4F22E}"/>
              </a:ext>
            </a:extLst>
          </p:cNvPr>
          <p:cNvSpPr txBox="1"/>
          <p:nvPr/>
        </p:nvSpPr>
        <p:spPr>
          <a:xfrm>
            <a:off x="2321624" y="1953075"/>
            <a:ext cx="79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40</a:t>
            </a: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8                       4</a:t>
            </a:r>
            <a:r>
              <a:rPr lang="en-US" altLang="zh-CN" dirty="0">
                <a:latin typeface="Arial" panose="020B0604020202020204" pitchFamily="34" charset="0"/>
              </a:rPr>
              <a:t>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/                        /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D3EA35-CD72-C2C1-EFDA-A45502EA2815}"/>
              </a:ext>
            </a:extLst>
          </p:cNvPr>
          <p:cNvSpPr txBox="1"/>
          <p:nvPr/>
        </p:nvSpPr>
        <p:spPr>
          <a:xfrm>
            <a:off x="2321624" y="3887889"/>
            <a:ext cx="745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等线" panose="02010600030101010101" pitchFamily="2" charset="-122"/>
              </a:rPr>
              <a:t>12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0</a:t>
            </a:r>
            <a:r>
              <a:rPr lang="en-US" altLang="zh-CN" dirty="0">
                <a:latin typeface="Arial" panose="020B0604020202020204" pitchFamily="34" charset="0"/>
              </a:rPr>
              <a:t>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40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                     8</a:t>
            </a:r>
            <a:r>
              <a:rPr lang="en-US" altLang="zh-CN" dirty="0">
                <a:latin typeface="Arial" panose="020B0604020202020204" pitchFamily="34" charset="0"/>
              </a:rPr>
              <a:t> 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8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  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4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7B6654-9776-8412-ECB0-25235E292C0C}"/>
              </a:ext>
            </a:extLst>
          </p:cNvPr>
          <p:cNvSpPr txBox="1"/>
          <p:nvPr/>
        </p:nvSpPr>
        <p:spPr>
          <a:xfrm>
            <a:off x="2321624" y="4373342"/>
            <a:ext cx="7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等线" panose="02010600030101010101" pitchFamily="2" charset="-122"/>
              </a:rPr>
              <a:t> 24</a:t>
            </a: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8                      </a:t>
            </a:r>
            <a:r>
              <a:rPr lang="en-US" altLang="zh-CN" b="1" dirty="0">
                <a:latin typeface="Arial" panose="020B0604020202020204" pitchFamily="34" charset="0"/>
              </a:rPr>
              <a:t>20</a:t>
            </a:r>
            <a:r>
              <a:rPr lang="en-US" altLang="zh-CN" dirty="0">
                <a:latin typeface="Arial" panose="020B0604020202020204" pitchFamily="34" charset="0"/>
              </a:rPr>
              <a:t>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4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                       /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6606E3-5D19-7BB3-5D7E-C974ED7C6211}"/>
              </a:ext>
            </a:extLst>
          </p:cNvPr>
          <p:cNvSpPr txBox="1"/>
          <p:nvPr/>
        </p:nvSpPr>
        <p:spPr>
          <a:xfrm>
            <a:off x="2321624" y="4845586"/>
            <a:ext cx="822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等线" panose="02010600030101010101" pitchFamily="2" charset="-122"/>
              </a:rPr>
              <a:t> 24</a:t>
            </a: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8                       8                     </a:t>
            </a:r>
            <a:r>
              <a:rPr lang="en-US" altLang="zh-CN" b="1" dirty="0">
                <a:latin typeface="Arial" panose="020B0604020202020204" pitchFamily="34" charset="0"/>
              </a:rPr>
              <a:t>20</a:t>
            </a: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4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     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0FD9D8-FEA7-00A6-2673-A4E1F2D358F1}"/>
              </a:ext>
            </a:extLst>
          </p:cNvPr>
          <p:cNvSpPr txBox="1"/>
          <p:nvPr/>
        </p:nvSpPr>
        <p:spPr>
          <a:xfrm>
            <a:off x="2321623" y="5326375"/>
            <a:ext cx="822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等线" panose="02010600030101010101" pitchFamily="2" charset="-122"/>
              </a:rPr>
              <a:t> 24</a:t>
            </a: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8                      </a:t>
            </a:r>
            <a:r>
              <a:rPr lang="en-US" altLang="zh-CN" b="1" dirty="0">
                <a:latin typeface="Arial" panose="020B0604020202020204" pitchFamily="34" charset="0"/>
              </a:rPr>
              <a:t>40</a:t>
            </a:r>
            <a:r>
              <a:rPr lang="en-US" altLang="zh-CN" dirty="0">
                <a:latin typeface="Arial" panose="020B0604020202020204" pitchFamily="34" charset="0"/>
              </a:rPr>
              <a:t>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8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  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4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F1F6F2-D830-113B-6E9E-EA29BB41B1C8}"/>
              </a:ext>
            </a:extLst>
          </p:cNvPr>
          <p:cNvSpPr txBox="1"/>
          <p:nvPr/>
        </p:nvSpPr>
        <p:spPr>
          <a:xfrm>
            <a:off x="2321622" y="5806846"/>
            <a:ext cx="822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等线" panose="02010600030101010101" pitchFamily="2" charset="-122"/>
              </a:rPr>
              <a:t>  8</a:t>
            </a: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24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                     </a:t>
            </a:r>
            <a:r>
              <a:rPr lang="en-US" altLang="zh-CN" b="1" dirty="0">
                <a:latin typeface="Arial" panose="020B0604020202020204" pitchFamily="34" charset="0"/>
              </a:rPr>
              <a:t>8</a:t>
            </a:r>
            <a:r>
              <a:rPr lang="en-US" altLang="zh-CN" dirty="0">
                <a:latin typeface="Arial" panose="020B0604020202020204" pitchFamily="34" charset="0"/>
              </a:rPr>
              <a:t>                     </a:t>
            </a:r>
            <a:r>
              <a:rPr lang="en-US" altLang="zh-CN" b="1" dirty="0">
                <a:latin typeface="Arial" panose="020B0604020202020204" pitchFamily="34" charset="0"/>
              </a:rPr>
              <a:t>20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 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4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43B62B-3316-3191-88E9-6FB83AA789B5}"/>
              </a:ext>
            </a:extLst>
          </p:cNvPr>
          <p:cNvSpPr txBox="1"/>
          <p:nvPr/>
        </p:nvSpPr>
        <p:spPr>
          <a:xfrm>
            <a:off x="2321624" y="2427897"/>
            <a:ext cx="79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40</a:t>
            </a: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8                       4</a:t>
            </a:r>
            <a:r>
              <a:rPr lang="en-US" altLang="zh-CN" dirty="0">
                <a:latin typeface="Arial" panose="020B0604020202020204" pitchFamily="34" charset="0"/>
              </a:rPr>
              <a:t>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/                        /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E117CF-DA0E-6F8A-5A9F-1BB7EA087B4B}"/>
              </a:ext>
            </a:extLst>
          </p:cNvPr>
          <p:cNvSpPr txBox="1"/>
          <p:nvPr/>
        </p:nvSpPr>
        <p:spPr>
          <a:xfrm>
            <a:off x="2321624" y="2902719"/>
            <a:ext cx="79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 </a:t>
            </a:r>
            <a:r>
              <a:rPr lang="en-US" altLang="zh-CN" b="1" dirty="0">
                <a:latin typeface="等线" panose="02010600030101010101" pitchFamily="2" charset="-122"/>
              </a:rPr>
              <a:t>8</a:t>
            </a:r>
            <a:r>
              <a:rPr lang="en-US" altLang="zh-CN" dirty="0">
                <a:latin typeface="Arial" panose="020B0604020202020204" pitchFamily="34" charset="0"/>
              </a:rPr>
              <a:t>                      </a:t>
            </a:r>
            <a:r>
              <a:rPr lang="en-US" altLang="zh-CN" b="1" dirty="0">
                <a:latin typeface="等线" panose="02010600030101010101" pitchFamily="2" charset="-122"/>
              </a:rPr>
              <a:t> 20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                     4</a:t>
            </a:r>
            <a:r>
              <a:rPr lang="en-US" altLang="zh-CN" dirty="0">
                <a:latin typeface="Arial" panose="020B0604020202020204" pitchFamily="34" charset="0"/>
              </a:rPr>
              <a:t>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/                        /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5AFD366-FA87-2040-E5E3-CA3D0CE2A05E}"/>
              </a:ext>
            </a:extLst>
          </p:cNvPr>
          <p:cNvSpPr txBox="1"/>
          <p:nvPr/>
        </p:nvSpPr>
        <p:spPr>
          <a:xfrm>
            <a:off x="2321624" y="3389157"/>
            <a:ext cx="794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 40</a:t>
            </a:r>
            <a:r>
              <a:rPr lang="en-US" altLang="zh-CN" dirty="0">
                <a:latin typeface="Arial" panose="020B0604020202020204" pitchFamily="34" charset="0"/>
              </a:rPr>
              <a:t> 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8                       8</a:t>
            </a:r>
            <a:r>
              <a:rPr lang="en-US" altLang="zh-CN" dirty="0">
                <a:latin typeface="Arial" panose="020B0604020202020204" pitchFamily="34" charset="0"/>
              </a:rPr>
              <a:t>                      </a:t>
            </a:r>
            <a:r>
              <a:rPr lang="en-US" altLang="zh-CN" sz="1800" b="1" i="0" u="none" strike="noStrike" kern="1200" dirty="0">
                <a:effectLst/>
                <a:latin typeface="等线" panose="02010600030101010101" pitchFamily="2" charset="-122"/>
              </a:rPr>
              <a:t>4                        /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3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对齐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0104-1259-20E2-102D-CE8AD6CE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76" y="1112360"/>
            <a:ext cx="9677899" cy="18772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对齐要求某种类型对象的地址必须是某个值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K(2/4/8)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的倍数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- internal padding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- external padding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5CC87B-CC64-F4CC-DC28-62633592F4EF}"/>
              </a:ext>
            </a:extLst>
          </p:cNvPr>
          <p:cNvSpPr txBox="1"/>
          <p:nvPr/>
        </p:nvSpPr>
        <p:spPr>
          <a:xfrm>
            <a:off x="334076" y="2697916"/>
            <a:ext cx="872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提高数据访问速度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：对齐的数据通常可以更快地从内存中加载和存储，因为它们遵循硬件的自然边界。例如，如果一个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32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位整数从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字节边界开始，那么它可以在单次内存操作中读取，而不需要多次操作。</a:t>
            </a:r>
            <a:endParaRPr lang="en-US" altLang="zh-CN" b="1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增强向量化和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SIMD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效率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：对于使用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SIMD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（单指令多数据）指令的代码，对齐的数据通常提供更好的性能。这是因为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SIMD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指令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经常需要对齐的数据，或者在处理对齐的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数据时工作得更快。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BDAD19-9817-6055-8977-AEC2F652B395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dirty="0"/>
              <a:t>指针运算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对齐</a:t>
            </a:r>
            <a:r>
              <a:rPr lang="zh-CN" altLang="en-US" sz="1900" dirty="0"/>
              <a:t>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0A9CA1-EF56-D6EF-B11B-57195C24B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881"/>
          <a:stretch/>
        </p:blipFill>
        <p:spPr>
          <a:xfrm>
            <a:off x="4569987" y="4085927"/>
            <a:ext cx="5358569" cy="25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4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结构体 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0104-1259-20E2-102D-CE8AD6CE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76" y="1519962"/>
            <a:ext cx="9677899" cy="22163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一个结构体中不同子变量在内存中几乎相邻（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对齐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可能会影响）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- internal padding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   - external padding</a:t>
            </a:r>
          </a:p>
        </p:txBody>
      </p:sp>
      <p:pic>
        <p:nvPicPr>
          <p:cNvPr id="11" name="图片 10" descr="图片包含 图示&#10;&#10;描述已自动生成">
            <a:extLst>
              <a:ext uri="{FF2B5EF4-FFF2-40B4-BE49-F238E27FC236}">
                <a16:creationId xmlns:a16="http://schemas.microsoft.com/office/drawing/2014/main" id="{342DCD5F-7757-1060-3D3D-FBDDC485B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7" y="4025892"/>
            <a:ext cx="5109902" cy="8747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BDAD19-9817-6055-8977-AEC2F652B395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dirty="0"/>
              <a:t>指针运算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结构体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4EB6A0-8689-9218-8B61-0174FAA3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94" y="2394727"/>
            <a:ext cx="3778963" cy="39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9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结构体 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1BDAD19-9817-6055-8977-AEC2F652B395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dirty="0"/>
              <a:t>指针运算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结构体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F6F276E0-41B0-5189-E8AA-37C58F516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40" y="1197009"/>
            <a:ext cx="6770763" cy="52514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80D820C-27A8-0E65-6308-54EFA1D75D5C}"/>
              </a:ext>
            </a:extLst>
          </p:cNvPr>
          <p:cNvSpPr txBox="1"/>
          <p:nvPr/>
        </p:nvSpPr>
        <p:spPr>
          <a:xfrm>
            <a:off x="8872504" y="5970851"/>
            <a:ext cx="436005" cy="37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联合 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473FFAD-790B-30C3-7442-E9BCA5E8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84" y="1200344"/>
            <a:ext cx="9214144" cy="41225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union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的大小是所有子变量大小的最大值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所有子变量在内存中起始位置相同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ts val="3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通常情况下各个子变量是互斥的（不会同时被用到）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lnSpc>
                <a:spcPts val="3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使用枚举来表示联合中存储的数据是哪种类型，这样就可以在运行时知道如何正确地访问它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可用于同位级表示的互转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注意大小端！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8BB5E0E9-A13E-9990-A301-3D286E4F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96" y="3963910"/>
            <a:ext cx="4891911" cy="255194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F8A5C7-4885-517E-9678-EAA9D20F2936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dirty="0"/>
              <a:t>指针运算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联合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0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联合 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4F8A5C7-4885-517E-9678-EAA9D20F2936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dirty="0"/>
              <a:t>指针运算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联合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图片 9" descr="图片包含 表格&#10;&#10;描述已自动生成">
            <a:extLst>
              <a:ext uri="{FF2B5EF4-FFF2-40B4-BE49-F238E27FC236}">
                <a16:creationId xmlns:a16="http://schemas.microsoft.com/office/drawing/2014/main" id="{DADDF719-B96F-7169-56C3-903F56D63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53" y="1159286"/>
            <a:ext cx="6391999" cy="534152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7BEE5DF-0915-72B1-4BB2-541C7FA8717F}"/>
              </a:ext>
            </a:extLst>
          </p:cNvPr>
          <p:cNvSpPr txBox="1"/>
          <p:nvPr/>
        </p:nvSpPr>
        <p:spPr>
          <a:xfrm>
            <a:off x="8938108" y="6080219"/>
            <a:ext cx="436005" cy="37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5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D667EFF-0D75-BB42-A901-8B66EECE62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3193" y="209893"/>
                <a:ext cx="10080098" cy="31108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ts val="3500"/>
                  </a:lnSpc>
                </a:pPr>
                <a:r>
                  <a:rPr lang="zh-CN" altLang="en-US" sz="3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数组存储的基本原则</a:t>
                </a:r>
                <a:b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en-US" altLang="zh-CN" sz="14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b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对于声明：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 A[N]</a:t>
                </a:r>
                <a:b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数组元素</a:t>
                </a:r>
                <a:r>
                  <a:rPr lang="en-US" altLang="zh-CN" sz="2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的地址：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L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altLang="zh-CN" sz="3200" dirty="0">
                    <a:latin typeface="宋体" panose="02010600030101010101" pitchFamily="2" charset="-122"/>
                    <a:ea typeface="宋体" panose="02010600030101010101" pitchFamily="2" charset="-122"/>
                  </a:rPr>
                </a:b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64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位机器上，所有指针数据类型都由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个字节存储；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位机器为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字节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D667EFF-0D75-BB42-A901-8B66EECE6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3193" y="209893"/>
                <a:ext cx="10080098" cy="3110806"/>
              </a:xfrm>
              <a:blipFill>
                <a:blip r:embed="rId2"/>
                <a:stretch>
                  <a:fillRect l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图片 12" descr="表格&#10;&#10;描述已自动生成">
            <a:extLst>
              <a:ext uri="{FF2B5EF4-FFF2-40B4-BE49-F238E27FC236}">
                <a16:creationId xmlns:a16="http://schemas.microsoft.com/office/drawing/2014/main" id="{27D604DC-9BF0-A4BE-9FC6-1226623E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8" y="3309130"/>
            <a:ext cx="6540881" cy="320067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BDB244-8863-113A-DE56-96645EDDD206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指针运算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292206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3110806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指针运算原则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为什么第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行运行结果是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强制类型转换的优先级高于加法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指针进行加减法时指针指向的值的加减只与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(T)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有关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5472238A-F28F-3D59-9B0A-8F0C73AE7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46" y="3155694"/>
            <a:ext cx="5435432" cy="35705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388CA3-149A-C82E-0F6D-8263AD4F6118}"/>
              </a:ext>
            </a:extLst>
          </p:cNvPr>
          <p:cNvSpPr txBox="1"/>
          <p:nvPr/>
        </p:nvSpPr>
        <p:spPr>
          <a:xfrm>
            <a:off x="595975" y="3875933"/>
            <a:ext cx="3724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gcc</a:t>
            </a:r>
            <a:r>
              <a:rPr lang="zh-CN" altLang="en-US" dirty="0"/>
              <a:t>编译器中，</a:t>
            </a:r>
            <a:r>
              <a:rPr lang="en-US" altLang="zh-CN" dirty="0"/>
              <a:t>void* </a:t>
            </a:r>
            <a:r>
              <a:rPr lang="zh-CN" altLang="en-US" dirty="0"/>
              <a:t>的算术运算会按照 </a:t>
            </a:r>
            <a:r>
              <a:rPr lang="en-US" altLang="zh-CN" dirty="0"/>
              <a:t>char* </a:t>
            </a:r>
            <a:r>
              <a:rPr lang="zh-CN" altLang="en-US" dirty="0"/>
              <a:t>来处理，即每次 </a:t>
            </a:r>
            <a:r>
              <a:rPr lang="en-US" altLang="zh-CN" dirty="0"/>
              <a:t>p++ </a:t>
            </a:r>
            <a:r>
              <a:rPr lang="zh-CN" altLang="en-US" dirty="0"/>
              <a:t>会使指针移动一个字节。但这并不是标准的行为，依赖于此行为是</a:t>
            </a:r>
            <a:r>
              <a:rPr lang="zh-CN" altLang="en-US" dirty="0">
                <a:solidFill>
                  <a:srgbClr val="FF0000"/>
                </a:solidFill>
              </a:rPr>
              <a:t>不可移植的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0EB22E5-FDFA-8F19-F9CD-0A315AD3A5D6}"/>
                  </a:ext>
                </a:extLst>
              </p14:cNvPr>
              <p14:cNvContentPartPr/>
              <p14:nvPr/>
            </p14:nvContentPartPr>
            <p14:xfrm>
              <a:off x="5498323" y="4583637"/>
              <a:ext cx="2234160" cy="309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0EB22E5-FDFA-8F19-F9CD-0A315AD3A5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4323" y="4475637"/>
                <a:ext cx="2341800" cy="246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E58A8699-290C-5E58-26DE-A4A2B1B8FC00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指针运算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337177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76975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通用指针 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void*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通用指针具有以下特点：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文本&#10;&#10;中度可信度描述已自动生成">
            <a:extLst>
              <a:ext uri="{FF2B5EF4-FFF2-40B4-BE49-F238E27FC236}">
                <a16:creationId xmlns:a16="http://schemas.microsoft.com/office/drawing/2014/main" id="{1FFA3742-FA23-38C1-2F30-BBA3AA12B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34" y="2517456"/>
            <a:ext cx="2166314" cy="103417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C7EB1C3-ED9A-CA04-DC26-8EA9FB569D02}"/>
              </a:ext>
            </a:extLst>
          </p:cNvPr>
          <p:cNvSpPr txBox="1"/>
          <p:nvPr/>
        </p:nvSpPr>
        <p:spPr>
          <a:xfrm>
            <a:off x="717089" y="1968079"/>
            <a:ext cx="871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 </a:t>
            </a:r>
            <a:r>
              <a:rPr lang="zh-CN" altLang="en-US" sz="2000" dirty="0"/>
              <a:t>类型中立：可以将任何类型的指针赋值给</a:t>
            </a:r>
            <a:r>
              <a:rPr lang="en-US" altLang="zh-CN" sz="2000" dirty="0"/>
              <a:t>void*</a:t>
            </a:r>
            <a:r>
              <a:rPr lang="zh-CN" altLang="en-US" sz="2000" dirty="0"/>
              <a:t>，且不经过显式类型转换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731C9E-3822-E5A4-4FA6-3B4DCF24B997}"/>
              </a:ext>
            </a:extLst>
          </p:cNvPr>
          <p:cNvSpPr txBox="1"/>
          <p:nvPr/>
        </p:nvSpPr>
        <p:spPr>
          <a:xfrm>
            <a:off x="717089" y="3700893"/>
            <a:ext cx="871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</a:t>
            </a:r>
            <a:r>
              <a:rPr lang="zh-CN" altLang="en-US" sz="2000" dirty="0"/>
              <a:t>无法直接解引用：由于 </a:t>
            </a:r>
            <a:r>
              <a:rPr lang="en-US" altLang="zh-CN" sz="2000" dirty="0"/>
              <a:t>void* </a:t>
            </a:r>
            <a:r>
              <a:rPr lang="zh-CN" altLang="en-US" sz="2000" dirty="0"/>
              <a:t>是类型不明确的，所以你不能直接解引用它。</a:t>
            </a:r>
          </a:p>
        </p:txBody>
      </p:sp>
      <p:pic>
        <p:nvPicPr>
          <p:cNvPr id="17" name="图片 16" descr="图形用户界面, 应用程序&#10;&#10;描述已自动生成">
            <a:extLst>
              <a:ext uri="{FF2B5EF4-FFF2-40B4-BE49-F238E27FC236}">
                <a16:creationId xmlns:a16="http://schemas.microsoft.com/office/drawing/2014/main" id="{53564BCE-F4EA-A642-0ABC-5549A5B80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34" y="4267387"/>
            <a:ext cx="2164282" cy="8492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13B1443-C4C9-E3DB-E4E7-10599CEB6617}"/>
              </a:ext>
            </a:extLst>
          </p:cNvPr>
          <p:cNvSpPr txBox="1"/>
          <p:nvPr/>
        </p:nvSpPr>
        <p:spPr>
          <a:xfrm>
            <a:off x="3784769" y="4450887"/>
            <a:ext cx="205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需要经过类型转换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CB6385-4829-D741-6DDB-83F9E2CAB4CE}"/>
              </a:ext>
            </a:extLst>
          </p:cNvPr>
          <p:cNvSpPr txBox="1"/>
          <p:nvPr/>
        </p:nvSpPr>
        <p:spPr>
          <a:xfrm>
            <a:off x="638966" y="5571751"/>
            <a:ext cx="7572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使用场景：</a:t>
            </a:r>
            <a:endParaRPr lang="en-US" altLang="zh-CN" sz="2000" dirty="0"/>
          </a:p>
          <a:p>
            <a:r>
              <a:rPr lang="en-US" altLang="zh-CN" dirty="0"/>
              <a:t>- </a:t>
            </a:r>
            <a:r>
              <a:rPr lang="zh-CN" altLang="en-US" dirty="0"/>
              <a:t>动态内存分配函数，如 </a:t>
            </a:r>
            <a:r>
              <a:rPr lang="en-US" altLang="zh-CN" dirty="0"/>
              <a:t>malloc() </a:t>
            </a:r>
            <a:r>
              <a:rPr lang="zh-CN" altLang="en-US" dirty="0"/>
              <a:t>和 </a:t>
            </a:r>
            <a:r>
              <a:rPr lang="en-US" altLang="zh-CN" dirty="0"/>
              <a:t>free()</a:t>
            </a:r>
            <a:r>
              <a:rPr lang="zh-CN" altLang="en-US" dirty="0"/>
              <a:t>，使用 </a:t>
            </a:r>
            <a:r>
              <a:rPr lang="en-US" altLang="zh-CN" dirty="0"/>
              <a:t>void*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实现泛型数据结构和函数时，可以使用 </a:t>
            </a:r>
            <a:r>
              <a:rPr lang="en-US" altLang="zh-CN" dirty="0"/>
              <a:t>void* </a:t>
            </a:r>
            <a:r>
              <a:rPr lang="zh-CN" altLang="en-US" dirty="0"/>
              <a:t>来处理各种数据类型。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089D68-A227-986A-7C13-15075F6F919C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指针运算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83871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指针运算原则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C0104-1259-20E2-102D-CE8AD6CE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29" y="1332238"/>
            <a:ext cx="9677901" cy="532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*p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*new_p1 = (int *)p + 7;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//new_p1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是一个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指针，值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+ 28 --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先类型转换后加减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*new_p2 = (int *)(p + 7);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//new_p2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是一个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指针，值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+ 7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指针不能相加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T * 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类型指针相减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地址之差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 sizeof (T)</a:t>
            </a: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不同类型指针不能相减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void* - void*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会报错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：表达式必须是指向完整对象类型的指针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0A17B4-A402-B695-6A53-11DA0B040123}"/>
              </a:ext>
            </a:extLst>
          </p:cNvPr>
          <p:cNvSpPr txBox="1"/>
          <p:nvPr/>
        </p:nvSpPr>
        <p:spPr>
          <a:xfrm>
            <a:off x="10190615" y="921224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指针运算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51979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函数指针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817E65F-BBF1-9028-65CF-CF1958DB8D57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指针运算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EB20E62-0612-226C-7583-D44FF871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30" y="1241403"/>
            <a:ext cx="8223544" cy="2476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格式：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(*f)(int *)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函数指针指向函数而非数据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(*f)(int *)   vs   int *f(int *)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A2DE3C-CD23-C06F-A256-CA982779C778}"/>
              </a:ext>
            </a:extLst>
          </p:cNvPr>
          <p:cNvSpPr txBox="1"/>
          <p:nvPr/>
        </p:nvSpPr>
        <p:spPr>
          <a:xfrm>
            <a:off x="1225255" y="4349025"/>
            <a:ext cx="148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函数指针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5D040E-0863-1D0D-1C0D-4D374B6ADB43}"/>
              </a:ext>
            </a:extLst>
          </p:cNvPr>
          <p:cNvSpPr txBox="1"/>
          <p:nvPr/>
        </p:nvSpPr>
        <p:spPr>
          <a:xfrm>
            <a:off x="5200776" y="4349025"/>
            <a:ext cx="89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35890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 fontScale="90000"/>
          </a:bodyPr>
          <a:lstStyle/>
          <a:p>
            <a:pPr>
              <a:lnSpc>
                <a:spcPts val="3500"/>
              </a:lnSpc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指针的阅读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右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左法则 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"right-left rule"</a:t>
            </a:r>
            <a:b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F55A9A0-2B47-B270-7173-DDF3FD8EBBA9}"/>
              </a:ext>
            </a:extLst>
          </p:cNvPr>
          <p:cNvSpPr txBox="1"/>
          <p:nvPr/>
        </p:nvSpPr>
        <p:spPr>
          <a:xfrm>
            <a:off x="737776" y="1519963"/>
            <a:ext cx="81251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- </a:t>
            </a:r>
            <a:r>
              <a:rPr lang="zh-CN" altLang="en-US" sz="2400" dirty="0"/>
              <a:t>定位变量名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do {</a:t>
            </a:r>
            <a:endParaRPr lang="zh-CN" altLang="en-US" sz="2400" dirty="0"/>
          </a:p>
          <a:p>
            <a:pPr lvl="1"/>
            <a:r>
              <a:rPr lang="zh-CN" altLang="en-US" sz="2400" dirty="0"/>
              <a:t>向右阅读，直到右括号，确定其类型（是否是数组）</a:t>
            </a:r>
          </a:p>
          <a:p>
            <a:pPr lvl="1"/>
            <a:r>
              <a:rPr lang="zh-CN" altLang="en-US" sz="2400" dirty="0"/>
              <a:t>再向左阅读，直到左括号，确定其内容类型</a:t>
            </a:r>
          </a:p>
          <a:p>
            <a:r>
              <a:rPr lang="en-US" altLang="zh-CN" sz="2400" dirty="0"/>
              <a:t>} while (</a:t>
            </a:r>
            <a:r>
              <a:rPr lang="zh-CN" altLang="en-US" sz="2400" dirty="0"/>
              <a:t>括号没拆干净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// </a:t>
            </a:r>
            <a:r>
              <a:rPr lang="zh-CN" altLang="en-US" sz="2400" dirty="0"/>
              <a:t>右侧并列的括号可能是函数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C53DF88-266E-B08B-58F7-2511382E7BC6}"/>
              </a:ext>
            </a:extLst>
          </p:cNvPr>
          <p:cNvSpPr txBox="1"/>
          <p:nvPr/>
        </p:nvSpPr>
        <p:spPr>
          <a:xfrm>
            <a:off x="737776" y="5338037"/>
            <a:ext cx="6094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int (*(*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vtable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)[])()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DEFFB-C3DF-F378-BE87-8F534A167638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指针运算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86247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67EFF-0D75-BB42-A901-8B66EECE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" y="198324"/>
            <a:ext cx="8711527" cy="1321639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强制类型转换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避免裸指针的互转！</a:t>
            </a:r>
            <a:b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F55A9A0-2B47-B270-7173-DDF3FD8EBBA9}"/>
              </a:ext>
            </a:extLst>
          </p:cNvPr>
          <p:cNvSpPr txBox="1"/>
          <p:nvPr/>
        </p:nvSpPr>
        <p:spPr>
          <a:xfrm>
            <a:off x="737776" y="1314072"/>
            <a:ext cx="81251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- </a:t>
            </a:r>
            <a:r>
              <a:rPr lang="en-US" altLang="zh-CN" sz="2400" b="1" dirty="0" err="1"/>
              <a:t>static_cast</a:t>
            </a:r>
            <a:r>
              <a:rPr lang="en-US" altLang="zh-CN" sz="2400" b="1" dirty="0"/>
              <a:t>()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- </a:t>
            </a:r>
            <a:r>
              <a:rPr lang="zh-CN" altLang="en-US" sz="2000" dirty="0"/>
              <a:t>非多态的类型之间的转换</a:t>
            </a:r>
            <a:endParaRPr lang="en-US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- </a:t>
            </a:r>
            <a:r>
              <a:rPr lang="zh-CN" altLang="en-US" sz="2000" dirty="0"/>
              <a:t>无法改变</a:t>
            </a:r>
            <a:r>
              <a:rPr lang="en-US" altLang="zh-CN" sz="2000" dirty="0"/>
              <a:t>const</a:t>
            </a:r>
            <a:r>
              <a:rPr lang="zh-CN" altLang="en-US" sz="2000" dirty="0"/>
              <a:t>性</a:t>
            </a:r>
            <a:endParaRPr lang="en-US" altLang="zh-CN" sz="2000" dirty="0"/>
          </a:p>
          <a:p>
            <a:r>
              <a:rPr lang="en-US" altLang="zh-CN" sz="2000" dirty="0"/>
              <a:t>    - </a:t>
            </a:r>
            <a:r>
              <a:rPr lang="zh-CN" altLang="en-US" sz="2000" dirty="0"/>
              <a:t>不执行运行时类型检查（确保其安全！）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7DEFFB-C3DF-F378-BE87-8F534A167638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C++</a:t>
            </a:r>
            <a:r>
              <a:rPr lang="zh-CN" altLang="en-US" sz="1900" dirty="0"/>
              <a:t>引用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dirty="0"/>
              <a:t>指针运算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类型转换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082F2-E6D3-C892-6A49-4005848A2DB4}"/>
              </a:ext>
            </a:extLst>
          </p:cNvPr>
          <p:cNvSpPr txBox="1"/>
          <p:nvPr/>
        </p:nvSpPr>
        <p:spPr>
          <a:xfrm>
            <a:off x="737775" y="2974324"/>
            <a:ext cx="81251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- </a:t>
            </a:r>
            <a:r>
              <a:rPr lang="en-US" altLang="zh-CN" sz="2400" b="1" dirty="0" err="1"/>
              <a:t>dynamic_cast</a:t>
            </a:r>
            <a:r>
              <a:rPr lang="en-US" altLang="zh-CN" sz="2400" b="1" dirty="0"/>
              <a:t>()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- </a:t>
            </a:r>
            <a:r>
              <a:rPr lang="zh-CN" altLang="en-US" sz="2000" b="0" i="0" dirty="0">
                <a:solidFill>
                  <a:srgbClr val="374151"/>
                </a:solidFill>
                <a:effectLst/>
                <a:latin typeface="Söhne"/>
              </a:rPr>
              <a:t>用于多态类型之间的安全向下转型</a:t>
            </a:r>
            <a:endParaRPr lang="en-US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- </a:t>
            </a:r>
            <a:r>
              <a:rPr lang="zh-CN" altLang="en-US" sz="2000" dirty="0"/>
              <a:t>若失败，返回</a:t>
            </a:r>
            <a:r>
              <a:rPr lang="en-US" altLang="zh-CN" sz="2000" dirty="0" err="1"/>
              <a:t>nullptr</a:t>
            </a:r>
            <a:r>
              <a:rPr lang="zh-CN" altLang="en-US" sz="2000" dirty="0"/>
              <a:t>（对于指针）或抛出异常（对于引用）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0B06EB-B66D-7444-CC79-C6DFC7ACB58B}"/>
              </a:ext>
            </a:extLst>
          </p:cNvPr>
          <p:cNvSpPr txBox="1"/>
          <p:nvPr/>
        </p:nvSpPr>
        <p:spPr>
          <a:xfrm>
            <a:off x="737774" y="4326799"/>
            <a:ext cx="81251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- </a:t>
            </a:r>
            <a:r>
              <a:rPr lang="en-US" altLang="zh-CN" sz="2400" b="1" dirty="0" err="1"/>
              <a:t>const_cast</a:t>
            </a:r>
            <a:r>
              <a:rPr lang="en-US" altLang="zh-CN" sz="2400" b="1" dirty="0"/>
              <a:t>()</a:t>
            </a:r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- </a:t>
            </a:r>
            <a:r>
              <a:rPr lang="zh-CN" altLang="en-US" sz="2000" dirty="0"/>
              <a:t>添加或删除对象的</a:t>
            </a:r>
            <a:r>
              <a:rPr lang="en-US" altLang="zh-CN" sz="2000" dirty="0"/>
              <a:t>const</a:t>
            </a:r>
            <a:r>
              <a:rPr lang="zh-CN" altLang="en-US" sz="2000" dirty="0"/>
              <a:t>性</a:t>
            </a:r>
            <a:endParaRPr lang="en-US" altLang="zh-CN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/>
              <a:t>- </a:t>
            </a:r>
            <a:r>
              <a:rPr lang="zh-CN" altLang="en-US" sz="2000" dirty="0"/>
              <a:t>不能通过删改</a:t>
            </a:r>
            <a:r>
              <a:rPr lang="en-US" altLang="zh-CN" sz="2000" dirty="0"/>
              <a:t>const</a:t>
            </a:r>
            <a:r>
              <a:rPr lang="zh-CN" altLang="en-US" sz="2000" dirty="0"/>
              <a:t>性试图修改</a:t>
            </a:r>
            <a:r>
              <a:rPr lang="en-US" altLang="zh-CN" sz="2000" dirty="0"/>
              <a:t>const</a:t>
            </a:r>
            <a:r>
              <a:rPr lang="zh-CN" altLang="en-US" sz="2000" dirty="0"/>
              <a:t>变量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09C897-1DB0-8803-4F6A-465F6550AB6B}"/>
              </a:ext>
            </a:extLst>
          </p:cNvPr>
          <p:cNvSpPr txBox="1"/>
          <p:nvPr/>
        </p:nvSpPr>
        <p:spPr>
          <a:xfrm>
            <a:off x="737773" y="5679274"/>
            <a:ext cx="8125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- </a:t>
            </a:r>
            <a:r>
              <a:rPr lang="en-US" altLang="zh-CN" sz="2400" b="1" dirty="0" err="1"/>
              <a:t>reinterpret_cast</a:t>
            </a:r>
            <a:r>
              <a:rPr lang="en-US" altLang="zh-CN" sz="24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233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029B17-3B07-F78C-8BBD-CA65A6F520A9}"/>
              </a:ext>
            </a:extLst>
          </p:cNvPr>
          <p:cNvSpPr txBox="1"/>
          <p:nvPr/>
        </p:nvSpPr>
        <p:spPr>
          <a:xfrm>
            <a:off x="10190615" y="915168"/>
            <a:ext cx="1901466" cy="4664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</a:rPr>
              <a:t>C++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</a:rPr>
              <a:t>引用</a:t>
            </a:r>
            <a:endParaRPr lang="en-US" altLang="zh-CN" sz="19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sz="1900" dirty="0"/>
              <a:t>- </a:t>
            </a:r>
            <a:r>
              <a:rPr lang="zh-CN" altLang="en-US" sz="1900" dirty="0"/>
              <a:t>指针运算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类型转换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高维数组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指针练习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- </a:t>
            </a:r>
            <a:r>
              <a:rPr lang="zh-CN" altLang="en-US" sz="2400" dirty="0"/>
              <a:t>数据结构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对齐    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结构体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    - </a:t>
            </a:r>
            <a:r>
              <a:rPr lang="zh-CN" altLang="en-US" sz="1900" dirty="0"/>
              <a:t>联合</a:t>
            </a:r>
            <a:endParaRPr lang="en-US" altLang="zh-CN" sz="19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49AB3-0498-22B3-9B0E-118088797861}"/>
              </a:ext>
            </a:extLst>
          </p:cNvPr>
          <p:cNvCxnSpPr>
            <a:cxnSpLocks/>
          </p:cNvCxnSpPr>
          <p:nvPr/>
        </p:nvCxnSpPr>
        <p:spPr>
          <a:xfrm>
            <a:off x="10131068" y="508673"/>
            <a:ext cx="0" cy="6085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2BBC513-1034-AC12-8770-08F7989C3AB6}"/>
              </a:ext>
            </a:extLst>
          </p:cNvPr>
          <p:cNvCxnSpPr>
            <a:cxnSpLocks/>
          </p:cNvCxnSpPr>
          <p:nvPr/>
        </p:nvCxnSpPr>
        <p:spPr>
          <a:xfrm>
            <a:off x="10071521" y="229572"/>
            <a:ext cx="0" cy="61591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3F9F4F4D-4661-881F-2328-80CE3C5A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73" y="383292"/>
            <a:ext cx="9426090" cy="1325563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C++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引用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4488401-78C7-1AAA-C79B-B5E46C12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73" y="1596126"/>
            <a:ext cx="9208089" cy="174901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-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本质是指针的高层封装，提高了安全性与易用性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非空保证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不允许进行指针运算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-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不可重新绑定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275D3C6-39A7-ED28-C138-EB1DFD62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3" y="4083923"/>
            <a:ext cx="3920177" cy="2027678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A9337839-B97D-A37C-3D93-75C5F76A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09" y="3877151"/>
            <a:ext cx="4596363" cy="24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9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1590</Words>
  <Application>Microsoft Office PowerPoint</Application>
  <PresentationFormat>宽屏</PresentationFormat>
  <Paragraphs>261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Söhne</vt:lpstr>
      <vt:lpstr>等线</vt:lpstr>
      <vt:lpstr>等线 Light</vt:lpstr>
      <vt:lpstr>宋体</vt:lpstr>
      <vt:lpstr>Arial</vt:lpstr>
      <vt:lpstr>Cambria Math</vt:lpstr>
      <vt:lpstr>Consolas</vt:lpstr>
      <vt:lpstr>Office 主题​​</vt:lpstr>
      <vt:lpstr>Machine-data</vt:lpstr>
      <vt:lpstr>数组存储的基本原则 . 对于声明：T A[N] 数组元素i的地址：X_A+L∙i 在64位机器上，所有指针数据类型都由8个字节存储；32位机器为4字节</vt:lpstr>
      <vt:lpstr>指针运算原则 . 为什么第7行运行结果是+2？ - 强制类型转换的优先级高于加法 - 指针进行加减法时指针指向的值的加减只与sizeof(T)有关</vt:lpstr>
      <vt:lpstr>通用指针 void* . 通用指针具有以下特点：</vt:lpstr>
      <vt:lpstr>指针运算原则 .</vt:lpstr>
      <vt:lpstr>函数指针 .</vt:lpstr>
      <vt:lpstr>指针的阅读——右-左法则 "right-left rule" .</vt:lpstr>
      <vt:lpstr>C++强制类型转换——避免裸指针的互转！ .</vt:lpstr>
      <vt:lpstr>C++ 引用</vt:lpstr>
      <vt:lpstr>高维数组 .</vt:lpstr>
      <vt:lpstr>高维数组 .</vt:lpstr>
      <vt:lpstr>对齐 .</vt:lpstr>
      <vt:lpstr>结构体 Struct .</vt:lpstr>
      <vt:lpstr>结构体 Struct .</vt:lpstr>
      <vt:lpstr>联合 Union .</vt:lpstr>
      <vt:lpstr>联合 Union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Machine-data</dc:title>
  <dc:creator>forever ［神圣皮卡］</dc:creator>
  <cp:lastModifiedBy>forever ［神圣皮卡］</cp:lastModifiedBy>
  <cp:revision>6</cp:revision>
  <dcterms:created xsi:type="dcterms:W3CDTF">2023-10-06T15:52:14Z</dcterms:created>
  <dcterms:modified xsi:type="dcterms:W3CDTF">2023-10-09T07:37:39Z</dcterms:modified>
</cp:coreProperties>
</file>