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png" ContentType="image/pn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FF0000"/>
                </a:solidFill>
                <a:latin typeface="等线"/>
                <a:cs typeface="等线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FF0000"/>
                </a:solidFill>
                <a:latin typeface="等线"/>
                <a:cs typeface="等线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609282"/>
            <a:ext cx="126238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等线 Light"/>
                <a:cs typeface="等线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02288"/>
            <a:ext cx="7860665" cy="2744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FF0000"/>
                </a:solidFill>
                <a:latin typeface="等线"/>
                <a:cs typeface="等线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926" y="2488945"/>
            <a:ext cx="8305800" cy="941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0"/>
              <a:t>ICS</a:t>
            </a:r>
            <a:r>
              <a:rPr dirty="0" sz="6000" spc="-75"/>
              <a:t> </a:t>
            </a:r>
            <a:r>
              <a:rPr dirty="0" sz="6000"/>
              <a:t>Seminar</a:t>
            </a:r>
            <a:r>
              <a:rPr dirty="0" sz="6000" spc="-45"/>
              <a:t> </a:t>
            </a:r>
            <a:r>
              <a:rPr dirty="0" sz="6000"/>
              <a:t>Week11</a:t>
            </a:r>
            <a:r>
              <a:rPr dirty="0" sz="6000" spc="-45"/>
              <a:t> </a:t>
            </a:r>
            <a:r>
              <a:rPr dirty="0" sz="6000" spc="-20"/>
              <a:t>Prep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4130675" y="3491293"/>
            <a:ext cx="3933190" cy="941069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dirty="0" sz="2400" spc="-15">
                <a:latin typeface="等线"/>
                <a:cs typeface="等线"/>
              </a:rPr>
              <a:t>康子熙 赵廷昊 余文凯 许珈铭</a:t>
            </a:r>
            <a:endParaRPr sz="2400">
              <a:latin typeface="等线"/>
              <a:cs typeface="等线"/>
            </a:endParaRPr>
          </a:p>
          <a:p>
            <a:pPr algn="ctr" marL="6350">
              <a:lnSpc>
                <a:spcPct val="100000"/>
              </a:lnSpc>
              <a:spcBef>
                <a:spcPts val="725"/>
              </a:spcBef>
            </a:pPr>
            <a:r>
              <a:rPr dirty="0" sz="2400" spc="-10">
                <a:latin typeface="等线"/>
                <a:cs typeface="等线"/>
              </a:rPr>
              <a:t>2023.12.3</a:t>
            </a:r>
            <a:endParaRPr sz="24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Q8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905000"/>
            <a:ext cx="6581775" cy="16478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638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B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14463" y="4243133"/>
            <a:ext cx="8737600" cy="214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45"/>
              </a:lnSpc>
              <a:spcBef>
                <a:spcPts val="100"/>
              </a:spcBef>
            </a:pPr>
            <a:r>
              <a:rPr dirty="0" sz="1800" spc="-10">
                <a:solidFill>
                  <a:srgbClr val="FF1318"/>
                </a:solidFill>
                <a:latin typeface="Arial"/>
                <a:cs typeface="Arial"/>
              </a:rPr>
              <a:t>16G=2^34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的虚拟地址空间，有三级页表，其中每一级页表大小为2^10，页表项大小为</a:t>
            </a:r>
            <a:r>
              <a:rPr dirty="0" sz="1800" spc="-50">
                <a:solidFill>
                  <a:srgbClr val="FF1318"/>
                </a:solidFill>
                <a:latin typeface="宋体"/>
                <a:cs typeface="宋体"/>
              </a:rPr>
              <a:t>4</a:t>
            </a:r>
            <a:endParaRPr sz="1800">
              <a:latin typeface="宋体"/>
              <a:cs typeface="宋体"/>
            </a:endParaRPr>
          </a:p>
          <a:p>
            <a:pPr algn="just" marL="12700" marR="29845">
              <a:lnSpc>
                <a:spcPts val="1800"/>
              </a:lnSpc>
              <a:spcBef>
                <a:spcPts val="240"/>
              </a:spcBef>
            </a:pP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，也就是说一页有2^8个页表项，对应虚拟地址中的8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位，所以我们可以把虚拟地址划分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为VPN1=VPN2=VPN3=8</a:t>
            </a:r>
            <a:r>
              <a:rPr dirty="0" sz="1800" spc="-140">
                <a:solidFill>
                  <a:srgbClr val="FF1318"/>
                </a:solidFill>
                <a:latin typeface="宋体"/>
                <a:cs typeface="宋体"/>
              </a:rPr>
              <a:t> 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VPO=12的四块。对于1MB=2^20的虚拟地址，最佳情况应是1MB</a:t>
            </a:r>
            <a:r>
              <a:rPr dirty="0" sz="1800" spc="-25">
                <a:solidFill>
                  <a:srgbClr val="FF1318"/>
                </a:solidFill>
                <a:latin typeface="宋体"/>
                <a:cs typeface="宋体"/>
              </a:rPr>
              <a:t>完全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连续，而offset有2^10这么大，所以我们需要2^10个页表项，用4个三级页表，1</a:t>
            </a:r>
            <a:r>
              <a:rPr dirty="0" sz="1800" spc="-20">
                <a:solidFill>
                  <a:srgbClr val="FF1318"/>
                </a:solidFill>
                <a:latin typeface="宋体"/>
                <a:cs typeface="宋体"/>
              </a:rPr>
              <a:t>个二级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页表，1个一级页表即可，即</a:t>
            </a:r>
            <a:r>
              <a:rPr dirty="0" sz="1800" spc="-25">
                <a:solidFill>
                  <a:srgbClr val="FF1318"/>
                </a:solidFill>
                <a:latin typeface="宋体"/>
                <a:cs typeface="宋体"/>
              </a:rPr>
              <a:t>6KB</a:t>
            </a:r>
            <a:endParaRPr sz="1800">
              <a:latin typeface="宋体"/>
              <a:cs typeface="宋体"/>
            </a:endParaRPr>
          </a:p>
          <a:p>
            <a:pPr algn="just" marL="12700" marR="29845">
              <a:lnSpc>
                <a:spcPts val="1800"/>
              </a:lnSpc>
              <a:spcBef>
                <a:spcPts val="1795"/>
              </a:spcBef>
            </a:pP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最坏的情况下，每个字节都是分开的，这种情况下我们需要2^20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个页表项。但是可惜的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是，这个操作系统最多有1个一级页表、256个二级页表、2^16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个三级页表，所以最坏情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况下就是把他们都撑满，2^16+2^8+1=65793，选</a:t>
            </a:r>
            <a:r>
              <a:rPr dirty="0" sz="1800" spc="-50">
                <a:solidFill>
                  <a:srgbClr val="FF1318"/>
                </a:solidFill>
                <a:latin typeface="宋体"/>
                <a:cs typeface="宋体"/>
              </a:rPr>
              <a:t>B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73025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Q9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1885950"/>
            <a:ext cx="6572250" cy="6572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638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B</a:t>
            </a:r>
            <a:endParaRPr sz="1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Q10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1866900"/>
            <a:ext cx="6362700" cy="11525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898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D</a:t>
            </a:r>
            <a:endParaRPr sz="1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Q11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575" y="1903809"/>
            <a:ext cx="4846162" cy="105013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898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D</a:t>
            </a:r>
            <a:endParaRPr sz="1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Q12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" y="1885950"/>
            <a:ext cx="5276850" cy="14192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797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A</a:t>
            </a:r>
            <a:endParaRPr sz="1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Q13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853" y="1840354"/>
            <a:ext cx="5752494" cy="136348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898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D</a:t>
            </a:r>
            <a:endParaRPr sz="1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Q14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1876425"/>
            <a:ext cx="5924550" cy="14001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638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B</a:t>
            </a:r>
            <a:endParaRPr sz="1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Q15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866900"/>
            <a:ext cx="594360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Q16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1847850"/>
            <a:ext cx="595312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Q17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1857375"/>
            <a:ext cx="5943600" cy="18954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898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D</a:t>
            </a:r>
            <a:endParaRPr sz="1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Rules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dirty="0" b="0">
                <a:solidFill>
                  <a:srgbClr val="000000"/>
                </a:solidFill>
                <a:latin typeface="等线"/>
                <a:cs typeface="等线"/>
              </a:rPr>
              <a:t>remainder</a:t>
            </a:r>
            <a:r>
              <a:rPr dirty="0" spc="22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b="0">
                <a:solidFill>
                  <a:srgbClr val="000000"/>
                </a:solidFill>
                <a:latin typeface="等线"/>
                <a:cs typeface="等线"/>
              </a:rPr>
              <a:t>&lt;-</a:t>
            </a:r>
            <a:r>
              <a:rPr dirty="0" spc="7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b="0">
                <a:solidFill>
                  <a:srgbClr val="000000"/>
                </a:solidFill>
                <a:latin typeface="等线"/>
                <a:cs typeface="等线"/>
              </a:rPr>
              <a:t>ordinal</a:t>
            </a:r>
            <a:r>
              <a:rPr dirty="0" spc="8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b="0">
                <a:solidFill>
                  <a:srgbClr val="000000"/>
                </a:solidFill>
                <a:latin typeface="等线"/>
                <a:cs typeface="等线"/>
              </a:rPr>
              <a:t>number</a:t>
            </a:r>
            <a:r>
              <a:rPr dirty="0" spc="215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b="0">
                <a:solidFill>
                  <a:srgbClr val="000000"/>
                </a:solidFill>
                <a:latin typeface="等线"/>
                <a:cs typeface="等线"/>
              </a:rPr>
              <a:t>in</a:t>
            </a:r>
            <a:r>
              <a:rPr dirty="0" spc="8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b="0">
                <a:solidFill>
                  <a:srgbClr val="000000"/>
                </a:solidFill>
                <a:latin typeface="等线"/>
                <a:cs typeface="等线"/>
              </a:rPr>
              <a:t>WeChat</a:t>
            </a:r>
            <a:r>
              <a:rPr dirty="0" spc="12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b="0">
                <a:solidFill>
                  <a:srgbClr val="000000"/>
                </a:solidFill>
                <a:latin typeface="等线"/>
                <a:cs typeface="等线"/>
              </a:rPr>
              <a:t>Group</a:t>
            </a:r>
            <a:r>
              <a:rPr dirty="0" spc="9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b="0">
                <a:solidFill>
                  <a:srgbClr val="000000"/>
                </a:solidFill>
                <a:latin typeface="等线"/>
                <a:cs typeface="等线"/>
              </a:rPr>
              <a:t>%</a:t>
            </a:r>
            <a:r>
              <a:rPr dirty="0" spc="65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pc="-50" b="0">
                <a:solidFill>
                  <a:srgbClr val="000000"/>
                </a:solidFill>
                <a:latin typeface="等线"/>
                <a:cs typeface="等线"/>
              </a:rPr>
              <a:t>4 </a:t>
            </a:r>
            <a:r>
              <a:rPr dirty="0" b="0">
                <a:solidFill>
                  <a:srgbClr val="000000"/>
                </a:solidFill>
                <a:latin typeface="等线"/>
                <a:cs typeface="等线"/>
              </a:rPr>
              <a:t>for</a:t>
            </a:r>
            <a:r>
              <a:rPr dirty="0" spc="4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b="0">
                <a:solidFill>
                  <a:srgbClr val="000000"/>
                </a:solidFill>
                <a:latin typeface="等线"/>
                <a:cs typeface="等线"/>
              </a:rPr>
              <a:t>all</a:t>
            </a:r>
            <a:r>
              <a:rPr dirty="0" spc="7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b="0">
                <a:solidFill>
                  <a:srgbClr val="000000"/>
                </a:solidFill>
                <a:latin typeface="等线"/>
                <a:cs typeface="等线"/>
              </a:rPr>
              <a:t>questions</a:t>
            </a:r>
            <a:r>
              <a:rPr dirty="0" spc="17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pc="-25" b="0">
                <a:solidFill>
                  <a:srgbClr val="000000"/>
                </a:solidFill>
                <a:latin typeface="等线"/>
                <a:cs typeface="等线"/>
              </a:rPr>
              <a:t>do</a:t>
            </a:r>
          </a:p>
          <a:p>
            <a:pPr marL="927735" marR="1822450" indent="-458470">
              <a:lnSpc>
                <a:spcPct val="107000"/>
              </a:lnSpc>
              <a:spcBef>
                <a:spcPts val="75"/>
              </a:spcBef>
            </a:pPr>
            <a:r>
              <a:rPr dirty="0" sz="2400" b="0">
                <a:solidFill>
                  <a:srgbClr val="000000"/>
                </a:solidFill>
                <a:latin typeface="等线"/>
                <a:cs typeface="等线"/>
              </a:rPr>
              <a:t>if</a:t>
            </a:r>
            <a:r>
              <a:rPr dirty="0" sz="2400" spc="-55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z="2400" b="0">
                <a:solidFill>
                  <a:srgbClr val="000000"/>
                </a:solidFill>
                <a:latin typeface="等线"/>
                <a:cs typeface="等线"/>
              </a:rPr>
              <a:t>question</a:t>
            </a:r>
            <a:r>
              <a:rPr dirty="0" sz="2400" spc="65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z="2400" b="0">
                <a:solidFill>
                  <a:srgbClr val="000000"/>
                </a:solidFill>
                <a:latin typeface="等线"/>
                <a:cs typeface="等线"/>
              </a:rPr>
              <a:t>number</a:t>
            </a:r>
            <a:r>
              <a:rPr dirty="0" sz="2400" spc="-15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z="2400" b="0">
                <a:solidFill>
                  <a:srgbClr val="000000"/>
                </a:solidFill>
                <a:latin typeface="等线"/>
                <a:cs typeface="等线"/>
              </a:rPr>
              <a:t>%</a:t>
            </a:r>
            <a:r>
              <a:rPr dirty="0" sz="2400" spc="-25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z="2400" b="0">
                <a:solidFill>
                  <a:srgbClr val="000000"/>
                </a:solidFill>
                <a:latin typeface="等线"/>
                <a:cs typeface="等线"/>
              </a:rPr>
              <a:t>4</a:t>
            </a:r>
            <a:r>
              <a:rPr dirty="0" sz="2400" spc="-95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z="2400" b="0">
                <a:solidFill>
                  <a:srgbClr val="000000"/>
                </a:solidFill>
                <a:latin typeface="等线"/>
                <a:cs typeface="等线"/>
              </a:rPr>
              <a:t>==</a:t>
            </a:r>
            <a:r>
              <a:rPr dirty="0" sz="2400" spc="2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z="2400" b="0">
                <a:solidFill>
                  <a:srgbClr val="000000"/>
                </a:solidFill>
                <a:latin typeface="等线"/>
                <a:cs typeface="等线"/>
              </a:rPr>
              <a:t>remainder</a:t>
            </a:r>
            <a:r>
              <a:rPr dirty="0" sz="2400" spc="5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z="2400" spc="-20" b="0">
                <a:solidFill>
                  <a:srgbClr val="000000"/>
                </a:solidFill>
                <a:latin typeface="等线"/>
                <a:cs typeface="等线"/>
              </a:rPr>
              <a:t>then </a:t>
            </a:r>
            <a:r>
              <a:rPr dirty="0" sz="2400" b="0">
                <a:solidFill>
                  <a:srgbClr val="000000"/>
                </a:solidFill>
                <a:latin typeface="等线"/>
                <a:cs typeface="等线"/>
              </a:rPr>
              <a:t>you</a:t>
            </a:r>
            <a:r>
              <a:rPr dirty="0" sz="2400" spc="-1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z="2400" b="0">
                <a:solidFill>
                  <a:srgbClr val="000000"/>
                </a:solidFill>
                <a:latin typeface="等线"/>
                <a:cs typeface="等线"/>
              </a:rPr>
              <a:t>should</a:t>
            </a:r>
            <a:r>
              <a:rPr dirty="0" sz="2400" spc="-55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z="2400" b="0">
                <a:solidFill>
                  <a:srgbClr val="000000"/>
                </a:solidFill>
                <a:latin typeface="等线"/>
                <a:cs typeface="等线"/>
              </a:rPr>
              <a:t>work</a:t>
            </a:r>
            <a:r>
              <a:rPr dirty="0" sz="2400" spc="-30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z="2400" b="0">
                <a:solidFill>
                  <a:srgbClr val="000000"/>
                </a:solidFill>
                <a:latin typeface="等线"/>
                <a:cs typeface="等线"/>
              </a:rPr>
              <a:t>on</a:t>
            </a:r>
            <a:r>
              <a:rPr dirty="0" sz="2400" spc="5" b="0">
                <a:solidFill>
                  <a:srgbClr val="000000"/>
                </a:solidFill>
                <a:latin typeface="等线"/>
                <a:cs typeface="等线"/>
              </a:rPr>
              <a:t> </a:t>
            </a:r>
            <a:r>
              <a:rPr dirty="0" sz="2400" spc="-25" b="0">
                <a:solidFill>
                  <a:srgbClr val="000000"/>
                </a:solidFill>
                <a:latin typeface="等线"/>
                <a:cs typeface="等线"/>
              </a:rPr>
              <a:t>it</a:t>
            </a:r>
            <a:endParaRPr sz="2400">
              <a:latin typeface="等线"/>
              <a:cs typeface="等线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dirty="0" sz="2400" spc="-25" b="0">
                <a:solidFill>
                  <a:srgbClr val="000000"/>
                </a:solidFill>
                <a:latin typeface="等线"/>
                <a:cs typeface="等线"/>
              </a:rPr>
              <a:t>end</a:t>
            </a:r>
            <a:endParaRPr sz="2400">
              <a:latin typeface="等线"/>
              <a:cs typeface="等线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pc="-25" b="0">
                <a:solidFill>
                  <a:srgbClr val="000000"/>
                </a:solidFill>
                <a:latin typeface="等线"/>
                <a:cs typeface="等线"/>
              </a:rPr>
              <a:t>end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Q18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1866900"/>
            <a:ext cx="5629275" cy="487679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898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D</a:t>
            </a:r>
            <a:endParaRPr sz="1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Q19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1866900"/>
            <a:ext cx="5295900" cy="11525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797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A</a:t>
            </a:r>
            <a:endParaRPr sz="1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Q20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1895475"/>
            <a:ext cx="5410200" cy="46005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797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A</a:t>
            </a:r>
            <a:endParaRPr sz="1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Q21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876425"/>
            <a:ext cx="5943600" cy="2371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895475"/>
            <a:ext cx="252412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Q21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57375"/>
            <a:ext cx="4381500" cy="1619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60" y="2086344"/>
            <a:ext cx="4792186" cy="448553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0" y="628650"/>
            <a:ext cx="5114925" cy="59626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Q21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548640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Q21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/>
              <a:t>1024,</a:t>
            </a:r>
            <a:r>
              <a:rPr dirty="0" spc="100"/>
              <a:t> </a:t>
            </a:r>
            <a:r>
              <a:rPr dirty="0" spc="-50"/>
              <a:t>5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/>
              <a:t>6,</a:t>
            </a:r>
            <a:r>
              <a:rPr dirty="0" spc="185"/>
              <a:t> </a:t>
            </a:r>
            <a:r>
              <a:rPr dirty="0"/>
              <a:t>0x00A23067,</a:t>
            </a:r>
            <a:r>
              <a:rPr dirty="0" spc="-85"/>
              <a:t> </a:t>
            </a:r>
            <a:r>
              <a:rPr dirty="0"/>
              <a:t>\,</a:t>
            </a:r>
            <a:r>
              <a:rPr dirty="0" spc="270"/>
              <a:t> </a:t>
            </a:r>
            <a:r>
              <a:rPr dirty="0" spc="-10"/>
              <a:t>0x00A23560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/>
              <a:t>3,</a:t>
            </a:r>
            <a:r>
              <a:rPr dirty="0" spc="315"/>
              <a:t> </a:t>
            </a:r>
            <a:r>
              <a:rPr dirty="0"/>
              <a:t>0x00BA4067,</a:t>
            </a:r>
            <a:r>
              <a:rPr dirty="0" spc="90"/>
              <a:t> </a:t>
            </a:r>
            <a:r>
              <a:rPr dirty="0"/>
              <a:t>0x29DE404C,</a:t>
            </a:r>
            <a:r>
              <a:rPr dirty="0" spc="85"/>
              <a:t> </a:t>
            </a:r>
            <a:r>
              <a:rPr dirty="0" spc="-10"/>
              <a:t>0x00BA469B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/>
              <a:t>5,</a:t>
            </a:r>
            <a:r>
              <a:rPr dirty="0" spc="5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Q22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876425"/>
            <a:ext cx="5943600" cy="2371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895475"/>
            <a:ext cx="252412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Q22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57375"/>
            <a:ext cx="4381500" cy="1619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60" y="2086344"/>
            <a:ext cx="4792186" cy="448553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0" y="628650"/>
            <a:ext cx="5114925" cy="59626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Q22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548640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Q1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1905000"/>
            <a:ext cx="5905500" cy="11620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898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D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1329" y="5332971"/>
            <a:ext cx="7226300" cy="7569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在虚拟存储系统中，MMU先访问TLB，如果TLB命中，则TLB</a:t>
            </a:r>
            <a:r>
              <a:rPr dirty="0" sz="1800" spc="-10">
                <a:solidFill>
                  <a:srgbClr val="FF1318"/>
                </a:solidFill>
                <a:latin typeface="宋体"/>
                <a:cs typeface="宋体"/>
              </a:rPr>
              <a:t>返回一个对应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页表项的地址。故若TLB命中，则一定存在一个页表项，不可能出现</a:t>
            </a:r>
            <a:r>
              <a:rPr dirty="0" sz="1800" spc="-20">
                <a:solidFill>
                  <a:srgbClr val="FF1318"/>
                </a:solidFill>
                <a:latin typeface="宋体"/>
                <a:cs typeface="宋体"/>
              </a:rPr>
              <a:t>Page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未命中的情况，D</a:t>
            </a:r>
            <a:r>
              <a:rPr dirty="0" sz="1800" spc="-10">
                <a:solidFill>
                  <a:srgbClr val="FF1318"/>
                </a:solidFill>
                <a:latin typeface="宋体"/>
                <a:cs typeface="宋体"/>
              </a:rPr>
              <a:t>选项不可能发生。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Q22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/>
              <a:t>1024,</a:t>
            </a:r>
            <a:r>
              <a:rPr dirty="0" spc="100"/>
              <a:t> </a:t>
            </a:r>
            <a:r>
              <a:rPr dirty="0" spc="-50"/>
              <a:t>5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/>
              <a:t>6,</a:t>
            </a:r>
            <a:r>
              <a:rPr dirty="0" spc="185"/>
              <a:t> </a:t>
            </a:r>
            <a:r>
              <a:rPr dirty="0"/>
              <a:t>0x00A23067,</a:t>
            </a:r>
            <a:r>
              <a:rPr dirty="0" spc="-85"/>
              <a:t> </a:t>
            </a:r>
            <a:r>
              <a:rPr dirty="0"/>
              <a:t>\,</a:t>
            </a:r>
            <a:r>
              <a:rPr dirty="0" spc="270"/>
              <a:t> </a:t>
            </a:r>
            <a:r>
              <a:rPr dirty="0" spc="-10"/>
              <a:t>0x00A23560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/>
              <a:t>3,</a:t>
            </a:r>
            <a:r>
              <a:rPr dirty="0" spc="315"/>
              <a:t> </a:t>
            </a:r>
            <a:r>
              <a:rPr dirty="0"/>
              <a:t>0x00BA4067,</a:t>
            </a:r>
            <a:r>
              <a:rPr dirty="0" spc="90"/>
              <a:t> </a:t>
            </a:r>
            <a:r>
              <a:rPr dirty="0"/>
              <a:t>0x29DE404C,</a:t>
            </a:r>
            <a:r>
              <a:rPr dirty="0" spc="85"/>
              <a:t> </a:t>
            </a:r>
            <a:r>
              <a:rPr dirty="0" spc="-10"/>
              <a:t>0x00BA469B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/>
              <a:t>5,</a:t>
            </a:r>
            <a:r>
              <a:rPr dirty="0" spc="5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Q23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876425"/>
            <a:ext cx="5943600" cy="2371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895475"/>
            <a:ext cx="252412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Q23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57375"/>
            <a:ext cx="4381500" cy="1619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60" y="2086344"/>
            <a:ext cx="4792186" cy="448553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0" y="628650"/>
            <a:ext cx="5114925" cy="59626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Q23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548640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Q23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/>
              <a:t>1024,</a:t>
            </a:r>
            <a:r>
              <a:rPr dirty="0" spc="100"/>
              <a:t> </a:t>
            </a:r>
            <a:r>
              <a:rPr dirty="0" spc="-50"/>
              <a:t>5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/>
              <a:t>6,</a:t>
            </a:r>
            <a:r>
              <a:rPr dirty="0" spc="185"/>
              <a:t> </a:t>
            </a:r>
            <a:r>
              <a:rPr dirty="0"/>
              <a:t>0x00A23067,</a:t>
            </a:r>
            <a:r>
              <a:rPr dirty="0" spc="-85"/>
              <a:t> </a:t>
            </a:r>
            <a:r>
              <a:rPr dirty="0"/>
              <a:t>\,</a:t>
            </a:r>
            <a:r>
              <a:rPr dirty="0" spc="270"/>
              <a:t> </a:t>
            </a:r>
            <a:r>
              <a:rPr dirty="0" spc="-10"/>
              <a:t>0x00A23560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/>
              <a:t>3,</a:t>
            </a:r>
            <a:r>
              <a:rPr dirty="0" spc="315"/>
              <a:t> </a:t>
            </a:r>
            <a:r>
              <a:rPr dirty="0"/>
              <a:t>0x00BA4067,</a:t>
            </a:r>
            <a:r>
              <a:rPr dirty="0" spc="90"/>
              <a:t> </a:t>
            </a:r>
            <a:r>
              <a:rPr dirty="0"/>
              <a:t>0x29DE404C,</a:t>
            </a:r>
            <a:r>
              <a:rPr dirty="0" spc="85"/>
              <a:t> </a:t>
            </a:r>
            <a:r>
              <a:rPr dirty="0" spc="-10"/>
              <a:t>0x00BA469B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/>
              <a:t>5,</a:t>
            </a:r>
            <a:r>
              <a:rPr dirty="0" spc="5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Q24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876425"/>
            <a:ext cx="5943600" cy="2371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895475"/>
            <a:ext cx="2524125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Q24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57375"/>
            <a:ext cx="4381500" cy="1619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60" y="2086344"/>
            <a:ext cx="4792186" cy="448553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0" y="628650"/>
            <a:ext cx="5114925" cy="59626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609282"/>
            <a:ext cx="102108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5" b="0">
                <a:latin typeface="等线 Light"/>
                <a:cs typeface="等线 Light"/>
              </a:rPr>
              <a:t>Q24</a:t>
            </a:r>
            <a:endParaRPr sz="4400">
              <a:latin typeface="等线 Light"/>
              <a:cs typeface="等线 Ligh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548640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Q24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/>
              <a:t>1024,</a:t>
            </a:r>
            <a:r>
              <a:rPr dirty="0" spc="100"/>
              <a:t> </a:t>
            </a:r>
            <a:r>
              <a:rPr dirty="0" spc="-50"/>
              <a:t>5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/>
              <a:t>6,</a:t>
            </a:r>
            <a:r>
              <a:rPr dirty="0" spc="185"/>
              <a:t> </a:t>
            </a:r>
            <a:r>
              <a:rPr dirty="0"/>
              <a:t>0x00A23067,</a:t>
            </a:r>
            <a:r>
              <a:rPr dirty="0" spc="-85"/>
              <a:t> </a:t>
            </a:r>
            <a:r>
              <a:rPr dirty="0"/>
              <a:t>\,</a:t>
            </a:r>
            <a:r>
              <a:rPr dirty="0" spc="270"/>
              <a:t> </a:t>
            </a:r>
            <a:r>
              <a:rPr dirty="0" spc="-10"/>
              <a:t>0x00A23560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/>
              <a:t>3,</a:t>
            </a:r>
            <a:r>
              <a:rPr dirty="0" spc="315"/>
              <a:t> </a:t>
            </a:r>
            <a:r>
              <a:rPr dirty="0"/>
              <a:t>0x00BA4067,</a:t>
            </a:r>
            <a:r>
              <a:rPr dirty="0" spc="90"/>
              <a:t> </a:t>
            </a:r>
            <a:r>
              <a:rPr dirty="0"/>
              <a:t>0x29DE404C,</a:t>
            </a:r>
            <a:r>
              <a:rPr dirty="0" spc="85"/>
              <a:t> </a:t>
            </a:r>
            <a:r>
              <a:rPr dirty="0" spc="-10"/>
              <a:t>0x00BA469B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/>
              <a:t>5,</a:t>
            </a:r>
            <a:r>
              <a:rPr dirty="0" spc="5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Q2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1866900"/>
            <a:ext cx="5934075" cy="14001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67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C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31760" y="4991404"/>
            <a:ext cx="7340600" cy="144208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在使用虚拟内存执行程序时，虚拟内存必须经过MMU</a:t>
            </a:r>
            <a:r>
              <a:rPr dirty="0" sz="1800" spc="-10">
                <a:solidFill>
                  <a:srgbClr val="FF1318"/>
                </a:solidFill>
                <a:latin typeface="宋体"/>
                <a:cs typeface="宋体"/>
              </a:rPr>
              <a:t>将虚拟地址转换为物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理地址。由于虚拟内存开在disk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上，这就导致了转换速度可能很慢，于是</a:t>
            </a:r>
            <a:r>
              <a:rPr dirty="0" sz="1800" spc="-50">
                <a:solidFill>
                  <a:srgbClr val="FF1318"/>
                </a:solidFill>
                <a:latin typeface="宋体"/>
                <a:cs typeface="宋体"/>
              </a:rPr>
              <a:t> 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OS加入了页表、TLB、cache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等可以加速地址转换的数据结构。和第六章以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及书P565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页所讲的一样，局部性保证程序趋向于在一个较小的工作集上执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行，保证了这些数据结构的运行，提高了运行速度。所以局部性是最重要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的因素，选</a:t>
            </a:r>
            <a:r>
              <a:rPr dirty="0" sz="1800" spc="-50">
                <a:solidFill>
                  <a:srgbClr val="FF1318"/>
                </a:solidFill>
                <a:latin typeface="宋体"/>
                <a:cs typeface="宋体"/>
              </a:rPr>
              <a:t>C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Q3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1866900"/>
            <a:ext cx="5924550" cy="43815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638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B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31983" y="5266931"/>
            <a:ext cx="6450965" cy="122999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ct val="84700"/>
              </a:lnSpc>
              <a:spcBef>
                <a:spcPts val="430"/>
              </a:spcBef>
            </a:pPr>
            <a:r>
              <a:rPr dirty="0" sz="1800" spc="-10">
                <a:solidFill>
                  <a:srgbClr val="FF1318"/>
                </a:solidFill>
                <a:latin typeface="Arial"/>
                <a:cs typeface="Arial"/>
              </a:rPr>
              <a:t>4KB=2^12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，页内地址有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12位，而页表项有4</a:t>
            </a:r>
            <a:r>
              <a:rPr dirty="0" sz="1800" spc="-10">
                <a:solidFill>
                  <a:srgbClr val="FF1318"/>
                </a:solidFill>
                <a:latin typeface="宋体"/>
                <a:cs typeface="宋体"/>
              </a:rPr>
              <a:t>字节，故一页中的页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表项数有2^10个，在有两级页表的32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位地址系统中，这说明了</a:t>
            </a:r>
            <a:r>
              <a:rPr dirty="0" sz="1800" spc="-50">
                <a:solidFill>
                  <a:srgbClr val="FF1318"/>
                </a:solidFill>
                <a:latin typeface="宋体"/>
                <a:cs typeface="宋体"/>
              </a:rPr>
              <a:t> 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VPN1=VPN2=10，VPO=12。于是，将0x8052CB转换为2</a:t>
            </a:r>
            <a:r>
              <a:rPr dirty="0" sz="1800" spc="-10">
                <a:solidFill>
                  <a:srgbClr val="FF1318"/>
                </a:solidFill>
                <a:latin typeface="宋体"/>
                <a:cs typeface="宋体"/>
              </a:rPr>
              <a:t>进制，发现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最高的10位为2，中间10位为5，及PPN=7，最后再对0x72CB</a:t>
            </a:r>
            <a:r>
              <a:rPr dirty="0" sz="1800" spc="-25">
                <a:solidFill>
                  <a:srgbClr val="FF1318"/>
                </a:solidFill>
                <a:latin typeface="宋体"/>
                <a:cs typeface="宋体"/>
              </a:rPr>
              <a:t>做十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进制的转换，即可得到29387</a:t>
            </a:r>
            <a:r>
              <a:rPr dirty="0" sz="1800" spc="-50">
                <a:solidFill>
                  <a:srgbClr val="FF1318"/>
                </a:solidFill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Q4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1838325"/>
            <a:ext cx="5000625" cy="11144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638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B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8863" y="5509018"/>
            <a:ext cx="7745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1318"/>
                </a:solidFill>
                <a:latin typeface="Arial"/>
                <a:cs typeface="Arial"/>
              </a:rPr>
              <a:t>VPN=TLBT+TLBI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。TLB输入一个虚拟内存地址，输出一个页表项，和PPN</a:t>
            </a:r>
            <a:r>
              <a:rPr dirty="0" sz="1800" spc="-25">
                <a:solidFill>
                  <a:srgbClr val="FF1318"/>
                </a:solidFill>
                <a:latin typeface="宋体"/>
                <a:cs typeface="宋体"/>
              </a:rPr>
              <a:t>无关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Q5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905000"/>
            <a:ext cx="5943600" cy="16573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638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B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69909" y="5095087"/>
            <a:ext cx="7340600" cy="5283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注意一个page的长度为2^12，这就代表了offset应当有12位，故A和B</a:t>
            </a:r>
            <a:r>
              <a:rPr dirty="0" sz="1800" spc="-25">
                <a:solidFill>
                  <a:srgbClr val="FF1318"/>
                </a:solidFill>
                <a:latin typeface="宋体"/>
                <a:cs typeface="宋体"/>
              </a:rPr>
              <a:t>只有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后三位不同，而对应的PPN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相同，大小关系可以确定。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Q6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847850"/>
            <a:ext cx="4714875" cy="11525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898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D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05761" y="5088140"/>
            <a:ext cx="5969000" cy="98488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just" marL="12700" marR="5080">
              <a:lnSpc>
                <a:spcPts val="1800"/>
              </a:lnSpc>
              <a:spcBef>
                <a:spcPts val="459"/>
              </a:spcBef>
            </a:pP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注意建立多级页表的初衷，是因为单层的页表空间占用太大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了，如果内存非常稀疏，单层页表对于页表空间的利用率并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不是很高，多级页表可以在一定程度上解决这一问题，所以</a:t>
            </a:r>
            <a:r>
              <a:rPr dirty="0" sz="1800" spc="-10">
                <a:solidFill>
                  <a:srgbClr val="FF1318"/>
                </a:solidFill>
                <a:latin typeface="宋体"/>
                <a:cs typeface="宋体"/>
              </a:rPr>
              <a:t>我们使用多级页表。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Q7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1866900"/>
            <a:ext cx="5619750" cy="14001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113769" y="5829617"/>
            <a:ext cx="1797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等线"/>
                <a:cs typeface="等线"/>
              </a:rPr>
              <a:t>A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82865" y="4879467"/>
            <a:ext cx="7912100" cy="144208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在改变用户态/内核态时，并没有改变进程，不会对虚拟地址与物理地址的转换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以及对应的数据进行改变，不必刷新。</a:t>
            </a:r>
            <a:endParaRPr sz="1800">
              <a:latin typeface="宋体"/>
              <a:cs typeface="宋体"/>
            </a:endParaRPr>
          </a:p>
          <a:p>
            <a:pPr marL="12700" marR="5080">
              <a:lnSpc>
                <a:spcPct val="83200"/>
              </a:lnSpc>
            </a:pP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而在进程切换时，不会对物理内存对应的数据产生影响，但是会对虚拟地址到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物理地址的转换产生影响。因为多个虚拟内存可能对应一个相同的物理地址，</a:t>
            </a:r>
            <a:r>
              <a:rPr dirty="0" sz="1800">
                <a:solidFill>
                  <a:srgbClr val="FF1318"/>
                </a:solidFill>
                <a:latin typeface="宋体"/>
                <a:cs typeface="宋体"/>
              </a:rPr>
              <a:t>如果仍然使用老的TLB，</a:t>
            </a:r>
            <a:r>
              <a:rPr dirty="0" sz="1800" spc="-5">
                <a:solidFill>
                  <a:srgbClr val="FF1318"/>
                </a:solidFill>
                <a:latin typeface="宋体"/>
                <a:cs typeface="宋体"/>
              </a:rPr>
              <a:t>那么可能会出现访问到旧的物理地址的问题，导致程序</a:t>
            </a:r>
            <a:r>
              <a:rPr dirty="0" sz="1800" spc="-10">
                <a:solidFill>
                  <a:srgbClr val="FF1318"/>
                </a:solidFill>
                <a:latin typeface="宋体"/>
                <a:cs typeface="宋体"/>
              </a:rPr>
              <a:t>出现问题。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 jm</dc:creator>
  <dc:title>ICS Seminar Week4 Prep</dc:title>
  <dcterms:created xsi:type="dcterms:W3CDTF">2023-12-04T13:04:13Z</dcterms:created>
  <dcterms:modified xsi:type="dcterms:W3CDTF">2023-12-04T13:04:13Z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2023-12-04T00:00:00Z</vt:filetime>
  </property>
  <property fmtid="{D5CDD505-2E9C-101B-9397-08002B2CF9AE}" pid="5" name="Producer">
    <vt:lpwstr>Microsoft® PowerPoint® 2019</vt:lpwstr>
  </property>
</Properties>
</file>