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081"/>
    <a:srgbClr val="F96B71"/>
    <a:srgbClr val="FF1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5" autoAdjust="0"/>
  </p:normalViewPr>
  <p:slideViewPr>
    <p:cSldViewPr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D2C27-0D95-4885-976E-6BFF5AD411F8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CEF1C-AC80-492E-9227-E3B98FA14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9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A3F-9B36-4D27-8DDC-CA0BC2B89764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17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A3F-9B36-4D27-8DDC-CA0BC2B89764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23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A3F-9B36-4D27-8DDC-CA0BC2B89764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30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78098"/>
          </a:xfrm>
        </p:spPr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268761"/>
            <a:ext cx="10972800" cy="48574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A3F-9B36-4D27-8DDC-CA0BC2B89764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A7F2BF36-AC8F-478A-8328-85DEBE83495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3439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A3F-9B36-4D27-8DDC-CA0BC2B89764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7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A3F-9B36-4D27-8DDC-CA0BC2B89764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0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A3F-9B36-4D27-8DDC-CA0BC2B89764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8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A3F-9B36-4D27-8DDC-CA0BC2B89764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4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A3F-9B36-4D27-8DDC-CA0BC2B89764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1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A3F-9B36-4D27-8DDC-CA0BC2B89764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18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A3F-9B36-4D27-8DDC-CA0BC2B89764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7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AA3F-9B36-4D27-8DDC-CA0BC2B89764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2BF36-AC8F-478A-8328-85DEBE834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1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иагональная полоса 7">
            <a:extLst>
              <a:ext uri="{FF2B5EF4-FFF2-40B4-BE49-F238E27FC236}">
                <a16:creationId xmlns:a16="http://schemas.microsoft.com/office/drawing/2014/main" id="{0F5C6559-B26A-41E8-A5FC-7476C03163FA}"/>
              </a:ext>
            </a:extLst>
          </p:cNvPr>
          <p:cNvSpPr/>
          <p:nvPr/>
        </p:nvSpPr>
        <p:spPr>
          <a:xfrm>
            <a:off x="8184232" y="-27384"/>
            <a:ext cx="3312368" cy="4018756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трелка: шеврон 4">
            <a:extLst>
              <a:ext uri="{FF2B5EF4-FFF2-40B4-BE49-F238E27FC236}">
                <a16:creationId xmlns:a16="http://schemas.microsoft.com/office/drawing/2014/main" id="{2DB8229D-F374-4478-9B12-3BA606192D85}"/>
              </a:ext>
            </a:extLst>
          </p:cNvPr>
          <p:cNvSpPr/>
          <p:nvPr/>
        </p:nvSpPr>
        <p:spPr>
          <a:xfrm>
            <a:off x="6960096" y="0"/>
            <a:ext cx="5256584" cy="6858000"/>
          </a:xfrm>
          <a:prstGeom prst="chevron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B69739B-5ADB-454E-8680-8433548A23C8}"/>
              </a:ext>
            </a:extLst>
          </p:cNvPr>
          <p:cNvSpPr/>
          <p:nvPr/>
        </p:nvSpPr>
        <p:spPr>
          <a:xfrm>
            <a:off x="9624392" y="2325216"/>
            <a:ext cx="2207568" cy="22075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0CC339A-B0CB-41C4-9CF0-9E827BC2D021}"/>
              </a:ext>
            </a:extLst>
          </p:cNvPr>
          <p:cNvSpPr/>
          <p:nvPr/>
        </p:nvSpPr>
        <p:spPr>
          <a:xfrm>
            <a:off x="10152112" y="2852936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иагональная полоса 8">
            <a:extLst>
              <a:ext uri="{FF2B5EF4-FFF2-40B4-BE49-F238E27FC236}">
                <a16:creationId xmlns:a16="http://schemas.microsoft.com/office/drawing/2014/main" id="{6ADE4AA8-C836-46DE-B504-5D0716BC09A3}"/>
              </a:ext>
            </a:extLst>
          </p:cNvPr>
          <p:cNvSpPr/>
          <p:nvPr/>
        </p:nvSpPr>
        <p:spPr>
          <a:xfrm flipV="1">
            <a:off x="8184232" y="2852936"/>
            <a:ext cx="3312368" cy="4005064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89E7C18D-9952-4B87-9A56-599634BF0AEE}"/>
              </a:ext>
            </a:extLst>
          </p:cNvPr>
          <p:cNvSpPr/>
          <p:nvPr/>
        </p:nvSpPr>
        <p:spPr>
          <a:xfrm rot="16200000">
            <a:off x="6118608" y="2789844"/>
            <a:ext cx="2866628" cy="126462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EF34A9-D7D2-4930-8191-7CAD87136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654" y="2594728"/>
            <a:ext cx="974190" cy="11085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F3C663-BE46-43E8-B34D-4705DC420035}"/>
              </a:ext>
            </a:extLst>
          </p:cNvPr>
          <p:cNvSpPr txBox="1"/>
          <p:nvPr/>
        </p:nvSpPr>
        <p:spPr>
          <a:xfrm>
            <a:off x="3199252" y="3422154"/>
            <a:ext cx="35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АВИАН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37F20A-EFEE-493A-A2CF-841DCBF21BC2}"/>
              </a:ext>
            </a:extLst>
          </p:cNvPr>
          <p:cNvSpPr txBox="1"/>
          <p:nvPr/>
        </p:nvSpPr>
        <p:spPr>
          <a:xfrm>
            <a:off x="706848" y="2573491"/>
            <a:ext cx="45864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5400" b="1" spc="80" dirty="0">
                <a:solidFill>
                  <a:srgbClr val="0021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Домовёнок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A806A1-1492-4168-B052-134A9AA76B1F}"/>
              </a:ext>
            </a:extLst>
          </p:cNvPr>
          <p:cNvSpPr txBox="1"/>
          <p:nvPr/>
        </p:nvSpPr>
        <p:spPr>
          <a:xfrm>
            <a:off x="9584920" y="3687803"/>
            <a:ext cx="2240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Министерство </a:t>
            </a:r>
          </a:p>
          <a:p>
            <a:pPr algn="ctr"/>
            <a:r>
              <a:rPr lang="ru-RU" sz="600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цифрового развития и связи </a:t>
            </a:r>
          </a:p>
          <a:p>
            <a:pPr algn="ctr"/>
            <a:r>
              <a:rPr lang="ru-RU" sz="900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Оренбургской области</a:t>
            </a:r>
          </a:p>
          <a:p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168295E-52CD-4633-AA6E-1D413A99A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6300382"/>
            <a:ext cx="1837619" cy="55252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902B54B-5292-4E00-A369-E83F603C6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03" y="6393219"/>
            <a:ext cx="936104" cy="3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8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D1CC3A-7565-4A7E-973F-43D6B6AF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3FBB9-763E-43A9-BE6B-1A7763A28ED6}"/>
              </a:ext>
            </a:extLst>
          </p:cNvPr>
          <p:cNvSpPr txBox="1"/>
          <p:nvPr/>
        </p:nvSpPr>
        <p:spPr>
          <a:xfrm>
            <a:off x="1371285" y="457508"/>
            <a:ext cx="616487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28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СЛАБЫЕ МЕСТА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AC333-3660-409D-B35D-9FB37CB585D5}"/>
              </a:ext>
            </a:extLst>
          </p:cNvPr>
          <p:cNvSpPr txBox="1"/>
          <p:nvPr/>
        </p:nvSpPr>
        <p:spPr>
          <a:xfrm>
            <a:off x="1371285" y="241697"/>
            <a:ext cx="147750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12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4F8CEB-9AEC-4D36-A80D-C6F05285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64753"/>
            <a:ext cx="7175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E0FDA-00BA-4E0D-AA42-B21D1AD40FB4}"/>
              </a:ext>
            </a:extLst>
          </p:cNvPr>
          <p:cNvSpPr txBox="1"/>
          <p:nvPr/>
        </p:nvSpPr>
        <p:spPr>
          <a:xfrm>
            <a:off x="1371285" y="1628800"/>
            <a:ext cx="86610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dirty="0">
                <a:solidFill>
                  <a:schemeClr val="accent6"/>
                </a:solidFill>
              </a:rPr>
              <a:t>Только настольное приложение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dirty="0">
                <a:solidFill>
                  <a:schemeClr val="accent6"/>
                </a:solidFill>
              </a:rPr>
              <a:t>Отсутствие верификации собственника и УК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dirty="0">
                <a:solidFill>
                  <a:schemeClr val="accent6"/>
                </a:solidFill>
              </a:rPr>
              <a:t>Отсутствие закрепления ответственных за задачами   и фиксацией результата</a:t>
            </a:r>
          </a:p>
          <a:p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64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416BABE-4A96-42A9-8CE9-28B33BC99123}"/>
              </a:ext>
            </a:extLst>
          </p:cNvPr>
          <p:cNvSpPr/>
          <p:nvPr/>
        </p:nvSpPr>
        <p:spPr>
          <a:xfrm>
            <a:off x="0" y="2348880"/>
            <a:ext cx="12192000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5C9806-0BD8-49EB-90A8-D3015874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18DC7-4622-4BF7-BAA9-3364D0CC16DE}"/>
              </a:ext>
            </a:extLst>
          </p:cNvPr>
          <p:cNvSpPr txBox="1"/>
          <p:nvPr/>
        </p:nvSpPr>
        <p:spPr>
          <a:xfrm>
            <a:off x="1371285" y="457508"/>
            <a:ext cx="342857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2800" b="1" spc="8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АВИАН</a:t>
            </a:r>
            <a:r>
              <a:rPr lang="ru-RU" sz="28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D852-31C7-43E4-A59B-4103C3B6CF45}"/>
              </a:ext>
            </a:extLst>
          </p:cNvPr>
          <p:cNvSpPr txBox="1"/>
          <p:nvPr/>
        </p:nvSpPr>
        <p:spPr>
          <a:xfrm>
            <a:off x="1415480" y="241697"/>
            <a:ext cx="147750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1200" b="1" spc="8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КОМАНДЕ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A6595-A717-49CB-9E2F-4A35FFE9A346}"/>
              </a:ext>
            </a:extLst>
          </p:cNvPr>
          <p:cNvSpPr txBox="1"/>
          <p:nvPr/>
        </p:nvSpPr>
        <p:spPr>
          <a:xfrm>
            <a:off x="1703512" y="1556792"/>
            <a:ext cx="3878562" cy="3996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Состав:</a:t>
            </a:r>
          </a:p>
          <a:p>
            <a:endParaRPr lang="ru-RU" dirty="0"/>
          </a:p>
          <a:p>
            <a:pPr>
              <a:lnSpc>
                <a:spcPct val="250000"/>
              </a:lnSpc>
            </a:pPr>
            <a:r>
              <a:rPr lang="ru-RU" dirty="0">
                <a:solidFill>
                  <a:schemeClr val="bg1"/>
                </a:solidFill>
              </a:rPr>
              <a:t>Усанова Анастасия Алексеевна </a:t>
            </a:r>
          </a:p>
          <a:p>
            <a:pPr>
              <a:lnSpc>
                <a:spcPct val="250000"/>
              </a:lnSpc>
            </a:pPr>
            <a:r>
              <a:rPr lang="ru-RU" dirty="0"/>
              <a:t>Якупова </a:t>
            </a:r>
            <a:r>
              <a:rPr lang="ru-RU" dirty="0" err="1"/>
              <a:t>Ильсия</a:t>
            </a:r>
            <a:r>
              <a:rPr lang="ru-RU" dirty="0"/>
              <a:t> </a:t>
            </a:r>
            <a:r>
              <a:rPr lang="ru-RU" dirty="0" err="1"/>
              <a:t>Фаизовна</a:t>
            </a:r>
            <a:r>
              <a:rPr lang="ru-RU" dirty="0"/>
              <a:t> </a:t>
            </a:r>
          </a:p>
          <a:p>
            <a:pPr>
              <a:lnSpc>
                <a:spcPct val="250000"/>
              </a:lnSpc>
            </a:pPr>
            <a:r>
              <a:rPr lang="ru-RU" dirty="0"/>
              <a:t>Яркова Анастасия Сергеевна </a:t>
            </a:r>
          </a:p>
          <a:p>
            <a:pPr>
              <a:lnSpc>
                <a:spcPct val="250000"/>
              </a:lnSpc>
            </a:pPr>
            <a:r>
              <a:rPr lang="ru-RU" dirty="0" err="1"/>
              <a:t>Культюгин</a:t>
            </a:r>
            <a:r>
              <a:rPr lang="ru-RU" dirty="0"/>
              <a:t> Владислав Владимирович </a:t>
            </a:r>
          </a:p>
          <a:p>
            <a:pPr>
              <a:lnSpc>
                <a:spcPct val="250000"/>
              </a:lnSpc>
            </a:pPr>
            <a:r>
              <a:rPr lang="ru-RU" dirty="0"/>
              <a:t>Сабиров </a:t>
            </a:r>
            <a:r>
              <a:rPr lang="ru-RU" dirty="0" err="1"/>
              <a:t>Ануар</a:t>
            </a:r>
            <a:r>
              <a:rPr lang="ru-RU" dirty="0"/>
              <a:t> </a:t>
            </a:r>
            <a:r>
              <a:rPr lang="ru-RU" dirty="0" err="1"/>
              <a:t>Болатович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CA87BD-225F-4FB2-9C02-379D88439494}"/>
              </a:ext>
            </a:extLst>
          </p:cNvPr>
          <p:cNvSpPr txBox="1"/>
          <p:nvPr/>
        </p:nvSpPr>
        <p:spPr>
          <a:xfrm>
            <a:off x="6023992" y="24115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КАПИТАН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8BDBC5E9-5F37-4112-90FB-C0534DB68C8C}"/>
              </a:ext>
            </a:extLst>
          </p:cNvPr>
          <p:cNvCxnSpPr/>
          <p:nvPr/>
        </p:nvCxnSpPr>
        <p:spPr>
          <a:xfrm>
            <a:off x="5582074" y="3429000"/>
            <a:ext cx="2649" cy="2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A4846A1-FAAD-41F3-8980-50A26FE3C6FC}"/>
              </a:ext>
            </a:extLst>
          </p:cNvPr>
          <p:cNvCxnSpPr/>
          <p:nvPr/>
        </p:nvCxnSpPr>
        <p:spPr>
          <a:xfrm>
            <a:off x="1487488" y="1628800"/>
            <a:ext cx="0" cy="68580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5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ятиугольник 18">
            <a:extLst>
              <a:ext uri="{FF2B5EF4-FFF2-40B4-BE49-F238E27FC236}">
                <a16:creationId xmlns:a16="http://schemas.microsoft.com/office/drawing/2014/main" id="{537429EA-729D-41FE-8459-69B8798B7AC2}"/>
              </a:ext>
            </a:extLst>
          </p:cNvPr>
          <p:cNvSpPr/>
          <p:nvPr/>
        </p:nvSpPr>
        <p:spPr>
          <a:xfrm>
            <a:off x="2335496" y="2276872"/>
            <a:ext cx="2948728" cy="2808312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D1CC3A-7565-4A7E-973F-43D6B6AF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3FBB9-763E-43A9-BE6B-1A7763A28ED6}"/>
              </a:ext>
            </a:extLst>
          </p:cNvPr>
          <p:cNvSpPr txBox="1"/>
          <p:nvPr/>
        </p:nvSpPr>
        <p:spPr>
          <a:xfrm>
            <a:off x="1371285" y="457508"/>
            <a:ext cx="342857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28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УНИКАЛЬНОСТЬ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AC333-3660-409D-B35D-9FB37CB585D5}"/>
              </a:ext>
            </a:extLst>
          </p:cNvPr>
          <p:cNvSpPr txBox="1"/>
          <p:nvPr/>
        </p:nvSpPr>
        <p:spPr>
          <a:xfrm>
            <a:off x="1371285" y="241697"/>
            <a:ext cx="147750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12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4F8CEB-9AEC-4D36-A80D-C6F05285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64753"/>
            <a:ext cx="7175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Овал 13">
            <a:extLst>
              <a:ext uri="{FF2B5EF4-FFF2-40B4-BE49-F238E27FC236}">
                <a16:creationId xmlns:a16="http://schemas.microsoft.com/office/drawing/2014/main" id="{69CF73D7-48F8-4570-9E8D-12F60AE1D85E}"/>
              </a:ext>
            </a:extLst>
          </p:cNvPr>
          <p:cNvSpPr/>
          <p:nvPr/>
        </p:nvSpPr>
        <p:spPr>
          <a:xfrm>
            <a:off x="7095720" y="2276872"/>
            <a:ext cx="2960720" cy="29607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Group 63">
            <a:extLst>
              <a:ext uri="{FF2B5EF4-FFF2-40B4-BE49-F238E27FC236}">
                <a16:creationId xmlns:a16="http://schemas.microsoft.com/office/drawing/2014/main" id="{81998DE8-4AE2-4DE7-BED4-845F4575D2DB}"/>
              </a:ext>
            </a:extLst>
          </p:cNvPr>
          <p:cNvGrpSpPr/>
          <p:nvPr/>
        </p:nvGrpSpPr>
        <p:grpSpPr>
          <a:xfrm>
            <a:off x="3078369" y="3097751"/>
            <a:ext cx="1462979" cy="1462979"/>
            <a:chOff x="3515948" y="4171741"/>
            <a:chExt cx="738072" cy="738072"/>
          </a:xfrm>
        </p:grpSpPr>
        <p:sp>
          <p:nvSpPr>
            <p:cNvPr id="17" name="Oval 31">
              <a:extLst>
                <a:ext uri="{FF2B5EF4-FFF2-40B4-BE49-F238E27FC236}">
                  <a16:creationId xmlns:a16="http://schemas.microsoft.com/office/drawing/2014/main" id="{A3741F8D-41E5-4290-A3DA-FB0FF587263B}"/>
                </a:ext>
              </a:extLst>
            </p:cNvPr>
            <p:cNvSpPr/>
            <p:nvPr/>
          </p:nvSpPr>
          <p:spPr bwMode="auto">
            <a:xfrm>
              <a:off x="3515948" y="4171741"/>
              <a:ext cx="738072" cy="738072"/>
            </a:xfrm>
            <a:prstGeom prst="ellipse">
              <a:avLst/>
            </a:prstGeom>
            <a:solidFill>
              <a:schemeClr val="bg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US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8" name="Graphic 62">
              <a:extLst>
                <a:ext uri="{FF2B5EF4-FFF2-40B4-BE49-F238E27FC236}">
                  <a16:creationId xmlns:a16="http://schemas.microsoft.com/office/drawing/2014/main" id="{072867C6-0ACE-4F62-AEEC-C25DF0E07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47218" y="4328810"/>
              <a:ext cx="475531" cy="475531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A596467-5E89-4434-8183-910D6020E483}"/>
              </a:ext>
            </a:extLst>
          </p:cNvPr>
          <p:cNvSpPr txBox="1"/>
          <p:nvPr/>
        </p:nvSpPr>
        <p:spPr>
          <a:xfrm>
            <a:off x="2580194" y="5237592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Простота и удобство</a:t>
            </a: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D004D8B6-F8AF-4425-A9CE-143E19BAC978}"/>
              </a:ext>
            </a:extLst>
          </p:cNvPr>
          <p:cNvSpPr/>
          <p:nvPr/>
        </p:nvSpPr>
        <p:spPr bwMode="auto">
          <a:xfrm>
            <a:off x="7772582" y="2996952"/>
            <a:ext cx="1563778" cy="1563778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FF5DF-CB0C-4567-B327-DF4836A3E807}"/>
              </a:ext>
            </a:extLst>
          </p:cNvPr>
          <p:cNvSpPr txBox="1"/>
          <p:nvPr/>
        </p:nvSpPr>
        <p:spPr>
          <a:xfrm>
            <a:off x="7615175" y="1732166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Ресурсоемкость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61481-94DA-4929-93FB-771FE035F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3262177"/>
            <a:ext cx="926623" cy="92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94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D1CC3A-7565-4A7E-973F-43D6B6AF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3FBB9-763E-43A9-BE6B-1A7763A28ED6}"/>
              </a:ext>
            </a:extLst>
          </p:cNvPr>
          <p:cNvSpPr txBox="1"/>
          <p:nvPr/>
        </p:nvSpPr>
        <p:spPr>
          <a:xfrm>
            <a:off x="1371285" y="457508"/>
            <a:ext cx="616487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28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ТЕХНИЧЕСКОЕ РЕШЕНИЕ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AC333-3660-409D-B35D-9FB37CB585D5}"/>
              </a:ext>
            </a:extLst>
          </p:cNvPr>
          <p:cNvSpPr txBox="1"/>
          <p:nvPr/>
        </p:nvSpPr>
        <p:spPr>
          <a:xfrm>
            <a:off x="1371285" y="241697"/>
            <a:ext cx="147750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12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4F8CEB-9AEC-4D36-A80D-C6F05285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64753"/>
            <a:ext cx="7175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61A1D20-93AE-4467-934F-9E5396C83A22}"/>
              </a:ext>
            </a:extLst>
          </p:cNvPr>
          <p:cNvSpPr/>
          <p:nvPr/>
        </p:nvSpPr>
        <p:spPr>
          <a:xfrm>
            <a:off x="1199456" y="1628800"/>
            <a:ext cx="6096000" cy="38407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r>
              <a:rPr lang="ru-RU" b="1" dirty="0">
                <a:solidFill>
                  <a:schemeClr val="accent2"/>
                </a:solidFill>
              </a:rPr>
              <a:t>Создание серверной на </a:t>
            </a:r>
            <a:r>
              <a:rPr lang="en-US" b="1" dirty="0">
                <a:solidFill>
                  <a:schemeClr val="accent2"/>
                </a:solidFill>
              </a:rPr>
              <a:t>ASP.NET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Core</a:t>
            </a:r>
            <a:endParaRPr lang="ru-RU" b="1" dirty="0">
              <a:solidFill>
                <a:schemeClr val="accent2"/>
              </a:solidFill>
            </a:endParaRPr>
          </a:p>
          <a:p>
            <a:pPr>
              <a:lnSpc>
                <a:spcPct val="75000"/>
              </a:lnSpc>
            </a:pP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75000"/>
              </a:lnSpc>
            </a:pPr>
            <a:r>
              <a:rPr lang="ru-RU" b="1" dirty="0">
                <a:solidFill>
                  <a:schemeClr val="accent2"/>
                </a:solidFill>
              </a:rPr>
              <a:t>Создание клиентской части в </a:t>
            </a:r>
            <a:r>
              <a:rPr lang="en-US" b="1" dirty="0">
                <a:solidFill>
                  <a:schemeClr val="accent2"/>
                </a:solidFill>
              </a:rPr>
              <a:t>WPF.NET</a:t>
            </a:r>
            <a:endParaRPr lang="ru-RU" b="1" dirty="0">
              <a:solidFill>
                <a:schemeClr val="accent2"/>
              </a:solidFill>
            </a:endParaRPr>
          </a:p>
          <a:p>
            <a:pPr>
              <a:lnSpc>
                <a:spcPct val="75000"/>
              </a:lnSpc>
            </a:pPr>
            <a:endParaRPr lang="ru-RU" b="1" dirty="0">
              <a:solidFill>
                <a:schemeClr val="accent2"/>
              </a:solidFill>
            </a:endParaRPr>
          </a:p>
          <a:p>
            <a:pPr>
              <a:lnSpc>
                <a:spcPct val="75000"/>
              </a:lnSpc>
            </a:pPr>
            <a:r>
              <a:rPr lang="ru-RU" b="1" dirty="0">
                <a:solidFill>
                  <a:schemeClr val="accent2"/>
                </a:solidFill>
              </a:rPr>
              <a:t>Использование стойкого шифрования </a:t>
            </a:r>
            <a:r>
              <a:rPr lang="en-US" b="1" dirty="0">
                <a:solidFill>
                  <a:schemeClr val="accent2"/>
                </a:solidFill>
              </a:rPr>
              <a:t>SHA256 </a:t>
            </a:r>
            <a:r>
              <a:rPr lang="ru-RU" b="1" dirty="0">
                <a:solidFill>
                  <a:schemeClr val="accent2"/>
                </a:solidFill>
              </a:rPr>
              <a:t>для хранения паролей пользователей (жильцов и УК)</a:t>
            </a:r>
          </a:p>
          <a:p>
            <a:pPr>
              <a:lnSpc>
                <a:spcPct val="75000"/>
              </a:lnSpc>
            </a:pPr>
            <a:endParaRPr lang="ru-RU" b="1" dirty="0">
              <a:solidFill>
                <a:srgbClr val="000066"/>
              </a:solidFill>
            </a:endParaRPr>
          </a:p>
          <a:p>
            <a:pPr>
              <a:lnSpc>
                <a:spcPct val="75000"/>
              </a:lnSpc>
            </a:pPr>
            <a:endParaRPr lang="ru-RU" b="1" dirty="0">
              <a:solidFill>
                <a:srgbClr val="000066"/>
              </a:solidFill>
            </a:endParaRPr>
          </a:p>
          <a:p>
            <a:pPr>
              <a:lnSpc>
                <a:spcPct val="75000"/>
              </a:lnSpc>
            </a:pPr>
            <a:endParaRPr lang="ru-RU" b="1" dirty="0">
              <a:solidFill>
                <a:srgbClr val="000066"/>
              </a:solidFill>
            </a:endParaRPr>
          </a:p>
          <a:p>
            <a:pPr>
              <a:lnSpc>
                <a:spcPct val="75000"/>
              </a:lnSpc>
            </a:pPr>
            <a:endParaRPr lang="en-US" b="1" dirty="0">
              <a:solidFill>
                <a:srgbClr val="000066"/>
              </a:solidFill>
            </a:endParaRPr>
          </a:p>
          <a:p>
            <a:pPr>
              <a:lnSpc>
                <a:spcPct val="75000"/>
              </a:lnSpc>
            </a:pPr>
            <a:r>
              <a:rPr lang="ru-RU" b="1" dirty="0">
                <a:solidFill>
                  <a:srgbClr val="000066"/>
                </a:solidFill>
              </a:rPr>
              <a:t>Реализованные процессы:</a:t>
            </a:r>
          </a:p>
          <a:p>
            <a:pPr>
              <a:lnSpc>
                <a:spcPct val="75000"/>
              </a:lnSpc>
            </a:pPr>
            <a:endParaRPr lang="ru-RU" b="1" dirty="0">
              <a:solidFill>
                <a:srgbClr val="000066"/>
              </a:solidFill>
            </a:endParaRPr>
          </a:p>
          <a:p>
            <a:pPr marL="342900" indent="-342900">
              <a:lnSpc>
                <a:spcPct val="75000"/>
              </a:lnSpc>
              <a:buFont typeface="+mj-lt"/>
              <a:buAutoNum type="arabicPeriod"/>
            </a:pPr>
            <a:r>
              <a:rPr lang="ru-RU" b="1" dirty="0">
                <a:solidFill>
                  <a:srgbClr val="000066"/>
                </a:solidFill>
              </a:rPr>
              <a:t>Проведение общедомовых собраний в чате</a:t>
            </a:r>
          </a:p>
          <a:p>
            <a:pPr marL="342900" indent="-342900">
              <a:lnSpc>
                <a:spcPct val="75000"/>
              </a:lnSpc>
              <a:buFont typeface="+mj-lt"/>
              <a:buAutoNum type="arabicPeriod"/>
            </a:pPr>
            <a:r>
              <a:rPr lang="ru-RU" b="1" dirty="0">
                <a:solidFill>
                  <a:srgbClr val="000066"/>
                </a:solidFill>
              </a:rPr>
              <a:t>Сбор вопросов для повести/ прием заявок для жителей</a:t>
            </a:r>
          </a:p>
          <a:p>
            <a:pPr marL="342900" indent="-342900">
              <a:lnSpc>
                <a:spcPct val="75000"/>
              </a:lnSpc>
              <a:buFont typeface="+mj-lt"/>
              <a:buAutoNum type="arabicPeriod"/>
            </a:pPr>
            <a:r>
              <a:rPr lang="ru-RU" b="1" dirty="0">
                <a:solidFill>
                  <a:srgbClr val="000066"/>
                </a:solidFill>
              </a:rPr>
              <a:t>Проведение общедомовых опросов в виде голосования</a:t>
            </a:r>
          </a:p>
          <a:p>
            <a:pPr marL="342900" indent="-342900">
              <a:lnSpc>
                <a:spcPct val="75000"/>
              </a:lnSpc>
              <a:buFont typeface="+mj-lt"/>
              <a:buAutoNum type="arabicPeriod"/>
            </a:pPr>
            <a:r>
              <a:rPr lang="ru-RU" b="1" dirty="0">
                <a:solidFill>
                  <a:srgbClr val="000066"/>
                </a:solidFill>
              </a:rPr>
              <a:t>Отправка внутридомовых объявлений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5BE54-B286-4CED-A0CA-5AA409D2A52D}"/>
              </a:ext>
            </a:extLst>
          </p:cNvPr>
          <p:cNvSpPr txBox="1"/>
          <p:nvPr/>
        </p:nvSpPr>
        <p:spPr>
          <a:xfrm>
            <a:off x="7608168" y="1628800"/>
            <a:ext cx="2902911" cy="140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5000"/>
              </a:lnSpc>
            </a:pPr>
            <a:r>
              <a:rPr lang="ru-R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Реализованные участники:</a:t>
            </a:r>
          </a:p>
          <a:p>
            <a:pPr marL="342900" indent="-342900">
              <a:lnSpc>
                <a:spcPct val="75000"/>
              </a:lnSpc>
              <a:buFont typeface="+mj-lt"/>
              <a:buAutoNum type="arabicPeriod"/>
            </a:pPr>
            <a:endParaRPr lang="ru-RU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75000"/>
              </a:lnSpc>
              <a:buFont typeface="+mj-lt"/>
              <a:buAutoNum type="arabicPeriod"/>
            </a:pPr>
            <a:r>
              <a:rPr lang="ru-R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Жильцы МКД</a:t>
            </a:r>
          </a:p>
          <a:p>
            <a:pPr marL="342900" indent="-342900">
              <a:lnSpc>
                <a:spcPct val="75000"/>
              </a:lnSpc>
              <a:buFont typeface="+mj-lt"/>
              <a:buAutoNum type="arabicPeriod"/>
            </a:pPr>
            <a:endParaRPr lang="ru-RU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75000"/>
              </a:lnSpc>
              <a:buFont typeface="+mj-lt"/>
              <a:buAutoNum type="arabicPeriod"/>
            </a:pPr>
            <a:r>
              <a:rPr lang="ru-R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ТСЖ/УК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64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D1CC3A-7565-4A7E-973F-43D6B6AF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3FBB9-763E-43A9-BE6B-1A7763A28ED6}"/>
              </a:ext>
            </a:extLst>
          </p:cNvPr>
          <p:cNvSpPr txBox="1"/>
          <p:nvPr/>
        </p:nvSpPr>
        <p:spPr>
          <a:xfrm>
            <a:off x="1371285" y="457508"/>
            <a:ext cx="616487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28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ТЕХНИЧЕСКОЕ РЕШЕНИЕ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AC333-3660-409D-B35D-9FB37CB585D5}"/>
              </a:ext>
            </a:extLst>
          </p:cNvPr>
          <p:cNvSpPr txBox="1"/>
          <p:nvPr/>
        </p:nvSpPr>
        <p:spPr>
          <a:xfrm>
            <a:off x="1371285" y="241697"/>
            <a:ext cx="147750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12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4F8CEB-9AEC-4D36-A80D-C6F05285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64753"/>
            <a:ext cx="7175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s://sun1-24.userapi.com/uqCnzzBrc9OVmXEup8gQCPzs5pPQ2s8lodNVxA/PYw8vPUEPT4.jpg">
            <a:extLst>
              <a:ext uri="{FF2B5EF4-FFF2-40B4-BE49-F238E27FC236}">
                <a16:creationId xmlns:a16="http://schemas.microsoft.com/office/drawing/2014/main" id="{21C009B5-794A-49D1-BB2C-689AAB550D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63" y="1412776"/>
            <a:ext cx="932921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19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D1CC3A-7565-4A7E-973F-43D6B6AF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3FBB9-763E-43A9-BE6B-1A7763A28ED6}"/>
              </a:ext>
            </a:extLst>
          </p:cNvPr>
          <p:cNvSpPr txBox="1"/>
          <p:nvPr/>
        </p:nvSpPr>
        <p:spPr>
          <a:xfrm>
            <a:off x="1371285" y="457508"/>
            <a:ext cx="695696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28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КОНКУРЕНТНОЕ ПРЕИМУЩЕСТВО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AC333-3660-409D-B35D-9FB37CB585D5}"/>
              </a:ext>
            </a:extLst>
          </p:cNvPr>
          <p:cNvSpPr txBox="1"/>
          <p:nvPr/>
        </p:nvSpPr>
        <p:spPr>
          <a:xfrm>
            <a:off x="1371285" y="241697"/>
            <a:ext cx="147750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12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4F8CEB-9AEC-4D36-A80D-C6F05285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64753"/>
            <a:ext cx="7175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14469C3-21A3-4375-9829-AE92C67BDE30}"/>
              </a:ext>
            </a:extLst>
          </p:cNvPr>
          <p:cNvSpPr/>
          <p:nvPr/>
        </p:nvSpPr>
        <p:spPr>
          <a:xfrm>
            <a:off x="406103" y="2060848"/>
            <a:ext cx="5617889" cy="197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b="1" dirty="0">
                <a:solidFill>
                  <a:srgbClr val="000066"/>
                </a:solidFill>
              </a:rPr>
              <a:t>Существующие аналоги:</a:t>
            </a:r>
          </a:p>
          <a:p>
            <a:pPr>
              <a:lnSpc>
                <a:spcPct val="75000"/>
              </a:lnSpc>
            </a:pPr>
            <a:endParaRPr lang="ru-RU" b="1" dirty="0">
              <a:solidFill>
                <a:srgbClr val="000066"/>
              </a:solidFill>
            </a:endParaRPr>
          </a:p>
          <a:p>
            <a:pPr marL="342900" indent="-34290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66"/>
                </a:solidFill>
              </a:rPr>
              <a:t>мобильное приложение «</a:t>
            </a:r>
            <a:r>
              <a:rPr lang="ru-RU" b="1" dirty="0" err="1">
                <a:solidFill>
                  <a:srgbClr val="000066"/>
                </a:solidFill>
              </a:rPr>
              <a:t>Домопульт</a:t>
            </a:r>
            <a:r>
              <a:rPr lang="ru-RU" b="1" dirty="0">
                <a:solidFill>
                  <a:srgbClr val="000066"/>
                </a:solidFill>
              </a:rPr>
              <a:t>»</a:t>
            </a:r>
          </a:p>
          <a:p>
            <a:pPr>
              <a:lnSpc>
                <a:spcPct val="75000"/>
              </a:lnSpc>
            </a:pPr>
            <a:endParaRPr lang="ru-RU" b="1" dirty="0">
              <a:solidFill>
                <a:srgbClr val="000066"/>
              </a:solidFill>
            </a:endParaRPr>
          </a:p>
          <a:p>
            <a:pPr marL="342900" indent="-34290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66"/>
                </a:solidFill>
              </a:rPr>
              <a:t>сервис для жильца «Мой Дом Онлайн»</a:t>
            </a:r>
          </a:p>
          <a:p>
            <a:pPr marL="342900" indent="-342900">
              <a:lnSpc>
                <a:spcPct val="75000"/>
              </a:lnSpc>
              <a:buFont typeface="Arial" panose="020B0604020202020204" pitchFamily="34" charset="0"/>
              <a:buChar char="•"/>
            </a:pPr>
            <a:endParaRPr lang="ru-RU" b="1" dirty="0">
              <a:solidFill>
                <a:srgbClr val="000066"/>
              </a:solidFill>
            </a:endParaRPr>
          </a:p>
          <a:p>
            <a:pPr marL="342900" indent="-34290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66"/>
                </a:solidFill>
              </a:rPr>
              <a:t>мобильное приложение «ПАУК» для УК и ТСЖ</a:t>
            </a:r>
          </a:p>
          <a:p>
            <a:pPr>
              <a:lnSpc>
                <a:spcPct val="75000"/>
              </a:lnSpc>
            </a:pPr>
            <a:endParaRPr lang="ru-RU" b="1" dirty="0">
              <a:solidFill>
                <a:srgbClr val="000066"/>
              </a:solidFill>
            </a:endParaRPr>
          </a:p>
          <a:p>
            <a:pPr marL="342900" indent="-34290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66"/>
                </a:solidFill>
              </a:rPr>
              <a:t>мобильное приложение «</a:t>
            </a:r>
            <a:r>
              <a:rPr lang="ru-RU" b="1" dirty="0" err="1">
                <a:solidFill>
                  <a:srgbClr val="000066"/>
                </a:solidFill>
              </a:rPr>
              <a:t>ЖКХ.Диалог</a:t>
            </a:r>
            <a:r>
              <a:rPr lang="ru-RU" b="1" dirty="0">
                <a:solidFill>
                  <a:srgbClr val="000066"/>
                </a:solidFill>
              </a:rPr>
              <a:t>»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B7DDCD-F33F-4F2A-83B8-4761A294E4DA}"/>
              </a:ext>
            </a:extLst>
          </p:cNvPr>
          <p:cNvSpPr/>
          <p:nvPr/>
        </p:nvSpPr>
        <p:spPr>
          <a:xfrm>
            <a:off x="6023992" y="2060848"/>
            <a:ext cx="5617889" cy="724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b="1" dirty="0">
                <a:solidFill>
                  <a:schemeClr val="accent2"/>
                </a:solidFill>
              </a:rPr>
              <a:t>Наши преимущества</a:t>
            </a:r>
          </a:p>
          <a:p>
            <a:pPr>
              <a:lnSpc>
                <a:spcPct val="75000"/>
              </a:lnSpc>
            </a:pPr>
            <a:endParaRPr lang="ru-RU" b="1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75000"/>
              </a:lnSpc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accent2"/>
                </a:solidFill>
              </a:rPr>
              <a:t>Не требует много ресурсов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D1D05F-1C9A-4FC4-8B75-9CECC0A364FC}"/>
              </a:ext>
            </a:extLst>
          </p:cNvPr>
          <p:cNvSpPr/>
          <p:nvPr/>
        </p:nvSpPr>
        <p:spPr>
          <a:xfrm>
            <a:off x="0" y="4509120"/>
            <a:ext cx="12192000" cy="1368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0416A30-8FAA-4D62-8076-67C7784E942F}"/>
              </a:ext>
            </a:extLst>
          </p:cNvPr>
          <p:cNvSpPr/>
          <p:nvPr/>
        </p:nvSpPr>
        <p:spPr>
          <a:xfrm>
            <a:off x="10160000" y="4558542"/>
            <a:ext cx="1269308" cy="12693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BA8F91-2ACB-4EAC-A6AD-1FA7F51B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375" y="4830917"/>
            <a:ext cx="724558" cy="7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17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D1CC3A-7565-4A7E-973F-43D6B6AF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3FBB9-763E-43A9-BE6B-1A7763A28ED6}"/>
              </a:ext>
            </a:extLst>
          </p:cNvPr>
          <p:cNvSpPr txBox="1"/>
          <p:nvPr/>
        </p:nvSpPr>
        <p:spPr>
          <a:xfrm>
            <a:off x="1371285" y="457508"/>
            <a:ext cx="616487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28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МАСШТАБИРУЕМОСТЬ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AC333-3660-409D-B35D-9FB37CB585D5}"/>
              </a:ext>
            </a:extLst>
          </p:cNvPr>
          <p:cNvSpPr txBox="1"/>
          <p:nvPr/>
        </p:nvSpPr>
        <p:spPr>
          <a:xfrm>
            <a:off x="1371285" y="241697"/>
            <a:ext cx="147750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12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4F8CEB-9AEC-4D36-A80D-C6F05285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64753"/>
            <a:ext cx="7175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1778C4-4F08-4244-BD2C-9FA19635EA33}"/>
              </a:ext>
            </a:extLst>
          </p:cNvPr>
          <p:cNvSpPr txBox="1"/>
          <p:nvPr/>
        </p:nvSpPr>
        <p:spPr>
          <a:xfrm>
            <a:off x="615047" y="2230482"/>
            <a:ext cx="8011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Доступен всем жильцам/УК - пользователям ПК, у которых есть </a:t>
            </a:r>
            <a:r>
              <a:rPr lang="en-US" dirty="0">
                <a:solidFill>
                  <a:schemeClr val="accent6"/>
                </a:solidFill>
              </a:rPr>
              <a:t>Windows 10</a:t>
            </a:r>
            <a:endParaRPr lang="ru-RU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/>
                </a:solidFill>
              </a:rPr>
              <a:t>В связи с чем распространение продукта не будет затруднительным</a:t>
            </a:r>
          </a:p>
        </p:txBody>
      </p:sp>
    </p:spTree>
    <p:extLst>
      <p:ext uri="{BB962C8B-B14F-4D97-AF65-F5344CB8AC3E}">
        <p14:creationId xmlns:p14="http://schemas.microsoft.com/office/powerpoint/2010/main" val="96525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D1CC3A-7565-4A7E-973F-43D6B6AF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3FBB9-763E-43A9-BE6B-1A7763A28ED6}"/>
              </a:ext>
            </a:extLst>
          </p:cNvPr>
          <p:cNvSpPr txBox="1"/>
          <p:nvPr/>
        </p:nvSpPr>
        <p:spPr>
          <a:xfrm>
            <a:off x="1371285" y="457508"/>
            <a:ext cx="616487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28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БИЗНЕС-МОДЕЛЬ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AC333-3660-409D-B35D-9FB37CB585D5}"/>
              </a:ext>
            </a:extLst>
          </p:cNvPr>
          <p:cNvSpPr txBox="1"/>
          <p:nvPr/>
        </p:nvSpPr>
        <p:spPr>
          <a:xfrm>
            <a:off x="1371285" y="241697"/>
            <a:ext cx="147750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12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4F8CEB-9AEC-4D36-A80D-C6F05285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64753"/>
            <a:ext cx="7175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39BFF504-09CF-40AD-BE2A-EB32B4CEE006}"/>
              </a:ext>
            </a:extLst>
          </p:cNvPr>
          <p:cNvSpPr/>
          <p:nvPr/>
        </p:nvSpPr>
        <p:spPr>
          <a:xfrm>
            <a:off x="2848792" y="1916832"/>
            <a:ext cx="2671144" cy="2543947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ятиугольник 2">
            <a:extLst>
              <a:ext uri="{FF2B5EF4-FFF2-40B4-BE49-F238E27FC236}">
                <a16:creationId xmlns:a16="http://schemas.microsoft.com/office/drawing/2014/main" id="{F6C3E42A-0F10-49F0-8F47-65F5BB0523C5}"/>
              </a:ext>
            </a:extLst>
          </p:cNvPr>
          <p:cNvSpPr/>
          <p:nvPr/>
        </p:nvSpPr>
        <p:spPr>
          <a:xfrm rot="968082">
            <a:off x="7658811" y="1404253"/>
            <a:ext cx="1728192" cy="1645897"/>
          </a:xfrm>
          <a:prstGeom prst="pentagon">
            <a:avLst/>
          </a:prstGeom>
          <a:solidFill>
            <a:srgbClr val="51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ятиугольник 12">
            <a:extLst>
              <a:ext uri="{FF2B5EF4-FFF2-40B4-BE49-F238E27FC236}">
                <a16:creationId xmlns:a16="http://schemas.microsoft.com/office/drawing/2014/main" id="{365A1884-061A-4DC4-80ED-5C2FA877E645}"/>
              </a:ext>
            </a:extLst>
          </p:cNvPr>
          <p:cNvSpPr/>
          <p:nvPr/>
        </p:nvSpPr>
        <p:spPr>
          <a:xfrm rot="21048554">
            <a:off x="6504382" y="3984159"/>
            <a:ext cx="1728192" cy="1645897"/>
          </a:xfrm>
          <a:prstGeom prst="pentag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Oval 37">
            <a:extLst>
              <a:ext uri="{FF2B5EF4-FFF2-40B4-BE49-F238E27FC236}">
                <a16:creationId xmlns:a16="http://schemas.microsoft.com/office/drawing/2014/main" id="{653FBADD-7A87-4679-A51C-ACC5B8FBC6F4}"/>
              </a:ext>
            </a:extLst>
          </p:cNvPr>
          <p:cNvSpPr/>
          <p:nvPr/>
        </p:nvSpPr>
        <p:spPr bwMode="auto">
          <a:xfrm>
            <a:off x="3358337" y="2491537"/>
            <a:ext cx="1657543" cy="16575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Picture 5" descr="F:\curs2\png\labyrinth.png">
            <a:extLst>
              <a:ext uri="{FF2B5EF4-FFF2-40B4-BE49-F238E27FC236}">
                <a16:creationId xmlns:a16="http://schemas.microsoft.com/office/drawing/2014/main" id="{95CBDFD2-ED3C-4BA0-877E-54D8F87DA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87" y="2924944"/>
            <a:ext cx="841445" cy="84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1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D1CC3A-7565-4A7E-973F-43D6B6AF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BF36-AC8F-478A-8328-85DEBE834952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3FBB9-763E-43A9-BE6B-1A7763A28ED6}"/>
              </a:ext>
            </a:extLst>
          </p:cNvPr>
          <p:cNvSpPr txBox="1"/>
          <p:nvPr/>
        </p:nvSpPr>
        <p:spPr>
          <a:xfrm>
            <a:off x="1371285" y="457508"/>
            <a:ext cx="616487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28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СОЦИАЛЬНАЯ ЗНАЧИМОСТЬ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AC333-3660-409D-B35D-9FB37CB585D5}"/>
              </a:ext>
            </a:extLst>
          </p:cNvPr>
          <p:cNvSpPr txBox="1"/>
          <p:nvPr/>
        </p:nvSpPr>
        <p:spPr>
          <a:xfrm>
            <a:off x="1371285" y="241697"/>
            <a:ext cx="147750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ru-RU" sz="12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4F8CEB-9AEC-4D36-A80D-C6F05285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64753"/>
            <a:ext cx="7175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C25BEE6-B21E-44D7-AA3C-3A3F6065EFF4}"/>
              </a:ext>
            </a:extLst>
          </p:cNvPr>
          <p:cNvSpPr/>
          <p:nvPr/>
        </p:nvSpPr>
        <p:spPr>
          <a:xfrm>
            <a:off x="1199456" y="1893836"/>
            <a:ext cx="9234931" cy="307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2177"/>
                </a:solidFill>
              </a:rPr>
              <a:t>Общий инструмент информирования жителей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2177"/>
                </a:solidFill>
              </a:rPr>
              <a:t>Экономия времени для УК и жильцов путем проведения опросов и собраний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2177"/>
                </a:solidFill>
              </a:rPr>
              <a:t>Легкое оповещение всех жильцов дома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2177"/>
                </a:solidFill>
              </a:rPr>
              <a:t>Привлечение к поднимаемым УК вопросам молодого поколения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2177"/>
                </a:solidFill>
              </a:rPr>
              <a:t>Общение между жителями и УК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3508844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1F49"/>
      </a:accent1>
      <a:accent2>
        <a:srgbClr val="E40059"/>
      </a:accent2>
      <a:accent3>
        <a:srgbClr val="E11111"/>
      </a:accent3>
      <a:accent4>
        <a:srgbClr val="F96B71"/>
      </a:accent4>
      <a:accent5>
        <a:srgbClr val="040123"/>
      </a:accent5>
      <a:accent6>
        <a:srgbClr val="2B256F"/>
      </a:accent6>
      <a:hlink>
        <a:srgbClr val="17BBFD"/>
      </a:hlink>
      <a:folHlink>
        <a:srgbClr val="FF79C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243</Words>
  <Application>Microsoft Office PowerPoint</Application>
  <PresentationFormat>Широкоэкранный</PresentationFormat>
  <Paragraphs>88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Ignis et Glacies Sharp</vt:lpstr>
      <vt:lpstr>Lato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12</dc:creator>
  <cp:lastModifiedBy>Яркова Анастасия Сергеевна</cp:lastModifiedBy>
  <cp:revision>81</cp:revision>
  <dcterms:created xsi:type="dcterms:W3CDTF">2019-05-27T09:32:13Z</dcterms:created>
  <dcterms:modified xsi:type="dcterms:W3CDTF">2020-06-14T09:42:09Z</dcterms:modified>
</cp:coreProperties>
</file>