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72" r:id="rId3"/>
    <p:sldId id="257" r:id="rId4"/>
    <p:sldId id="261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8" r:id="rId14"/>
    <p:sldId id="260" r:id="rId15"/>
    <p:sldId id="262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>
      <p:cViewPr varScale="1">
        <p:scale>
          <a:sx n="110" d="100"/>
          <a:sy n="110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D7704-78ED-4A8A-B640-1D7A03AFD7AF}" type="datetimeFigureOut">
              <a:rPr lang="ru-RU" smtClean="0"/>
              <a:t>24.02.2019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6552-7549-45A6-BE54-4ACD7221CA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C4A68-067C-4682-8590-314ADE0A5653}" type="slidenum">
              <a:rPr lang="ru-RU" smtClean="0">
                <a:latin typeface="Arial" pitchFamily="34" charset="0"/>
              </a:rPr>
              <a:pPr/>
              <a:t>6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8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45A83-25EC-48A4-BB9C-B158DE9BC60D}" type="slidenum">
              <a:rPr lang="ru-RU" smtClean="0">
                <a:latin typeface="Arial" pitchFamily="34" charset="0"/>
              </a:rPr>
              <a:pPr/>
              <a:t>7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2364F-087C-475C-A5B9-0137FD08F953}" type="slidenum">
              <a:rPr lang="ru-RU" smtClean="0">
                <a:latin typeface="Arial" pitchFamily="34" charset="0"/>
              </a:rPr>
              <a:pPr/>
              <a:t>8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0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B32DD-1309-4ED9-AF30-88387C22801F}" type="slidenum">
              <a:rPr lang="ru-RU" smtClean="0">
                <a:latin typeface="Arial" pitchFamily="34" charset="0"/>
              </a:rPr>
              <a:pPr/>
              <a:t>9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9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128E4-7ACC-411F-92C7-8E89F11FCD1B}" type="slidenum">
              <a:rPr lang="ru-RU" smtClean="0">
                <a:latin typeface="Arial" pitchFamily="34" charset="0"/>
              </a:rPr>
              <a:pPr/>
              <a:t>10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7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C5FBF-593B-4AFA-A26B-6D8BEE977EDB}" type="slidenum">
              <a:rPr lang="ru-RU" smtClean="0">
                <a:latin typeface="Arial" pitchFamily="34" charset="0"/>
              </a:rPr>
              <a:pPr/>
              <a:t>11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2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34889-A84B-4944-9628-6F7A684B3453}" type="slidenum">
              <a:rPr lang="ru-RU" smtClean="0">
                <a:latin typeface="Arial" pitchFamily="34" charset="0"/>
              </a:rPr>
              <a:pPr/>
              <a:t>12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6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55933D3-675B-4EA3-9DDD-AAFC81FA82B1}" type="datetimeFigureOut">
              <a:rPr lang="ru-RU" smtClean="0"/>
              <a:pPr/>
              <a:t>24.02.2019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A89261-7655-4CE6-89BD-40642041D1E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donnu.edu.ua/ASPNET/Doc/&#1057;&#1083;&#1072;&#1081;&#1076;&#1099;%20&#1083;&#1077;&#1082;&#1094;&#1080;&#1081;%20&#1042;.%20&#1050;.%20&#1058;&#1086;&#1083;&#1089;&#1090;&#1099;&#1093;/Web.Config.txt" TargetMode="External"/><Relationship Id="rId4" Type="http://schemas.openxmlformats.org/officeDocument/2006/relationships/hyperlink" Target="http://www.donnu.edu.ua/ASPNET/Doc/&#1057;&#1083;&#1072;&#1081;&#1076;&#1099;%20&#1083;&#1077;&#1082;&#1094;&#1080;&#1081;%20&#1042;.%20&#1050;.%20&#1058;&#1086;&#1083;&#1089;&#1090;&#1099;&#1093;/machine.config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8458200" cy="122237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Разработка веб-приложения </a:t>
            </a:r>
            <a:r>
              <a:rPr lang="en-US" sz="2800" b="1" dirty="0" smtClean="0"/>
              <a:t>ASP</a:t>
            </a:r>
            <a:r>
              <a:rPr lang="ru-RU" sz="2800" b="1" dirty="0" smtClean="0"/>
              <a:t>.</a:t>
            </a:r>
            <a:r>
              <a:rPr lang="en-US" sz="2800" b="1" dirty="0" smtClean="0"/>
              <a:t>NET </a:t>
            </a:r>
            <a:r>
              <a:rPr lang="ru-RU" sz="2800" b="1" dirty="0" smtClean="0"/>
              <a:t>«Интернет магазин электроники»</a:t>
            </a:r>
            <a:br>
              <a:rPr lang="ru-RU" sz="2800" b="1" dirty="0" smtClean="0"/>
            </a:br>
            <a:r>
              <a:rPr lang="ru-RU" sz="2800" b="1" dirty="0" smtClean="0"/>
              <a:t> с использованием </a:t>
            </a:r>
            <a:r>
              <a:rPr lang="en-US" sz="2800" b="1" dirty="0" smtClean="0"/>
              <a:t>Web Forms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95936" y="47971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/>
              <a:t>Работу выполнил </a:t>
            </a:r>
            <a:r>
              <a:rPr lang="ru-RU" sz="2400" dirty="0" smtClean="0"/>
              <a:t>студент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smtClean="0"/>
              <a:t> Жизненный цикл страницы ASP.NET 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557338"/>
            <a:ext cx="59055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3. Проверка данных (Validation)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ASP.NET включает элементы управления, выполняющие проверку введенных данных (валидаторы), которые могут автоматически проверять данные введенные пользователем в других ЭУ и показывать ошибки.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Специальный метод </a:t>
            </a:r>
            <a:r>
              <a:rPr lang="en-US" sz="2400" smtClean="0"/>
              <a:t>IsValid </a:t>
            </a:r>
            <a:r>
              <a:rPr lang="ru-RU" sz="2400" smtClean="0"/>
              <a:t>валидаторов вызываются до обработки любых других событий.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Валидаторы выполняются не в ответ на какие-либо события. Вместо этого достаточно вызвать метод Page.IsValid в любом обработчике события.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Далее будут подробно рассматриваться ЭУ для выполнения проверки (</a:t>
            </a:r>
            <a:r>
              <a:rPr lang="en-US" sz="2400" smtClean="0"/>
              <a:t>Validation Controls</a:t>
            </a:r>
            <a:r>
              <a:rPr lang="ru-RU" sz="2400" smtClean="0"/>
              <a:t>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3200" smtClean="0"/>
              <a:t>Описание </a:t>
            </a:r>
            <a:r>
              <a:rPr lang="en-US" sz="3200" smtClean="0"/>
              <a:t>web-</a:t>
            </a:r>
            <a:r>
              <a:rPr lang="ru-RU" sz="3200" smtClean="0"/>
              <a:t>формы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3467100" cy="604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smtClean="0"/>
              <a:t>Описание формы и кода в одном файле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211638" y="1341438"/>
            <a:ext cx="4176712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&lt;%@ Page …&gt;</a:t>
            </a:r>
          </a:p>
          <a:p>
            <a:r>
              <a:rPr lang="en-US" sz="1600"/>
              <a:t>&lt;%@ Import Namespace=“namespace"</a:t>
            </a:r>
            <a:r>
              <a:rPr lang="en-US"/>
              <a:t> </a:t>
            </a:r>
            <a:r>
              <a:rPr lang="en-US" sz="1600"/>
              <a:t>&gt;</a:t>
            </a:r>
          </a:p>
          <a:p>
            <a:r>
              <a:rPr lang="en-US" sz="1600"/>
              <a:t>&lt;html&gt;</a:t>
            </a:r>
          </a:p>
          <a:p>
            <a:r>
              <a:rPr lang="en-US" sz="1600"/>
              <a:t>&lt;script runat=“server”&gt;</a:t>
            </a:r>
          </a:p>
          <a:p>
            <a:r>
              <a:rPr lang="en-US" sz="1600"/>
              <a:t>…</a:t>
            </a:r>
          </a:p>
          <a:p>
            <a:r>
              <a:rPr lang="en-US" sz="1600"/>
              <a:t>&lt;/script&gt;</a:t>
            </a:r>
          </a:p>
          <a:p>
            <a:r>
              <a:rPr lang="en-US" sz="1600"/>
              <a:t>&lt;body&gt;</a:t>
            </a:r>
          </a:p>
          <a:p>
            <a:r>
              <a:rPr lang="en-US" sz="1600"/>
              <a:t>…</a:t>
            </a:r>
          </a:p>
          <a:p>
            <a:r>
              <a:rPr lang="en-US" sz="1600"/>
              <a:t>&lt;/body&gt;</a:t>
            </a:r>
          </a:p>
          <a:p>
            <a:r>
              <a:rPr lang="en-US" sz="1600"/>
              <a:t>&lt;html&gt;</a:t>
            </a:r>
            <a:endParaRPr lang="ru-RU" sz="160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388" y="4149725"/>
            <a:ext cx="33115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2000"/>
              <a:t>Описание формы и кода в разных файлах (</a:t>
            </a:r>
            <a:r>
              <a:rPr lang="en-US" sz="2000"/>
              <a:t>code behind</a:t>
            </a:r>
            <a:r>
              <a:rPr lang="ru-RU" sz="2000"/>
              <a:t>)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527425" y="4294188"/>
            <a:ext cx="2592388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&lt;% Page CodeFile=“xxx.cs”…&gt;</a:t>
            </a:r>
          </a:p>
          <a:p>
            <a:r>
              <a:rPr lang="en-US" sz="1400"/>
              <a:t>&lt;html&gt;</a:t>
            </a:r>
          </a:p>
          <a:p>
            <a:r>
              <a:rPr lang="en-US" sz="1400"/>
              <a:t>&lt;body&gt;</a:t>
            </a:r>
          </a:p>
          <a:p>
            <a:r>
              <a:rPr lang="en-US" sz="1400"/>
              <a:t>…</a:t>
            </a:r>
          </a:p>
          <a:p>
            <a:r>
              <a:rPr lang="en-US" sz="1400"/>
              <a:t>&lt;form runat=“server”&gt;</a:t>
            </a:r>
          </a:p>
          <a:p>
            <a:r>
              <a:rPr lang="en-US" sz="1400"/>
              <a:t>…</a:t>
            </a:r>
          </a:p>
          <a:p>
            <a:r>
              <a:rPr lang="en-US" sz="1400"/>
              <a:t>&lt;form&gt;</a:t>
            </a:r>
          </a:p>
          <a:p>
            <a:r>
              <a:rPr lang="en-US" sz="1400"/>
              <a:t>&lt;/body&gt;</a:t>
            </a:r>
          </a:p>
          <a:p>
            <a:r>
              <a:rPr lang="en-US" sz="1400"/>
              <a:t>&lt;html&gt;</a:t>
            </a:r>
            <a:endParaRPr lang="ru-RU" sz="1400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227763" y="4294188"/>
            <a:ext cx="2592387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noProof="1"/>
              <a:t>using System;</a:t>
            </a:r>
          </a:p>
          <a:p>
            <a:r>
              <a:rPr lang="en-US" sz="1400" noProof="1"/>
              <a:t>using System.Web;</a:t>
            </a:r>
          </a:p>
          <a:p>
            <a:r>
              <a:rPr lang="en-US" sz="1400"/>
              <a:t>…</a:t>
            </a:r>
            <a:endParaRPr lang="en-US" sz="1400" noProof="1"/>
          </a:p>
          <a:p>
            <a:endParaRPr lang="en-US" sz="1400" noProof="1"/>
          </a:p>
          <a:p>
            <a:r>
              <a:rPr lang="en-US" sz="1400" noProof="1"/>
              <a:t>public partial class _Default : </a:t>
            </a:r>
            <a:endParaRPr lang="en-US" sz="1400"/>
          </a:p>
          <a:p>
            <a:r>
              <a:rPr lang="en-US" sz="1400"/>
              <a:t>         </a:t>
            </a:r>
            <a:r>
              <a:rPr lang="en-US" sz="1400" noProof="1"/>
              <a:t>System.Web.UI.Page {</a:t>
            </a:r>
          </a:p>
          <a:p>
            <a:r>
              <a:rPr lang="en-US" sz="1400"/>
              <a:t>  </a:t>
            </a:r>
            <a:r>
              <a:rPr lang="en-US" sz="1400" noProof="1"/>
              <a:t>protected void Page_Load</a:t>
            </a:r>
            <a:endParaRPr lang="en-US" sz="1400"/>
          </a:p>
          <a:p>
            <a:r>
              <a:rPr lang="en-US" sz="1400"/>
              <a:t>       </a:t>
            </a:r>
            <a:r>
              <a:rPr lang="en-US" sz="1400" noProof="1"/>
              <a:t>(object s, EventArgs e) {</a:t>
            </a:r>
          </a:p>
          <a:p>
            <a:r>
              <a:rPr lang="en-US" sz="1400"/>
              <a:t>…</a:t>
            </a:r>
            <a:endParaRPr lang="en-US" sz="1400" noProof="1"/>
          </a:p>
          <a:p>
            <a:r>
              <a:rPr lang="en-US" sz="1400" noProof="1"/>
              <a:t>    }</a:t>
            </a:r>
          </a:p>
          <a:p>
            <a:r>
              <a:rPr lang="en-US" sz="1400" noProof="1"/>
              <a:t>}</a:t>
            </a:r>
            <a:endParaRPr lang="ru-RU" sz="1400"/>
          </a:p>
        </p:txBody>
      </p:sp>
      <p:sp>
        <p:nvSpPr>
          <p:cNvPr id="65544" name="Freeform 9"/>
          <p:cNvSpPr>
            <a:spLocks/>
          </p:cNvSpPr>
          <p:nvPr/>
        </p:nvSpPr>
        <p:spPr bwMode="auto">
          <a:xfrm>
            <a:off x="5435600" y="3990975"/>
            <a:ext cx="2016125" cy="517525"/>
          </a:xfrm>
          <a:custGeom>
            <a:avLst/>
            <a:gdLst>
              <a:gd name="T0" fmla="*/ 0 w 1270"/>
              <a:gd name="T1" fmla="*/ 2147483647 h 326"/>
              <a:gd name="T2" fmla="*/ 2147483647 w 1270"/>
              <a:gd name="T3" fmla="*/ 2147483647 h 326"/>
              <a:gd name="T4" fmla="*/ 2147483647 w 1270"/>
              <a:gd name="T5" fmla="*/ 2147483647 h 326"/>
              <a:gd name="T6" fmla="*/ 2147483647 w 1270"/>
              <a:gd name="T7" fmla="*/ 2147483647 h 326"/>
              <a:gd name="T8" fmla="*/ 2147483647 w 1270"/>
              <a:gd name="T9" fmla="*/ 2147483647 h 326"/>
              <a:gd name="T10" fmla="*/ 2147483647 w 1270"/>
              <a:gd name="T11" fmla="*/ 2147483647 h 326"/>
              <a:gd name="T12" fmla="*/ 2147483647 w 1270"/>
              <a:gd name="T13" fmla="*/ 2147483647 h 3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0"/>
              <a:gd name="T22" fmla="*/ 0 h 326"/>
              <a:gd name="T23" fmla="*/ 1270 w 1270"/>
              <a:gd name="T24" fmla="*/ 326 h 32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0" h="326">
                <a:moveTo>
                  <a:pt x="0" y="326"/>
                </a:moveTo>
                <a:cubicBezTo>
                  <a:pt x="22" y="280"/>
                  <a:pt x="45" y="235"/>
                  <a:pt x="90" y="190"/>
                </a:cubicBezTo>
                <a:cubicBezTo>
                  <a:pt x="135" y="145"/>
                  <a:pt x="196" y="84"/>
                  <a:pt x="272" y="54"/>
                </a:cubicBezTo>
                <a:cubicBezTo>
                  <a:pt x="348" y="24"/>
                  <a:pt x="431" y="16"/>
                  <a:pt x="544" y="8"/>
                </a:cubicBezTo>
                <a:cubicBezTo>
                  <a:pt x="657" y="0"/>
                  <a:pt x="854" y="0"/>
                  <a:pt x="952" y="8"/>
                </a:cubicBezTo>
                <a:cubicBezTo>
                  <a:pt x="1050" y="16"/>
                  <a:pt x="1081" y="16"/>
                  <a:pt x="1134" y="54"/>
                </a:cubicBezTo>
                <a:cubicBezTo>
                  <a:pt x="1187" y="92"/>
                  <a:pt x="1247" y="198"/>
                  <a:pt x="1270" y="2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5" name="Text Box 10"/>
          <p:cNvSpPr txBox="1">
            <a:spLocks noChangeArrowheads="1"/>
          </p:cNvSpPr>
          <p:nvPr/>
        </p:nvSpPr>
        <p:spPr bwMode="auto">
          <a:xfrm>
            <a:off x="4716463" y="974725"/>
            <a:ext cx="1296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File.aspx</a:t>
            </a:r>
            <a:endParaRPr lang="ru-RU"/>
          </a:p>
        </p:txBody>
      </p:sp>
      <p:sp>
        <p:nvSpPr>
          <p:cNvPr id="65546" name="Text Box 11"/>
          <p:cNvSpPr txBox="1">
            <a:spLocks noChangeArrowheads="1"/>
          </p:cNvSpPr>
          <p:nvPr/>
        </p:nvSpPr>
        <p:spPr bwMode="auto">
          <a:xfrm>
            <a:off x="3419475" y="3925888"/>
            <a:ext cx="1296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File.aspx</a:t>
            </a:r>
            <a:endParaRPr lang="ru-RU"/>
          </a:p>
        </p:txBody>
      </p:sp>
      <p:sp>
        <p:nvSpPr>
          <p:cNvPr id="65547" name="Text Box 12"/>
          <p:cNvSpPr txBox="1">
            <a:spLocks noChangeArrowheads="1"/>
          </p:cNvSpPr>
          <p:nvPr/>
        </p:nvSpPr>
        <p:spPr bwMode="auto">
          <a:xfrm>
            <a:off x="7524750" y="39512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File.aspx.cs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8229600" cy="10668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/>
            </a:r>
            <a:br>
              <a:rPr lang="ru-RU" sz="3200" dirty="0" smtClean="0">
                <a:solidFill>
                  <a:srgbClr val="C00000"/>
                </a:solidFill>
              </a:rPr>
            </a:br>
            <a:r>
              <a:rPr lang="ru-RU" sz="3200" dirty="0" smtClean="0">
                <a:solidFill>
                  <a:srgbClr val="C00000"/>
                </a:solidFill>
              </a:rPr>
              <a:t>Проект "MediaBase" (МедиаБаза) — 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  </a:t>
            </a:r>
          </a:p>
          <a:p>
            <a:pPr>
              <a:buNone/>
            </a:pPr>
            <a:r>
              <a:rPr lang="ru-RU" sz="2400" dirty="0" smtClean="0"/>
              <a:t>    это веб-сайт электронной коммерции, принимающий заказы на покупку, предлагающий пользователям на выбор популярные товары современной электроники. </a:t>
            </a:r>
            <a:r>
              <a:rPr lang="ru-RU" u="sng" dirty="0" smtClean="0"/>
              <a:t/>
            </a:r>
            <a:br>
              <a:rPr lang="ru-RU" u="sng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980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Проект </a:t>
            </a:r>
            <a:r>
              <a:rPr lang="en-US" sz="3600" dirty="0" smtClean="0"/>
              <a:t>MediaBase. </a:t>
            </a:r>
            <a:r>
              <a:rPr lang="ru-RU" sz="3600" dirty="0" smtClean="0"/>
              <a:t>Определение структуры базы данных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142844" y="1785926"/>
            <a:ext cx="8461604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При проектировании структуры базы данных сайта необходимо обеспечить возможность эффективного размещения информации об товарах.</a:t>
            </a:r>
          </a:p>
          <a:p>
            <a:pPr>
              <a:buNone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Разработанная база данных «</a:t>
            </a:r>
            <a:r>
              <a:rPr lang="en-US" sz="2400" b="1" dirty="0" smtClean="0"/>
              <a:t>MediaBase</a:t>
            </a:r>
            <a:r>
              <a:rPr lang="ru-RU" sz="2400" b="1" dirty="0" smtClean="0"/>
              <a:t>» </a:t>
            </a:r>
            <a:r>
              <a:rPr lang="ru-RU" sz="2400" dirty="0" smtClean="0"/>
              <a:t>состоит из 6 взаимосвязанных таблиц: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endParaRPr lang="ru-RU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Содержимое 2" descr="med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68560" y="-171400"/>
            <a:ext cx="10009112" cy="727280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980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C00000"/>
                </a:solidFill>
              </a:rPr>
              <a:t>Проект </a:t>
            </a:r>
            <a:r>
              <a:rPr lang="en-US" sz="3600" dirty="0" smtClean="0">
                <a:solidFill>
                  <a:srgbClr val="C00000"/>
                </a:solidFill>
              </a:rPr>
              <a:t>MediaBase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2" name="Содержимое 1"/>
          <p:cNvSpPr>
            <a:spLocks noGrp="1"/>
          </p:cNvSpPr>
          <p:nvPr>
            <p:ph sz="half" idx="1"/>
          </p:nvPr>
        </p:nvSpPr>
        <p:spPr>
          <a:xfrm>
            <a:off x="142844" y="1785926"/>
            <a:ext cx="8461604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Удобная навигация по сайту</a:t>
            </a:r>
          </a:p>
          <a:p>
            <a:pPr>
              <a:buNone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Быстрая и понятная регистрация на сайте</a:t>
            </a:r>
          </a:p>
          <a:p>
            <a:pPr>
              <a:buNone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Возможность быстро найти интересующий товар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Быстрое оформление  заказа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Удобное администрирование сайтом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Главная страница</a:t>
            </a:r>
            <a:endParaRPr lang="ru-RU" sz="3600" dirty="0"/>
          </a:p>
        </p:txBody>
      </p:sp>
      <p:pic>
        <p:nvPicPr>
          <p:cNvPr id="5" name="Содержимое 4" descr="mediabase-defaul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-396552" y="1484784"/>
            <a:ext cx="10009112" cy="537321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4038600" cy="4525963"/>
          </a:xfrm>
        </p:spPr>
        <p:txBody>
          <a:bodyPr/>
          <a:lstStyle/>
          <a:p>
            <a:r>
              <a:rPr lang="en-US" sz="2200" dirty="0" smtClean="0"/>
              <a:t>C </a:t>
            </a:r>
            <a:r>
              <a:rPr lang="ru-RU" sz="2200" dirty="0" smtClean="0"/>
              <a:t>главной страницы посетитель  видит полную карту сайта</a:t>
            </a:r>
            <a:r>
              <a:rPr lang="en-US" sz="2200" dirty="0" smtClean="0"/>
              <a:t>, </a:t>
            </a:r>
            <a:r>
              <a:rPr lang="ru-RU" sz="2200" dirty="0" smtClean="0"/>
              <a:t>а первое что ему предлагают сделать – зарегистрироваться.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Если пользователь не введет всех требуемых данных</a:t>
            </a:r>
            <a:r>
              <a:rPr lang="en-US" sz="2200" dirty="0" smtClean="0"/>
              <a:t>, </a:t>
            </a:r>
            <a:r>
              <a:rPr lang="ru-RU" sz="2200" dirty="0" smtClean="0"/>
              <a:t>ему выведется системное сообщение  с оповещением.</a:t>
            </a:r>
            <a:endParaRPr lang="en-US" sz="22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5" name="Содержимое 4" descr="mediabase-reg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11960" y="620688"/>
            <a:ext cx="4932040" cy="525658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124744"/>
            <a:ext cx="8136904" cy="4525963"/>
          </a:xfrm>
        </p:spPr>
        <p:txBody>
          <a:bodyPr/>
          <a:lstStyle/>
          <a:p>
            <a:r>
              <a:rPr lang="ru-RU" sz="2200" dirty="0" smtClean="0"/>
              <a:t>Если все прошло успешно</a:t>
            </a:r>
            <a:r>
              <a:rPr lang="en-US" sz="2200" dirty="0" smtClean="0"/>
              <a:t>, </a:t>
            </a:r>
            <a:r>
              <a:rPr lang="ru-RU" sz="2200" dirty="0" smtClean="0"/>
              <a:t>новый пользователь попадает на главную страницу с приветствием.</a:t>
            </a:r>
          </a:p>
          <a:p>
            <a:pPr>
              <a:buNone/>
            </a:pPr>
            <a:endParaRPr lang="en-US" sz="2200" dirty="0" smtClean="0"/>
          </a:p>
          <a:p>
            <a:r>
              <a:rPr lang="ru-RU" sz="2200" dirty="0" smtClean="0"/>
              <a:t>У зарегистрированного пользователя создается пустая корзина</a:t>
            </a:r>
            <a:r>
              <a:rPr lang="en-US" sz="2200" dirty="0" smtClean="0"/>
              <a:t> </a:t>
            </a:r>
            <a:r>
              <a:rPr lang="ru-RU" sz="2200" dirty="0" smtClean="0"/>
              <a:t>и он уже может делать покупки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ru-RU" sz="2200" dirty="0" smtClean="0"/>
              <a:t>А также пользователь может выйти  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6" name="Содержимое 5" descr="mediabase-regconfir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15616" y="4149080"/>
            <a:ext cx="6768752" cy="209346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Почему выбрана технология </a:t>
            </a:r>
            <a:r>
              <a:rPr lang="en-US" sz="3200" dirty="0" smtClean="0"/>
              <a:t>ASP.NET?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Технология </a:t>
            </a:r>
            <a:r>
              <a:rPr lang="en-US" sz="2400" dirty="0" smtClean="0"/>
              <a:t>ASP.NET  </a:t>
            </a:r>
            <a:r>
              <a:rPr lang="ru-RU" sz="2400" dirty="0" smtClean="0"/>
              <a:t>позволяет </a:t>
            </a:r>
            <a:r>
              <a:rPr lang="en-US" sz="2400" dirty="0" smtClean="0"/>
              <a:t>web </a:t>
            </a:r>
            <a:r>
              <a:rPr lang="ru-RU" sz="2400" dirty="0" smtClean="0"/>
              <a:t>разработчикам создавать </a:t>
            </a:r>
            <a:r>
              <a:rPr lang="en-US" sz="2400" dirty="0" smtClean="0"/>
              <a:t>web </a:t>
            </a:r>
            <a:r>
              <a:rPr lang="ru-RU" sz="2400" dirty="0" smtClean="0"/>
              <a:t>формы</a:t>
            </a:r>
            <a:r>
              <a:rPr lang="en-US" sz="2400" dirty="0" smtClean="0"/>
              <a:t>, </a:t>
            </a:r>
            <a:r>
              <a:rPr lang="ru-RU" sz="2400" dirty="0" smtClean="0"/>
              <a:t>таким же способом</a:t>
            </a:r>
            <a:r>
              <a:rPr lang="en-US" sz="2400" dirty="0" smtClean="0"/>
              <a:t>, </a:t>
            </a:r>
            <a:r>
              <a:rPr lang="ru-RU" sz="2400" dirty="0" smtClean="0"/>
              <a:t>как </a:t>
            </a:r>
            <a:r>
              <a:rPr lang="en-US" sz="2400" dirty="0" smtClean="0"/>
              <a:t>Windows </a:t>
            </a:r>
            <a:r>
              <a:rPr lang="ru-RU" sz="2400" dirty="0" smtClean="0"/>
              <a:t>разработчики могут создавать графический интерфейс для настольных приложений с использованием С</a:t>
            </a:r>
            <a:r>
              <a:rPr lang="en-US" sz="2400" dirty="0" smtClean="0"/>
              <a:t>#</a:t>
            </a:r>
            <a:r>
              <a:rPr lang="ru-RU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038600" cy="4525963"/>
          </a:xfrm>
        </p:spPr>
        <p:txBody>
          <a:bodyPr/>
          <a:lstStyle/>
          <a:p>
            <a:r>
              <a:rPr lang="ru-RU" dirty="0" smtClean="0"/>
              <a:t>Мы перешли на страницу </a:t>
            </a:r>
            <a:r>
              <a:rPr lang="ru-RU" i="1" dirty="0" smtClean="0"/>
              <a:t>Каталог Товаров</a:t>
            </a:r>
            <a:r>
              <a:rPr lang="en-US" dirty="0" smtClean="0"/>
              <a:t>, </a:t>
            </a:r>
            <a:r>
              <a:rPr lang="ru-RU" dirty="0" smtClean="0"/>
              <a:t>на которой товары отображаются списком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Используя поиск</a:t>
            </a:r>
            <a:r>
              <a:rPr lang="en-US" dirty="0" smtClean="0"/>
              <a:t>, </a:t>
            </a:r>
            <a:r>
              <a:rPr lang="ru-RU" dirty="0" smtClean="0"/>
              <a:t>мы нашли на сайте </a:t>
            </a:r>
            <a:r>
              <a:rPr lang="en-US" dirty="0" smtClean="0"/>
              <a:t>MacBook, </a:t>
            </a:r>
            <a:r>
              <a:rPr lang="ru-RU" dirty="0" smtClean="0"/>
              <a:t>введя в </a:t>
            </a:r>
            <a:r>
              <a:rPr lang="en-US" dirty="0" smtClean="0"/>
              <a:t>textbox </a:t>
            </a:r>
            <a:r>
              <a:rPr lang="ru-RU" dirty="0" smtClean="0"/>
              <a:t>фразу </a:t>
            </a:r>
            <a:r>
              <a:rPr lang="en-US" dirty="0" smtClean="0"/>
              <a:t>Mac</a:t>
            </a: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Теперь мы можем указать количество единиц товара и добавить к себе в корзину.</a:t>
            </a:r>
            <a:endParaRPr lang="ru-RU" dirty="0"/>
          </a:p>
        </p:txBody>
      </p:sp>
      <p:pic>
        <p:nvPicPr>
          <p:cNvPr id="5" name="Содержимое 4" descr="mediabase-addtocar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067944" y="548680"/>
            <a:ext cx="5076056" cy="568863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908720"/>
            <a:ext cx="9144000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Мы видим</a:t>
            </a:r>
            <a:r>
              <a:rPr lang="en-US" sz="2400" dirty="0" smtClean="0"/>
              <a:t>, </a:t>
            </a:r>
            <a:r>
              <a:rPr lang="ru-RU" sz="2400" dirty="0" smtClean="0"/>
              <a:t>что в верхней панели меню число товаров в корзине изменилось.</a:t>
            </a:r>
            <a:endParaRPr lang="en-US" sz="2400" dirty="0" smtClean="0"/>
          </a:p>
          <a:p>
            <a:r>
              <a:rPr lang="ru-RU" sz="2400" dirty="0" smtClean="0"/>
              <a:t>При этом мы не перезагружали страницу для обновления корзины.  В этом заслуга подхода </a:t>
            </a:r>
            <a:r>
              <a:rPr lang="en-US" sz="2400" i="1" dirty="0" smtClean="0"/>
              <a:t>ajax</a:t>
            </a:r>
            <a:endParaRPr lang="ru-RU" sz="2400" i="1" dirty="0"/>
          </a:p>
        </p:txBody>
      </p:sp>
      <p:pic>
        <p:nvPicPr>
          <p:cNvPr id="5" name="Содержимое 4" descr="mediabase-addtocarthello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3140968"/>
            <a:ext cx="9144000" cy="345638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908720"/>
            <a:ext cx="4038600" cy="5174035"/>
          </a:xfrm>
        </p:spPr>
        <p:txBody>
          <a:bodyPr/>
          <a:lstStyle/>
          <a:p>
            <a:r>
              <a:rPr lang="ru-RU" dirty="0" smtClean="0"/>
              <a:t>Теперь мы нажали кнопку </a:t>
            </a:r>
            <a:r>
              <a:rPr lang="ru-RU" i="1" dirty="0" smtClean="0"/>
              <a:t>Выход</a:t>
            </a:r>
            <a:r>
              <a:rPr lang="ru-RU" dirty="0" smtClean="0"/>
              <a:t> и заново зайдем на сайт под тем же логином </a:t>
            </a:r>
          </a:p>
          <a:p>
            <a:endParaRPr lang="ru-RU" dirty="0" smtClean="0"/>
          </a:p>
          <a:p>
            <a:r>
              <a:rPr lang="ru-RU" dirty="0" smtClean="0"/>
              <a:t>Мы случайно ввели неверный пароль и увидели знакомое оповещение</a:t>
            </a:r>
          </a:p>
          <a:p>
            <a:endParaRPr lang="ru-RU" dirty="0" smtClean="0"/>
          </a:p>
          <a:p>
            <a:r>
              <a:rPr lang="ru-RU" dirty="0" smtClean="0"/>
              <a:t>После входа верных данных мы видим</a:t>
            </a:r>
            <a:r>
              <a:rPr lang="en-US" dirty="0" smtClean="0"/>
              <a:t>, </a:t>
            </a:r>
            <a:r>
              <a:rPr lang="ru-RU" dirty="0" smtClean="0"/>
              <a:t>что число товаров в корзине сохранилось</a:t>
            </a:r>
          </a:p>
          <a:p>
            <a:endParaRPr lang="ru-RU" dirty="0"/>
          </a:p>
        </p:txBody>
      </p:sp>
      <p:pic>
        <p:nvPicPr>
          <p:cNvPr id="5" name="Содержимое 4" descr="mediabase-loginfailed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39952" y="836712"/>
            <a:ext cx="5004048" cy="573325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476672"/>
            <a:ext cx="9144000" cy="4525963"/>
          </a:xfrm>
        </p:spPr>
        <p:txBody>
          <a:bodyPr/>
          <a:lstStyle/>
          <a:p>
            <a:r>
              <a:rPr lang="ru-RU" i="1" dirty="0" smtClean="0"/>
              <a:t>Корзина</a:t>
            </a:r>
            <a:r>
              <a:rPr lang="ru-RU" dirty="0" smtClean="0"/>
              <a:t> представляет из себя таблицу</a:t>
            </a:r>
            <a:r>
              <a:rPr lang="en-US" dirty="0" smtClean="0"/>
              <a:t>, </a:t>
            </a:r>
            <a:r>
              <a:rPr lang="ru-RU" dirty="0" smtClean="0"/>
              <a:t>в которой есть элементы редактирования </a:t>
            </a:r>
            <a:r>
              <a:rPr lang="ru-RU" i="1" dirty="0" smtClean="0"/>
              <a:t>заказа</a:t>
            </a:r>
            <a:r>
              <a:rPr lang="ru-RU" dirty="0" smtClean="0"/>
              <a:t>.  Пользователь может изменить число единиц продукта </a:t>
            </a:r>
            <a:r>
              <a:rPr lang="en-US" dirty="0" smtClean="0"/>
              <a:t>, </a:t>
            </a:r>
            <a:r>
              <a:rPr lang="ru-RU" dirty="0" smtClean="0"/>
              <a:t>удалить из корзины товары </a:t>
            </a:r>
          </a:p>
          <a:p>
            <a:r>
              <a:rPr lang="ru-RU" dirty="0" smtClean="0"/>
              <a:t>Подсчитывается общая </a:t>
            </a:r>
            <a:r>
              <a:rPr lang="ru-RU" i="1" dirty="0" smtClean="0"/>
              <a:t>сумма</a:t>
            </a:r>
            <a:r>
              <a:rPr lang="ru-RU" dirty="0" smtClean="0"/>
              <a:t> заказа</a:t>
            </a:r>
            <a:r>
              <a:rPr lang="en-US" dirty="0" smtClean="0"/>
              <a:t>, </a:t>
            </a:r>
            <a:r>
              <a:rPr lang="ru-RU" dirty="0" smtClean="0"/>
              <a:t>и нажимая </a:t>
            </a:r>
            <a:r>
              <a:rPr lang="ru-RU" i="1" dirty="0" smtClean="0"/>
              <a:t>Оформить заказ </a:t>
            </a:r>
            <a:r>
              <a:rPr lang="en-US" dirty="0" smtClean="0"/>
              <a:t>, </a:t>
            </a:r>
            <a:r>
              <a:rPr lang="ru-RU" dirty="0" smtClean="0"/>
              <a:t>заказ переходит в стадию выполнения.</a:t>
            </a:r>
          </a:p>
          <a:p>
            <a:r>
              <a:rPr lang="ru-RU" dirty="0" smtClean="0"/>
              <a:t>При этом пользователь может снова делать </a:t>
            </a:r>
            <a:r>
              <a:rPr lang="ru-RU" i="1" dirty="0" smtClean="0"/>
              <a:t>заказы</a:t>
            </a:r>
            <a:r>
              <a:rPr lang="en-US" dirty="0" smtClean="0"/>
              <a:t>,</a:t>
            </a:r>
            <a:r>
              <a:rPr lang="ru-RU" dirty="0" smtClean="0"/>
              <a:t> так как после оформления предыдущего заказа </a:t>
            </a:r>
            <a:r>
              <a:rPr lang="ru-RU" i="1" dirty="0" smtClean="0"/>
              <a:t>корзина</a:t>
            </a:r>
            <a:r>
              <a:rPr lang="ru-RU" dirty="0" smtClean="0"/>
              <a:t> обнуляется.</a:t>
            </a:r>
          </a:p>
          <a:p>
            <a:endParaRPr lang="ru-RU" dirty="0" smtClean="0"/>
          </a:p>
        </p:txBody>
      </p:sp>
      <p:pic>
        <p:nvPicPr>
          <p:cNvPr id="5" name="Содержимое 4" descr="mediabase-baske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2996952"/>
            <a:ext cx="9144000" cy="386104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7427168" cy="452596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Администратор проходит авторизацию</a:t>
            </a:r>
            <a:r>
              <a:rPr lang="en-US" sz="2200" dirty="0" smtClean="0"/>
              <a:t>, </a:t>
            </a:r>
            <a:r>
              <a:rPr lang="ru-RU" sz="2200" dirty="0" smtClean="0"/>
              <a:t>после чего ему доступна колонка в меню </a:t>
            </a:r>
            <a:r>
              <a:rPr lang="ru-RU" sz="2200" i="1" dirty="0" smtClean="0"/>
              <a:t>Добавить товар</a:t>
            </a:r>
            <a:endParaRPr lang="ru-RU" sz="2200" i="1" dirty="0"/>
          </a:p>
        </p:txBody>
      </p:sp>
      <p:pic>
        <p:nvPicPr>
          <p:cNvPr id="5" name="Содержимое 4" descr="mediabase-admi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3212976"/>
            <a:ext cx="9144000" cy="364502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772816"/>
            <a:ext cx="7427168" cy="4525963"/>
          </a:xfrm>
        </p:spPr>
        <p:txBody>
          <a:bodyPr>
            <a:normAutofit fontScale="92500"/>
          </a:bodyPr>
          <a:lstStyle/>
          <a:p>
            <a:r>
              <a:rPr lang="ru-RU" sz="2200" dirty="0" smtClean="0"/>
              <a:t>После  заполнения полей товара выдается сообщение </a:t>
            </a:r>
            <a:endParaRPr lang="en-US" sz="2200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endParaRPr lang="en-US" sz="2200" i="1" dirty="0" smtClean="0"/>
          </a:p>
          <a:p>
            <a:r>
              <a:rPr lang="ru-RU" sz="2200" dirty="0" smtClean="0"/>
              <a:t>Страница перезагружается</a:t>
            </a:r>
            <a:r>
              <a:rPr lang="en-US" sz="2200" dirty="0" smtClean="0"/>
              <a:t> </a:t>
            </a:r>
            <a:r>
              <a:rPr lang="ru-RU" sz="2200" dirty="0" smtClean="0"/>
              <a:t>и товар добавляется в базу данных. Добавленный товар уже отображается в списке товаров и пользователь может его купить.</a:t>
            </a:r>
            <a:endParaRPr lang="ru-RU" sz="2200" dirty="0"/>
          </a:p>
        </p:txBody>
      </p:sp>
      <p:pic>
        <p:nvPicPr>
          <p:cNvPr id="7" name="Содержимое 6" descr="mediabase-admin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348880"/>
            <a:ext cx="5472608" cy="2828784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8291264" cy="4525963"/>
          </a:xfrm>
        </p:spPr>
        <p:txBody>
          <a:bodyPr/>
          <a:lstStyle/>
          <a:p>
            <a:r>
              <a:rPr lang="ru-RU" dirty="0" smtClean="0"/>
              <a:t>Таким образом</a:t>
            </a:r>
            <a:r>
              <a:rPr lang="en-US" dirty="0" smtClean="0"/>
              <a:t>, </a:t>
            </a:r>
            <a:r>
              <a:rPr lang="ru-RU" dirty="0" smtClean="0"/>
              <a:t>разработанное  </a:t>
            </a:r>
            <a:r>
              <a:rPr lang="en-US" dirty="0" smtClean="0"/>
              <a:t>web </a:t>
            </a:r>
            <a:r>
              <a:rPr lang="ru-RU" dirty="0" smtClean="0"/>
              <a:t>приложение является полнофункциональным сайтом для покупки товаров через Интернет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3717032"/>
            <a:ext cx="4038600" cy="3058355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700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ASP.NET – </a:t>
            </a:r>
            <a:r>
              <a:rPr lang="ru-RU" sz="3600" dirty="0" smtClean="0"/>
              <a:t>самое современное средство для разработки веб-сайтов.</a:t>
            </a:r>
            <a:br>
              <a:rPr lang="ru-RU" sz="3600" dirty="0" smtClean="0"/>
            </a:br>
            <a:r>
              <a:rPr lang="ru-RU" dirty="0" smtClean="0"/>
              <a:t> 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8529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    </a:t>
            </a:r>
            <a:r>
              <a:rPr lang="ru-RU" sz="2200" dirty="0" smtClean="0"/>
              <a:t>Создание веб-сайта требует использования различных технологий: верстка HTML, программирование клиентской части — интерфейс пользователя, и программирование серверной части.</a:t>
            </a:r>
          </a:p>
          <a:p>
            <a:pPr>
              <a:buNone/>
            </a:pPr>
            <a:r>
              <a:rPr lang="ru-RU" sz="2200" dirty="0" smtClean="0"/>
              <a:t>                        </a:t>
            </a:r>
          </a:p>
          <a:p>
            <a:pPr>
              <a:buNone/>
            </a:pPr>
            <a:r>
              <a:rPr lang="ru-RU" sz="2200" dirty="0" smtClean="0"/>
              <a:t>    </a:t>
            </a:r>
            <a:r>
              <a:rPr lang="ru-RU" sz="2200" b="1" dirty="0" smtClean="0"/>
              <a:t>Microsoft ASP.NET</a:t>
            </a:r>
            <a:r>
              <a:rPr lang="ru-RU" sz="2200" dirty="0" smtClean="0"/>
              <a:t> представляет собой комплексную технологию серверного программирования со встроенными средствами создания интерфейса пользователя.</a:t>
            </a:r>
            <a:endParaRPr lang="ru-RU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Преимущества технологии </a:t>
            </a:r>
            <a:r>
              <a:rPr lang="en-US" b="1" dirty="0" smtClean="0"/>
              <a:t>ASP.NET</a:t>
            </a:r>
            <a:r>
              <a:rPr lang="ru-RU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251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sz="2400" dirty="0" smtClean="0"/>
              <a:t>Современный компилируемый язык программирования (C#) с поддержкой объектно-ориентированного программирования.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 Удобная среда разработки программ, наличие отладчика, ускоряющего процесс разработки.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Строгая типизация, уменьшающая вероятность создать код с ошибками и повышающая быстродействие программ.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 Встроенная поддержка </a:t>
            </a:r>
            <a:r>
              <a:rPr lang="en-US" sz="2400" dirty="0" smtClean="0"/>
              <a:t>AJAX.</a:t>
            </a:r>
          </a:p>
          <a:p>
            <a:pPr>
              <a:buFont typeface="Wingdings" pitchFamily="2" charset="2"/>
              <a:buChar char="Ø"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Семь важных фактов об технологии </a:t>
            </a:r>
            <a:r>
              <a:rPr lang="en-US" sz="3200" dirty="0" smtClean="0"/>
              <a:t>ASP.NET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AutoNum type="arabicPeriod"/>
            </a:pPr>
            <a:r>
              <a:rPr lang="en-US" sz="2400" dirty="0" smtClean="0"/>
              <a:t>ASP.Net </a:t>
            </a:r>
            <a:r>
              <a:rPr lang="ru-RU" sz="2400" dirty="0" smtClean="0"/>
              <a:t>интегрирована с </a:t>
            </a:r>
            <a:r>
              <a:rPr lang="en-US" sz="2400" dirty="0" smtClean="0"/>
              <a:t>.NET-Framework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ASP.Net </a:t>
            </a:r>
            <a:r>
              <a:rPr lang="ru-RU" sz="2400" dirty="0" smtClean="0"/>
              <a:t>использует компиляцию</a:t>
            </a:r>
            <a:r>
              <a:rPr lang="en-US" sz="2400" dirty="0" smtClean="0"/>
              <a:t>, </a:t>
            </a:r>
            <a:r>
              <a:rPr lang="ru-RU" sz="2400" dirty="0" smtClean="0"/>
              <a:t>а не интерпретацию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ASP.Net </a:t>
            </a:r>
            <a:r>
              <a:rPr lang="ru-RU" sz="2400" dirty="0" smtClean="0"/>
              <a:t>является многоязычной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ASP.Net </a:t>
            </a:r>
            <a:r>
              <a:rPr lang="ru-RU" sz="2400" dirty="0" smtClean="0"/>
              <a:t>выполняется в среде (под управлением) </a:t>
            </a:r>
            <a:r>
              <a:rPr lang="en-US" sz="2400" dirty="0" smtClean="0"/>
              <a:t>Common Language Runtime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ASP.Net </a:t>
            </a:r>
            <a:r>
              <a:rPr lang="ru-RU" sz="2400" dirty="0" smtClean="0"/>
              <a:t>является объектно-ориентированной технологией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ASP.Net </a:t>
            </a:r>
            <a:r>
              <a:rPr lang="ru-RU" sz="2400" dirty="0" smtClean="0"/>
              <a:t>поддерживает разные типы браузеров.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ASP.Net </a:t>
            </a:r>
            <a:r>
              <a:rPr lang="ru-RU" sz="2400" dirty="0" smtClean="0"/>
              <a:t>легко устанавливается и конфигурируется.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ASP.Net Web </a:t>
            </a:r>
            <a:r>
              <a:rPr lang="ru-RU" smtClean="0"/>
              <a:t>приложение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ASP.Net web </a:t>
            </a:r>
            <a:r>
              <a:rPr lang="ru-RU" sz="2000" dirty="0" smtClean="0"/>
              <a:t>приложение это </a:t>
            </a:r>
            <a:r>
              <a:rPr lang="ru-RU" sz="2000" dirty="0" smtClean="0">
                <a:solidFill>
                  <a:srgbClr val="0066FF"/>
                </a:solidFill>
              </a:rPr>
              <a:t>набор </a:t>
            </a:r>
            <a:r>
              <a:rPr lang="en-US" sz="2000" dirty="0" smtClean="0">
                <a:solidFill>
                  <a:srgbClr val="0066FF"/>
                </a:solidFill>
              </a:rPr>
              <a:t>web </a:t>
            </a:r>
            <a:r>
              <a:rPr lang="ru-RU" sz="2000" dirty="0" smtClean="0">
                <a:solidFill>
                  <a:srgbClr val="0066FF"/>
                </a:solidFill>
              </a:rPr>
              <a:t>форм</a:t>
            </a:r>
            <a:r>
              <a:rPr lang="ru-RU" sz="20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ASP.Net Web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Web site</a:t>
            </a:r>
            <a:endParaRPr lang="ru-RU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Web </a:t>
            </a:r>
            <a:r>
              <a:rPr lang="ru-RU" sz="2000" dirty="0" smtClean="0"/>
              <a:t>форма, обычно, состоит из двух файлов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/>
              <a:t>aspx</a:t>
            </a:r>
            <a:r>
              <a:rPr lang="ru-RU" sz="1800" dirty="0" smtClean="0"/>
              <a:t> файл</a:t>
            </a:r>
            <a:r>
              <a:rPr lang="en-US" sz="1800" dirty="0" smtClean="0"/>
              <a:t> </a:t>
            </a:r>
            <a:r>
              <a:rPr lang="ru-RU" sz="1800" dirty="0" smtClean="0"/>
              <a:t>(</a:t>
            </a:r>
            <a:r>
              <a:rPr lang="en-US" sz="1800" dirty="0" smtClean="0"/>
              <a:t>content file</a:t>
            </a:r>
            <a:r>
              <a:rPr lang="ru-RU" sz="1800" dirty="0" smtClean="0"/>
              <a:t>, </a:t>
            </a:r>
            <a:r>
              <a:rPr lang="en-US" sz="1800" dirty="0" smtClean="0"/>
              <a:t>*.aspx</a:t>
            </a:r>
            <a:r>
              <a:rPr lang="ru-RU" sz="1800" dirty="0" smtClean="0"/>
              <a:t>)</a:t>
            </a:r>
            <a:r>
              <a:rPr lang="en-US" sz="1800" dirty="0" smtClean="0"/>
              <a:t>, HTML </a:t>
            </a:r>
            <a:r>
              <a:rPr lang="ru-RU" sz="1800" dirty="0" smtClean="0"/>
              <a:t>описание графического интерфейса с помощью </a:t>
            </a:r>
            <a:r>
              <a:rPr lang="en-US" sz="1800" dirty="0" smtClean="0"/>
              <a:t>HTML </a:t>
            </a:r>
            <a:r>
              <a:rPr lang="ru-RU" sz="1800" dirty="0" smtClean="0"/>
              <a:t>кода и серверных элементов управления;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 smtClean="0"/>
              <a:t>файл с кодом</a:t>
            </a:r>
            <a:r>
              <a:rPr lang="en-US" sz="1800" dirty="0" smtClean="0"/>
              <a:t> (code file, *.</a:t>
            </a:r>
            <a:r>
              <a:rPr lang="en-US" sz="1800" dirty="0" err="1" smtClean="0"/>
              <a:t>cs</a:t>
            </a:r>
            <a:r>
              <a:rPr lang="en-US" sz="1800" dirty="0" smtClean="0"/>
              <a:t> </a:t>
            </a:r>
            <a:r>
              <a:rPr lang="ru-RU" sz="1800" dirty="0" smtClean="0"/>
              <a:t>или *.</a:t>
            </a:r>
            <a:r>
              <a:rPr lang="en-US" sz="1800" dirty="0" err="1" smtClean="0"/>
              <a:t>vb</a:t>
            </a:r>
            <a:r>
              <a:rPr lang="en-US" sz="1800" dirty="0" smtClean="0"/>
              <a:t>)</a:t>
            </a:r>
            <a:r>
              <a:rPr lang="ru-RU" sz="1800" dirty="0" smtClean="0"/>
              <a:t>, программный код, выполняемый при вызове </a:t>
            </a:r>
            <a:r>
              <a:rPr lang="en-US" sz="1800" dirty="0" err="1" smtClean="0"/>
              <a:t>aspx</a:t>
            </a:r>
            <a:r>
              <a:rPr lang="en-US" sz="1800" dirty="0" smtClean="0"/>
              <a:t> </a:t>
            </a:r>
            <a:r>
              <a:rPr lang="ru-RU" sz="1800" dirty="0" smtClean="0"/>
              <a:t>файла.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dirty="0" smtClean="0"/>
              <a:t>Основным элементом </a:t>
            </a:r>
            <a:r>
              <a:rPr lang="en-US" sz="2000" dirty="0" err="1" smtClean="0"/>
              <a:t>aspx</a:t>
            </a:r>
            <a:r>
              <a:rPr lang="en-US" sz="2000" dirty="0" smtClean="0"/>
              <a:t> </a:t>
            </a:r>
            <a:r>
              <a:rPr lang="ru-RU" sz="2000" dirty="0" smtClean="0"/>
              <a:t>файла, содержащего </a:t>
            </a:r>
            <a:r>
              <a:rPr lang="en-US" sz="2000" dirty="0" smtClean="0"/>
              <a:t>HTML </a:t>
            </a:r>
            <a:r>
              <a:rPr lang="ru-RU" sz="2000" dirty="0" smtClean="0"/>
              <a:t>код и описание Серверных ЭУ является элемент </a:t>
            </a:r>
            <a:r>
              <a:rPr lang="en-US" sz="2000" dirty="0" smtClean="0"/>
              <a:t>&lt;Form&gt; (Web </a:t>
            </a:r>
            <a:r>
              <a:rPr lang="ru-RU" sz="2000" dirty="0" smtClean="0"/>
              <a:t>Форма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 smtClean="0"/>
              <a:t>данная форма выполняет сбор и отправку данных самой себе.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dirty="0" smtClean="0"/>
              <a:t>содержит описание всех свойств серверных ЭУ.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dirty="0" smtClean="0"/>
              <a:t>В самом простом случае программный код </a:t>
            </a:r>
            <a:r>
              <a:rPr lang="en-US" sz="2000" dirty="0" smtClean="0"/>
              <a:t>web </a:t>
            </a:r>
            <a:r>
              <a:rPr lang="ru-RU" sz="2000" dirty="0" smtClean="0"/>
              <a:t>формы может быть записан в </a:t>
            </a:r>
            <a:r>
              <a:rPr lang="en-US" sz="2000" dirty="0" err="1" smtClean="0"/>
              <a:t>aspx</a:t>
            </a:r>
            <a:r>
              <a:rPr lang="en-US" sz="2000" dirty="0" smtClean="0"/>
              <a:t> </a:t>
            </a:r>
            <a:r>
              <a:rPr lang="ru-RU" sz="2000" dirty="0" smtClean="0"/>
              <a:t>файле.</a:t>
            </a:r>
          </a:p>
          <a:p>
            <a:pPr eaLnBrk="1" hangingPunct="1">
              <a:lnSpc>
                <a:spcPct val="80000"/>
              </a:lnSpc>
            </a:pPr>
            <a:endParaRPr lang="ru-RU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4000" smtClean="0"/>
              <a:t>Состав </a:t>
            </a:r>
            <a:r>
              <a:rPr lang="en-US" sz="4000" smtClean="0"/>
              <a:t>web </a:t>
            </a:r>
            <a:r>
              <a:rPr lang="ru-RU" sz="4000" smtClean="0"/>
              <a:t>приложения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5329237"/>
          </a:xfrm>
        </p:spPr>
        <p:txBody>
          <a:bodyPr/>
          <a:lstStyle/>
          <a:p>
            <a:pPr eaLnBrk="1" hangingPunct="1"/>
            <a:r>
              <a:rPr lang="ru-RU" sz="2800" smtClean="0">
                <a:solidFill>
                  <a:srgbClr val="0066FF"/>
                </a:solidFill>
              </a:rPr>
              <a:t>Набор </a:t>
            </a:r>
            <a:r>
              <a:rPr lang="en-US" sz="2800" smtClean="0">
                <a:solidFill>
                  <a:srgbClr val="0066FF"/>
                </a:solidFill>
              </a:rPr>
              <a:t>web-</a:t>
            </a:r>
            <a:r>
              <a:rPr lang="ru-RU" sz="2800" smtClean="0">
                <a:solidFill>
                  <a:srgbClr val="0066FF"/>
                </a:solidFill>
              </a:rPr>
              <a:t>форм (</a:t>
            </a:r>
            <a:r>
              <a:rPr lang="en-US" sz="2800" smtClean="0">
                <a:solidFill>
                  <a:srgbClr val="0066FF"/>
                </a:solidFill>
              </a:rPr>
              <a:t>HTML </a:t>
            </a:r>
            <a:r>
              <a:rPr lang="ru-RU" sz="2800" smtClean="0">
                <a:solidFill>
                  <a:srgbClr val="0066FF"/>
                </a:solidFill>
              </a:rPr>
              <a:t>код + программа)</a:t>
            </a:r>
          </a:p>
          <a:p>
            <a:pPr eaLnBrk="1" hangingPunct="1"/>
            <a:r>
              <a:rPr lang="ru-RU" sz="2800" smtClean="0"/>
              <a:t>Базы данных для хранения </a:t>
            </a:r>
          </a:p>
          <a:p>
            <a:pPr lvl="1" eaLnBrk="1" hangingPunct="1"/>
            <a:r>
              <a:rPr lang="ru-RU" sz="2400" smtClean="0"/>
              <a:t>Описаний пользователя</a:t>
            </a:r>
          </a:p>
          <a:p>
            <a:pPr lvl="1" eaLnBrk="1" hangingPunct="1"/>
            <a:r>
              <a:rPr lang="ru-RU" sz="2400" smtClean="0"/>
              <a:t>Предыдущие результаты работы</a:t>
            </a:r>
          </a:p>
          <a:p>
            <a:pPr lvl="1" eaLnBrk="1" hangingPunct="1"/>
            <a:r>
              <a:rPr lang="ru-RU" sz="2400" smtClean="0"/>
              <a:t>…</a:t>
            </a:r>
          </a:p>
          <a:p>
            <a:pPr eaLnBrk="1" hangingPunct="1"/>
            <a:r>
              <a:rPr lang="ru-RU" sz="2800" smtClean="0"/>
              <a:t>Различные ресурсы</a:t>
            </a:r>
          </a:p>
          <a:p>
            <a:pPr lvl="1" eaLnBrk="1" hangingPunct="1"/>
            <a:r>
              <a:rPr lang="ru-RU" sz="2400" smtClean="0"/>
              <a:t>Документы</a:t>
            </a:r>
          </a:p>
          <a:p>
            <a:pPr lvl="1" eaLnBrk="1" hangingPunct="1"/>
            <a:r>
              <a:rPr lang="ru-RU" sz="2400" smtClean="0"/>
              <a:t>Изображения</a:t>
            </a:r>
          </a:p>
          <a:p>
            <a:pPr eaLnBrk="1" hangingPunct="1"/>
            <a:endParaRPr lang="ru-RU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4000" smtClean="0"/>
              <a:t>Порядок работы </a:t>
            </a:r>
            <a:r>
              <a:rPr lang="en-US" sz="4000" smtClean="0"/>
              <a:t>web-</a:t>
            </a:r>
            <a:r>
              <a:rPr lang="ru-RU" sz="4000" smtClean="0"/>
              <a:t>приложения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smtClean="0"/>
              <a:t>При установке платформы .NET, в соответствующих папках C:\WINDOWS\Microsoft.NET\Framework\ записывается файл </a:t>
            </a:r>
            <a:r>
              <a:rPr lang="ru-RU" sz="2000" smtClean="0">
                <a:solidFill>
                  <a:srgbClr val="0033CC"/>
                </a:solidFill>
              </a:rPr>
              <a:t>aspnet_isapi.dll</a:t>
            </a:r>
            <a:r>
              <a:rPr lang="ru-RU" sz="2000" smtClean="0"/>
              <a:t>. Это – ISAPI-расширение, которое предназначено оно для обработки запросов, адресованных ASP.NET </a:t>
            </a:r>
            <a:r>
              <a:rPr lang="en-US" sz="2000" smtClean="0"/>
              <a:t>web</a:t>
            </a:r>
            <a:r>
              <a:rPr lang="ru-RU" sz="2000" smtClean="0"/>
              <a:t>-приложениям.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При вызове </a:t>
            </a:r>
            <a:r>
              <a:rPr lang="en-US" sz="2000" smtClean="0"/>
              <a:t>web-</a:t>
            </a:r>
            <a:r>
              <a:rPr lang="ru-RU" sz="2000" smtClean="0"/>
              <a:t>приложения (файлов *.aspx *.asmx и т.д.)</a:t>
            </a:r>
            <a:r>
              <a:rPr lang="en-US" sz="2000" smtClean="0"/>
              <a:t>:</a:t>
            </a:r>
            <a:endParaRPr lang="ru-RU" sz="2000" smtClean="0"/>
          </a:p>
          <a:p>
            <a:pPr lvl="1" eaLnBrk="1" hangingPunct="1">
              <a:lnSpc>
                <a:spcPct val="80000"/>
              </a:lnSpc>
            </a:pPr>
            <a:r>
              <a:rPr lang="ru-RU" sz="1800" smtClean="0"/>
              <a:t>запускается модуль </a:t>
            </a:r>
            <a:r>
              <a:rPr lang="ru-RU" sz="1800" b="1" smtClean="0"/>
              <a:t>aspnet_isapi.dll</a:t>
            </a:r>
            <a:r>
              <a:rPr lang="ru-RU" sz="1800" smtClean="0"/>
              <a:t>, который разбирает содержимое страниц aspx вместе с файлом отделенного кода и формирует класс на языке страницы производный от класса Page. Этот класс компилируется в библиотеку DLL</a:t>
            </a:r>
            <a:r>
              <a:rPr lang="en-US" sz="1800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1800" smtClean="0"/>
              <a:t>запускается программа  </a:t>
            </a:r>
            <a:r>
              <a:rPr lang="ru-RU" sz="1800" b="1" smtClean="0"/>
              <a:t>aspnet_wp.exe</a:t>
            </a:r>
            <a:r>
              <a:rPr lang="ru-RU" sz="1800" smtClean="0"/>
              <a:t>, которая создает рабочий процесс, обрабатывающих запросы</a:t>
            </a:r>
            <a:r>
              <a:rPr lang="en-US" sz="1800" smtClean="0"/>
              <a:t> </a:t>
            </a:r>
            <a:r>
              <a:rPr lang="ru-RU" sz="1800" smtClean="0"/>
              <a:t>, в который загружается созданная </a:t>
            </a:r>
            <a:r>
              <a:rPr lang="en-US" sz="1800" smtClean="0"/>
              <a:t>DLL;</a:t>
            </a:r>
            <a:endParaRPr lang="ru-RU" sz="1800" smtClean="0"/>
          </a:p>
          <a:p>
            <a:pPr lvl="1" eaLnBrk="1" hangingPunct="1">
              <a:lnSpc>
                <a:spcPct val="80000"/>
              </a:lnSpc>
            </a:pPr>
            <a:r>
              <a:rPr lang="ru-RU" sz="1800" smtClean="0"/>
              <a:t>для данного класса создается его экземпляр – объект, который используется для обработки запроса к </a:t>
            </a:r>
            <a:r>
              <a:rPr lang="en-US" sz="1800" smtClean="0"/>
              <a:t>web-</a:t>
            </a:r>
            <a:r>
              <a:rPr lang="ru-RU" sz="1800" smtClean="0"/>
              <a:t>форме</a:t>
            </a:r>
            <a:r>
              <a:rPr lang="en-US" sz="1800" smtClean="0"/>
              <a:t>;</a:t>
            </a:r>
            <a:endParaRPr lang="ru-RU" sz="1800" smtClean="0"/>
          </a:p>
          <a:p>
            <a:pPr lvl="1" eaLnBrk="1" hangingPunct="1">
              <a:lnSpc>
                <a:spcPct val="80000"/>
              </a:lnSpc>
            </a:pPr>
            <a:r>
              <a:rPr lang="ru-RU" sz="1800" smtClean="0"/>
              <a:t>основная задача данного объекта – формирование и занесение (посылка) HTML-кода в выходной поток.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Последующие запросы к данной странице, если исходный код страницы не меняется, обрабатываются с помощью созданной DLL. Все эти файлы можно найти в директории "Temporary ASP.NET Files" текущей версии .NET.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88913"/>
            <a:ext cx="6419850" cy="955675"/>
          </a:xfrm>
        </p:spPr>
        <p:txBody>
          <a:bodyPr/>
          <a:lstStyle/>
          <a:p>
            <a:pPr eaLnBrk="1" hangingPunct="1"/>
            <a:r>
              <a:rPr lang="ru-RU" sz="3400" smtClean="0">
                <a:solidFill>
                  <a:schemeClr val="tx1"/>
                </a:solidFill>
              </a:rPr>
              <a:t>Принцип действия </a:t>
            </a:r>
            <a:r>
              <a:rPr lang="en-US" sz="3400" smtClean="0">
                <a:solidFill>
                  <a:schemeClr val="tx1"/>
                </a:solidFill>
              </a:rPr>
              <a:t>ASP.NET</a:t>
            </a:r>
            <a:endParaRPr lang="ru-RU" sz="3400" smtClean="0">
              <a:solidFill>
                <a:schemeClr val="tx1"/>
              </a:solidFill>
            </a:endParaRPr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 rot="-5400000">
            <a:off x="5329238" y="1558925"/>
            <a:ext cx="395288" cy="1258887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492500" y="3214688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/>
              <a:t>Сервер </a:t>
            </a:r>
            <a:r>
              <a:rPr lang="en-US" sz="2400"/>
              <a:t>IIS</a:t>
            </a:r>
            <a:endParaRPr lang="ru-RU" sz="1400">
              <a:solidFill>
                <a:srgbClr val="969696"/>
              </a:solidFill>
            </a:endParaRP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H="1">
            <a:off x="5148263" y="1414463"/>
            <a:ext cx="792162" cy="576262"/>
          </a:xfrm>
          <a:prstGeom prst="line">
            <a:avLst/>
          </a:prstGeom>
          <a:noFill/>
          <a:ln w="57150">
            <a:solidFill>
              <a:srgbClr val="33EF33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V="1">
            <a:off x="4787900" y="1774825"/>
            <a:ext cx="1152525" cy="792163"/>
          </a:xfrm>
          <a:prstGeom prst="line">
            <a:avLst/>
          </a:prstGeom>
          <a:noFill/>
          <a:ln w="57150">
            <a:solidFill>
              <a:srgbClr val="33EF33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5940425" y="1198563"/>
            <a:ext cx="2447925" cy="576262"/>
          </a:xfrm>
          <a:prstGeom prst="flowChartPredefinedProcess">
            <a:avLst/>
          </a:prstGeom>
          <a:solidFill>
            <a:schemeClr val="accent2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>
                <a:solidFill>
                  <a:schemeClr val="bg1"/>
                </a:solidFill>
              </a:rPr>
              <a:t>Расширение сервера </a:t>
            </a:r>
            <a:r>
              <a:rPr lang="en-US" sz="1400">
                <a:solidFill>
                  <a:schemeClr val="bg1"/>
                </a:solidFill>
              </a:rPr>
              <a:t/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600" b="1">
                <a:solidFill>
                  <a:schemeClr val="bg1"/>
                </a:solidFill>
                <a:latin typeface="Times New Roman" pitchFamily="18" charset="0"/>
              </a:rPr>
              <a:t>aspnet_isapi.dll</a:t>
            </a:r>
            <a:endParaRPr lang="ru-RU" sz="16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6011863" y="2493963"/>
            <a:ext cx="2376487" cy="792162"/>
          </a:xfrm>
          <a:prstGeom prst="bevel">
            <a:avLst>
              <a:gd name="adj" fmla="val 12500"/>
            </a:avLst>
          </a:prstGeom>
          <a:solidFill>
            <a:srgbClr val="E3FF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CLR</a:t>
            </a:r>
            <a:r>
              <a:rPr lang="ru-RU" b="1">
                <a:solidFill>
                  <a:schemeClr val="tx2"/>
                </a:solidFill>
              </a:rPr>
              <a:t/>
            </a:r>
            <a:br>
              <a:rPr lang="ru-RU" b="1">
                <a:solidFill>
                  <a:schemeClr val="tx2"/>
                </a:solidFill>
              </a:rPr>
            </a:br>
            <a:r>
              <a:rPr lang="ru-RU" b="1">
                <a:solidFill>
                  <a:schemeClr val="tx2"/>
                </a:solidFill>
              </a:rPr>
              <a:t> </a:t>
            </a:r>
            <a:r>
              <a:rPr lang="ru-RU" sz="1200"/>
              <a:t>(</a:t>
            </a:r>
            <a:r>
              <a:rPr lang="en-US" sz="1200"/>
              <a:t>Common Language Runtime</a:t>
            </a:r>
            <a:r>
              <a:rPr lang="ru-RU" sz="1200"/>
              <a:t>)</a:t>
            </a:r>
            <a:r>
              <a:rPr lang="ru-RU"/>
              <a:t> 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6948488" y="1774825"/>
            <a:ext cx="0" cy="719138"/>
          </a:xfrm>
          <a:prstGeom prst="line">
            <a:avLst/>
          </a:prstGeom>
          <a:noFill/>
          <a:ln w="57150">
            <a:solidFill>
              <a:srgbClr val="33EF33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7380288" y="1774825"/>
            <a:ext cx="0" cy="719138"/>
          </a:xfrm>
          <a:prstGeom prst="line">
            <a:avLst/>
          </a:prstGeom>
          <a:noFill/>
          <a:ln w="57150">
            <a:solidFill>
              <a:srgbClr val="33EF33"/>
            </a:solidFill>
            <a:round/>
            <a:headEnd type="none" w="lg" len="med"/>
            <a:tailEnd type="triangle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7380288" y="1990725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HTML</a:t>
            </a:r>
            <a:endParaRPr lang="ru-RU" sz="1400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003800" y="1485900"/>
            <a:ext cx="649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.aspx</a:t>
            </a:r>
            <a:endParaRPr lang="ru-RU" sz="16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932363" y="2422525"/>
            <a:ext cx="865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HTML</a:t>
            </a:r>
            <a:endParaRPr lang="ru-RU" sz="1400"/>
          </a:p>
        </p:txBody>
      </p:sp>
      <p:pic>
        <p:nvPicPr>
          <p:cNvPr id="72718" name="Picture 14" descr="MCj0197438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635375" y="1343025"/>
            <a:ext cx="1173163" cy="1766888"/>
          </a:xfrm>
          <a:noFill/>
        </p:spPr>
      </p:pic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179388" y="4051300"/>
            <a:ext cx="864235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200"/>
              <a:t>       </a:t>
            </a:r>
            <a:r>
              <a:rPr lang="ru-RU" sz="1400"/>
              <a:t>При запросе файла </a:t>
            </a:r>
            <a:r>
              <a:rPr lang="ru-RU" sz="17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en-US" sz="1700" b="1">
                <a:solidFill>
                  <a:schemeClr val="tx2"/>
                </a:solidFill>
                <a:latin typeface="Times New Roman" pitchFamily="18" charset="0"/>
              </a:rPr>
              <a:t>aspx</a:t>
            </a:r>
            <a:r>
              <a:rPr lang="uk-UA" sz="1400"/>
              <a:t>, </a:t>
            </a:r>
            <a:r>
              <a:rPr lang="ru-RU" sz="1400"/>
              <a:t>он</a:t>
            </a:r>
            <a:r>
              <a:rPr lang="uk-UA" sz="1400"/>
              <a:t> </a:t>
            </a:r>
            <a:r>
              <a:rPr lang="ru-RU" sz="1400"/>
              <a:t>передаётся </a:t>
            </a:r>
            <a:r>
              <a:rPr lang="en-US" sz="1400"/>
              <a:t>ISAPI </a:t>
            </a:r>
            <a:r>
              <a:rPr lang="ru-RU" sz="1400"/>
              <a:t>расширению сервера </a:t>
            </a:r>
            <a:r>
              <a:rPr lang="en-US" sz="1700" b="1">
                <a:solidFill>
                  <a:schemeClr val="tx2"/>
                </a:solidFill>
                <a:latin typeface="Times New Roman" pitchFamily="18" charset="0"/>
              </a:rPr>
              <a:t>aspnet_isapi.dll</a:t>
            </a:r>
            <a:r>
              <a:rPr lang="ru-RU" sz="1400"/>
              <a:t>, который загружает </a:t>
            </a:r>
            <a:r>
              <a:rPr lang="en-US" sz="1400" b="1">
                <a:solidFill>
                  <a:schemeClr val="tx2"/>
                </a:solidFill>
              </a:rPr>
              <a:t>CLR</a:t>
            </a:r>
            <a:r>
              <a:rPr lang="ru-RU" sz="1400">
                <a:solidFill>
                  <a:schemeClr val="tx2"/>
                </a:solidFill>
              </a:rPr>
              <a:t> и запускает конвейер</a:t>
            </a:r>
            <a:r>
              <a:rPr lang="uk-UA" sz="1400">
                <a:solidFill>
                  <a:schemeClr val="tx2"/>
                </a:solidFill>
              </a:rPr>
              <a:t> </a:t>
            </a:r>
            <a:r>
              <a:rPr lang="ru-RU" sz="1400">
                <a:solidFill>
                  <a:schemeClr val="tx2"/>
                </a:solidFill>
              </a:rPr>
              <a:t>модулей </a:t>
            </a:r>
            <a:r>
              <a:rPr lang="en-US" sz="1400" b="1">
                <a:solidFill>
                  <a:schemeClr val="tx2"/>
                </a:solidFill>
              </a:rPr>
              <a:t>HTTP</a:t>
            </a:r>
            <a:r>
              <a:rPr lang="en-US" sz="1400">
                <a:solidFill>
                  <a:schemeClr val="tx2"/>
                </a:solidFill>
              </a:rPr>
              <a:t>.</a:t>
            </a:r>
            <a:r>
              <a:rPr lang="ru-RU" sz="1400">
                <a:solidFill>
                  <a:schemeClr val="tx2"/>
                </a:solidFill>
              </a:rPr>
              <a:t> Этот конвейер представляет собой </a:t>
            </a:r>
            <a:r>
              <a:rPr lang="ru-RU" sz="1400" i="1">
                <a:solidFill>
                  <a:schemeClr val="tx2"/>
                </a:solidFill>
              </a:rPr>
              <a:t>системные</a:t>
            </a:r>
            <a:r>
              <a:rPr lang="ru-RU" sz="1400">
                <a:solidFill>
                  <a:schemeClr val="tx2"/>
                </a:solidFill>
              </a:rPr>
              <a:t> и </a:t>
            </a:r>
            <a:r>
              <a:rPr lang="ru-RU" sz="1400" i="1">
                <a:solidFill>
                  <a:schemeClr val="tx2"/>
                </a:solidFill>
              </a:rPr>
              <a:t>пользовательские</a:t>
            </a:r>
            <a:r>
              <a:rPr lang="ru-RU" sz="1400">
                <a:solidFill>
                  <a:schemeClr val="tx2"/>
                </a:solidFill>
              </a:rPr>
              <a:t> классы среды </a:t>
            </a:r>
            <a:r>
              <a:rPr lang="en-US" sz="1400" b="1">
                <a:solidFill>
                  <a:schemeClr val="tx2"/>
                </a:solidFill>
              </a:rPr>
              <a:t>.NET Framework</a:t>
            </a:r>
            <a:r>
              <a:rPr lang="ru-RU" sz="1400">
                <a:solidFill>
                  <a:schemeClr val="tx2"/>
                </a:solidFill>
              </a:rPr>
              <a:t>. Он осуществляет </a:t>
            </a:r>
            <a:r>
              <a:rPr lang="ru-RU" sz="1400" i="1">
                <a:solidFill>
                  <a:schemeClr val="tx2"/>
                </a:solidFill>
              </a:rPr>
              <a:t>рендеринг</a:t>
            </a:r>
            <a:r>
              <a:rPr lang="ru-RU" sz="1400">
                <a:solidFill>
                  <a:schemeClr val="tx2"/>
                </a:solidFill>
              </a:rPr>
              <a:t> классов приложения (элементов управления), последовательно обрабатывая их, запрос клиента и формируя </a:t>
            </a:r>
            <a:r>
              <a:rPr lang="en-US" sz="1400">
                <a:solidFill>
                  <a:schemeClr val="tx2"/>
                </a:solidFill>
              </a:rPr>
              <a:t>HTML-</a:t>
            </a:r>
            <a:r>
              <a:rPr lang="ru-RU" sz="1400">
                <a:solidFill>
                  <a:schemeClr val="tx2"/>
                </a:solidFill>
              </a:rPr>
              <a:t>ответ.</a:t>
            </a:r>
          </a:p>
          <a:p>
            <a:pPr>
              <a:spcBef>
                <a:spcPct val="50000"/>
              </a:spcBef>
            </a:pPr>
            <a:r>
              <a:rPr lang="ru-RU" sz="1400">
                <a:solidFill>
                  <a:schemeClr val="tx2"/>
                </a:solidFill>
              </a:rPr>
              <a:t>       Системные модули </a:t>
            </a:r>
            <a:r>
              <a:rPr lang="en-US" sz="1400" b="1">
                <a:solidFill>
                  <a:schemeClr val="tx2"/>
                </a:solidFill>
              </a:rPr>
              <a:t>HTTP</a:t>
            </a:r>
            <a:r>
              <a:rPr lang="en-US" sz="1400">
                <a:solidFill>
                  <a:schemeClr val="tx2"/>
                </a:solidFill>
              </a:rPr>
              <a:t> </a:t>
            </a:r>
            <a:r>
              <a:rPr lang="ru-RU" sz="1400">
                <a:solidFill>
                  <a:schemeClr val="tx2"/>
                </a:solidFill>
              </a:rPr>
              <a:t>указаны в </a:t>
            </a:r>
            <a:r>
              <a:rPr lang="en-US" sz="1700" b="1">
                <a:solidFill>
                  <a:schemeClr val="tx2"/>
                </a:solidFill>
                <a:latin typeface="Times New Roman" pitchFamily="18" charset="0"/>
              </a:rPr>
              <a:t>C:\Windows\...\</a:t>
            </a:r>
            <a:r>
              <a:rPr lang="en-US" sz="1700" b="1">
                <a:solidFill>
                  <a:schemeClr val="tx2"/>
                </a:solidFill>
                <a:latin typeface="Times New Roman" pitchFamily="18" charset="0"/>
                <a:hlinkClick r:id="rId4"/>
              </a:rPr>
              <a:t>machine.config</a:t>
            </a:r>
            <a:r>
              <a:rPr lang="en-US" sz="1400">
                <a:solidFill>
                  <a:schemeClr val="tx2"/>
                </a:solidFill>
                <a:hlinkClick r:id="rId4"/>
              </a:rPr>
              <a:t> </a:t>
            </a:r>
            <a:r>
              <a:rPr lang="ru-RU" sz="1400">
                <a:solidFill>
                  <a:schemeClr val="tx2"/>
                </a:solidFill>
              </a:rPr>
              <a:t>(конфигурация сервера по умолчанию, для всех его </a:t>
            </a:r>
            <a:r>
              <a:rPr lang="en-US" sz="1400">
                <a:solidFill>
                  <a:schemeClr val="tx2"/>
                </a:solidFill>
              </a:rPr>
              <a:t>Web</a:t>
            </a:r>
            <a:r>
              <a:rPr lang="ru-RU" sz="1400">
                <a:solidFill>
                  <a:schemeClr val="tx2"/>
                </a:solidFill>
              </a:rPr>
              <a:t>-приложений). Они организуют аутентификацию, авторизацию, состояние сеанса, пред и пост обработку запроса, перехват системных событий и событий других модулей.</a:t>
            </a:r>
          </a:p>
          <a:p>
            <a:pPr>
              <a:spcBef>
                <a:spcPct val="50000"/>
              </a:spcBef>
            </a:pPr>
            <a:r>
              <a:rPr lang="ru-RU" sz="1400">
                <a:solidFill>
                  <a:schemeClr val="tx2"/>
                </a:solidFill>
              </a:rPr>
              <a:t>       Конфигурацию по умолчанию можно изменить для каждого </a:t>
            </a:r>
            <a:r>
              <a:rPr lang="en-US" sz="1400">
                <a:solidFill>
                  <a:schemeClr val="tx2"/>
                </a:solidFill>
              </a:rPr>
              <a:t>Web</a:t>
            </a:r>
            <a:r>
              <a:rPr lang="ru-RU" sz="1400">
                <a:solidFill>
                  <a:schemeClr val="tx2"/>
                </a:solidFill>
              </a:rPr>
              <a:t>-приложения файлами </a:t>
            </a:r>
            <a:r>
              <a:rPr lang="en-US" sz="1700" b="1">
                <a:solidFill>
                  <a:schemeClr val="tx2"/>
                </a:solidFill>
                <a:latin typeface="Times New Roman" pitchFamily="18" charset="0"/>
                <a:hlinkClick r:id="rId5"/>
              </a:rPr>
              <a:t>Web.config</a:t>
            </a:r>
            <a:r>
              <a:rPr lang="en-US" sz="1400">
                <a:solidFill>
                  <a:schemeClr val="tx2"/>
                </a:solidFill>
              </a:rPr>
              <a:t> – </a:t>
            </a:r>
            <a:r>
              <a:rPr lang="ru-RU" sz="1400">
                <a:solidFill>
                  <a:schemeClr val="tx2"/>
                </a:solidFill>
              </a:rPr>
              <a:t>в корне соответствующего приложения и в его папках.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466725" y="1125538"/>
            <a:ext cx="1944688" cy="2736850"/>
          </a:xfrm>
          <a:prstGeom prst="cloudCallout">
            <a:avLst>
              <a:gd name="adj1" fmla="val 45593"/>
              <a:gd name="adj2" fmla="val -13111"/>
            </a:avLst>
          </a:prstGeom>
          <a:solidFill>
            <a:srgbClr val="DCF4F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  <a:p>
            <a:pPr algn="ctr"/>
            <a:endParaRPr lang="ru-RU" b="1">
              <a:solidFill>
                <a:srgbClr val="FF3300"/>
              </a:solidFill>
            </a:endParaRPr>
          </a:p>
          <a:p>
            <a:pPr algn="ctr"/>
            <a:r>
              <a:rPr lang="en-US" b="1">
                <a:solidFill>
                  <a:srgbClr val="FF3300"/>
                </a:solidFill>
              </a:rPr>
              <a:t>Internet</a:t>
            </a:r>
            <a:endParaRPr lang="ru-RU" b="1">
              <a:solidFill>
                <a:srgbClr val="FF3300"/>
              </a:solidFill>
            </a:endParaRPr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H="1" flipV="1">
            <a:off x="2555875" y="2133600"/>
            <a:ext cx="1079500" cy="1588"/>
          </a:xfrm>
          <a:prstGeom prst="line">
            <a:avLst/>
          </a:prstGeom>
          <a:noFill/>
          <a:ln w="57150">
            <a:solidFill>
              <a:srgbClr val="33EF33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2627313" y="1701800"/>
            <a:ext cx="1008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/>
              <a:t>запрос</a:t>
            </a: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2555875" y="2493963"/>
            <a:ext cx="1079500" cy="0"/>
          </a:xfrm>
          <a:prstGeom prst="line">
            <a:avLst/>
          </a:prstGeom>
          <a:noFill/>
          <a:ln w="57150">
            <a:solidFill>
              <a:srgbClr val="33EF33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2700338" y="2565400"/>
            <a:ext cx="863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400"/>
              <a:t>HTML</a:t>
            </a:r>
            <a:r>
              <a:rPr lang="ru-RU" sz="1400"/>
              <a:t>-ответ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564</TotalTime>
  <Words>1175</Words>
  <Application>Microsoft Office PowerPoint</Application>
  <PresentationFormat>On-screen Show (4:3)</PresentationFormat>
  <Paragraphs>183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Городская</vt:lpstr>
      <vt:lpstr>Разработка веб-приложения ASP.NET «Интернет магазин электроники»  с использованием Web Forms  </vt:lpstr>
      <vt:lpstr>Почему выбрана технология ASP.NET?</vt:lpstr>
      <vt:lpstr>ASP.NET – самое современное средство для разработки веб-сайтов.    </vt:lpstr>
      <vt:lpstr> Преимущества технологии ASP.NET   </vt:lpstr>
      <vt:lpstr>Семь важных фактов об технологии ASP.NET</vt:lpstr>
      <vt:lpstr>ASP.Net Web приложение</vt:lpstr>
      <vt:lpstr>Состав web приложения</vt:lpstr>
      <vt:lpstr>Порядок работы web-приложения</vt:lpstr>
      <vt:lpstr>Принцип действия ASP.NET</vt:lpstr>
      <vt:lpstr> Жизненный цикл страницы ASP.NET </vt:lpstr>
      <vt:lpstr>3. Проверка данных (Validation)</vt:lpstr>
      <vt:lpstr>Описание web-формы</vt:lpstr>
      <vt:lpstr> Проект "MediaBase" (МедиаБаза) — </vt:lpstr>
      <vt:lpstr>Проект MediaBase. Определение структуры базы данных </vt:lpstr>
      <vt:lpstr>PowerPoint Presentation</vt:lpstr>
      <vt:lpstr>Проект MediaBase </vt:lpstr>
      <vt:lpstr>Главная страница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Панель администратора</vt:lpstr>
      <vt:lpstr>Панель администратора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концептуального  программирования при расходе трафика</dc:title>
  <dc:creator>Vlad</dc:creator>
  <cp:lastModifiedBy>Windows User</cp:lastModifiedBy>
  <cp:revision>58</cp:revision>
  <dcterms:created xsi:type="dcterms:W3CDTF">2013-04-02T18:51:33Z</dcterms:created>
  <dcterms:modified xsi:type="dcterms:W3CDTF">2019-02-24T14:39:45Z</dcterms:modified>
</cp:coreProperties>
</file>