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23"/>
  </p:notesMasterIdLst>
  <p:handoutMasterIdLst>
    <p:handoutMasterId r:id="rId24"/>
  </p:handoutMasterIdLst>
  <p:sldIdLst>
    <p:sldId id="347" r:id="rId6"/>
    <p:sldId id="258" r:id="rId7"/>
    <p:sldId id="348" r:id="rId8"/>
    <p:sldId id="349" r:id="rId9"/>
    <p:sldId id="350" r:id="rId10"/>
    <p:sldId id="334" r:id="rId11"/>
    <p:sldId id="351" r:id="rId12"/>
    <p:sldId id="352" r:id="rId13"/>
    <p:sldId id="353" r:id="rId14"/>
    <p:sldId id="355" r:id="rId15"/>
    <p:sldId id="354" r:id="rId16"/>
    <p:sldId id="356" r:id="rId17"/>
    <p:sldId id="357" r:id="rId18"/>
    <p:sldId id="359" r:id="rId19"/>
    <p:sldId id="360" r:id="rId20"/>
    <p:sldId id="358" r:id="rId21"/>
    <p:sldId id="257" r:id="rId22"/>
  </p:sldIdLst>
  <p:sldSz cx="12192000" cy="6858000"/>
  <p:notesSz cx="7099300" cy="10234613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0B27E-6B39-E938-0235-8F2C5DF2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69C03-0DC9-EECC-A303-B0FB87983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9BDB0-D2DC-AD90-F4C4-9A242DB9E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5D8CDD5-0BE5-15DA-95FF-E1F89070E49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8B57-2A1D-C9FF-544D-D5751EA1B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23A06F-91F9-F583-01AC-13847AE264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13AC-05AE-53F2-712A-A79D5695B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3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52D69-79FB-D7C2-B7BE-3C546F4C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604BA-B8F9-7B72-354D-FC000583A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85499-9331-875B-DE84-E5331C12C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9BA8A91-E59C-EAC9-3BE5-819A807140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B093-22B6-6BF8-0458-1BD7F6E986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4F25F2-C196-E68C-9C97-C50701E1720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0B136-DDA7-2136-FC35-62FFAA6FD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4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FA2E7-B623-9130-5392-BD5A2DDC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13F52-CD58-111F-65E7-8D4D60222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23455-FDA0-DFD6-56B9-CFB45664E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D331A2A-F240-7150-FE45-15E6FF0944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2F2A-B39B-9C4C-0B11-9EFD42518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7CAE14-FE26-57A2-4DEE-0E36BDDA72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3CEF-969C-12C1-12F3-A4292EA9D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16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862B-1B0E-ABE3-79B5-E7DBE4A3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EAB87-7181-05E4-3B4E-E62974D8C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A3820-4022-9BCF-AA9E-01EAC3CD2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15B73BD-703A-4D06-8AE4-5BAFDABAB5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CA3F-1750-A3B6-191D-4E2A15B51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5158BE-3F3A-AAFF-0D0B-4818F807B9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15E1B-A01F-B18D-5D7A-05A3EE18E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9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B348C-FC7B-4A6E-64D3-8B26A91DD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6B403-CF0A-71BD-B88C-ADE73B4FE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C65F2C-4FE3-011B-A5CA-02401A4C7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A3F15E0-4CBC-16E0-365C-3441CED69EB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4D2D-1595-D6E9-2156-556DAE583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4D3D36-DE89-7C0C-6BA1-10567C1FA1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31B1-DA3D-D61D-6CC0-5BB109C32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02B13-BB69-8753-D387-5193C1BA3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870B2-94D8-49BA-91DB-B36844C45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4804AF-2AE2-7101-9733-486DD4F93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9C84EC0-2DF9-7E77-8C96-9A4F95071D9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2896-7072-FFF8-DB9E-20AA10257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4CD80C-BEA5-6C51-45BA-BB954CC4FE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86E14-02B9-45AF-47AF-0A7AA629B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2BF6-A236-D469-3445-0CA60BE8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546A5-1D59-D3D7-F7F0-DC538ACE7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30BEB-1D47-088A-2959-8B8C29507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A09226D-3CA4-366C-0459-BE59568ECFC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B9A0-1B46-CEBD-9CB7-35D51DE38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C778B-4BD3-152A-E7B3-3E854FDDC1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9D7D-1EC4-8B0A-3808-3E2F7F666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1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BBE9D-2A8E-0B74-1E25-C5F8A7DE2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C043C-45F0-815F-4385-67E8277D8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4F018-AB8F-DAF9-74C1-DB7B516B0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6E41D7C-8B4B-7EA4-3B53-FB63CC4F941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33A0-7B38-148C-A75F-17E5004973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AA2C6A-DC87-0464-E3F6-2DC2C309B7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3D60-9446-2132-D57B-8964AB253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1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40EF-2411-94DF-1984-5330C30CD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2B42A-7E21-0302-91D4-96253E20C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B4C66-E95E-DED6-31DE-60B251E2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08CABD0-2263-ECFF-30F5-FD55DF01A99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651B-6AC5-0A98-A703-6A41AFD49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9CB748-EAAD-76AD-6B00-137E8CFEEB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9EE8-C4CC-C8F0-2818-CAA31DA85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1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29/05/2025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90CE7-90A9-6EA4-D205-D396626E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18803-181A-E8A8-D9B3-828148BD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Memory-SFDR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77E25-BB89-B066-1EB7-171119A47F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BDD6D-140B-EC79-3853-FEDF7F3CA8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14F3C-E034-328B-1C85-45A5114A3567}"/>
              </a:ext>
            </a:extLst>
          </p:cNvPr>
          <p:cNvSpPr txBox="1"/>
          <p:nvPr/>
        </p:nvSpPr>
        <p:spPr bwMode="auto">
          <a:xfrm>
            <a:off x="10528433" y="3701374"/>
            <a:ext cx="1300401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Polynomial orders = </a:t>
            </a:r>
          </a:p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1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3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5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7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D4AEDB06-45EA-7EAC-0053-98B439867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6" y="1056189"/>
            <a:ext cx="8041807" cy="52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2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3901-1262-F335-5183-073B41AD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AFE8CF-90FA-3A58-8BA5-753E154B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Memory-THD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0C61B-45E0-A62C-381B-14B12C87E0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1E1DC-FCAA-E28D-234C-55499FA91B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Picture 8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BE3BA131-85A4-98F0-1B15-0603D9CC1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9" y="1305973"/>
            <a:ext cx="8307421" cy="53633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A45BED-75C4-D0FE-D050-37913F66E76E}"/>
              </a:ext>
            </a:extLst>
          </p:cNvPr>
          <p:cNvSpPr txBox="1"/>
          <p:nvPr/>
        </p:nvSpPr>
        <p:spPr bwMode="auto">
          <a:xfrm>
            <a:off x="10528433" y="3701374"/>
            <a:ext cx="1300401" cy="9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Polynomial orders = </a:t>
            </a:r>
          </a:p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1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3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5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7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2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58D09-CDF4-8AEC-E49F-EBA5F750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CDCDF-00B8-DB2D-258F-5F6C45F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status - Invertibility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879A9-DAFE-9499-53C5-47F727DB07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DF4D-6E05-4F2B-DA31-FF505CFDDC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6A81F48F-6097-2D12-087C-EBC12619E1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190593"/>
            <a:ext cx="10591108" cy="5113337"/>
          </a:xfrm>
        </p:spPr>
        <p:txBody>
          <a:bodyPr/>
          <a:lstStyle/>
          <a:p>
            <a:pPr marL="0" indent="0">
              <a:buNone/>
            </a:pPr>
            <a:r>
              <a:rPr lang="it-IT" u="sng" dirty="0"/>
              <a:t>Transfer Function of the buffer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  <a:r>
              <a:rPr lang="it-IT" dirty="0"/>
              <a:t> 						V</a:t>
            </a:r>
            <a:r>
              <a:rPr lang="it-IT" baseline="-25000" dirty="0"/>
              <a:t>buffer	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it-IT" u="sng" dirty="0"/>
              <a:t>Mimicing the Transfer Function</a:t>
            </a:r>
            <a:endParaRPr lang="it-IT" dirty="0"/>
          </a:p>
          <a:p>
            <a:pPr marL="0" indent="0">
              <a:buNone/>
            </a:pPr>
            <a:r>
              <a:rPr lang="it-IT" i="1" dirty="0"/>
              <a:t>V</a:t>
            </a:r>
            <a:r>
              <a:rPr lang="it-IT" i="1" baseline="-25000" dirty="0"/>
              <a:t>in</a:t>
            </a:r>
          </a:p>
          <a:p>
            <a:pPr marL="0" indent="0">
              <a:buNone/>
            </a:pPr>
            <a:r>
              <a:rPr lang="it-IT" dirty="0"/>
              <a:t>						k</a:t>
            </a:r>
            <a:r>
              <a:rPr lang="it-IT" baseline="-25000" dirty="0"/>
              <a:t>i</a:t>
            </a:r>
            <a:r>
              <a:rPr lang="it-IT" dirty="0"/>
              <a:t>(j) (coefficients of H(s))</a:t>
            </a:r>
            <a:br>
              <a:rPr lang="it-IT" dirty="0"/>
            </a:br>
            <a:r>
              <a:rPr lang="it-IT" i="1" dirty="0"/>
              <a:t>V</a:t>
            </a:r>
            <a:r>
              <a:rPr lang="it-IT" i="1" baseline="-25000" dirty="0"/>
              <a:t>buffer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k</a:t>
            </a:r>
            <a:r>
              <a:rPr lang="it-IT" baseline="-25000" dirty="0"/>
              <a:t>i</a:t>
            </a:r>
            <a:r>
              <a:rPr lang="it-IT" dirty="0"/>
              <a:t>(j) 		  	</a:t>
            </a:r>
            <a:br>
              <a:rPr lang="it-IT" dirty="0"/>
            </a:br>
            <a:r>
              <a:rPr lang="it-IT" sz="1400" dirty="0"/>
              <a:t>	</a:t>
            </a:r>
            <a:r>
              <a:rPr lang="it-IT" dirty="0"/>
              <a:t>						     V</a:t>
            </a:r>
            <a:r>
              <a:rPr lang="it-IT" baseline="-25000" dirty="0"/>
              <a:t>out</a:t>
            </a:r>
            <a:r>
              <a:rPr lang="it-IT" sz="1600" dirty="0"/>
              <a:t>(ideally V</a:t>
            </a:r>
            <a:r>
              <a:rPr lang="it-IT" sz="1600" baseline="-25000" dirty="0"/>
              <a:t>buffer</a:t>
            </a:r>
            <a:r>
              <a:rPr lang="it-IT" sz="1600" dirty="0"/>
              <a:t>)</a:t>
            </a:r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</a:p>
          <a:p>
            <a:pPr marL="0" indent="0">
              <a:buNone/>
            </a:pPr>
            <a:endParaRPr lang="it-IT" baseline="-25000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178C0F0-F9B2-9B4A-C78F-FC802C5A34A8}"/>
              </a:ext>
            </a:extLst>
          </p:cNvPr>
          <p:cNvCxnSpPr/>
          <p:nvPr/>
        </p:nvCxnSpPr>
        <p:spPr>
          <a:xfrm>
            <a:off x="739114" y="363180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860E1A-639B-0C3E-BD71-2D8081155E76}"/>
              </a:ext>
            </a:extLst>
          </p:cNvPr>
          <p:cNvSpPr/>
          <p:nvPr/>
        </p:nvSpPr>
        <p:spPr bwMode="auto">
          <a:xfrm>
            <a:off x="1512837" y="3450829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AD6779-0879-1607-0264-9B568776E217}"/>
              </a:ext>
            </a:extLst>
          </p:cNvPr>
          <p:cNvCxnSpPr/>
          <p:nvPr/>
        </p:nvCxnSpPr>
        <p:spPr>
          <a:xfrm>
            <a:off x="2966499" y="398349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87371B8-64EC-AF07-B944-6318198DE1BA}"/>
              </a:ext>
            </a:extLst>
          </p:cNvPr>
          <p:cNvCxnSpPr/>
          <p:nvPr/>
        </p:nvCxnSpPr>
        <p:spPr>
          <a:xfrm>
            <a:off x="739114" y="42882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23">
            <a:extLst>
              <a:ext uri="{FF2B5EF4-FFF2-40B4-BE49-F238E27FC236}">
                <a16:creationId xmlns:a16="http://schemas.microsoft.com/office/drawing/2014/main" id="{D80CB2D3-A5BE-978F-AF77-3EEEAD5CEAE2}"/>
              </a:ext>
            </a:extLst>
          </p:cNvPr>
          <p:cNvCxnSpPr>
            <a:cxnSpLocks/>
          </p:cNvCxnSpPr>
          <p:nvPr/>
        </p:nvCxnSpPr>
        <p:spPr>
          <a:xfrm>
            <a:off x="906647" y="5027523"/>
            <a:ext cx="535851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24">
            <a:extLst>
              <a:ext uri="{FF2B5EF4-FFF2-40B4-BE49-F238E27FC236}">
                <a16:creationId xmlns:a16="http://schemas.microsoft.com/office/drawing/2014/main" id="{F6AE9F64-9AE9-5BEA-DE09-6598604B9A82}"/>
              </a:ext>
            </a:extLst>
          </p:cNvPr>
          <p:cNvSpPr/>
          <p:nvPr/>
        </p:nvSpPr>
        <p:spPr bwMode="auto">
          <a:xfrm>
            <a:off x="1512837" y="4846549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r>
              <a:rPr lang="it-IT" sz="1600" dirty="0"/>
              <a:t>Volterra series miming the buffer</a:t>
            </a: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E79C35F7-A8EA-28A1-231E-54FC0C1A6983}"/>
              </a:ext>
            </a:extLst>
          </p:cNvPr>
          <p:cNvCxnSpPr/>
          <p:nvPr/>
        </p:nvCxnSpPr>
        <p:spPr>
          <a:xfrm>
            <a:off x="3926077" y="537921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26">
            <a:extLst>
              <a:ext uri="{FF2B5EF4-FFF2-40B4-BE49-F238E27FC236}">
                <a16:creationId xmlns:a16="http://schemas.microsoft.com/office/drawing/2014/main" id="{F99C3E73-9E1E-59FB-699E-418CE0F6B66A}"/>
              </a:ext>
            </a:extLst>
          </p:cNvPr>
          <p:cNvCxnSpPr/>
          <p:nvPr/>
        </p:nvCxnSpPr>
        <p:spPr>
          <a:xfrm>
            <a:off x="739114" y="568401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A9887E-73A9-2461-A796-9CEFF20005B8}"/>
              </a:ext>
            </a:extLst>
          </p:cNvPr>
          <p:cNvSpPr txBox="1"/>
          <p:nvPr/>
        </p:nvSpPr>
        <p:spPr bwMode="auto">
          <a:xfrm>
            <a:off x="1563265" y="351251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DA747-C8C8-35F6-82EE-9898DF0B04BF}"/>
              </a:ext>
            </a:extLst>
          </p:cNvPr>
          <p:cNvSpPr txBox="1"/>
          <p:nvPr/>
        </p:nvSpPr>
        <p:spPr bwMode="auto">
          <a:xfrm>
            <a:off x="1563265" y="4138426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9" name="Connettore 2 12">
            <a:extLst>
              <a:ext uri="{FF2B5EF4-FFF2-40B4-BE49-F238E27FC236}">
                <a16:creationId xmlns:a16="http://schemas.microsoft.com/office/drawing/2014/main" id="{F6EBB189-A667-6945-8D56-4BA4A4F20666}"/>
              </a:ext>
            </a:extLst>
          </p:cNvPr>
          <p:cNvCxnSpPr/>
          <p:nvPr/>
        </p:nvCxnSpPr>
        <p:spPr>
          <a:xfrm>
            <a:off x="761546" y="2137651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13">
            <a:extLst>
              <a:ext uri="{FF2B5EF4-FFF2-40B4-BE49-F238E27FC236}">
                <a16:creationId xmlns:a16="http://schemas.microsoft.com/office/drawing/2014/main" id="{C076FA9A-19FC-0C9E-BC91-E2A99F5B5CB8}"/>
              </a:ext>
            </a:extLst>
          </p:cNvPr>
          <p:cNvSpPr/>
          <p:nvPr/>
        </p:nvSpPr>
        <p:spPr bwMode="auto">
          <a:xfrm>
            <a:off x="1451503" y="1604987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H(s)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Connettore 2 14">
            <a:extLst>
              <a:ext uri="{FF2B5EF4-FFF2-40B4-BE49-F238E27FC236}">
                <a16:creationId xmlns:a16="http://schemas.microsoft.com/office/drawing/2014/main" id="{B601CE07-39F8-E477-D1B7-D4B05E2B2602}"/>
              </a:ext>
            </a:extLst>
          </p:cNvPr>
          <p:cNvCxnSpPr/>
          <p:nvPr/>
        </p:nvCxnSpPr>
        <p:spPr>
          <a:xfrm>
            <a:off x="2905165" y="2137651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5D3D89-634D-FE92-2546-0776FEB44B1E}"/>
              </a:ext>
            </a:extLst>
          </p:cNvPr>
          <p:cNvSpPr txBox="1"/>
          <p:nvPr/>
        </p:nvSpPr>
        <p:spPr bwMode="auto">
          <a:xfrm>
            <a:off x="1501931" y="1979616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013EC0-0184-391C-BB67-5D6D78649867}"/>
              </a:ext>
            </a:extLst>
          </p:cNvPr>
          <p:cNvSpPr txBox="1"/>
          <p:nvPr/>
        </p:nvSpPr>
        <p:spPr bwMode="auto">
          <a:xfrm>
            <a:off x="2501411" y="1979616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52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E2CA-B6E3-6F1B-16A8-2E2B8ECE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13569-B3B6-A571-3FF7-E44D6D2C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status - Invertibility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ADBE7-CC94-3BE7-4A19-11D9D8D647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6E1CD-70A2-533E-FABE-2AF0D79A3C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588BF532-7122-3017-E872-88313407ECD2}"/>
              </a:ext>
            </a:extLst>
          </p:cNvPr>
          <p:cNvSpPr txBox="1">
            <a:spLocks/>
          </p:cNvSpPr>
          <p:nvPr/>
        </p:nvSpPr>
        <p:spPr>
          <a:xfrm>
            <a:off x="335360" y="1190593"/>
            <a:ext cx="10591108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u="sng" kern="0" dirty="0"/>
              <a:t>Transfer Function of the buffer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None/>
            </a:pPr>
            <a:r>
              <a:rPr lang="it-IT" u="sng" kern="0" dirty="0"/>
              <a:t>Dynamic Calibration</a:t>
            </a:r>
          </a:p>
          <a:p>
            <a:pPr marL="0" indent="0"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u="sng" kern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u="sng" kern="0" dirty="0"/>
              <a:t> </a:t>
            </a:r>
            <a:endParaRPr lang="it-IT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i="1" kern="0" dirty="0"/>
          </a:p>
          <a:p>
            <a:pPr marL="0" indent="0">
              <a:buNone/>
            </a:pPr>
            <a:endParaRPr lang="it-IT" kern="0" dirty="0"/>
          </a:p>
          <a:p>
            <a:pPr marL="0" indent="0">
              <a:buFont typeface="Arial" panose="020B0604020202020204" pitchFamily="34" charset="0"/>
              <a:buNone/>
            </a:pPr>
            <a:endParaRPr lang="it-IT" kern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kern="0" dirty="0"/>
              <a:t>	  	</a:t>
            </a:r>
            <a:endParaRPr lang="it-IT" kern="0" baseline="-25000" dirty="0"/>
          </a:p>
        </p:txBody>
      </p:sp>
      <p:cxnSp>
        <p:nvCxnSpPr>
          <p:cNvPr id="37" name="Connettore 2 12">
            <a:extLst>
              <a:ext uri="{FF2B5EF4-FFF2-40B4-BE49-F238E27FC236}">
                <a16:creationId xmlns:a16="http://schemas.microsoft.com/office/drawing/2014/main" id="{56FF4B2B-7B7F-F735-0D91-0AE517A3DB94}"/>
              </a:ext>
            </a:extLst>
          </p:cNvPr>
          <p:cNvCxnSpPr/>
          <p:nvPr/>
        </p:nvCxnSpPr>
        <p:spPr>
          <a:xfrm>
            <a:off x="878278" y="2234928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13">
            <a:extLst>
              <a:ext uri="{FF2B5EF4-FFF2-40B4-BE49-F238E27FC236}">
                <a16:creationId xmlns:a16="http://schemas.microsoft.com/office/drawing/2014/main" id="{AC68D80E-C05F-5CF4-7625-27E58D6F5F6D}"/>
              </a:ext>
            </a:extLst>
          </p:cNvPr>
          <p:cNvSpPr/>
          <p:nvPr/>
        </p:nvSpPr>
        <p:spPr bwMode="auto">
          <a:xfrm>
            <a:off x="1568235" y="1702264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H(s)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Connettore 2 14">
            <a:extLst>
              <a:ext uri="{FF2B5EF4-FFF2-40B4-BE49-F238E27FC236}">
                <a16:creationId xmlns:a16="http://schemas.microsoft.com/office/drawing/2014/main" id="{A5CBA8C1-6DF3-37DD-D10C-6D68F9E72966}"/>
              </a:ext>
            </a:extLst>
          </p:cNvPr>
          <p:cNvCxnSpPr/>
          <p:nvPr/>
        </p:nvCxnSpPr>
        <p:spPr>
          <a:xfrm>
            <a:off x="3021897" y="2234928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35B2A7-2395-2A0E-150D-EBEBCF72F6D7}"/>
              </a:ext>
            </a:extLst>
          </p:cNvPr>
          <p:cNvSpPr txBox="1"/>
          <p:nvPr/>
        </p:nvSpPr>
        <p:spPr bwMode="auto">
          <a:xfrm>
            <a:off x="1618663" y="2076893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09997-847A-BA31-BBE4-AAB37EDB4A25}"/>
              </a:ext>
            </a:extLst>
          </p:cNvPr>
          <p:cNvSpPr txBox="1"/>
          <p:nvPr/>
        </p:nvSpPr>
        <p:spPr bwMode="auto">
          <a:xfrm>
            <a:off x="2618143" y="2076893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CCE2D5-3353-795C-8311-A5C892BBDCD7}"/>
              </a:ext>
            </a:extLst>
          </p:cNvPr>
          <p:cNvSpPr txBox="1"/>
          <p:nvPr/>
        </p:nvSpPr>
        <p:spPr bwMode="auto">
          <a:xfrm>
            <a:off x="514388" y="2076893"/>
            <a:ext cx="472579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>
                <a:latin typeface="+mn-lt"/>
                <a:ea typeface="+mn-ea"/>
                <a:cs typeface="+mn-cs"/>
              </a:rPr>
              <a:t>in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7E941-F420-2901-B98C-CBC0D73636DB}"/>
              </a:ext>
            </a:extLst>
          </p:cNvPr>
          <p:cNvSpPr txBox="1"/>
          <p:nvPr/>
        </p:nvSpPr>
        <p:spPr bwMode="auto">
          <a:xfrm>
            <a:off x="3831701" y="2076892"/>
            <a:ext cx="703384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D138A-5133-7A5F-926D-C9C35507E0FE}"/>
              </a:ext>
            </a:extLst>
          </p:cNvPr>
          <p:cNvSpPr txBox="1"/>
          <p:nvPr/>
        </p:nvSpPr>
        <p:spPr bwMode="auto">
          <a:xfrm>
            <a:off x="4601193" y="2026558"/>
            <a:ext cx="4250988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2000" dirty="0"/>
              <a:t>where k</a:t>
            </a:r>
            <a:r>
              <a:rPr lang="it-IT" sz="2000" baseline="-25000" dirty="0"/>
              <a:t>i</a:t>
            </a:r>
            <a:r>
              <a:rPr lang="it-IT" sz="2000" dirty="0"/>
              <a:t>(j) (coefficients of H(s))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AE8C97-E486-CE8B-F3E1-490C013D9D09}"/>
              </a:ext>
            </a:extLst>
          </p:cNvPr>
          <p:cNvSpPr txBox="1"/>
          <p:nvPr/>
        </p:nvSpPr>
        <p:spPr bwMode="auto">
          <a:xfrm>
            <a:off x="1541411" y="3899840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6ADFAD-DD41-045E-5BCE-6C76613878D7}"/>
              </a:ext>
            </a:extLst>
          </p:cNvPr>
          <p:cNvSpPr txBox="1"/>
          <p:nvPr/>
        </p:nvSpPr>
        <p:spPr bwMode="auto">
          <a:xfrm>
            <a:off x="2618143" y="3885725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2F8348-B5ED-A50E-925C-F6CE6E7E8568}"/>
              </a:ext>
            </a:extLst>
          </p:cNvPr>
          <p:cNvSpPr txBox="1"/>
          <p:nvPr/>
        </p:nvSpPr>
        <p:spPr bwMode="auto">
          <a:xfrm>
            <a:off x="514388" y="3885725"/>
            <a:ext cx="472579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>
                <a:latin typeface="+mn-lt"/>
                <a:ea typeface="+mn-ea"/>
                <a:cs typeface="+mn-cs"/>
              </a:rPr>
              <a:t>in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EEA3F-58B3-E8D2-3ECE-77DBDDBAE309}"/>
              </a:ext>
            </a:extLst>
          </p:cNvPr>
          <p:cNvSpPr txBox="1"/>
          <p:nvPr/>
        </p:nvSpPr>
        <p:spPr bwMode="auto">
          <a:xfrm>
            <a:off x="3831701" y="3885724"/>
            <a:ext cx="703384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52" name="Connettore 2 14">
            <a:extLst>
              <a:ext uri="{FF2B5EF4-FFF2-40B4-BE49-F238E27FC236}">
                <a16:creationId xmlns:a16="http://schemas.microsoft.com/office/drawing/2014/main" id="{51DA64B7-F6F0-5960-7FEC-E151B617B802}"/>
              </a:ext>
            </a:extLst>
          </p:cNvPr>
          <p:cNvCxnSpPr/>
          <p:nvPr/>
        </p:nvCxnSpPr>
        <p:spPr>
          <a:xfrm>
            <a:off x="4535085" y="404376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13">
            <a:extLst>
              <a:ext uri="{FF2B5EF4-FFF2-40B4-BE49-F238E27FC236}">
                <a16:creationId xmlns:a16="http://schemas.microsoft.com/office/drawing/2014/main" id="{CC0DF37D-7255-B70C-06F2-4F493CCB299B}"/>
              </a:ext>
            </a:extLst>
          </p:cNvPr>
          <p:cNvSpPr/>
          <p:nvPr/>
        </p:nvSpPr>
        <p:spPr bwMode="auto">
          <a:xfrm>
            <a:off x="5250191" y="3511096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H</a:t>
            </a:r>
            <a:r>
              <a:rPr lang="it-IT" sz="1600" baseline="-25000" dirty="0">
                <a:solidFill>
                  <a:schemeClr val="tx1"/>
                </a:solidFill>
              </a:rPr>
              <a:t>calib</a:t>
            </a:r>
            <a:r>
              <a:rPr lang="it-IT" sz="1600" dirty="0">
                <a:solidFill>
                  <a:schemeClr val="tx1"/>
                </a:solidFill>
              </a:rPr>
              <a:t>(s)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A7563A-8B83-0D6C-A5C9-FE9752E0B561}"/>
              </a:ext>
            </a:extLst>
          </p:cNvPr>
          <p:cNvSpPr txBox="1"/>
          <p:nvPr/>
        </p:nvSpPr>
        <p:spPr bwMode="auto">
          <a:xfrm>
            <a:off x="5297499" y="392638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76ED7-16A6-6F77-0206-CCCF400B6D1F}"/>
              </a:ext>
            </a:extLst>
          </p:cNvPr>
          <p:cNvSpPr txBox="1"/>
          <p:nvPr/>
        </p:nvSpPr>
        <p:spPr bwMode="auto">
          <a:xfrm>
            <a:off x="6348146" y="3923442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7" name="Connettore 2 14">
            <a:extLst>
              <a:ext uri="{FF2B5EF4-FFF2-40B4-BE49-F238E27FC236}">
                <a16:creationId xmlns:a16="http://schemas.microsoft.com/office/drawing/2014/main" id="{35446DBA-3A00-C430-7402-DB071E8602DC}"/>
              </a:ext>
            </a:extLst>
          </p:cNvPr>
          <p:cNvCxnSpPr/>
          <p:nvPr/>
        </p:nvCxnSpPr>
        <p:spPr>
          <a:xfrm>
            <a:off x="6633514" y="405408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11D959-08D2-7C23-BA68-D613E37E178C}"/>
              </a:ext>
            </a:extLst>
          </p:cNvPr>
          <p:cNvSpPr txBox="1"/>
          <p:nvPr/>
        </p:nvSpPr>
        <p:spPr bwMode="auto">
          <a:xfrm>
            <a:off x="7383449" y="3822773"/>
            <a:ext cx="3025147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r>
              <a:rPr lang="en-US" sz="2000" kern="0" baseline="-25000" dirty="0">
                <a:latin typeface="+mn-lt"/>
              </a:rPr>
              <a:t> </a:t>
            </a:r>
            <a:r>
              <a:rPr lang="en-US" sz="1600" kern="0" dirty="0">
                <a:latin typeface="+mn-lt"/>
              </a:rPr>
              <a:t>(calibrated, ideally V</a:t>
            </a:r>
            <a:r>
              <a:rPr lang="en-US" sz="1600" kern="0" baseline="-25000" dirty="0">
                <a:latin typeface="+mn-lt"/>
              </a:rPr>
              <a:t>in</a:t>
            </a:r>
            <a:r>
              <a:rPr lang="en-US" sz="1600" kern="0" dirty="0">
                <a:latin typeface="+mn-lt"/>
              </a:rPr>
              <a:t>)</a:t>
            </a:r>
            <a:endParaRPr lang="tr-TR" sz="20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264F3D-CF1D-8A29-1568-77B2B625F201}"/>
              </a:ext>
            </a:extLst>
          </p:cNvPr>
          <p:cNvSpPr txBox="1"/>
          <p:nvPr/>
        </p:nvSpPr>
        <p:spPr bwMode="auto">
          <a:xfrm>
            <a:off x="3364918" y="5410777"/>
            <a:ext cx="5462163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>
                <a:latin typeface="+mn-lt"/>
                <a:ea typeface="+mn-ea"/>
                <a:cs typeface="+mn-cs"/>
              </a:rPr>
              <a:t>How to find coefficients for </a:t>
            </a:r>
            <a:r>
              <a:rPr lang="en-US" sz="2000" kern="0" baseline="0" dirty="0" err="1">
                <a:latin typeface="+mn-lt"/>
                <a:ea typeface="+mn-ea"/>
                <a:cs typeface="+mn-cs"/>
              </a:rPr>
              <a:t>H</a:t>
            </a:r>
            <a:r>
              <a:rPr lang="en-US" sz="2000" kern="0" baseline="-25000" dirty="0" err="1">
                <a:latin typeface="+mn-lt"/>
                <a:ea typeface="+mn-ea"/>
                <a:cs typeface="+mn-cs"/>
              </a:rPr>
              <a:t>calib</a:t>
            </a:r>
            <a:r>
              <a:rPr lang="en-US" sz="2000" kern="0" baseline="0" dirty="0">
                <a:latin typeface="+mn-lt"/>
                <a:ea typeface="+mn-ea"/>
                <a:cs typeface="+mn-cs"/>
              </a:rPr>
              <a:t>(s) ?</a:t>
            </a:r>
            <a:endParaRPr lang="tr-TR" sz="20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6" name="Connettore 2 6">
            <a:extLst>
              <a:ext uri="{FF2B5EF4-FFF2-40B4-BE49-F238E27FC236}">
                <a16:creationId xmlns:a16="http://schemas.microsoft.com/office/drawing/2014/main" id="{5C2A5491-57FC-BFC9-94A2-C9E770A09C22}"/>
              </a:ext>
            </a:extLst>
          </p:cNvPr>
          <p:cNvCxnSpPr/>
          <p:nvPr/>
        </p:nvCxnSpPr>
        <p:spPr>
          <a:xfrm>
            <a:off x="728982" y="400516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7">
            <a:extLst>
              <a:ext uri="{FF2B5EF4-FFF2-40B4-BE49-F238E27FC236}">
                <a16:creationId xmlns:a16="http://schemas.microsoft.com/office/drawing/2014/main" id="{4FD904DE-DDBF-C707-F522-38C95A12A9A1}"/>
              </a:ext>
            </a:extLst>
          </p:cNvPr>
          <p:cNvSpPr/>
          <p:nvPr/>
        </p:nvSpPr>
        <p:spPr bwMode="auto">
          <a:xfrm>
            <a:off x="1502705" y="3553825"/>
            <a:ext cx="1383323" cy="902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2 8">
            <a:extLst>
              <a:ext uri="{FF2B5EF4-FFF2-40B4-BE49-F238E27FC236}">
                <a16:creationId xmlns:a16="http://schemas.microsoft.com/office/drawing/2014/main" id="{367E4150-7F24-DEA6-2D72-45F92074A425}"/>
              </a:ext>
            </a:extLst>
          </p:cNvPr>
          <p:cNvCxnSpPr/>
          <p:nvPr/>
        </p:nvCxnSpPr>
        <p:spPr>
          <a:xfrm>
            <a:off x="2956367" y="400516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05B12-3D9B-013C-03C8-F419EFA6718D}"/>
              </a:ext>
            </a:extLst>
          </p:cNvPr>
          <p:cNvSpPr/>
          <p:nvPr/>
        </p:nvSpPr>
        <p:spPr bwMode="auto">
          <a:xfrm rot="5400000">
            <a:off x="1815036" y="3694346"/>
            <a:ext cx="755867" cy="61284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tr-TR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9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E4DD-7B55-D34F-785C-5CB18EDD6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72F30-A35F-DA1D-6FED-8032E82C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status – Invertibility: </a:t>
            </a:r>
            <a:r>
              <a:rPr lang="en-US" dirty="0" err="1"/>
              <a:t>H</a:t>
            </a:r>
            <a:r>
              <a:rPr lang="en-US" baseline="-25000" dirty="0" err="1"/>
              <a:t>calib</a:t>
            </a:r>
            <a:r>
              <a:rPr lang="en-US" dirty="0"/>
              <a:t>(s)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BE2A3-B419-4A40-518A-E87357CF2E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0692-57DA-9BC3-D027-4693167FA2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82EC9577-92FE-440F-CA7F-BDF0785097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190593"/>
                <a:ext cx="10591108" cy="511333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52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4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56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u="sng" kern="0" dirty="0"/>
                  <a:t>Coefficients of H</a:t>
                </a:r>
                <a:r>
                  <a:rPr lang="it-IT" u="sng" kern="0" baseline="-25000" dirty="0"/>
                  <a:t>calib</a:t>
                </a:r>
                <a:r>
                  <a:rPr lang="it-IT" u="sng" kern="0" dirty="0"/>
                  <a:t>(s),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u="sng" kern="0" dirty="0"/>
                  <a:t>  </a:t>
                </a:r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  <m:r>
                        <a:rPr lang="en-US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𝑐𝑎𝑙𝑖𝑏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𝑐𝑎𝑙𝑖𝑏</m:t>
                          </m:r>
                        </m:sup>
                      </m:sSubSup>
                    </m:oMath>
                  </m:oMathPara>
                </a14:m>
                <a:endParaRPr lang="it-IT" u="sng" kern="0" dirty="0"/>
              </a:p>
              <a:p>
                <a:pPr marL="0" indent="0" algn="ctr">
                  <a:buNone/>
                </a:pPr>
                <a:endParaRPr lang="en-US" kern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kern="0" dirty="0">
                    <a:latin typeface="Cambria Math" panose="02040503050406030204" pitchFamily="18" charset="0"/>
                  </a:rPr>
                  <a:t>Combining these two equations </a:t>
                </a:r>
              </a:p>
              <a:p>
                <a:pPr marL="0" indent="0">
                  <a:buNone/>
                </a:pPr>
                <a:endParaRPr lang="en-US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𝑐𝑎𝑙𝑖𝑏</m:t>
                        </m:r>
                      </m:sup>
                    </m:sSubSup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</m:sSub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it-IT" kern="0" dirty="0"/>
                  <a:t>=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it-IT" kern="0" dirty="0"/>
              </a:p>
              <a:p>
                <a:pPr marL="0" indent="0">
                  <a:buNone/>
                </a:pPr>
                <a:endParaRPr lang="it-IT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𝑐𝑎𝑙𝑖𝑏</m:t>
                        </m:r>
                      </m:sup>
                    </m:sSubSup>
                  </m:oMath>
                </a14:m>
                <a:r>
                  <a:rPr lang="it-IT" kern="0" dirty="0"/>
                  <a:t> =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it-IT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u="sng" kern="0" dirty="0"/>
                  <a:t> </a:t>
                </a: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i="1" kern="0" dirty="0"/>
              </a:p>
              <a:p>
                <a:pPr marL="0" indent="0">
                  <a:buNone/>
                </a:pP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kern="0" dirty="0"/>
                  <a:t>	  	</a:t>
                </a:r>
                <a:endParaRPr lang="it-IT" kern="0" baseline="-25000" dirty="0"/>
              </a:p>
            </p:txBody>
          </p:sp>
        </mc:Choice>
        <mc:Fallback xmlns="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82EC9577-92FE-440F-CA7F-BDF07850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190593"/>
                <a:ext cx="10591108" cy="5113337"/>
              </a:xfrm>
              <a:prstGeom prst="rect">
                <a:avLst/>
              </a:prstGeom>
              <a:blipFill>
                <a:blip r:embed="rId3"/>
                <a:stretch>
                  <a:fillRect l="-1439" t="-9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09F8A0B-98B4-120F-762B-3C9971D091CD}"/>
              </a:ext>
            </a:extLst>
          </p:cNvPr>
          <p:cNvSpPr txBox="1"/>
          <p:nvPr/>
        </p:nvSpPr>
        <p:spPr bwMode="auto">
          <a:xfrm>
            <a:off x="3890067" y="2095834"/>
            <a:ext cx="703384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52" name="Connettore 2 14">
            <a:extLst>
              <a:ext uri="{FF2B5EF4-FFF2-40B4-BE49-F238E27FC236}">
                <a16:creationId xmlns:a16="http://schemas.microsoft.com/office/drawing/2014/main" id="{CC91D9DC-0CB3-3F7C-E8D7-AB34D9E07AF3}"/>
              </a:ext>
            </a:extLst>
          </p:cNvPr>
          <p:cNvCxnSpPr/>
          <p:nvPr/>
        </p:nvCxnSpPr>
        <p:spPr>
          <a:xfrm>
            <a:off x="4593451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13">
            <a:extLst>
              <a:ext uri="{FF2B5EF4-FFF2-40B4-BE49-F238E27FC236}">
                <a16:creationId xmlns:a16="http://schemas.microsoft.com/office/drawing/2014/main" id="{B87A2503-6A1A-2B23-DBAF-447C4AD2E2EC}"/>
              </a:ext>
            </a:extLst>
          </p:cNvPr>
          <p:cNvSpPr/>
          <p:nvPr/>
        </p:nvSpPr>
        <p:spPr bwMode="auto">
          <a:xfrm>
            <a:off x="5308557" y="1721206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H</a:t>
            </a:r>
            <a:r>
              <a:rPr lang="it-IT" sz="1600" baseline="-25000" dirty="0">
                <a:solidFill>
                  <a:schemeClr val="tx1"/>
                </a:solidFill>
              </a:rPr>
              <a:t>calib</a:t>
            </a:r>
            <a:r>
              <a:rPr lang="it-IT" sz="1600" dirty="0">
                <a:solidFill>
                  <a:schemeClr val="tx1"/>
                </a:solidFill>
              </a:rPr>
              <a:t>(s)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249060-91D2-7DFB-021D-D309CD440217}"/>
              </a:ext>
            </a:extLst>
          </p:cNvPr>
          <p:cNvSpPr txBox="1"/>
          <p:nvPr/>
        </p:nvSpPr>
        <p:spPr bwMode="auto">
          <a:xfrm>
            <a:off x="5355865" y="213649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5BD694-5239-3046-AAEE-08FDC81D5163}"/>
              </a:ext>
            </a:extLst>
          </p:cNvPr>
          <p:cNvSpPr txBox="1"/>
          <p:nvPr/>
        </p:nvSpPr>
        <p:spPr bwMode="auto">
          <a:xfrm>
            <a:off x="6406512" y="2133552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7" name="Connettore 2 14">
            <a:extLst>
              <a:ext uri="{FF2B5EF4-FFF2-40B4-BE49-F238E27FC236}">
                <a16:creationId xmlns:a16="http://schemas.microsoft.com/office/drawing/2014/main" id="{76437E66-0D50-90EF-E516-99FE64E3079B}"/>
              </a:ext>
            </a:extLst>
          </p:cNvPr>
          <p:cNvCxnSpPr/>
          <p:nvPr/>
        </p:nvCxnSpPr>
        <p:spPr>
          <a:xfrm>
            <a:off x="6691880" y="226419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5749337-75B2-754A-3CB3-EB8D3E9E850F}"/>
              </a:ext>
            </a:extLst>
          </p:cNvPr>
          <p:cNvSpPr txBox="1"/>
          <p:nvPr/>
        </p:nvSpPr>
        <p:spPr bwMode="auto">
          <a:xfrm>
            <a:off x="7441815" y="2032883"/>
            <a:ext cx="3025147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r>
              <a:rPr lang="en-US" sz="2000" kern="0" baseline="-25000" dirty="0">
                <a:latin typeface="+mn-lt"/>
              </a:rPr>
              <a:t> </a:t>
            </a:r>
            <a:r>
              <a:rPr lang="en-US" sz="1600" kern="0" dirty="0">
                <a:latin typeface="+mn-lt"/>
              </a:rPr>
              <a:t>(calibrated, ideally V</a:t>
            </a:r>
            <a:r>
              <a:rPr lang="en-US" sz="1600" kern="0" baseline="-25000" dirty="0">
                <a:latin typeface="+mn-lt"/>
              </a:rPr>
              <a:t>in</a:t>
            </a:r>
            <a:r>
              <a:rPr lang="en-US" sz="1600" kern="0" dirty="0">
                <a:latin typeface="+mn-lt"/>
              </a:rPr>
              <a:t>)</a:t>
            </a:r>
            <a:endParaRPr lang="tr-TR" sz="20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09440-D6CF-A4E1-3A33-28D6FFA601EB}"/>
              </a:ext>
            </a:extLst>
          </p:cNvPr>
          <p:cNvSpPr txBox="1"/>
          <p:nvPr/>
        </p:nvSpPr>
        <p:spPr bwMode="auto">
          <a:xfrm>
            <a:off x="1762688" y="214854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F0B5B-3DEE-A72A-3FF2-4E909EE0F9AC}"/>
              </a:ext>
            </a:extLst>
          </p:cNvPr>
          <p:cNvSpPr txBox="1"/>
          <p:nvPr/>
        </p:nvSpPr>
        <p:spPr bwMode="auto">
          <a:xfrm>
            <a:off x="2839420" y="2134432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B66DD-3C57-E705-BFD6-3BC651D56C43}"/>
              </a:ext>
            </a:extLst>
          </p:cNvPr>
          <p:cNvSpPr txBox="1"/>
          <p:nvPr/>
        </p:nvSpPr>
        <p:spPr bwMode="auto">
          <a:xfrm>
            <a:off x="735665" y="2134432"/>
            <a:ext cx="472579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>
                <a:latin typeface="+mn-lt"/>
                <a:ea typeface="+mn-ea"/>
                <a:cs typeface="+mn-cs"/>
              </a:rPr>
              <a:t>in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9" name="Connettore 2 6">
            <a:extLst>
              <a:ext uri="{FF2B5EF4-FFF2-40B4-BE49-F238E27FC236}">
                <a16:creationId xmlns:a16="http://schemas.microsoft.com/office/drawing/2014/main" id="{53AAD8B7-237C-14B1-FEC3-45DE8216A685}"/>
              </a:ext>
            </a:extLst>
          </p:cNvPr>
          <p:cNvCxnSpPr/>
          <p:nvPr/>
        </p:nvCxnSpPr>
        <p:spPr>
          <a:xfrm>
            <a:off x="950259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7">
            <a:extLst>
              <a:ext uri="{FF2B5EF4-FFF2-40B4-BE49-F238E27FC236}">
                <a16:creationId xmlns:a16="http://schemas.microsoft.com/office/drawing/2014/main" id="{479BE6C3-AC1B-A1F0-3561-B242BF381DB8}"/>
              </a:ext>
            </a:extLst>
          </p:cNvPr>
          <p:cNvSpPr/>
          <p:nvPr/>
        </p:nvSpPr>
        <p:spPr bwMode="auto">
          <a:xfrm>
            <a:off x="1723982" y="1802532"/>
            <a:ext cx="1383323" cy="902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Connettore 2 8">
            <a:extLst>
              <a:ext uri="{FF2B5EF4-FFF2-40B4-BE49-F238E27FC236}">
                <a16:creationId xmlns:a16="http://schemas.microsoft.com/office/drawing/2014/main" id="{2C73D7AB-F457-A515-A7F3-A62B82AEDE1B}"/>
              </a:ext>
            </a:extLst>
          </p:cNvPr>
          <p:cNvCxnSpPr/>
          <p:nvPr/>
        </p:nvCxnSpPr>
        <p:spPr>
          <a:xfrm>
            <a:off x="3177644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2845CA9-E8B8-30DA-990A-359F7D433A36}"/>
              </a:ext>
            </a:extLst>
          </p:cNvPr>
          <p:cNvSpPr/>
          <p:nvPr/>
        </p:nvSpPr>
        <p:spPr bwMode="auto">
          <a:xfrm rot="5400000">
            <a:off x="2036313" y="1943053"/>
            <a:ext cx="755867" cy="61284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tr-TR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170D-24F7-D144-C9B6-2AC4D68C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F21DE-8B50-56C2-641B-1B5B4F2C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current status – Invertibility: </a:t>
            </a:r>
            <a:r>
              <a:rPr lang="en-US" dirty="0" err="1"/>
              <a:t>H</a:t>
            </a:r>
            <a:r>
              <a:rPr lang="en-US" baseline="-25000" dirty="0" err="1"/>
              <a:t>calib</a:t>
            </a:r>
            <a:r>
              <a:rPr lang="en-US" dirty="0"/>
              <a:t>(s)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8B82-7D81-59C6-3C9B-ABE050D31D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46059-F0FD-5B16-4CFC-ADB03BE033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A73672DD-5952-4245-EB4B-7D2E4B5E4C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190593"/>
                <a:ext cx="10591108" cy="511333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52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4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56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 baseline="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1260000" indent="-252000" algn="l" defTabSz="576000" rtl="0" eaLnBrk="1" fontAlgn="base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‒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u="sng" kern="0" dirty="0"/>
                  <a:t>Coefficients of H</a:t>
                </a:r>
                <a:r>
                  <a:rPr lang="it-IT" u="sng" kern="0" baseline="-25000" dirty="0"/>
                  <a:t>calib</a:t>
                </a:r>
                <a:r>
                  <a:rPr lang="it-IT" u="sng" kern="0" dirty="0"/>
                  <a:t>(s),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u="sng" kern="0" dirty="0"/>
                  <a:t>  </a:t>
                </a:r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kern="0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  <m:r>
                        <a:rPr lang="en-US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𝑐𝑎𝑙𝑖𝑏</m:t>
                          </m:r>
                        </m:sub>
                      </m:sSub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</m:sSub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𝑏𝑢𝑓𝑓𝑒𝑟</m:t>
                          </m:r>
                        </m:sub>
                        <m:sup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𝑐𝑎𝑙𝑖𝑏</m:t>
                          </m:r>
                        </m:sup>
                      </m:sSubSup>
                    </m:oMath>
                  </m:oMathPara>
                </a14:m>
                <a:endParaRPr lang="it-IT" u="sng" kern="0" dirty="0"/>
              </a:p>
              <a:p>
                <a:pPr marL="0" indent="0">
                  <a:buNone/>
                </a:pPr>
                <a:endParaRPr lang="en-US" b="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  <m:sup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𝑐𝑎𝑙𝑖𝑏</m:t>
                        </m:r>
                      </m:sup>
                    </m:sSubSup>
                  </m:oMath>
                </a14:m>
                <a:r>
                  <a:rPr lang="it-IT" kern="0" dirty="0"/>
                  <a:t> =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it-IT" kern="0" dirty="0"/>
                  <a:t>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𝑏𝑢𝑓𝑓𝑒𝑟</m:t>
                        </m:r>
                      </m:sub>
                      <m:sup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𝑐𝑎𝑙𝑖𝑏</m:t>
                        </m:r>
                      </m:sup>
                    </m:sSubSup>
                  </m:oMath>
                </a14:m>
                <a:r>
                  <a:rPr lang="it-IT" kern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it-IT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r>
                  <a:rPr lang="it-IT" u="sng" kern="0" dirty="0"/>
                  <a:t>Results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kern="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en-US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p>
                          <m:sSupPr>
                            <m:ctrlPr>
                              <a:rPr lang="en-US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it-IT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u="sng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u="sng" kern="0" dirty="0"/>
                  <a:t> </a:t>
                </a: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i="1" kern="0" dirty="0"/>
              </a:p>
              <a:p>
                <a:pPr marL="0" indent="0">
                  <a:buNone/>
                </a:pP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kern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kern="0" dirty="0"/>
                  <a:t>	  	</a:t>
                </a:r>
                <a:endParaRPr lang="it-IT" kern="0" baseline="-25000" dirty="0"/>
              </a:p>
            </p:txBody>
          </p:sp>
        </mc:Choice>
        <mc:Fallback xmlns="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A73672DD-5952-4245-EB4B-7D2E4B5E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190593"/>
                <a:ext cx="10591108" cy="5113337"/>
              </a:xfrm>
              <a:prstGeom prst="rect">
                <a:avLst/>
              </a:prstGeom>
              <a:blipFill>
                <a:blip r:embed="rId3"/>
                <a:stretch>
                  <a:fillRect l="-1439" t="-9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0183D39-629F-611D-11AF-5B00A7A084F4}"/>
              </a:ext>
            </a:extLst>
          </p:cNvPr>
          <p:cNvSpPr txBox="1"/>
          <p:nvPr/>
        </p:nvSpPr>
        <p:spPr bwMode="auto">
          <a:xfrm>
            <a:off x="3890067" y="2095834"/>
            <a:ext cx="703384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52" name="Connettore 2 14">
            <a:extLst>
              <a:ext uri="{FF2B5EF4-FFF2-40B4-BE49-F238E27FC236}">
                <a16:creationId xmlns:a16="http://schemas.microsoft.com/office/drawing/2014/main" id="{E767FE16-5160-D253-C542-C4A304B50850}"/>
              </a:ext>
            </a:extLst>
          </p:cNvPr>
          <p:cNvCxnSpPr/>
          <p:nvPr/>
        </p:nvCxnSpPr>
        <p:spPr>
          <a:xfrm>
            <a:off x="4593451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13">
            <a:extLst>
              <a:ext uri="{FF2B5EF4-FFF2-40B4-BE49-F238E27FC236}">
                <a16:creationId xmlns:a16="http://schemas.microsoft.com/office/drawing/2014/main" id="{5EE745A8-4223-310D-11F6-342DBB7B7151}"/>
              </a:ext>
            </a:extLst>
          </p:cNvPr>
          <p:cNvSpPr/>
          <p:nvPr/>
        </p:nvSpPr>
        <p:spPr bwMode="auto">
          <a:xfrm>
            <a:off x="5308557" y="1721206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H</a:t>
            </a:r>
            <a:r>
              <a:rPr lang="it-IT" sz="1600" baseline="-25000" dirty="0">
                <a:solidFill>
                  <a:schemeClr val="tx1"/>
                </a:solidFill>
              </a:rPr>
              <a:t>calib</a:t>
            </a:r>
            <a:r>
              <a:rPr lang="it-IT" sz="1600" dirty="0">
                <a:solidFill>
                  <a:schemeClr val="tx1"/>
                </a:solidFill>
              </a:rPr>
              <a:t>(s)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A626B-7312-F496-46F9-C3175C5A5565}"/>
              </a:ext>
            </a:extLst>
          </p:cNvPr>
          <p:cNvSpPr txBox="1"/>
          <p:nvPr/>
        </p:nvSpPr>
        <p:spPr bwMode="auto">
          <a:xfrm>
            <a:off x="5355865" y="213649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E7FEF1-C017-8E2A-5F3E-48C601925952}"/>
              </a:ext>
            </a:extLst>
          </p:cNvPr>
          <p:cNvSpPr txBox="1"/>
          <p:nvPr/>
        </p:nvSpPr>
        <p:spPr bwMode="auto">
          <a:xfrm>
            <a:off x="6406512" y="2133552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7" name="Connettore 2 14">
            <a:extLst>
              <a:ext uri="{FF2B5EF4-FFF2-40B4-BE49-F238E27FC236}">
                <a16:creationId xmlns:a16="http://schemas.microsoft.com/office/drawing/2014/main" id="{555B41A0-6FDA-CDB2-1FD1-E876A9B5A85A}"/>
              </a:ext>
            </a:extLst>
          </p:cNvPr>
          <p:cNvCxnSpPr/>
          <p:nvPr/>
        </p:nvCxnSpPr>
        <p:spPr>
          <a:xfrm>
            <a:off x="6691880" y="226419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AA4DFD-E41D-6370-2A3F-A1BE5D5F2955}"/>
              </a:ext>
            </a:extLst>
          </p:cNvPr>
          <p:cNvSpPr txBox="1"/>
          <p:nvPr/>
        </p:nvSpPr>
        <p:spPr bwMode="auto">
          <a:xfrm>
            <a:off x="7441815" y="2032883"/>
            <a:ext cx="3025147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 err="1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 err="1">
                <a:latin typeface="+mn-lt"/>
              </a:rPr>
              <a:t>buffer</a:t>
            </a:r>
            <a:r>
              <a:rPr lang="en-US" sz="2000" kern="0" baseline="-25000" dirty="0">
                <a:latin typeface="+mn-lt"/>
              </a:rPr>
              <a:t> </a:t>
            </a:r>
            <a:r>
              <a:rPr lang="en-US" sz="1600" kern="0" dirty="0">
                <a:latin typeface="+mn-lt"/>
              </a:rPr>
              <a:t>(calibrated, ideally V</a:t>
            </a:r>
            <a:r>
              <a:rPr lang="en-US" sz="1600" kern="0" baseline="-25000" dirty="0">
                <a:latin typeface="+mn-lt"/>
              </a:rPr>
              <a:t>in</a:t>
            </a:r>
            <a:r>
              <a:rPr lang="en-US" sz="1600" kern="0" dirty="0">
                <a:latin typeface="+mn-lt"/>
              </a:rPr>
              <a:t>)</a:t>
            </a:r>
            <a:endParaRPr lang="tr-TR" sz="20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9E9B2-753A-EFBF-013B-53CAFDED2D85}"/>
              </a:ext>
            </a:extLst>
          </p:cNvPr>
          <p:cNvSpPr txBox="1"/>
          <p:nvPr/>
        </p:nvSpPr>
        <p:spPr bwMode="auto">
          <a:xfrm>
            <a:off x="1762688" y="214854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C2BB5-EA89-B649-724C-3F4BA80C423B}"/>
              </a:ext>
            </a:extLst>
          </p:cNvPr>
          <p:cNvSpPr txBox="1"/>
          <p:nvPr/>
        </p:nvSpPr>
        <p:spPr bwMode="auto">
          <a:xfrm>
            <a:off x="2839420" y="2134432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94506-AD77-AB00-00D2-CA56FC962550}"/>
              </a:ext>
            </a:extLst>
          </p:cNvPr>
          <p:cNvSpPr txBox="1"/>
          <p:nvPr/>
        </p:nvSpPr>
        <p:spPr bwMode="auto">
          <a:xfrm>
            <a:off x="735665" y="2134432"/>
            <a:ext cx="472579" cy="3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2000" kern="0" baseline="0" dirty="0">
                <a:latin typeface="+mn-lt"/>
                <a:ea typeface="+mn-ea"/>
                <a:cs typeface="+mn-cs"/>
              </a:rPr>
              <a:t>V</a:t>
            </a:r>
            <a:r>
              <a:rPr lang="en-US" sz="2000" kern="0" baseline="-25000" dirty="0">
                <a:latin typeface="+mn-lt"/>
                <a:ea typeface="+mn-ea"/>
                <a:cs typeface="+mn-cs"/>
              </a:rPr>
              <a:t>in</a:t>
            </a:r>
            <a:endParaRPr lang="tr-TR" sz="2000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ttore 2 6">
            <a:extLst>
              <a:ext uri="{FF2B5EF4-FFF2-40B4-BE49-F238E27FC236}">
                <a16:creationId xmlns:a16="http://schemas.microsoft.com/office/drawing/2014/main" id="{6FD55A8D-8AED-B45D-D324-04F550840E45}"/>
              </a:ext>
            </a:extLst>
          </p:cNvPr>
          <p:cNvCxnSpPr/>
          <p:nvPr/>
        </p:nvCxnSpPr>
        <p:spPr>
          <a:xfrm>
            <a:off x="950259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7">
            <a:extLst>
              <a:ext uri="{FF2B5EF4-FFF2-40B4-BE49-F238E27FC236}">
                <a16:creationId xmlns:a16="http://schemas.microsoft.com/office/drawing/2014/main" id="{955820B5-681C-2064-61FD-E5112A7818CE}"/>
              </a:ext>
            </a:extLst>
          </p:cNvPr>
          <p:cNvSpPr/>
          <p:nvPr/>
        </p:nvSpPr>
        <p:spPr bwMode="auto">
          <a:xfrm>
            <a:off x="1723982" y="1802532"/>
            <a:ext cx="1383323" cy="902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2 8">
            <a:extLst>
              <a:ext uri="{FF2B5EF4-FFF2-40B4-BE49-F238E27FC236}">
                <a16:creationId xmlns:a16="http://schemas.microsoft.com/office/drawing/2014/main" id="{94841CAC-57B3-71BF-4F6A-308EA30D486E}"/>
              </a:ext>
            </a:extLst>
          </p:cNvPr>
          <p:cNvCxnSpPr/>
          <p:nvPr/>
        </p:nvCxnSpPr>
        <p:spPr>
          <a:xfrm>
            <a:off x="3177644" y="225387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3F7942D-15FB-3442-17D6-E17F6291EE28}"/>
              </a:ext>
            </a:extLst>
          </p:cNvPr>
          <p:cNvSpPr/>
          <p:nvPr/>
        </p:nvSpPr>
        <p:spPr bwMode="auto">
          <a:xfrm rot="5400000">
            <a:off x="2036313" y="1943053"/>
            <a:ext cx="755867" cy="61284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tr-TR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80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Cont. to work on validity of invertibility of the buffer</a:t>
            </a:r>
          </a:p>
          <a:p>
            <a:r>
              <a:rPr lang="en-US" dirty="0"/>
              <a:t>Final exams during the second week of June :(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Tutorials, Dynamic Calibration of the Buffer</a:t>
            </a:r>
          </a:p>
          <a:p>
            <a:pPr>
              <a:lnSpc>
                <a:spcPct val="250000"/>
              </a:lnSpc>
            </a:pPr>
            <a:r>
              <a:rPr lang="en-US" dirty="0"/>
              <a:t>What is the current status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Invertibility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5BB04-765F-64F5-5C21-9E446AA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- Tutorials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B08C-BE7C-479B-70C2-43EB445818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2598-8366-A80D-EF0E-FD251CE86D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127E2-11A3-6033-1925-C0879852E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Virtuoso</a:t>
            </a:r>
          </a:p>
          <a:p>
            <a:pPr lvl="1"/>
            <a:r>
              <a:rPr lang="it-IT" dirty="0"/>
              <a:t>Ring Oscillator</a:t>
            </a:r>
            <a:br>
              <a:rPr lang="it-IT" dirty="0"/>
            </a:br>
            <a:endParaRPr lang="it-IT" dirty="0"/>
          </a:p>
          <a:p>
            <a:r>
              <a:rPr lang="it-IT" dirty="0"/>
              <a:t>MATLAB</a:t>
            </a:r>
          </a:p>
          <a:p>
            <a:pPr lvl="1"/>
            <a:r>
              <a:rPr lang="it-IT" dirty="0"/>
              <a:t>SARADC</a:t>
            </a:r>
          </a:p>
          <a:p>
            <a:endParaRPr lang="it-IT" dirty="0"/>
          </a:p>
          <a:p>
            <a:r>
              <a:rPr lang="it-IT" dirty="0"/>
              <a:t>VHDL</a:t>
            </a:r>
          </a:p>
          <a:p>
            <a:pPr lvl="1"/>
            <a:r>
              <a:rPr lang="it-IT" dirty="0"/>
              <a:t>SARADC</a:t>
            </a:r>
          </a:p>
          <a:p>
            <a:pPr lvl="1"/>
            <a:r>
              <a:rPr lang="it-IT" dirty="0"/>
              <a:t>SARADC (in a modular way)</a:t>
            </a:r>
          </a:p>
          <a:p>
            <a:pPr lvl="1"/>
            <a:r>
              <a:rPr lang="it-IT" dirty="0"/>
              <a:t>A simple bash script (</a:t>
            </a:r>
            <a:r>
              <a:rPr lang="it-IT" i="1" dirty="0"/>
              <a:t>list.f</a:t>
            </a:r>
            <a:r>
              <a:rPr lang="it-IT" dirty="0"/>
              <a:t> and </a:t>
            </a:r>
            <a:r>
              <a:rPr lang="it-IT" i="1" dirty="0"/>
              <a:t>cds.lib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Papers</a:t>
            </a:r>
          </a:p>
        </p:txBody>
      </p:sp>
    </p:spTree>
    <p:extLst>
      <p:ext uri="{BB962C8B-B14F-4D97-AF65-F5344CB8AC3E}">
        <p14:creationId xmlns:p14="http://schemas.microsoft.com/office/powerpoint/2010/main" val="2750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8E5F-D0F3-D1C8-A504-C491C4F5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4DD87-6A65-D3A2-4B66-39961AE0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Recap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A11C-398D-CD93-F173-2EA7F73842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B119-FC65-C68A-B625-7DBDB3BA4E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2378E8B-926D-A94C-F38A-387F8DAD73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190593"/>
            <a:ext cx="10591108" cy="5113337"/>
          </a:xfrm>
        </p:spPr>
        <p:txBody>
          <a:bodyPr/>
          <a:lstStyle/>
          <a:p>
            <a:pPr marL="0" indent="0">
              <a:buNone/>
            </a:pPr>
            <a:r>
              <a:rPr lang="it-IT" u="sng" dirty="0"/>
              <a:t>Virtuoso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in</a:t>
            </a:r>
            <a:r>
              <a:rPr lang="it-IT" dirty="0"/>
              <a:t> 						V</a:t>
            </a:r>
            <a:r>
              <a:rPr lang="it-IT" baseline="-25000" dirty="0"/>
              <a:t>buffer					       </a:t>
            </a:r>
            <a:r>
              <a:rPr lang="it-IT" strike="sngStrike" dirty="0"/>
              <a:t>D</a:t>
            </a:r>
            <a:r>
              <a:rPr lang="it-IT" strike="sngStrike" baseline="-25000" dirty="0"/>
              <a:t>out</a:t>
            </a:r>
            <a:endParaRPr lang="it-IT" strike="sngStrike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u="sng" dirty="0"/>
          </a:p>
          <a:p>
            <a:pPr marL="0" indent="0">
              <a:buNone/>
            </a:pPr>
            <a:r>
              <a:rPr lang="it-IT" u="sng" dirty="0"/>
              <a:t>Digital </a:t>
            </a:r>
            <a:r>
              <a:rPr lang="it-IT" u="sng" dirty="0" err="1"/>
              <a:t>calibration</a:t>
            </a:r>
            <a:r>
              <a:rPr lang="it-IT" u="sng" dirty="0"/>
              <a:t>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buffer</a:t>
            </a:r>
          </a:p>
          <a:p>
            <a:pPr marL="0" indent="0">
              <a:buNone/>
            </a:pPr>
            <a:r>
              <a:rPr lang="it-IT" dirty="0"/>
              <a:t>						h</a:t>
            </a:r>
            <a:r>
              <a:rPr lang="it-IT" baseline="-25000" dirty="0"/>
              <a:t>i</a:t>
            </a:r>
            <a:r>
              <a:rPr lang="it-IT" dirty="0"/>
              <a:t>(j) </a:t>
            </a:r>
            <a:r>
              <a:rPr lang="it-IT" sz="1600" dirty="0"/>
              <a:t>[coefficients of the Volterra series miming the behavior fo the buffer]</a:t>
            </a:r>
            <a:br>
              <a:rPr lang="it-IT" dirty="0"/>
            </a:br>
            <a:r>
              <a:rPr lang="it-IT" dirty="0"/>
              <a:t>V</a:t>
            </a:r>
            <a:r>
              <a:rPr lang="it-IT" baseline="-25000" dirty="0"/>
              <a:t>in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h</a:t>
            </a:r>
            <a:r>
              <a:rPr lang="it-IT" baseline="-25000" dirty="0"/>
              <a:t>i</a:t>
            </a:r>
            <a:r>
              <a:rPr lang="it-IT" dirty="0"/>
              <a:t>(j) 		  	</a:t>
            </a:r>
            <a:br>
              <a:rPr lang="it-IT" dirty="0"/>
            </a:br>
            <a:r>
              <a:rPr lang="it-IT" sz="1400" dirty="0"/>
              <a:t>	</a:t>
            </a:r>
            <a:r>
              <a:rPr lang="it-IT" dirty="0"/>
              <a:t>						     V</a:t>
            </a:r>
            <a:r>
              <a:rPr lang="it-IT" baseline="-25000" dirty="0"/>
              <a:t>buffer,cal </a:t>
            </a:r>
            <a:r>
              <a:rPr lang="it-IT" dirty="0"/>
              <a:t>(ideally, V</a:t>
            </a:r>
            <a:r>
              <a:rPr lang="it-IT" baseline="-25000" dirty="0"/>
              <a:t>in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V</a:t>
            </a:r>
            <a:r>
              <a:rPr lang="it-IT" baseline="-25000" dirty="0"/>
              <a:t>buffer</a:t>
            </a:r>
          </a:p>
          <a:p>
            <a:pPr marL="0" indent="0">
              <a:buNone/>
            </a:pPr>
            <a:endParaRPr lang="it-IT" baseline="-25000" dirty="0"/>
          </a:p>
        </p:txBody>
      </p:sp>
      <p:cxnSp>
        <p:nvCxnSpPr>
          <p:cNvPr id="8" name="Connettore 2 6">
            <a:extLst>
              <a:ext uri="{FF2B5EF4-FFF2-40B4-BE49-F238E27FC236}">
                <a16:creationId xmlns:a16="http://schemas.microsoft.com/office/drawing/2014/main" id="{F61E5F83-4596-E8A0-19B8-0785E8402D08}"/>
              </a:ext>
            </a:extLst>
          </p:cNvPr>
          <p:cNvCxnSpPr/>
          <p:nvPr/>
        </p:nvCxnSpPr>
        <p:spPr>
          <a:xfrm>
            <a:off x="739114" y="21143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7">
            <a:extLst>
              <a:ext uri="{FF2B5EF4-FFF2-40B4-BE49-F238E27FC236}">
                <a16:creationId xmlns:a16="http://schemas.microsoft.com/office/drawing/2014/main" id="{7ABC5632-4B9D-8513-8B2A-DE80E5BBF38A}"/>
              </a:ext>
            </a:extLst>
          </p:cNvPr>
          <p:cNvSpPr/>
          <p:nvPr/>
        </p:nvSpPr>
        <p:spPr bwMode="auto">
          <a:xfrm>
            <a:off x="1512837" y="1663056"/>
            <a:ext cx="1383323" cy="9026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Connettore 2 8">
            <a:extLst>
              <a:ext uri="{FF2B5EF4-FFF2-40B4-BE49-F238E27FC236}">
                <a16:creationId xmlns:a16="http://schemas.microsoft.com/office/drawing/2014/main" id="{52CD7BC9-BBFE-21B0-FACF-F265986CBB16}"/>
              </a:ext>
            </a:extLst>
          </p:cNvPr>
          <p:cNvCxnSpPr/>
          <p:nvPr/>
        </p:nvCxnSpPr>
        <p:spPr>
          <a:xfrm>
            <a:off x="2966499" y="21143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9">
            <a:extLst>
              <a:ext uri="{FF2B5EF4-FFF2-40B4-BE49-F238E27FC236}">
                <a16:creationId xmlns:a16="http://schemas.microsoft.com/office/drawing/2014/main" id="{27E21FF2-8F49-1000-BC1C-D2CFD4420B0F}"/>
              </a:ext>
            </a:extLst>
          </p:cNvPr>
          <p:cNvCxnSpPr/>
          <p:nvPr/>
        </p:nvCxnSpPr>
        <p:spPr>
          <a:xfrm>
            <a:off x="4593145" y="21143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C3F3803-0B0A-E6A6-68CE-F33DC846BE98}"/>
              </a:ext>
            </a:extLst>
          </p:cNvPr>
          <p:cNvCxnSpPr/>
          <p:nvPr/>
        </p:nvCxnSpPr>
        <p:spPr>
          <a:xfrm>
            <a:off x="6820530" y="21143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744D5C-7018-550C-F476-A0AFDC351D9A}"/>
              </a:ext>
            </a:extLst>
          </p:cNvPr>
          <p:cNvCxnSpPr/>
          <p:nvPr/>
        </p:nvCxnSpPr>
        <p:spPr>
          <a:xfrm>
            <a:off x="739114" y="363180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7B2570B8-B61C-A75A-035A-8D48E130CB03}"/>
              </a:ext>
            </a:extLst>
          </p:cNvPr>
          <p:cNvSpPr/>
          <p:nvPr/>
        </p:nvSpPr>
        <p:spPr bwMode="auto">
          <a:xfrm>
            <a:off x="1512837" y="3450829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BAB66FB-9E11-A3D2-8164-710D7D76F969}"/>
              </a:ext>
            </a:extLst>
          </p:cNvPr>
          <p:cNvCxnSpPr/>
          <p:nvPr/>
        </p:nvCxnSpPr>
        <p:spPr>
          <a:xfrm>
            <a:off x="2966499" y="398349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EBDDB95-180E-9EEB-3C70-B3CA9E90176F}"/>
              </a:ext>
            </a:extLst>
          </p:cNvPr>
          <p:cNvCxnSpPr/>
          <p:nvPr/>
        </p:nvCxnSpPr>
        <p:spPr>
          <a:xfrm>
            <a:off x="739114" y="428829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23">
            <a:extLst>
              <a:ext uri="{FF2B5EF4-FFF2-40B4-BE49-F238E27FC236}">
                <a16:creationId xmlns:a16="http://schemas.microsoft.com/office/drawing/2014/main" id="{B69CC68F-AE81-02B4-47E1-DA1FFA85A072}"/>
              </a:ext>
            </a:extLst>
          </p:cNvPr>
          <p:cNvCxnSpPr>
            <a:cxnSpLocks/>
          </p:cNvCxnSpPr>
          <p:nvPr/>
        </p:nvCxnSpPr>
        <p:spPr>
          <a:xfrm>
            <a:off x="906647" y="5027523"/>
            <a:ext cx="535851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24">
            <a:extLst>
              <a:ext uri="{FF2B5EF4-FFF2-40B4-BE49-F238E27FC236}">
                <a16:creationId xmlns:a16="http://schemas.microsoft.com/office/drawing/2014/main" id="{0B9AD660-EBF7-95B9-DF14-7A010243F59A}"/>
              </a:ext>
            </a:extLst>
          </p:cNvPr>
          <p:cNvSpPr/>
          <p:nvPr/>
        </p:nvSpPr>
        <p:spPr bwMode="auto">
          <a:xfrm>
            <a:off x="1512837" y="4846549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r>
              <a:rPr lang="it-IT" sz="1600" dirty="0"/>
              <a:t>inverse of Volterra series miming the buffer</a:t>
            </a: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D0682320-D679-C635-7C48-215F33211898}"/>
              </a:ext>
            </a:extLst>
          </p:cNvPr>
          <p:cNvCxnSpPr/>
          <p:nvPr/>
        </p:nvCxnSpPr>
        <p:spPr>
          <a:xfrm>
            <a:off x="3926077" y="5379213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26">
            <a:extLst>
              <a:ext uri="{FF2B5EF4-FFF2-40B4-BE49-F238E27FC236}">
                <a16:creationId xmlns:a16="http://schemas.microsoft.com/office/drawing/2014/main" id="{E52AEE92-CD35-D058-AADE-A0112B24C9EA}"/>
              </a:ext>
            </a:extLst>
          </p:cNvPr>
          <p:cNvCxnSpPr/>
          <p:nvPr/>
        </p:nvCxnSpPr>
        <p:spPr>
          <a:xfrm>
            <a:off x="739114" y="568401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1">
            <a:extLst>
              <a:ext uri="{FF2B5EF4-FFF2-40B4-BE49-F238E27FC236}">
                <a16:creationId xmlns:a16="http://schemas.microsoft.com/office/drawing/2014/main" id="{375C0007-062F-EA26-A709-E7978CB0E06C}"/>
              </a:ext>
            </a:extLst>
          </p:cNvPr>
          <p:cNvGrpSpPr/>
          <p:nvPr/>
        </p:nvGrpSpPr>
        <p:grpSpPr>
          <a:xfrm flipH="1">
            <a:off x="5296529" y="1579841"/>
            <a:ext cx="1524001" cy="1026834"/>
            <a:chOff x="5765471" y="4061359"/>
            <a:chExt cx="1674421" cy="1092530"/>
          </a:xfrm>
        </p:grpSpPr>
        <p:cxnSp>
          <p:nvCxnSpPr>
            <p:cNvPr id="22" name="Connettore 1 16">
              <a:extLst>
                <a:ext uri="{FF2B5EF4-FFF2-40B4-BE49-F238E27FC236}">
                  <a16:creationId xmlns:a16="http://schemas.microsoft.com/office/drawing/2014/main" id="{12E40836-C896-A7F0-61C8-462A3B7C3FA1}"/>
                </a:ext>
              </a:extLst>
            </p:cNvPr>
            <p:cNvCxnSpPr/>
            <p:nvPr/>
          </p:nvCxnSpPr>
          <p:spPr>
            <a:xfrm>
              <a:off x="5765471" y="4061359"/>
              <a:ext cx="0" cy="109253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7">
              <a:extLst>
                <a:ext uri="{FF2B5EF4-FFF2-40B4-BE49-F238E27FC236}">
                  <a16:creationId xmlns:a16="http://schemas.microsoft.com/office/drawing/2014/main" id="{41E25439-3BB9-DA5F-377A-530305488DE9}"/>
                </a:ext>
              </a:extLst>
            </p:cNvPr>
            <p:cNvCxnSpPr/>
            <p:nvPr/>
          </p:nvCxnSpPr>
          <p:spPr>
            <a:xfrm>
              <a:off x="5765471" y="4061360"/>
              <a:ext cx="1258784" cy="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">
              <a:extLst>
                <a:ext uri="{FF2B5EF4-FFF2-40B4-BE49-F238E27FC236}">
                  <a16:creationId xmlns:a16="http://schemas.microsoft.com/office/drawing/2014/main" id="{7E343AFB-5359-240D-B3E9-E35B6012D75E}"/>
                </a:ext>
              </a:extLst>
            </p:cNvPr>
            <p:cNvCxnSpPr/>
            <p:nvPr/>
          </p:nvCxnSpPr>
          <p:spPr>
            <a:xfrm>
              <a:off x="5765471" y="5153889"/>
              <a:ext cx="1258784" cy="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9">
              <a:extLst>
                <a:ext uri="{FF2B5EF4-FFF2-40B4-BE49-F238E27FC236}">
                  <a16:creationId xmlns:a16="http://schemas.microsoft.com/office/drawing/2014/main" id="{6C994E23-77B6-B9F7-93B8-86C8B4327453}"/>
                </a:ext>
              </a:extLst>
            </p:cNvPr>
            <p:cNvCxnSpPr>
              <a:cxnSpLocks/>
            </p:cNvCxnSpPr>
            <p:nvPr/>
          </p:nvCxnSpPr>
          <p:spPr>
            <a:xfrm>
              <a:off x="7024255" y="4061359"/>
              <a:ext cx="415637" cy="564077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0">
              <a:extLst>
                <a:ext uri="{FF2B5EF4-FFF2-40B4-BE49-F238E27FC236}">
                  <a16:creationId xmlns:a16="http://schemas.microsoft.com/office/drawing/2014/main" id="{6D2B6424-F701-6979-9AE8-CC0D9A758867}"/>
                </a:ext>
              </a:extLst>
            </p:cNvPr>
            <p:cNvCxnSpPr/>
            <p:nvPr/>
          </p:nvCxnSpPr>
          <p:spPr>
            <a:xfrm flipV="1">
              <a:off x="7024255" y="4625437"/>
              <a:ext cx="415637" cy="528452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29">
            <a:extLst>
              <a:ext uri="{FF2B5EF4-FFF2-40B4-BE49-F238E27FC236}">
                <a16:creationId xmlns:a16="http://schemas.microsoft.com/office/drawing/2014/main" id="{59CA69AA-1867-E188-620E-933CA2FF74C4}"/>
              </a:ext>
            </a:extLst>
          </p:cNvPr>
          <p:cNvSpPr txBox="1"/>
          <p:nvPr/>
        </p:nvSpPr>
        <p:spPr bwMode="auto">
          <a:xfrm flipH="1">
            <a:off x="5880217" y="1939300"/>
            <a:ext cx="731289" cy="301878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it-IT" sz="1800" b="1" strike="sngStrike" kern="0" baseline="0" dirty="0">
                <a:latin typeface="+mn-lt"/>
                <a:ea typeface="+mn-ea"/>
                <a:cs typeface="+mn-cs"/>
              </a:rPr>
              <a:t>ADC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7345DA8-71F5-4737-A2F0-A0FEE80096F3}"/>
              </a:ext>
            </a:extLst>
          </p:cNvPr>
          <p:cNvSpPr/>
          <p:nvPr/>
        </p:nvSpPr>
        <p:spPr bwMode="auto">
          <a:xfrm rot="5400000">
            <a:off x="1825168" y="1803577"/>
            <a:ext cx="755867" cy="612843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tr-TR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2282E2-3F78-A450-6597-EE024D4AA165}"/>
              </a:ext>
            </a:extLst>
          </p:cNvPr>
          <p:cNvSpPr txBox="1"/>
          <p:nvPr/>
        </p:nvSpPr>
        <p:spPr bwMode="auto">
          <a:xfrm>
            <a:off x="9798059" y="6468006"/>
            <a:ext cx="2256817" cy="2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200" kern="0" dirty="0">
                <a:latin typeface="+mn-lt"/>
              </a:rPr>
              <a:t>Taken from Alessia’s Slides</a:t>
            </a:r>
            <a:endParaRPr lang="tr-TR" sz="12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277320-2DC5-823D-C9B5-1E3721000999}"/>
              </a:ext>
            </a:extLst>
          </p:cNvPr>
          <p:cNvSpPr txBox="1"/>
          <p:nvPr/>
        </p:nvSpPr>
        <p:spPr bwMode="auto">
          <a:xfrm>
            <a:off x="1563265" y="351251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B7AC7F-D814-9A50-BE01-738D542DB697}"/>
              </a:ext>
            </a:extLst>
          </p:cNvPr>
          <p:cNvSpPr txBox="1"/>
          <p:nvPr/>
        </p:nvSpPr>
        <p:spPr bwMode="auto">
          <a:xfrm>
            <a:off x="1563265" y="4138426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18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07951-C13E-A983-2A22-E95C6FC19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0447A4-72BC-C150-D84B-3B26812A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Recap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3272-FC3A-A77F-4566-24F8E8D525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96E9-FB2C-1A45-4BD8-F35F8519AD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D7B13872-1942-CB3B-EB60-680EC0D629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7390A6"/>
                </a:highlight>
              </a:rPr>
              <a:t>Volterra Series	</a:t>
            </a:r>
            <a:r>
              <a:rPr lang="it-IT" dirty="0"/>
              <a:t>							</a:t>
            </a:r>
            <a:r>
              <a:rPr lang="it-IT" dirty="0">
                <a:highlight>
                  <a:srgbClr val="7390A6"/>
                </a:highlight>
              </a:rPr>
              <a:t>Memory </a:t>
            </a:r>
            <a:r>
              <a:rPr lang="it-IT" dirty="0" err="1">
                <a:highlight>
                  <a:srgbClr val="7390A6"/>
                </a:highlight>
              </a:rPr>
              <a:t>Polinomials</a:t>
            </a:r>
            <a:r>
              <a:rPr lang="it-IT" dirty="0">
                <a:highlight>
                  <a:srgbClr val="7390A6"/>
                </a:highlight>
              </a:rPr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							Memory </a:t>
            </a:r>
            <a:r>
              <a:rPr lang="it-IT" dirty="0" err="1"/>
              <a:t>polynomials</a:t>
            </a:r>
            <a:r>
              <a:rPr lang="it-IT" dirty="0"/>
              <a:t> are a special case of Volterra</a:t>
            </a:r>
          </a:p>
          <a:p>
            <a:pPr marL="0" indent="0">
              <a:buNone/>
            </a:pPr>
            <a:r>
              <a:rPr lang="it-IT" dirty="0"/>
              <a:t>										series; specifically, they are obtained by setting to 											zero the coefficients of all terms involving the 												product of input samples at different time instants.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									For a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of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/>
              <a:t> and </a:t>
            </a:r>
            <a:r>
              <a:rPr lang="it-IT" dirty="0" err="1"/>
              <a:t>memory</a:t>
            </a:r>
            <a:r>
              <a:rPr lang="it-IT" dirty="0"/>
              <a:t> 											m,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coefficients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m*p.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5">
            <a:extLst>
              <a:ext uri="{FF2B5EF4-FFF2-40B4-BE49-F238E27FC236}">
                <a16:creationId xmlns:a16="http://schemas.microsoft.com/office/drawing/2014/main" id="{E5486BE3-2B70-ED97-AE31-299F83AA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877156"/>
            <a:ext cx="1905000" cy="876300"/>
          </a:xfrm>
          <a:prstGeom prst="rect">
            <a:avLst/>
          </a:prstGeom>
        </p:spPr>
      </p:pic>
      <p:pic>
        <p:nvPicPr>
          <p:cNvPr id="10" name="Immagine 6">
            <a:extLst>
              <a:ext uri="{FF2B5EF4-FFF2-40B4-BE49-F238E27FC236}">
                <a16:creationId xmlns:a16="http://schemas.microsoft.com/office/drawing/2014/main" id="{65512243-AC13-AE91-79DD-CC946A65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0" y="2704242"/>
            <a:ext cx="5295900" cy="800100"/>
          </a:xfrm>
          <a:prstGeom prst="rect">
            <a:avLst/>
          </a:prstGeom>
        </p:spPr>
      </p:pic>
      <p:pic>
        <p:nvPicPr>
          <p:cNvPr id="11" name="Immagine 7">
            <a:extLst>
              <a:ext uri="{FF2B5EF4-FFF2-40B4-BE49-F238E27FC236}">
                <a16:creationId xmlns:a16="http://schemas.microsoft.com/office/drawing/2014/main" id="{879D2621-4D9C-293A-4D03-5E5A55CCC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0" y="1940656"/>
            <a:ext cx="3327400" cy="81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63A3A0-CFFC-6B35-1252-C801018DB8EE}"/>
              </a:ext>
            </a:extLst>
          </p:cNvPr>
          <p:cNvSpPr txBox="1"/>
          <p:nvPr/>
        </p:nvSpPr>
        <p:spPr bwMode="auto">
          <a:xfrm>
            <a:off x="9798059" y="6468006"/>
            <a:ext cx="2256817" cy="20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200" kern="0" dirty="0">
                <a:latin typeface="+mn-lt"/>
              </a:rPr>
              <a:t>Taken from Alessia’s Slides</a:t>
            </a:r>
            <a:endParaRPr lang="tr-TR" sz="12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9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DCEA9-EC54-628A-9B39-9CC48B8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A0F7D-0883-841C-D46C-8B1208CAB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74302-0120-991F-78E7-D0E901D25C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47606188-D96F-8516-DEAB-83727E8525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799" y="1301584"/>
            <a:ext cx="6211916" cy="511333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7390A6"/>
                </a:highlight>
              </a:rPr>
              <a:t>Volterra Series</a:t>
            </a:r>
          </a:p>
          <a:p>
            <a:pPr marL="0" indent="0">
              <a:buNone/>
            </a:pPr>
            <a:r>
              <a:rPr lang="it-IT" sz="1800" dirty="0"/>
              <a:t>Y</a:t>
            </a:r>
            <a:r>
              <a:rPr lang="it-IT" sz="1800" baseline="-25000" dirty="0"/>
              <a:t>k</a:t>
            </a:r>
            <a:r>
              <a:rPr lang="it-IT" sz="1800" dirty="0"/>
              <a:t>(n) = h(0)*y(n) + h(1)*y(n-1) + h(2)*y(n-2) 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h(3)*y(n)*y(n) </a:t>
            </a:r>
            <a:r>
              <a:rPr lang="it-IT" sz="1800" i="1" dirty="0"/>
              <a:t>+ h(4)*y(n)*y(n-1) + h(5)*y(n)*y(n-2)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h(6)*y(n-1)*y(n-1) + </a:t>
            </a:r>
            <a:r>
              <a:rPr lang="it-IT" sz="1800" i="1" dirty="0"/>
              <a:t>h(7)*y(n-1)*y(n) + h(8)*y(n-1)*y(n-2)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h(9)*y(n-2)*y(n-2) + </a:t>
            </a:r>
            <a:r>
              <a:rPr lang="it-IT" sz="1800" i="1" dirty="0"/>
              <a:t>h(10)*y(n-2)*y(n) + h(11)*y(n-2)*y(n-1)</a:t>
            </a:r>
            <a:br>
              <a:rPr lang="it-IT" sz="1800" i="1" dirty="0"/>
            </a:br>
            <a:br>
              <a:rPr lang="it-IT" sz="1800" i="1" dirty="0"/>
            </a:br>
            <a:br>
              <a:rPr lang="it-IT" sz="1800" i="1" dirty="0"/>
            </a:br>
            <a:r>
              <a:rPr lang="it-IT" sz="1800" dirty="0"/>
              <a:t>Total Number of Coefficients = 12 = (M+1)</a:t>
            </a:r>
            <a:r>
              <a:rPr lang="it-IT" sz="1800" baseline="30000" dirty="0"/>
              <a:t>P</a:t>
            </a:r>
            <a:endParaRPr lang="it-IT" sz="1800" i="1" baseline="300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>
              <a:highlight>
                <a:srgbClr val="7390A6"/>
              </a:highlight>
            </a:endParaRPr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62447BA6-BF2D-994E-C5E2-79BD6ED786BC}"/>
              </a:ext>
            </a:extLst>
          </p:cNvPr>
          <p:cNvSpPr txBox="1">
            <a:spLocks/>
          </p:cNvSpPr>
          <p:nvPr/>
        </p:nvSpPr>
        <p:spPr>
          <a:xfrm>
            <a:off x="6974732" y="1319117"/>
            <a:ext cx="5760000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kern="0" dirty="0">
                <a:highlight>
                  <a:srgbClr val="7390A6"/>
                </a:highlight>
              </a:rPr>
              <a:t>Memory Polinomials</a:t>
            </a:r>
          </a:p>
          <a:p>
            <a:pPr marL="0" indent="0">
              <a:buNone/>
            </a:pPr>
            <a:r>
              <a:rPr lang="it-IT" sz="1800" dirty="0"/>
              <a:t>Y</a:t>
            </a:r>
            <a:r>
              <a:rPr lang="it-IT" sz="1800" baseline="-25000" dirty="0"/>
              <a:t>k</a:t>
            </a:r>
            <a:r>
              <a:rPr lang="it-IT" sz="1800" dirty="0"/>
              <a:t>(n) = h(0)*y(n) + h(1)*y(n-1) + h(2)*y(n-2) </a:t>
            </a:r>
            <a:br>
              <a:rPr lang="it-IT" sz="1800" dirty="0"/>
            </a:b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h(3)*y(n)*y(n)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h(4)*y(n-1)*y(n-1)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+ h(5)*y(n-2)*y(n-2) </a:t>
            </a:r>
            <a:endParaRPr lang="it-IT" sz="2000" dirty="0"/>
          </a:p>
          <a:p>
            <a:pPr marL="0" indent="0">
              <a:buFont typeface="Arial" panose="020B0604020202020204" pitchFamily="34" charset="0"/>
              <a:buNone/>
            </a:pPr>
            <a:endParaRPr lang="it-IT" kern="0" dirty="0">
              <a:highlight>
                <a:srgbClr val="7390A6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kern="0" dirty="0">
              <a:highlight>
                <a:srgbClr val="7390A6"/>
              </a:highlight>
            </a:endParaRPr>
          </a:p>
          <a:p>
            <a:pPr marL="0" indent="0">
              <a:buNone/>
            </a:pPr>
            <a:r>
              <a:rPr lang="it-IT" sz="1800" dirty="0"/>
              <a:t>Total Number of Coefficients = 6 = (M+1)*P</a:t>
            </a:r>
          </a:p>
          <a:p>
            <a:pPr marL="0" indent="0">
              <a:buNone/>
            </a:pPr>
            <a:endParaRPr lang="it-IT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it-IT" kern="0" dirty="0">
              <a:highlight>
                <a:srgbClr val="7390A6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29D6-8F4D-4CBE-9047-1A3E35739A8C}"/>
              </a:ext>
            </a:extLst>
          </p:cNvPr>
          <p:cNvSpPr txBox="1"/>
          <p:nvPr/>
        </p:nvSpPr>
        <p:spPr bwMode="auto">
          <a:xfrm>
            <a:off x="5165387" y="954213"/>
            <a:ext cx="3210128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Example fo</a:t>
            </a:r>
            <a:r>
              <a:rPr lang="en-US" sz="1800" kern="0" dirty="0">
                <a:latin typeface="+mn-lt"/>
              </a:rPr>
              <a:t>r M=2 &amp; P=2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53310D-F8DF-A314-C1D6-4BC6E133182F}"/>
              </a:ext>
            </a:extLst>
          </p:cNvPr>
          <p:cNvCxnSpPr/>
          <p:nvPr/>
        </p:nvCxnSpPr>
        <p:spPr>
          <a:xfrm>
            <a:off x="6770451" y="1319117"/>
            <a:ext cx="0" cy="4556389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7C9D0-26F4-E82A-522F-E1A21472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593D3-3D08-2332-F39B-D1F8A58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F2F55-8D38-C3B8-FC85-2798678F7A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C0B86-8D86-E59B-66E2-01BB843C5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6AEC99AD-1D98-6F36-EC3E-AB9ACCE253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7943438" cy="5113337"/>
          </a:xfrm>
        </p:spPr>
        <p:txBody>
          <a:bodyPr/>
          <a:lstStyle/>
          <a:p>
            <a:r>
              <a:rPr lang="it-IT" dirty="0"/>
              <a:t>During Virtuoso</a:t>
            </a:r>
          </a:p>
          <a:p>
            <a:pPr lvl="1"/>
            <a:r>
              <a:rPr lang="it-IT" dirty="0"/>
              <a:t>Problem 1: Settling time</a:t>
            </a:r>
          </a:p>
          <a:p>
            <a:pPr lvl="1"/>
            <a:r>
              <a:rPr lang="it-IT" dirty="0"/>
              <a:t>Problem 2: THD and SFDR values for NFFT</a:t>
            </a:r>
          </a:p>
          <a:p>
            <a:endParaRPr lang="it-IT" dirty="0"/>
          </a:p>
          <a:p>
            <a:r>
              <a:rPr lang="it-IT" dirty="0"/>
              <a:t>During MATLAB</a:t>
            </a:r>
          </a:p>
          <a:p>
            <a:pPr lvl="1"/>
            <a:r>
              <a:rPr lang="it-IT" dirty="0"/>
              <a:t>Problem 1: Memorial Effect</a:t>
            </a:r>
          </a:p>
          <a:p>
            <a:pPr lvl="1"/>
            <a:r>
              <a:rPr lang="it-IT" dirty="0"/>
              <a:t>Problem 2: Coefficient values</a:t>
            </a:r>
          </a:p>
          <a:p>
            <a:pPr lvl="1"/>
            <a:r>
              <a:rPr lang="it-IT" dirty="0"/>
              <a:t>Problem 3: Assuming system can be irreversible using a type of series</a:t>
            </a:r>
          </a:p>
          <a:p>
            <a:pPr lvl="1"/>
            <a:endParaRPr lang="it-IT" dirty="0"/>
          </a:p>
        </p:txBody>
      </p:sp>
      <p:pic>
        <p:nvPicPr>
          <p:cNvPr id="13" name="Picture 12" descr="A diagram of a graph&#10;&#10;AI-generated content may be incorrect.">
            <a:extLst>
              <a:ext uri="{FF2B5EF4-FFF2-40B4-BE49-F238E27FC236}">
                <a16:creationId xmlns:a16="http://schemas.microsoft.com/office/drawing/2014/main" id="{FBA88DB9-5489-7B54-B1A7-881A7C56A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38" y="1090905"/>
            <a:ext cx="3352381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C4D9-EB29-9526-A7AA-4FB57426B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3732CA-6571-3215-CBB3-F9CBB00C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Memory-SFDR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A225E-542F-E3EA-9077-F6541947FE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D75B-59D4-E9A0-D126-43B46340B6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4ABCA3-8F56-EB3A-EE24-45D06DBD4D49}"/>
              </a:ext>
            </a:extLst>
          </p:cNvPr>
          <p:cNvCxnSpPr>
            <a:cxnSpLocks/>
          </p:cNvCxnSpPr>
          <p:nvPr/>
        </p:nvCxnSpPr>
        <p:spPr>
          <a:xfrm>
            <a:off x="6348919" y="840626"/>
            <a:ext cx="0" cy="601737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of numbers and a number of objects&#10;&#10;AI-generated content may be incorrect.">
            <a:extLst>
              <a:ext uri="{FF2B5EF4-FFF2-40B4-BE49-F238E27FC236}">
                <a16:creationId xmlns:a16="http://schemas.microsoft.com/office/drawing/2014/main" id="{C7834C19-F0EA-D4D7-7E99-AF2EE37FA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8" y="1556539"/>
            <a:ext cx="5208574" cy="3424021"/>
          </a:xfrm>
          <a:prstGeom prst="rect">
            <a:avLst/>
          </a:prstGeom>
        </p:spPr>
      </p:pic>
      <p:pic>
        <p:nvPicPr>
          <p:cNvPr id="20" name="Picture 19" descr="A graph of numbers and a number of objects&#10;&#10;AI-generated content may be incorrect.">
            <a:extLst>
              <a:ext uri="{FF2B5EF4-FFF2-40B4-BE49-F238E27FC236}">
                <a16:creationId xmlns:a16="http://schemas.microsoft.com/office/drawing/2014/main" id="{9CCB454C-0006-A840-AD53-5C93BD22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66" y="1556538"/>
            <a:ext cx="5208575" cy="34240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E4441A-FAA6-B84B-E40E-10B042CB9826}"/>
              </a:ext>
            </a:extLst>
          </p:cNvPr>
          <p:cNvSpPr txBox="1"/>
          <p:nvPr/>
        </p:nvSpPr>
        <p:spPr bwMode="auto">
          <a:xfrm>
            <a:off x="4568758" y="5866435"/>
            <a:ext cx="3560321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Polynomial orders =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1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3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5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7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9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36F23-8C70-322B-9187-31B091CC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D1F268-10F2-C620-0BA8-054E2574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 – Dynamic Calibration : Memory-THD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5D9F-77FF-1D19-CC7F-D3A648C05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6BC5F-C6AA-9425-A972-244B9A1D56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31D55-F536-C12B-6347-3E5710B12F62}"/>
              </a:ext>
            </a:extLst>
          </p:cNvPr>
          <p:cNvCxnSpPr>
            <a:cxnSpLocks/>
          </p:cNvCxnSpPr>
          <p:nvPr/>
        </p:nvCxnSpPr>
        <p:spPr>
          <a:xfrm>
            <a:off x="6348919" y="840626"/>
            <a:ext cx="0" cy="6017374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of numbers and values&#10;&#10;AI-generated content may be incorrect.">
            <a:extLst>
              <a:ext uri="{FF2B5EF4-FFF2-40B4-BE49-F238E27FC236}">
                <a16:creationId xmlns:a16="http://schemas.microsoft.com/office/drawing/2014/main" id="{44D6CCF6-80D9-7815-2B37-FF699E98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66" y="1609985"/>
            <a:ext cx="5296306" cy="3424021"/>
          </a:xfrm>
          <a:prstGeom prst="rect">
            <a:avLst/>
          </a:prstGeom>
        </p:spPr>
      </p:pic>
      <p:pic>
        <p:nvPicPr>
          <p:cNvPr id="21" name="Picture 20" descr="A graph of numbers and values&#10;&#10;AI-generated content may be incorrect.">
            <a:extLst>
              <a:ext uri="{FF2B5EF4-FFF2-40B4-BE49-F238E27FC236}">
                <a16:creationId xmlns:a16="http://schemas.microsoft.com/office/drawing/2014/main" id="{86FB067C-DA38-E454-7705-803653565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8" y="1609985"/>
            <a:ext cx="5296305" cy="34240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83D28-BB95-CC4D-EDC1-BB666111A0FB}"/>
              </a:ext>
            </a:extLst>
          </p:cNvPr>
          <p:cNvSpPr txBox="1"/>
          <p:nvPr/>
        </p:nvSpPr>
        <p:spPr bwMode="auto">
          <a:xfrm>
            <a:off x="4568758" y="5866435"/>
            <a:ext cx="3560321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Polynomial orders =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1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  <a:ea typeface="+mn-ea"/>
                <a:cs typeface="+mn-cs"/>
              </a:rPr>
              <a:t>3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5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 x</a:t>
            </a:r>
            <a:r>
              <a:rPr lang="en-US" sz="1800" kern="0" baseline="30000" dirty="0">
                <a:latin typeface="+mn-lt"/>
              </a:rPr>
              <a:t>7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368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1308</Words>
  <Application>Microsoft Office PowerPoint</Application>
  <PresentationFormat>Widescreen</PresentationFormat>
  <Paragraphs>279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Infineon 16:9</vt:lpstr>
      <vt:lpstr>Biweekly Update Presentation 01</vt:lpstr>
      <vt:lpstr>Outline</vt:lpstr>
      <vt:lpstr>What is done - Tutorials</vt:lpstr>
      <vt:lpstr>What is done – Dynamic Calibration : Recap</vt:lpstr>
      <vt:lpstr>What is done – Dynamic Calibration : Recap</vt:lpstr>
      <vt:lpstr>What is done – Dynamic Calibration : Recap</vt:lpstr>
      <vt:lpstr>What is done – Dynamic Calibration : Buffer</vt:lpstr>
      <vt:lpstr>What is done – Dynamic Calibration : Memory-SFDR</vt:lpstr>
      <vt:lpstr>What is done – Dynamic Calibration : Memory-THD</vt:lpstr>
      <vt:lpstr>What is done – Dynamic Calibration : Memory-SFDR</vt:lpstr>
      <vt:lpstr>What is done – Dynamic Calibration : Memory-THD</vt:lpstr>
      <vt:lpstr>What is the current status - Invertibility</vt:lpstr>
      <vt:lpstr>What is the current status - Invertibility</vt:lpstr>
      <vt:lpstr>What is the current status – Invertibility: Hcalib(s)</vt:lpstr>
      <vt:lpstr>What is the current status – Invertibility: Hcalib(s)</vt:lpstr>
      <vt:lpstr>Plans for the next weeks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10</cp:revision>
  <dcterms:created xsi:type="dcterms:W3CDTF">2023-11-30T10:20:59Z</dcterms:created>
  <dcterms:modified xsi:type="dcterms:W3CDTF">2025-05-29T13:41:58Z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