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46"/>
  </p:notesMasterIdLst>
  <p:handoutMasterIdLst>
    <p:handoutMasterId r:id="rId47"/>
  </p:handoutMasterIdLst>
  <p:sldIdLst>
    <p:sldId id="347" r:id="rId6"/>
    <p:sldId id="258" r:id="rId7"/>
    <p:sldId id="428" r:id="rId8"/>
    <p:sldId id="423" r:id="rId9"/>
    <p:sldId id="424" r:id="rId10"/>
    <p:sldId id="425" r:id="rId11"/>
    <p:sldId id="426" r:id="rId12"/>
    <p:sldId id="427" r:id="rId13"/>
    <p:sldId id="382" r:id="rId14"/>
    <p:sldId id="392" r:id="rId15"/>
    <p:sldId id="393" r:id="rId16"/>
    <p:sldId id="395" r:id="rId17"/>
    <p:sldId id="394" r:id="rId18"/>
    <p:sldId id="397" r:id="rId19"/>
    <p:sldId id="396" r:id="rId20"/>
    <p:sldId id="398" r:id="rId21"/>
    <p:sldId id="399" r:id="rId22"/>
    <p:sldId id="400" r:id="rId23"/>
    <p:sldId id="401" r:id="rId24"/>
    <p:sldId id="402" r:id="rId25"/>
    <p:sldId id="404" r:id="rId26"/>
    <p:sldId id="403" r:id="rId27"/>
    <p:sldId id="405" r:id="rId28"/>
    <p:sldId id="406" r:id="rId29"/>
    <p:sldId id="408" r:id="rId30"/>
    <p:sldId id="418" r:id="rId31"/>
    <p:sldId id="419" r:id="rId32"/>
    <p:sldId id="409" r:id="rId33"/>
    <p:sldId id="410" r:id="rId34"/>
    <p:sldId id="411" r:id="rId35"/>
    <p:sldId id="413" r:id="rId36"/>
    <p:sldId id="414" r:id="rId37"/>
    <p:sldId id="415" r:id="rId38"/>
    <p:sldId id="416" r:id="rId39"/>
    <p:sldId id="420" r:id="rId40"/>
    <p:sldId id="421" r:id="rId41"/>
    <p:sldId id="422" r:id="rId42"/>
    <p:sldId id="417" r:id="rId43"/>
    <p:sldId id="358" r:id="rId44"/>
    <p:sldId id="257" r:id="rId45"/>
  </p:sldIdLst>
  <p:sldSz cx="12192000" cy="6858000"/>
  <p:notesSz cx="7099300" cy="10234613"/>
  <p:custDataLst>
    <p:tags r:id="rId4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ags" Target="tags/tag1.xml"/><Relationship Id="rId8" Type="http://schemas.openxmlformats.org/officeDocument/2006/relationships/slide" Target="slides/slide3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3A5F-600C-D735-72C5-07AC63DF9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7F198-4DE2-5160-E9E6-14643F8CD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988F8-571A-FD54-59A5-77E523F4B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A5D8F39-0C37-07B1-8669-877A900FCF0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280AF-29B3-772E-F76D-950D66B08C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797EE-16EE-0B52-1459-8112A63D783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55EC1-E520-828B-4E1E-7E0563FAA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058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C7786-3D56-1E87-BCC4-E5001B1E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5CB29-C482-E8BA-3CDC-EC2F913D4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80073-5F83-A51A-9D78-89F74D740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ED15355-7203-ED03-032A-264A4E91F6B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09F4-E9F9-B99A-6B76-0772900776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63B336B-7BAE-5377-DD35-7FA003109F9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487EE-32C7-43F6-7EE2-F6A3B3BA4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8691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D794B-A398-6F23-2E01-FC5560A6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578E2-A14D-96A1-F8E1-D2D5B4E835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EB4F0-690E-16FF-4A12-46BA14960A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3EF7C2-DE07-168F-FD02-159710D3ADF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B8B81-C6CB-BDE7-79E1-95403D7C7E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3760239-EF9C-5B36-B058-E4D8435C3E3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80352-E140-1232-3174-A58E2A75F5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118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66B1-279B-6B12-9D43-B81CA8D9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D8275-8EFA-C1C7-1816-10FC412CD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76723-42D8-ED38-E3E5-2B4AE57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CC745A-0C82-08E5-6377-45A8A75DD7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D9BA-D0CA-9E6D-B890-631DC8853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B1BC2-AECA-7942-3589-E7D2BBBF6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E44-9235-1309-F37D-EED287C5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B705-AACE-56FC-A8BA-167FE9B2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F2CD4-CFA4-724A-D9F0-7D6B6945D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E3BD8-00EB-01FE-B63F-468EF77C4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FC6C06C-65BE-C39C-73ED-B27B0C9381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4C1D-1120-C485-C611-5C7994C20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059C99-B2F2-AB56-4E94-F79962A18C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A085-DF83-B44A-A7F6-FFFA43F1C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98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8E3C-7AC2-6592-597C-A74F7843A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30E3A-BA16-494B-8844-1AC7FB4A8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A1444-AAFE-91E3-99BD-95E350382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98469DE-4C66-91A8-7481-FBDF774AB3D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6C0E8-C93A-5152-1B73-434774DA16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97F399-EB6B-83F5-F9C3-90F7CDA3AF3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7B563-9983-5778-3605-A74DC9531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499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E3E54-FAF7-1DAC-309A-323748109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6D319-9CAC-14E1-E2A6-7D86C555E3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F1519-F614-56AD-04C2-6972DF0DA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B2AA8DC-3661-F5FE-2BCB-B9530A46538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0D1F-3570-5173-FBF2-7D38865D5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A9B2BD2-4253-C2B1-56BC-6226F795114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25ADE-9ABA-6404-C0E9-33B50A8E1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3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AA644-6A8F-0C11-4476-14DEAA7F9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9345B-DF71-24E8-24FE-BF37A91A5E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9D9D9D-BB41-0144-C3CF-D2FC68D0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B054C601-F617-97B2-02F0-DA9498FC450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03C9D-7E08-D6D5-3676-D3E3A20D07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0144B61-0F18-3FA6-53F6-C2EE7ACFAB1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E346E-F413-9639-6737-0A86E2471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54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086D-43D7-8B38-B9D0-0B9642809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A21FA-6177-4C58-0A4F-154F3A847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B4538-6BD5-83A2-D53A-D9C5AFEF8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31D3D0B-B0BA-4B4A-8236-DFB0D1703A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6538F-67FC-2CD2-3ED5-A759970A4E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551E84-A838-E9AE-2C6F-4A046B337A2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33CA-737F-4DB0-5036-DB47D1317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73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6294C-1A76-0E32-6D7D-8A7C466BD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329E3-93B1-4072-8EF4-7865A2950E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B4ADB1-C06F-2DA3-35B8-EDA7AEF74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7F593C8-CF48-72E1-B447-9050A703E1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7FCC7-6DC4-6665-17A4-83E005AD01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ECD60-1081-9484-F591-393215D5D55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46F53-F932-4C95-34FA-D1BA6EA6D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5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/>
            </a:br>
            <a:r>
              <a:rPr lang="en-US"/>
              <a:t>25/07/2025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FA40F-D665-5D2E-FE5C-32800677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While calculating THD of a signal, the custom function, </a:t>
            </a:r>
            <a:r>
              <a:rPr lang="en-US" i="1" dirty="0" err="1"/>
              <a:t>thd</a:t>
            </a:r>
            <a:r>
              <a:rPr lang="en-US" dirty="0"/>
              <a:t>, (under metrics folder) has been used.</a:t>
            </a:r>
          </a:p>
          <a:p>
            <a:r>
              <a:rPr lang="en-US" dirty="0"/>
              <a:t>This function is assumed to be valid since it produces THD and SFDR values that closely match those obtained from Virtuoso simulations.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54D84-0B1D-F88A-B023-EA8C65A8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THD function – Problem Definition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CFF9-67D9-1182-2C95-E83070087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FCB63-C8AA-3FD8-017F-63A31485B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screen shot of a graph&#10;&#10;AI-generated content may be incorrect.">
            <a:extLst>
              <a:ext uri="{FF2B5EF4-FFF2-40B4-BE49-F238E27FC236}">
                <a16:creationId xmlns:a16="http://schemas.microsoft.com/office/drawing/2014/main" id="{59F63E49-7A18-DDFB-C39C-B534C891D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61" y="2526961"/>
            <a:ext cx="5161328" cy="3841685"/>
          </a:xfrm>
          <a:prstGeom prst="rect">
            <a:avLst/>
          </a:prstGeom>
        </p:spPr>
      </p:pic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D6C21C5E-DE89-0178-13DC-A56AE4314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525" y="2526961"/>
            <a:ext cx="5530275" cy="374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20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CDB1-2DDB-2CB6-C8AF-425714B5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0114B-D026-85DF-12E3-2D95A61B4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While calculating THD of a signal, the custom function, </a:t>
            </a:r>
            <a:r>
              <a:rPr lang="en-US" i="1" dirty="0" err="1"/>
              <a:t>thd</a:t>
            </a:r>
            <a:r>
              <a:rPr lang="en-US" dirty="0"/>
              <a:t>, (under metrics folder) has been used.</a:t>
            </a:r>
          </a:p>
          <a:p>
            <a:r>
              <a:rPr lang="en-US" dirty="0"/>
              <a:t>This function is assumed to be valid since it produces THD and SFDR values that closely match those obtained from Virtuoso simulations.</a:t>
            </a:r>
          </a:p>
          <a:p>
            <a:r>
              <a:rPr lang="en-US" i="1" dirty="0"/>
              <a:t>Problem: </a:t>
            </a:r>
            <a:r>
              <a:rPr lang="en-US" dirty="0"/>
              <a:t>When the voltage waveform is trying to be calibrated, the custom THD function gives unrealistic spectrum results and THD values.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53E4F-033B-874C-C85B-6091C038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THD function – Problem Definition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78A70-6CD7-F096-7DBC-E838D738A6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36CC-FC09-2DFF-EA26-E9DFDDFD8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6" name="Connettore 2 12">
            <a:extLst>
              <a:ext uri="{FF2B5EF4-FFF2-40B4-BE49-F238E27FC236}">
                <a16:creationId xmlns:a16="http://schemas.microsoft.com/office/drawing/2014/main" id="{89604B60-306F-4EC6-9ABC-9CDAEABA689B}"/>
              </a:ext>
            </a:extLst>
          </p:cNvPr>
          <p:cNvCxnSpPr/>
          <p:nvPr/>
        </p:nvCxnSpPr>
        <p:spPr>
          <a:xfrm>
            <a:off x="1130465" y="3600246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3">
            <a:extLst>
              <a:ext uri="{FF2B5EF4-FFF2-40B4-BE49-F238E27FC236}">
                <a16:creationId xmlns:a16="http://schemas.microsoft.com/office/drawing/2014/main" id="{78827A18-7A96-AC2B-EB8C-19B3F9D1D2B0}"/>
              </a:ext>
            </a:extLst>
          </p:cNvPr>
          <p:cNvSpPr/>
          <p:nvPr/>
        </p:nvSpPr>
        <p:spPr bwMode="auto">
          <a:xfrm>
            <a:off x="1833849" y="3429000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onnettore 2 14">
            <a:extLst>
              <a:ext uri="{FF2B5EF4-FFF2-40B4-BE49-F238E27FC236}">
                <a16:creationId xmlns:a16="http://schemas.microsoft.com/office/drawing/2014/main" id="{8B290E6D-2BB7-5FDC-E10B-D5AE1F83715A}"/>
              </a:ext>
            </a:extLst>
          </p:cNvPr>
          <p:cNvCxnSpPr/>
          <p:nvPr/>
        </p:nvCxnSpPr>
        <p:spPr>
          <a:xfrm>
            <a:off x="3217172" y="396166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15">
            <a:extLst>
              <a:ext uri="{FF2B5EF4-FFF2-40B4-BE49-F238E27FC236}">
                <a16:creationId xmlns:a16="http://schemas.microsoft.com/office/drawing/2014/main" id="{72E5FA57-8FB5-F6FE-8771-A006E507728C}"/>
              </a:ext>
            </a:extLst>
          </p:cNvPr>
          <p:cNvCxnSpPr/>
          <p:nvPr/>
        </p:nvCxnSpPr>
        <p:spPr>
          <a:xfrm>
            <a:off x="1130465" y="425673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23">
            <a:extLst>
              <a:ext uri="{FF2B5EF4-FFF2-40B4-BE49-F238E27FC236}">
                <a16:creationId xmlns:a16="http://schemas.microsoft.com/office/drawing/2014/main" id="{3C282E64-CE99-4219-4A52-F409AC05E354}"/>
              </a:ext>
            </a:extLst>
          </p:cNvPr>
          <p:cNvCxnSpPr>
            <a:cxnSpLocks/>
          </p:cNvCxnSpPr>
          <p:nvPr/>
        </p:nvCxnSpPr>
        <p:spPr>
          <a:xfrm>
            <a:off x="1130465" y="4995966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24">
            <a:extLst>
              <a:ext uri="{FF2B5EF4-FFF2-40B4-BE49-F238E27FC236}">
                <a16:creationId xmlns:a16="http://schemas.microsoft.com/office/drawing/2014/main" id="{EE7337D7-7981-B535-1F19-97F2D2DB2F04}"/>
              </a:ext>
            </a:extLst>
          </p:cNvPr>
          <p:cNvSpPr/>
          <p:nvPr/>
        </p:nvSpPr>
        <p:spPr bwMode="auto">
          <a:xfrm>
            <a:off x="1833849" y="4824720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ttore 2 25">
            <a:extLst>
              <a:ext uri="{FF2B5EF4-FFF2-40B4-BE49-F238E27FC236}">
                <a16:creationId xmlns:a16="http://schemas.microsoft.com/office/drawing/2014/main" id="{34C0EAAD-06EF-4102-EFAB-1495F5B868DD}"/>
              </a:ext>
            </a:extLst>
          </p:cNvPr>
          <p:cNvCxnSpPr/>
          <p:nvPr/>
        </p:nvCxnSpPr>
        <p:spPr>
          <a:xfrm>
            <a:off x="4084680" y="535738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26">
            <a:extLst>
              <a:ext uri="{FF2B5EF4-FFF2-40B4-BE49-F238E27FC236}">
                <a16:creationId xmlns:a16="http://schemas.microsoft.com/office/drawing/2014/main" id="{A51D8289-4245-E6ED-61F9-4DBABA2EAEDF}"/>
              </a:ext>
            </a:extLst>
          </p:cNvPr>
          <p:cNvCxnSpPr/>
          <p:nvPr/>
        </p:nvCxnSpPr>
        <p:spPr>
          <a:xfrm>
            <a:off x="1130465" y="564273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696D7-B7E0-985E-A10F-4F5FC9DB3771}"/>
              </a:ext>
            </a:extLst>
          </p:cNvPr>
          <p:cNvSpPr txBox="1"/>
          <p:nvPr/>
        </p:nvSpPr>
        <p:spPr bwMode="auto">
          <a:xfrm>
            <a:off x="1884277" y="349068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EA26A-4CB5-CDCE-B1B9-FE1871A94230}"/>
              </a:ext>
            </a:extLst>
          </p:cNvPr>
          <p:cNvSpPr txBox="1"/>
          <p:nvPr/>
        </p:nvSpPr>
        <p:spPr bwMode="auto">
          <a:xfrm>
            <a:off x="1884277" y="411659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B8176-187E-D9A0-8128-1CB786CEC564}"/>
              </a:ext>
            </a:extLst>
          </p:cNvPr>
          <p:cNvSpPr txBox="1"/>
          <p:nvPr/>
        </p:nvSpPr>
        <p:spPr bwMode="auto">
          <a:xfrm>
            <a:off x="857530" y="3447873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41B7D7-ECB8-B65E-2402-7C0120AEA367}"/>
              </a:ext>
            </a:extLst>
          </p:cNvPr>
          <p:cNvSpPr txBox="1"/>
          <p:nvPr/>
        </p:nvSpPr>
        <p:spPr bwMode="auto">
          <a:xfrm>
            <a:off x="834369" y="4116175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>
                <a:latin typeface="+mn-lt"/>
              </a:rPr>
              <a:t>V</a:t>
            </a:r>
            <a:r>
              <a:rPr lang="en-US" sz="1800" kern="0" baseline="-25000" dirty="0">
                <a:latin typeface="+mn-lt"/>
              </a:rPr>
              <a:t>in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D43CC-9517-5B61-C4AE-18320F5AF35E}"/>
              </a:ext>
            </a:extLst>
          </p:cNvPr>
          <p:cNvSpPr txBox="1"/>
          <p:nvPr/>
        </p:nvSpPr>
        <p:spPr bwMode="auto">
          <a:xfrm>
            <a:off x="4085463" y="3800354"/>
            <a:ext cx="488936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: </a:t>
            </a:r>
            <a:r>
              <a:rPr lang="it-IT" sz="1600" i="1" kern="0" dirty="0"/>
              <a:t>Coefficients (</a:t>
            </a:r>
            <a:r>
              <a:rPr lang="en-US" sz="1600" i="1" kern="0" dirty="0" err="1"/>
              <a:t>V</a:t>
            </a:r>
            <a:r>
              <a:rPr lang="en-US" sz="1600" i="1" kern="0" baseline="-25000" dirty="0" err="1"/>
              <a:t>out</a:t>
            </a:r>
            <a:r>
              <a:rPr lang="en-US" sz="1600" i="1" kern="0" baseline="-25000" dirty="0"/>
              <a:t>                          </a:t>
            </a:r>
            <a:r>
              <a:rPr lang="en-US" sz="1600" i="1" kern="0" dirty="0"/>
              <a:t>V</a:t>
            </a:r>
            <a:r>
              <a:rPr lang="en-US" sz="1600" i="1" kern="0" baseline="-25000" dirty="0"/>
              <a:t>in</a:t>
            </a:r>
            <a:r>
              <a:rPr lang="it-IT" sz="1600" i="1" kern="0" dirty="0"/>
              <a:t>)</a:t>
            </a:r>
            <a:endParaRPr lang="tr-TR" sz="1800" i="1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E4D50E-6E80-6418-E349-4CFFDF6814D7}"/>
              </a:ext>
            </a:extLst>
          </p:cNvPr>
          <p:cNvCxnSpPr>
            <a:cxnSpLocks/>
          </p:cNvCxnSpPr>
          <p:nvPr/>
        </p:nvCxnSpPr>
        <p:spPr>
          <a:xfrm>
            <a:off x="6290553" y="3961664"/>
            <a:ext cx="771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3A667C-77D3-651B-E05E-8ADAEBDDC51D}"/>
              </a:ext>
            </a:extLst>
          </p:cNvPr>
          <p:cNvSpPr txBox="1"/>
          <p:nvPr/>
        </p:nvSpPr>
        <p:spPr bwMode="auto">
          <a:xfrm>
            <a:off x="6394879" y="3692536"/>
            <a:ext cx="563076" cy="307777"/>
          </a:xfrm>
          <a:custGeom>
            <a:avLst/>
            <a:gdLst>
              <a:gd name="connsiteX0" fmla="*/ 0 w 6108970"/>
              <a:gd name="connsiteY0" fmla="*/ 0 h 307777"/>
              <a:gd name="connsiteX1" fmla="*/ 6108970 w 6108970"/>
              <a:gd name="connsiteY1" fmla="*/ 0 h 307777"/>
              <a:gd name="connsiteX2" fmla="*/ 6108970 w 6108970"/>
              <a:gd name="connsiteY2" fmla="*/ 307777 h 307777"/>
              <a:gd name="connsiteX3" fmla="*/ 0 w 6108970"/>
              <a:gd name="connsiteY3" fmla="*/ 307777 h 307777"/>
              <a:gd name="connsiteX4" fmla="*/ 0 w 6108970"/>
              <a:gd name="connsiteY4" fmla="*/ 0 h 307777"/>
              <a:gd name="connsiteX0" fmla="*/ 0 w 6108970"/>
              <a:gd name="connsiteY0" fmla="*/ 0 h 317505"/>
              <a:gd name="connsiteX1" fmla="*/ 6108970 w 6108970"/>
              <a:gd name="connsiteY1" fmla="*/ 0 h 317505"/>
              <a:gd name="connsiteX2" fmla="*/ 4221804 w 6108970"/>
              <a:gd name="connsiteY2" fmla="*/ 317505 h 317505"/>
              <a:gd name="connsiteX3" fmla="*/ 0 w 6108970"/>
              <a:gd name="connsiteY3" fmla="*/ 307777 h 317505"/>
              <a:gd name="connsiteX4" fmla="*/ 0 w 6108970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4309352"/>
              <a:gd name="connsiteY0" fmla="*/ 0 h 317505"/>
              <a:gd name="connsiteX1" fmla="*/ 4309352 w 4309352"/>
              <a:gd name="connsiteY1" fmla="*/ 48638 h 317505"/>
              <a:gd name="connsiteX2" fmla="*/ 4221804 w 4309352"/>
              <a:gd name="connsiteY2" fmla="*/ 317505 h 317505"/>
              <a:gd name="connsiteX3" fmla="*/ 0 w 4309352"/>
              <a:gd name="connsiteY3" fmla="*/ 307777 h 317505"/>
              <a:gd name="connsiteX4" fmla="*/ 0 w 4309352"/>
              <a:gd name="connsiteY4" fmla="*/ 0 h 317505"/>
              <a:gd name="connsiteX0" fmla="*/ 0 w 4371621"/>
              <a:gd name="connsiteY0" fmla="*/ 0 h 317505"/>
              <a:gd name="connsiteX1" fmla="*/ 4309352 w 4371621"/>
              <a:gd name="connsiteY1" fmla="*/ 48638 h 317505"/>
              <a:gd name="connsiteX2" fmla="*/ 4221804 w 4371621"/>
              <a:gd name="connsiteY2" fmla="*/ 317505 h 317505"/>
              <a:gd name="connsiteX3" fmla="*/ 0 w 4371621"/>
              <a:gd name="connsiteY3" fmla="*/ 307777 h 317505"/>
              <a:gd name="connsiteX4" fmla="*/ 0 w 4371621"/>
              <a:gd name="connsiteY4" fmla="*/ 0 h 317505"/>
              <a:gd name="connsiteX0" fmla="*/ 0 w 4430220"/>
              <a:gd name="connsiteY0" fmla="*/ 0 h 327232"/>
              <a:gd name="connsiteX1" fmla="*/ 4309352 w 4430220"/>
              <a:gd name="connsiteY1" fmla="*/ 48638 h 327232"/>
              <a:gd name="connsiteX2" fmla="*/ 4299626 w 4430220"/>
              <a:gd name="connsiteY2" fmla="*/ 327232 h 327232"/>
              <a:gd name="connsiteX3" fmla="*/ 0 w 4430220"/>
              <a:gd name="connsiteY3" fmla="*/ 307777 h 327232"/>
              <a:gd name="connsiteX4" fmla="*/ 0 w 4430220"/>
              <a:gd name="connsiteY4" fmla="*/ 0 h 32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0220" h="327232">
                <a:moveTo>
                  <a:pt x="0" y="0"/>
                </a:moveTo>
                <a:lnTo>
                  <a:pt x="4309352" y="48638"/>
                </a:lnTo>
                <a:cubicBezTo>
                  <a:pt x="4225045" y="180414"/>
                  <a:pt x="4627124" y="234367"/>
                  <a:pt x="4299626" y="327232"/>
                </a:cubicBez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400" i="1" kern="0" dirty="0"/>
              <a:t>h</a:t>
            </a:r>
            <a:r>
              <a:rPr lang="it-IT" sz="1400" i="1" kern="0" baseline="-25000" dirty="0"/>
              <a:t>i</a:t>
            </a:r>
            <a:r>
              <a:rPr lang="it-IT" sz="1400" i="1" kern="0" dirty="0"/>
              <a:t>(j) </a:t>
            </a:r>
            <a:endParaRPr lang="tr-TR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C5DC3-48F3-C423-8A2F-4664C5FC06E5}"/>
              </a:ext>
            </a:extLst>
          </p:cNvPr>
          <p:cNvSpPr txBox="1"/>
          <p:nvPr/>
        </p:nvSpPr>
        <p:spPr bwMode="auto">
          <a:xfrm>
            <a:off x="2298897" y="5167212"/>
            <a:ext cx="1546912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i="1" kern="0" baseline="0" dirty="0">
                <a:latin typeface="+mn-lt"/>
                <a:ea typeface="+mn-ea"/>
                <a:cs typeface="+mn-cs"/>
              </a:rPr>
              <a:t>Calibration</a:t>
            </a:r>
            <a:endParaRPr lang="tr-TR" sz="1800" i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2B261-E06A-3BCA-B401-01A3E6DF5369}"/>
              </a:ext>
            </a:extLst>
          </p:cNvPr>
          <p:cNvSpPr txBox="1"/>
          <p:nvPr/>
        </p:nvSpPr>
        <p:spPr bwMode="auto">
          <a:xfrm>
            <a:off x="732633" y="4824720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5BF0B-E97B-9315-B108-55AF78814A1A}"/>
              </a:ext>
            </a:extLst>
          </p:cNvPr>
          <p:cNvSpPr txBox="1"/>
          <p:nvPr/>
        </p:nvSpPr>
        <p:spPr bwMode="auto">
          <a:xfrm>
            <a:off x="615839" y="5469090"/>
            <a:ext cx="5642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</a:t>
            </a:r>
            <a:endParaRPr lang="tr-TR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8F98F-533B-B80F-AB37-A6BFD3E0CB5C}"/>
              </a:ext>
            </a:extLst>
          </p:cNvPr>
          <p:cNvSpPr txBox="1"/>
          <p:nvPr/>
        </p:nvSpPr>
        <p:spPr bwMode="auto">
          <a:xfrm>
            <a:off x="4880345" y="5206445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calib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1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9354B-274F-79FA-D910-629D42323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2E5B14-8470-A3BC-B0B8-2EEBCA802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Calibrated Waveform </a:t>
            </a:r>
            <a:br>
              <a:rPr lang="en-US" sz="3600" dirty="0"/>
            </a:br>
            <a:r>
              <a:rPr lang="en-US" sz="3600" dirty="0"/>
              <a:t>Custom THD function </a:t>
            </a:r>
          </a:p>
        </p:txBody>
      </p:sp>
    </p:spTree>
    <p:extLst>
      <p:ext uri="{BB962C8B-B14F-4D97-AF65-F5344CB8AC3E}">
        <p14:creationId xmlns:p14="http://schemas.microsoft.com/office/powerpoint/2010/main" val="385683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17270-2B9C-A824-F47B-955E07D89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B65AE-F6CB-E455-BA00-08937A01A17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AB4888-B132-0A56-C509-FD3D82A07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Calibrated Waveform - Custom THD function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8F27B-E9A0-3912-C19D-2C6296A479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98A53-EF16-B585-01C3-330325168C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20" name="Picture 19" descr="A screen shot of a graph&#10;&#10;AI-generated content may be incorrect.">
            <a:extLst>
              <a:ext uri="{FF2B5EF4-FFF2-40B4-BE49-F238E27FC236}">
                <a16:creationId xmlns:a16="http://schemas.microsoft.com/office/drawing/2014/main" id="{4A0D19F4-5F78-BA5F-6472-B0C6670F9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15018" r="8564"/>
          <a:stretch>
            <a:fillRect/>
          </a:stretch>
        </p:blipFill>
        <p:spPr>
          <a:xfrm>
            <a:off x="691973" y="1268414"/>
            <a:ext cx="10805654" cy="47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342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FC123-90B8-9D63-CD0E-7E00289A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434D8E-F304-AC1C-B2A4-4B2AB7E7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Calibrated Waveform </a:t>
            </a:r>
            <a:br>
              <a:rPr lang="en-US" sz="3600" dirty="0"/>
            </a:br>
            <a:r>
              <a:rPr lang="en-US" sz="3600" dirty="0"/>
              <a:t>MATLAB Function</a:t>
            </a:r>
          </a:p>
        </p:txBody>
      </p:sp>
    </p:spTree>
    <p:extLst>
      <p:ext uri="{BB962C8B-B14F-4D97-AF65-F5344CB8AC3E}">
        <p14:creationId xmlns:p14="http://schemas.microsoft.com/office/powerpoint/2010/main" val="1681538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32650-4BF5-BFA3-5FDB-419551AD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B5F5FF-1A99-C611-7EE5-2DFCA87CB26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228DD1-3F5C-A581-8788-286EF7DA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116249"/>
            <a:ext cx="9613068" cy="720000"/>
          </a:xfrm>
        </p:spPr>
        <p:txBody>
          <a:bodyPr/>
          <a:lstStyle/>
          <a:p>
            <a:r>
              <a:rPr lang="en-US" dirty="0"/>
              <a:t>Calibrated Waveform - MATLAB Function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381BC-661C-989B-B7E1-EC117B2643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E950D1-1F9E-A803-90E8-FE735ECFD15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Picture 8" descr="A screen shot of a graph&#10;&#10;AI-generated content may be incorrect.">
            <a:extLst>
              <a:ext uri="{FF2B5EF4-FFF2-40B4-BE49-F238E27FC236}">
                <a16:creationId xmlns:a16="http://schemas.microsoft.com/office/drawing/2014/main" id="{5440B973-C9F3-BBE5-FCFA-84F56A306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14033" r="7447" b="6596"/>
          <a:stretch>
            <a:fillRect/>
          </a:stretch>
        </p:blipFill>
        <p:spPr>
          <a:xfrm>
            <a:off x="1186774" y="1346236"/>
            <a:ext cx="10321048" cy="44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13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356F-F85D-E059-41C9-E776F99D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625AA5-E3F0-FDA7-6B10-B672E40A9D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A2CA70-5510-4338-B303-588A401E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16249"/>
            <a:ext cx="9937609" cy="720000"/>
          </a:xfrm>
        </p:spPr>
        <p:txBody>
          <a:bodyPr/>
          <a:lstStyle/>
          <a:p>
            <a:r>
              <a:rPr lang="en-US" dirty="0"/>
              <a:t>Calibrated Waveform - MATLAB Function (Aliased option)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111B2-50DC-E340-DEC7-FCD5DB8C499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57398-EA4B-4705-34CE-D50D2917F2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Picture 7" descr="A screen shot of a graph&#10;&#10;AI-generated content may be incorrect.">
            <a:extLst>
              <a:ext uri="{FF2B5EF4-FFF2-40B4-BE49-F238E27FC236}">
                <a16:creationId xmlns:a16="http://schemas.microsoft.com/office/drawing/2014/main" id="{17E6D5B3-23B7-6BE6-35D1-112389F7F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1" t="11493" r="7314" b="6735"/>
          <a:stretch>
            <a:fillRect/>
          </a:stretch>
        </p:blipFill>
        <p:spPr>
          <a:xfrm>
            <a:off x="972765" y="1268414"/>
            <a:ext cx="10434562" cy="461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62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4B7E4-4D7E-0F41-F2A0-76965FA18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EA8AA6-2C3D-7820-9A1A-F7D429998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25025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F3CBC-0F2B-6E2C-E04C-6B23BBC5C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6867CE-3641-9E07-04D5-B0F6545E409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 more custom THD (or SFDR) function is going to be used to analyze a waveform.</a:t>
            </a:r>
          </a:p>
          <a:p>
            <a:r>
              <a:rPr lang="en-US" dirty="0"/>
              <a:t>Only MATLAB default functions for SFDR and THD will be used.</a:t>
            </a:r>
          </a:p>
          <a:p>
            <a:r>
              <a:rPr lang="en-US" dirty="0"/>
              <a:t>The option, “aliased”, should be set when MATLAB default function are used.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AFE86B-977D-2C6C-51E2-A1422A55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What is done: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3552F0-8034-C77E-8A6A-EA1B6084D00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BB41EE-1596-D7C7-25A6-19CECE1A642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707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2DB3D-0361-8340-300F-1B1D746B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7EDB0F-B745-0D1F-FBC0-4619759B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</a:t>
            </a:r>
          </a:p>
        </p:txBody>
      </p:sp>
    </p:spTree>
    <p:extLst>
      <p:ext uri="{BB962C8B-B14F-4D97-AF65-F5344CB8AC3E}">
        <p14:creationId xmlns:p14="http://schemas.microsoft.com/office/powerpoint/2010/main" val="1578323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Linear Memory Analysis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Memory Sweep Analysis</a:t>
            </a:r>
          </a:p>
          <a:p>
            <a:pPr>
              <a:lnSpc>
                <a:spcPct val="250000"/>
              </a:lnSpc>
            </a:pPr>
            <a:r>
              <a:rPr lang="en-US" dirty="0"/>
              <a:t>What is the current status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A4238-F03A-9E5F-5BB7-042424DA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99611-7FA2-4A24-873C-E8F4AAE63F7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 to determine coefficients? Should we include the number of memorial terms? If so, how much?</a:t>
            </a:r>
          </a:p>
          <a:p>
            <a:r>
              <a:rPr lang="en-US" dirty="0"/>
              <a:t>What about polynomial ones?</a:t>
            </a:r>
          </a:p>
          <a:p>
            <a:r>
              <a:rPr lang="en-US" dirty="0"/>
              <a:t>How to find optimal number of coefficients? </a:t>
            </a:r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C5D785-B80D-7EB3-8E3B-7B951588D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Reanalyze direct calibration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2D3EA-94B9-8E08-B0AC-F7EEFE5756C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2A051E-0182-EC44-3841-B96E5F7210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24" name="Connettore 2 12">
            <a:extLst>
              <a:ext uri="{FF2B5EF4-FFF2-40B4-BE49-F238E27FC236}">
                <a16:creationId xmlns:a16="http://schemas.microsoft.com/office/drawing/2014/main" id="{27B30D92-4415-D7CD-CF98-D27E61B7C695}"/>
              </a:ext>
            </a:extLst>
          </p:cNvPr>
          <p:cNvCxnSpPr/>
          <p:nvPr/>
        </p:nvCxnSpPr>
        <p:spPr>
          <a:xfrm>
            <a:off x="1072099" y="147370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3">
            <a:extLst>
              <a:ext uri="{FF2B5EF4-FFF2-40B4-BE49-F238E27FC236}">
                <a16:creationId xmlns:a16="http://schemas.microsoft.com/office/drawing/2014/main" id="{B84565BB-7DD5-30E6-26BE-703D92ECF114}"/>
              </a:ext>
            </a:extLst>
          </p:cNvPr>
          <p:cNvSpPr/>
          <p:nvPr/>
        </p:nvSpPr>
        <p:spPr bwMode="auto">
          <a:xfrm>
            <a:off x="1775483" y="1302461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6" name="Connettore 2 14">
            <a:extLst>
              <a:ext uri="{FF2B5EF4-FFF2-40B4-BE49-F238E27FC236}">
                <a16:creationId xmlns:a16="http://schemas.microsoft.com/office/drawing/2014/main" id="{2C8283C7-8437-BD1C-3E56-2DAF4009313A}"/>
              </a:ext>
            </a:extLst>
          </p:cNvPr>
          <p:cNvCxnSpPr/>
          <p:nvPr/>
        </p:nvCxnSpPr>
        <p:spPr>
          <a:xfrm>
            <a:off x="3158806" y="183512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15">
            <a:extLst>
              <a:ext uri="{FF2B5EF4-FFF2-40B4-BE49-F238E27FC236}">
                <a16:creationId xmlns:a16="http://schemas.microsoft.com/office/drawing/2014/main" id="{BFE04E23-CBA6-CD11-FB1F-0BE82A2FD745}"/>
              </a:ext>
            </a:extLst>
          </p:cNvPr>
          <p:cNvCxnSpPr/>
          <p:nvPr/>
        </p:nvCxnSpPr>
        <p:spPr>
          <a:xfrm>
            <a:off x="1072099" y="2130198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3">
            <a:extLst>
              <a:ext uri="{FF2B5EF4-FFF2-40B4-BE49-F238E27FC236}">
                <a16:creationId xmlns:a16="http://schemas.microsoft.com/office/drawing/2014/main" id="{61E5BA29-3C05-267D-B864-4DF47796C95A}"/>
              </a:ext>
            </a:extLst>
          </p:cNvPr>
          <p:cNvCxnSpPr>
            <a:cxnSpLocks/>
          </p:cNvCxnSpPr>
          <p:nvPr/>
        </p:nvCxnSpPr>
        <p:spPr>
          <a:xfrm>
            <a:off x="1072099" y="286942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ttangolo 24">
            <a:extLst>
              <a:ext uri="{FF2B5EF4-FFF2-40B4-BE49-F238E27FC236}">
                <a16:creationId xmlns:a16="http://schemas.microsoft.com/office/drawing/2014/main" id="{B2891231-D399-FB93-0863-ED17A2AA9E88}"/>
              </a:ext>
            </a:extLst>
          </p:cNvPr>
          <p:cNvSpPr/>
          <p:nvPr/>
        </p:nvSpPr>
        <p:spPr bwMode="auto">
          <a:xfrm>
            <a:off x="1775483" y="2698181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30" name="Connettore 2 25">
            <a:extLst>
              <a:ext uri="{FF2B5EF4-FFF2-40B4-BE49-F238E27FC236}">
                <a16:creationId xmlns:a16="http://schemas.microsoft.com/office/drawing/2014/main" id="{5A4048BD-5979-F83E-4F91-2E623CC384EA}"/>
              </a:ext>
            </a:extLst>
          </p:cNvPr>
          <p:cNvCxnSpPr/>
          <p:nvPr/>
        </p:nvCxnSpPr>
        <p:spPr>
          <a:xfrm>
            <a:off x="4026314" y="3230845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26">
            <a:extLst>
              <a:ext uri="{FF2B5EF4-FFF2-40B4-BE49-F238E27FC236}">
                <a16:creationId xmlns:a16="http://schemas.microsoft.com/office/drawing/2014/main" id="{3E76C5A8-3A57-293F-6769-992A3BE37658}"/>
              </a:ext>
            </a:extLst>
          </p:cNvPr>
          <p:cNvCxnSpPr/>
          <p:nvPr/>
        </p:nvCxnSpPr>
        <p:spPr>
          <a:xfrm>
            <a:off x="1072099" y="3516191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08AC86-0D03-7A64-5703-AD114F616F7E}"/>
              </a:ext>
            </a:extLst>
          </p:cNvPr>
          <p:cNvSpPr txBox="1"/>
          <p:nvPr/>
        </p:nvSpPr>
        <p:spPr bwMode="auto">
          <a:xfrm>
            <a:off x="1825911" y="1364149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CBB409-AE00-8CD3-25BB-E98868AC2E7A}"/>
              </a:ext>
            </a:extLst>
          </p:cNvPr>
          <p:cNvSpPr txBox="1"/>
          <p:nvPr/>
        </p:nvSpPr>
        <p:spPr bwMode="auto">
          <a:xfrm>
            <a:off x="1825911" y="199005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9BCD1B-916B-21E1-45BD-76AC1AA3A4DE}"/>
              </a:ext>
            </a:extLst>
          </p:cNvPr>
          <p:cNvSpPr txBox="1"/>
          <p:nvPr/>
        </p:nvSpPr>
        <p:spPr bwMode="auto">
          <a:xfrm>
            <a:off x="799164" y="1321334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9EC42B-3523-BAE4-6120-E3787E683398}"/>
              </a:ext>
            </a:extLst>
          </p:cNvPr>
          <p:cNvSpPr txBox="1"/>
          <p:nvPr/>
        </p:nvSpPr>
        <p:spPr bwMode="auto">
          <a:xfrm>
            <a:off x="776003" y="1989636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>
                <a:latin typeface="+mn-lt"/>
              </a:rPr>
              <a:t>V</a:t>
            </a:r>
            <a:r>
              <a:rPr lang="en-US" sz="1800" kern="0" baseline="-25000" dirty="0">
                <a:latin typeface="+mn-lt"/>
              </a:rPr>
              <a:t>in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7AAF54-B299-3ECF-5941-0688C31E9D6E}"/>
              </a:ext>
            </a:extLst>
          </p:cNvPr>
          <p:cNvSpPr txBox="1"/>
          <p:nvPr/>
        </p:nvSpPr>
        <p:spPr bwMode="auto">
          <a:xfrm>
            <a:off x="4027097" y="1673815"/>
            <a:ext cx="488936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: </a:t>
            </a:r>
            <a:r>
              <a:rPr lang="it-IT" sz="1600" i="1" kern="0" dirty="0"/>
              <a:t>Coefficients (</a:t>
            </a:r>
            <a:r>
              <a:rPr lang="en-US" sz="1600" i="1" kern="0" dirty="0" err="1"/>
              <a:t>V</a:t>
            </a:r>
            <a:r>
              <a:rPr lang="en-US" sz="1600" i="1" kern="0" baseline="-25000" dirty="0" err="1"/>
              <a:t>out</a:t>
            </a:r>
            <a:r>
              <a:rPr lang="en-US" sz="1600" i="1" kern="0" baseline="-25000" dirty="0"/>
              <a:t>                          </a:t>
            </a:r>
            <a:r>
              <a:rPr lang="en-US" sz="1600" i="1" kern="0" dirty="0"/>
              <a:t>V</a:t>
            </a:r>
            <a:r>
              <a:rPr lang="en-US" sz="1600" i="1" kern="0" baseline="-25000" dirty="0"/>
              <a:t>in</a:t>
            </a:r>
            <a:r>
              <a:rPr lang="it-IT" sz="1600" i="1" kern="0" dirty="0"/>
              <a:t>)</a:t>
            </a:r>
            <a:endParaRPr lang="tr-TR" sz="1800" i="1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BF3124-B17F-3B5B-5CD1-6CC8BF968C7A}"/>
              </a:ext>
            </a:extLst>
          </p:cNvPr>
          <p:cNvCxnSpPr>
            <a:cxnSpLocks/>
          </p:cNvCxnSpPr>
          <p:nvPr/>
        </p:nvCxnSpPr>
        <p:spPr>
          <a:xfrm>
            <a:off x="6232187" y="1835125"/>
            <a:ext cx="771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429E7B3-EB80-3F4A-0990-0EA505819192}"/>
              </a:ext>
            </a:extLst>
          </p:cNvPr>
          <p:cNvSpPr txBox="1"/>
          <p:nvPr/>
        </p:nvSpPr>
        <p:spPr bwMode="auto">
          <a:xfrm>
            <a:off x="6336513" y="1565997"/>
            <a:ext cx="563076" cy="307777"/>
          </a:xfrm>
          <a:custGeom>
            <a:avLst/>
            <a:gdLst>
              <a:gd name="connsiteX0" fmla="*/ 0 w 6108970"/>
              <a:gd name="connsiteY0" fmla="*/ 0 h 307777"/>
              <a:gd name="connsiteX1" fmla="*/ 6108970 w 6108970"/>
              <a:gd name="connsiteY1" fmla="*/ 0 h 307777"/>
              <a:gd name="connsiteX2" fmla="*/ 6108970 w 6108970"/>
              <a:gd name="connsiteY2" fmla="*/ 307777 h 307777"/>
              <a:gd name="connsiteX3" fmla="*/ 0 w 6108970"/>
              <a:gd name="connsiteY3" fmla="*/ 307777 h 307777"/>
              <a:gd name="connsiteX4" fmla="*/ 0 w 6108970"/>
              <a:gd name="connsiteY4" fmla="*/ 0 h 307777"/>
              <a:gd name="connsiteX0" fmla="*/ 0 w 6108970"/>
              <a:gd name="connsiteY0" fmla="*/ 0 h 317505"/>
              <a:gd name="connsiteX1" fmla="*/ 6108970 w 6108970"/>
              <a:gd name="connsiteY1" fmla="*/ 0 h 317505"/>
              <a:gd name="connsiteX2" fmla="*/ 4221804 w 6108970"/>
              <a:gd name="connsiteY2" fmla="*/ 317505 h 317505"/>
              <a:gd name="connsiteX3" fmla="*/ 0 w 6108970"/>
              <a:gd name="connsiteY3" fmla="*/ 307777 h 317505"/>
              <a:gd name="connsiteX4" fmla="*/ 0 w 6108970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4309352"/>
              <a:gd name="connsiteY0" fmla="*/ 0 h 317505"/>
              <a:gd name="connsiteX1" fmla="*/ 4309352 w 4309352"/>
              <a:gd name="connsiteY1" fmla="*/ 48638 h 317505"/>
              <a:gd name="connsiteX2" fmla="*/ 4221804 w 4309352"/>
              <a:gd name="connsiteY2" fmla="*/ 317505 h 317505"/>
              <a:gd name="connsiteX3" fmla="*/ 0 w 4309352"/>
              <a:gd name="connsiteY3" fmla="*/ 307777 h 317505"/>
              <a:gd name="connsiteX4" fmla="*/ 0 w 4309352"/>
              <a:gd name="connsiteY4" fmla="*/ 0 h 317505"/>
              <a:gd name="connsiteX0" fmla="*/ 0 w 4371621"/>
              <a:gd name="connsiteY0" fmla="*/ 0 h 317505"/>
              <a:gd name="connsiteX1" fmla="*/ 4309352 w 4371621"/>
              <a:gd name="connsiteY1" fmla="*/ 48638 h 317505"/>
              <a:gd name="connsiteX2" fmla="*/ 4221804 w 4371621"/>
              <a:gd name="connsiteY2" fmla="*/ 317505 h 317505"/>
              <a:gd name="connsiteX3" fmla="*/ 0 w 4371621"/>
              <a:gd name="connsiteY3" fmla="*/ 307777 h 317505"/>
              <a:gd name="connsiteX4" fmla="*/ 0 w 4371621"/>
              <a:gd name="connsiteY4" fmla="*/ 0 h 317505"/>
              <a:gd name="connsiteX0" fmla="*/ 0 w 4430220"/>
              <a:gd name="connsiteY0" fmla="*/ 0 h 327232"/>
              <a:gd name="connsiteX1" fmla="*/ 4309352 w 4430220"/>
              <a:gd name="connsiteY1" fmla="*/ 48638 h 327232"/>
              <a:gd name="connsiteX2" fmla="*/ 4299626 w 4430220"/>
              <a:gd name="connsiteY2" fmla="*/ 327232 h 327232"/>
              <a:gd name="connsiteX3" fmla="*/ 0 w 4430220"/>
              <a:gd name="connsiteY3" fmla="*/ 307777 h 327232"/>
              <a:gd name="connsiteX4" fmla="*/ 0 w 4430220"/>
              <a:gd name="connsiteY4" fmla="*/ 0 h 32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0220" h="327232">
                <a:moveTo>
                  <a:pt x="0" y="0"/>
                </a:moveTo>
                <a:lnTo>
                  <a:pt x="4309352" y="48638"/>
                </a:lnTo>
                <a:cubicBezTo>
                  <a:pt x="4225045" y="180414"/>
                  <a:pt x="4627124" y="234367"/>
                  <a:pt x="4299626" y="327232"/>
                </a:cubicBez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400" i="1" kern="0" dirty="0"/>
              <a:t>h</a:t>
            </a:r>
            <a:r>
              <a:rPr lang="it-IT" sz="1400" i="1" kern="0" baseline="-25000" dirty="0"/>
              <a:t>i</a:t>
            </a:r>
            <a:r>
              <a:rPr lang="it-IT" sz="1400" i="1" kern="0" dirty="0"/>
              <a:t>(j) </a:t>
            </a:r>
            <a:endParaRPr lang="tr-TR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5F4022-0E25-BC0E-C0A2-710FE0311033}"/>
              </a:ext>
            </a:extLst>
          </p:cNvPr>
          <p:cNvSpPr txBox="1"/>
          <p:nvPr/>
        </p:nvSpPr>
        <p:spPr bwMode="auto">
          <a:xfrm>
            <a:off x="2240531" y="3040673"/>
            <a:ext cx="1546912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i="1" kern="0" baseline="0" dirty="0">
                <a:latin typeface="+mn-lt"/>
                <a:ea typeface="+mn-ea"/>
                <a:cs typeface="+mn-cs"/>
              </a:rPr>
              <a:t>Calibration</a:t>
            </a:r>
            <a:endParaRPr lang="tr-TR" sz="1800" i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410628-EFE1-E007-44D8-5E6C16E20E97}"/>
              </a:ext>
            </a:extLst>
          </p:cNvPr>
          <p:cNvSpPr txBox="1"/>
          <p:nvPr/>
        </p:nvSpPr>
        <p:spPr bwMode="auto">
          <a:xfrm>
            <a:off x="674267" y="2698181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56754-72BE-B8A5-A0EF-07115EA0F272}"/>
              </a:ext>
            </a:extLst>
          </p:cNvPr>
          <p:cNvSpPr txBox="1"/>
          <p:nvPr/>
        </p:nvSpPr>
        <p:spPr bwMode="auto">
          <a:xfrm>
            <a:off x="4821979" y="3079906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calib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C9927-DE5C-80BD-252D-1E59CAB72C70}"/>
              </a:ext>
            </a:extLst>
          </p:cNvPr>
          <p:cNvSpPr txBox="1"/>
          <p:nvPr/>
        </p:nvSpPr>
        <p:spPr bwMode="auto">
          <a:xfrm>
            <a:off x="586652" y="3342551"/>
            <a:ext cx="5642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0133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7935-ECC4-130F-A675-69EB5180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96BB5D-298B-ACC1-1042-2B56A1C44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Setup</a:t>
            </a:r>
          </a:p>
        </p:txBody>
      </p:sp>
    </p:spTree>
    <p:extLst>
      <p:ext uri="{BB962C8B-B14F-4D97-AF65-F5344CB8AC3E}">
        <p14:creationId xmlns:p14="http://schemas.microsoft.com/office/powerpoint/2010/main" val="2429140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2FCA-5FE6-4E21-A99F-C1087E98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A3B6DE-2BD9-536E-CB5E-D8DFAC98774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sz="2400" dirty="0"/>
                  <a:t>Export the input and output voltage waveform from virtuoso @ only 1GHz, 1.5GHz, and 2GHz.</a:t>
                </a:r>
              </a:p>
              <a:p>
                <a:r>
                  <a:rPr lang="en-US" sz="2400" dirty="0"/>
                  <a:t>Run the calibration for each frequency based on every possible combination below:</a:t>
                </a:r>
              </a:p>
              <a:p>
                <a:pPr lvl="1"/>
                <a:r>
                  <a:rPr lang="en-US" sz="2000" dirty="0"/>
                  <a:t>Polynomial terms: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  <m:sSup>
                          <m:sSup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Memorial terms: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−2)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−3)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      </m:t>
                    </m:r>
                    <m:d>
                      <m:dPr>
                        <m:begChr m:val="{"/>
                        <m:endChr m:val="}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..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−5)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Calculate the coefficients by using </a:t>
                </a:r>
                <a:r>
                  <a:rPr lang="en-US" sz="2400" dirty="0" err="1"/>
                  <a:t>lsqcurvefit</a:t>
                </a:r>
                <a:r>
                  <a:rPr lang="en-US" sz="2400" dirty="0"/>
                  <a:t> method.</a:t>
                </a:r>
              </a:p>
              <a:p>
                <a:r>
                  <a:rPr lang="en-US" sz="2400" dirty="0"/>
                  <a:t>Apply the coefficients to the output voltage waveform so we get a new calibrated output waveform.</a:t>
                </a:r>
              </a:p>
              <a:p>
                <a:r>
                  <a:rPr lang="en-US" sz="2400" dirty="0"/>
                  <a:t>Analyze the calibrated output waveform by using default MATLAB functions, THD and SFDR.</a:t>
                </a:r>
              </a:p>
              <a:p>
                <a:r>
                  <a:rPr lang="en-US" sz="2400" dirty="0"/>
                  <a:t>Do it for every frequency.</a:t>
                </a:r>
              </a:p>
              <a:p>
                <a:r>
                  <a:rPr lang="en-US" sz="2400" dirty="0"/>
                  <a:t>Compare the results with respect to different combinations of terms.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dirty="0"/>
              </a:p>
              <a:p>
                <a:endParaRPr lang="tr-TR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EA3B6DE-2BD9-536E-CB5E-D8DFAC987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534" t="-1073" r="-1429" b="-321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1B07484-2566-D0FE-8507-9002FB2EA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Setup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391DE-E579-5D58-42D5-BC36A02610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F7DAC-7719-8F85-9AC2-8CA673796EC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940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DF13-C477-8514-A5F4-B8DACF59B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0A3AC-556A-53C3-8234-EBA096A3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Polynomial Terms</a:t>
            </a:r>
          </a:p>
        </p:txBody>
      </p:sp>
    </p:spTree>
    <p:extLst>
      <p:ext uri="{BB962C8B-B14F-4D97-AF65-F5344CB8AC3E}">
        <p14:creationId xmlns:p14="http://schemas.microsoft.com/office/powerpoint/2010/main" val="983407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05B76-2A0A-87B7-45A8-450EA8FCE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37B442-2734-80C7-00A3-F23333AC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(no Mem)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D5BA8-91D1-F992-5EF0-044B309915F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EE1D4-F6F5-2B31-CFD0-2F4B85538F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1" name="Picture 10" descr="A graph showing a number of different types of information&#10;&#10;AI-generated content may be incorrect.">
            <a:extLst>
              <a:ext uri="{FF2B5EF4-FFF2-40B4-BE49-F238E27FC236}">
                <a16:creationId xmlns:a16="http://schemas.microsoft.com/office/drawing/2014/main" id="{0CAE103A-A39E-8467-7DAE-F1D87ED8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" t="1786" r="5851" b="2839"/>
          <a:stretch>
            <a:fillRect/>
          </a:stretch>
        </p:blipFill>
        <p:spPr>
          <a:xfrm>
            <a:off x="455270" y="1104089"/>
            <a:ext cx="11557558" cy="481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34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E7F94-0D5D-9294-8D85-CAEF2B9C7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5A4A63-0C0B-DD41-C245-F963BBF55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1)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A09ECF-F623-F646-8BB0-FF1C5A1A3D6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A565C-C614-6E22-A462-6DCA6D1AF3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6C73EC1-A766-797E-3284-74512D3281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1" r="4693" b="2613"/>
          <a:stretch>
            <a:fillRect/>
          </a:stretch>
        </p:blipFill>
        <p:spPr>
          <a:xfrm>
            <a:off x="765242" y="1164479"/>
            <a:ext cx="10661515" cy="4529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04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7ABC0-07BE-1271-4C3F-DE43E53C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F31FA-BF6F-C46D-7FED-A4BFD2418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2)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5135A7-1C2D-5FEC-1FC1-B23C3DD119B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C2FF6-427F-E70B-B440-4C3ECE6FF7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4830F6EA-3194-E872-56EF-BD9C8FC9F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9" t="2694" r="6091"/>
          <a:stretch>
            <a:fillRect/>
          </a:stretch>
        </p:blipFill>
        <p:spPr>
          <a:xfrm>
            <a:off x="963038" y="1245139"/>
            <a:ext cx="10486417" cy="449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416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040EC-E578-D2D4-749B-7A54E99B0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6EEA78-1ACE-CA4A-6C2D-F3071756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3)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84555-AFAD-AE5D-818C-48A0EFFFB4D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56A58-BC93-2EA9-4F27-A1807705D3F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9829F718-9E63-6AFA-467A-3249AB5A4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0" t="2969" r="6410" b="2969"/>
          <a:stretch>
            <a:fillRect/>
          </a:stretch>
        </p:blipFill>
        <p:spPr>
          <a:xfrm>
            <a:off x="624006" y="1234044"/>
            <a:ext cx="10943987" cy="45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36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DBF6C-A35A-D5A8-C1B2-C0EEF6FCD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772590-8B8B-B1C4-87F4-F53CE13A2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Polynomial Terms (M = 5)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B69C7-A8FC-F659-38D3-DD44EF6FCE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A7A93-E5AF-911B-D634-1CEE1977404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487FAB88-E6DB-EE0C-AFA3-90C4B5BA23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t="3144" r="5691"/>
          <a:stretch>
            <a:fillRect/>
          </a:stretch>
        </p:blipFill>
        <p:spPr>
          <a:xfrm>
            <a:off x="705011" y="1147864"/>
            <a:ext cx="11191918" cy="471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77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63B17-A8A6-E372-B025-927C44629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C7E76C-EA58-9349-3643-35EB72D6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Memorial Terms</a:t>
            </a:r>
          </a:p>
        </p:txBody>
      </p:sp>
    </p:spTree>
    <p:extLst>
      <p:ext uri="{BB962C8B-B14F-4D97-AF65-F5344CB8AC3E}">
        <p14:creationId xmlns:p14="http://schemas.microsoft.com/office/powerpoint/2010/main" val="284182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312E-70CB-062A-25F6-BB0702B6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FC2B9-E946-EED3-C569-5BB5BEA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Linear Memory</a:t>
            </a:r>
            <a:br>
              <a:rPr lang="en-US" sz="3600" dirty="0"/>
            </a:br>
            <a:r>
              <a:rPr lang="en-US" sz="3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FAC53-26AF-AA12-E1B2-F22D196E0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0D0AA5-D9CD-FB56-906A-12AD9EA5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(P=1)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16FF9-7265-9D2E-3B0E-1048E95A9F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7FA84-2049-E5E9-4DF4-B71190AB13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with a line and a line&#10;&#10;AI-generated content may be incorrect.">
            <a:extLst>
              <a:ext uri="{FF2B5EF4-FFF2-40B4-BE49-F238E27FC236}">
                <a16:creationId xmlns:a16="http://schemas.microsoft.com/office/drawing/2014/main" id="{CBD04AF0-D89D-AAD5-4CE9-BE2510488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0" r="5133"/>
          <a:stretch>
            <a:fillRect/>
          </a:stretch>
        </p:blipFill>
        <p:spPr>
          <a:xfrm>
            <a:off x="760379" y="1155700"/>
            <a:ext cx="10671242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60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792BC-CCA5-2E75-8753-7B0BFB596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68CECA-5027-02EF-1551-24F7A55C1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(P=3)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5B69A-67AE-8744-7365-86DDFF3E44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7C4F12-C382-330C-5E4A-BAD5231F3E4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A5C3561D-D9D9-09A8-E766-1A5208326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8" t="2775" r="5931"/>
          <a:stretch>
            <a:fillRect/>
          </a:stretch>
        </p:blipFill>
        <p:spPr>
          <a:xfrm>
            <a:off x="1079771" y="1190996"/>
            <a:ext cx="10457234" cy="447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4947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1AACE-7EF8-DE3E-320E-4174A143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B7B86-36A5-AB49-10C8-576A240E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(P=5)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C2E392-916A-63F3-4824-CC37A72A76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1C9A9-2B81-6F88-F686-9A32AF7A12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6A0057B-76D5-FF79-1094-B95D42567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3" t="3229" r="7606" b="3859"/>
          <a:stretch>
            <a:fillRect/>
          </a:stretch>
        </p:blipFill>
        <p:spPr>
          <a:xfrm>
            <a:off x="852791" y="1361873"/>
            <a:ext cx="10486418" cy="429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3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63FF-9252-0CD5-D7CD-9BB28C175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98ADB8-4B2C-3B97-BDC2-50A7B42A5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(P=7)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93E8D-5518-08F5-FFD7-777EEDB936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3EB31-C432-DEBF-94F9-6AAE0B8DD5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7CB03DB-E70B-EE18-375A-F17B863C7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2" r="6968" b="949"/>
          <a:stretch>
            <a:fillRect/>
          </a:stretch>
        </p:blipFill>
        <p:spPr>
          <a:xfrm>
            <a:off x="721191" y="1108953"/>
            <a:ext cx="10749617" cy="46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908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9237-4919-6EDE-7AFA-83E04CC40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5B74B3-7A15-480A-113E-90D267F50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Memorial Terms (P=21) 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25CDA-3647-6AE2-A0E3-81C6BC68F6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8AFE7-D143-3F52-6E8F-5D5DC51997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7CCFA7A3-A50B-70ED-1152-9EA4F67EB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78" r="6490" b="2141"/>
          <a:stretch>
            <a:fillRect/>
          </a:stretch>
        </p:blipFill>
        <p:spPr>
          <a:xfrm>
            <a:off x="818745" y="1265820"/>
            <a:ext cx="10554510" cy="455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623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925F-3B98-535A-A27C-89905990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F80D1D-1AFC-98E3-47F4-5D9A94B5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the current status: </a:t>
            </a:r>
            <a:br>
              <a:rPr lang="en-US" sz="3600" dirty="0"/>
            </a:br>
            <a:r>
              <a:rPr lang="en-US" sz="3600" dirty="0"/>
              <a:t>Reanalyze direct calibration </a:t>
            </a:r>
            <a:br>
              <a:rPr lang="en-US" sz="3600" dirty="0"/>
            </a:br>
            <a:r>
              <a:rPr lang="en-US" sz="3600" dirty="0"/>
              <a:t>in High Frequency</a:t>
            </a:r>
          </a:p>
        </p:txBody>
      </p:sp>
    </p:spTree>
    <p:extLst>
      <p:ext uri="{BB962C8B-B14F-4D97-AF65-F5344CB8AC3E}">
        <p14:creationId xmlns:p14="http://schemas.microsoft.com/office/powerpoint/2010/main" val="3802392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285-8851-CE48-D44C-D54EC899D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907D76-FE5E-2AA1-2633-6F4F83A2C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High Frequency </a:t>
            </a:r>
            <a:r>
              <a:rPr lang="en-US" dirty="0" err="1"/>
              <a:t>V</a:t>
            </a:r>
            <a:r>
              <a:rPr lang="en-US" baseline="-25000" dirty="0" err="1"/>
              <a:t>out</a:t>
            </a:r>
            <a:endParaRPr lang="tr-TR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F2021-1B11-2E64-19FD-0B901413231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0B27-D705-37EF-BFE3-C589B8399C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3322D-7DA7-B7D8-DB39-F6E785FD5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1380"/>
            <a:ext cx="12192000" cy="5162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15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EC97-8A6C-1F2F-4FF9-ABD6C1977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1E5FE-87C0-BE34-BC9F-937290C07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59" y="188720"/>
            <a:ext cx="9985687" cy="720000"/>
          </a:xfrm>
        </p:spPr>
        <p:txBody>
          <a:bodyPr/>
          <a:lstStyle/>
          <a:p>
            <a:r>
              <a:rPr lang="en-US" dirty="0"/>
              <a:t>Reanalyze direct calibration - High Frequency </a:t>
            </a:r>
            <a:r>
              <a:rPr lang="en-US" dirty="0" err="1"/>
              <a:t>V</a:t>
            </a:r>
            <a:r>
              <a:rPr lang="en-US" baseline="-25000" dirty="0" err="1"/>
              <a:t>calib</a:t>
            </a:r>
            <a:r>
              <a:rPr lang="en-US" dirty="0"/>
              <a:t>(P,M=5)</a:t>
            </a:r>
            <a:endParaRPr lang="tr-TR" baseline="-25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8D7FE1-A9DD-13A0-FFAB-F0EFD84B44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F2F0B-C7C0-F368-B30F-5FB655BCCE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67B8A7-8853-F14E-4DC3-5CFC1D94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7" t="2218" r="1142"/>
          <a:stretch>
            <a:fillRect/>
          </a:stretch>
        </p:blipFill>
        <p:spPr>
          <a:xfrm>
            <a:off x="152400" y="1005997"/>
            <a:ext cx="11887200" cy="51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weeks: </a:t>
            </a:r>
            <a:br>
              <a:rPr lang="en-US" sz="3600" dirty="0"/>
            </a:br>
            <a:r>
              <a:rPr lang="en-US" sz="3600" dirty="0"/>
              <a:t>Analyzing the coefficients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– Analyzing the coefficients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If we focus on the high frequency, the result seems that it is important to put at least memory order 5 and polynomial order of 5. (Total number of coefficients = 30)</a:t>
            </a:r>
          </a:p>
          <a:p>
            <a:r>
              <a:rPr lang="en-US" dirty="0"/>
              <a:t>We will focus on the magnitude of these coefficients to see which one is the most important one and try to eliminate some terms if possible.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ED38F5-6AF9-E40E-A098-ABE8CC3B12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B8397-D680-60DA-E34B-6691C72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2927-AD70-1481-F8CC-CA8CB7484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3858-345E-5492-F15F-45CCF0A5C0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341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FB69D14-CECF-2EDF-06DF-B26BEF10D6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968568-6592-E629-0D44-9D365241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DF0083-AFB8-D1D0-E814-F2D485D92E0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24802-84C8-A03E-0B0B-AF79408AE2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978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23C0F4-BF4F-E044-9D7A-EAFFE525AA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6F8B2F-BA89-FCB7-60E6-909DE6E2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358E3-CC98-34CC-7849-25AD6F8E99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8FFAA-1D33-4981-47AF-FD1B2D7956E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420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B91BFB-E62C-B63E-94E9-3C6809FEBE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83E04-4A7D-CB0A-B273-C7745DDA9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EFD4-2A58-457D-F94A-3613B3A1985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7566E-C70E-6794-6722-FE25C00D96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545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02CB3A-5D15-0976-0EE8-A635A575AB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859EC0-4E8A-74D7-B5CB-BD924793F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341F3F-EC0F-9D75-BB26-9553AC78026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42E0A-478D-34E6-F79C-5A51E911E7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081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C9D6-A079-02A8-B7A9-DD1563D0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B837D-5001-743D-EB38-7A3AB529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Custom THD function </a:t>
            </a:r>
            <a:br>
              <a:rPr lang="en-US" sz="3600" dirty="0"/>
            </a:br>
            <a:r>
              <a:rPr lang="en-US" sz="3600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9988963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Props1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</TotalTime>
  <Words>996</Words>
  <Application>Microsoft Office PowerPoint</Application>
  <PresentationFormat>Widescreen</PresentationFormat>
  <Paragraphs>197</Paragraphs>
  <Slides>40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Arial</vt:lpstr>
      <vt:lpstr>Cambria Math</vt:lpstr>
      <vt:lpstr>Infineon 16:9</vt:lpstr>
      <vt:lpstr>Biweekly Update Presentation 03</vt:lpstr>
      <vt:lpstr>Outline</vt:lpstr>
      <vt:lpstr> What is done:  Linear Memory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What is done:  Custom THD function  Problem Definition</vt:lpstr>
      <vt:lpstr>Custom THD function – Problem Definition</vt:lpstr>
      <vt:lpstr>Custom THD function – Problem Definition</vt:lpstr>
      <vt:lpstr> What is done:  Calibrated Waveform  Custom THD function </vt:lpstr>
      <vt:lpstr>Calibrated Waveform - Custom THD function</vt:lpstr>
      <vt:lpstr> What is done:  Calibrated Waveform  MATLAB Function</vt:lpstr>
      <vt:lpstr>Calibrated Waveform - MATLAB Function</vt:lpstr>
      <vt:lpstr>Calibrated Waveform - MATLAB Function (Aliased option)</vt:lpstr>
      <vt:lpstr> What is done:  Results</vt:lpstr>
      <vt:lpstr> What is done: Results</vt:lpstr>
      <vt:lpstr> What is the current status:  Reanalyze direct calibration</vt:lpstr>
      <vt:lpstr>Reanalyze direct calibration</vt:lpstr>
      <vt:lpstr> What is the current status:  Reanalyze direct calibration  Setup</vt:lpstr>
      <vt:lpstr>Reanalyze direct calibration - Setup</vt:lpstr>
      <vt:lpstr> What is the current status:  Reanalyze direct calibration  Polynomial Terms</vt:lpstr>
      <vt:lpstr>Reanalyze direct calibration - Polynomial Terms (no Mem)</vt:lpstr>
      <vt:lpstr>Reanalyze direct calibration - Polynomial Terms (M = 1)</vt:lpstr>
      <vt:lpstr>Reanalyze direct calibration - Polynomial Terms (M = 2)</vt:lpstr>
      <vt:lpstr>Reanalyze direct calibration - Polynomial Terms (M = 3)</vt:lpstr>
      <vt:lpstr>Reanalyze direct calibration - Polynomial Terms (M = 5)</vt:lpstr>
      <vt:lpstr> What is the current status:  Reanalyze direct calibration  Memorial Terms</vt:lpstr>
      <vt:lpstr>Reanalyze direct calibration - Memorial Terms (P=1) </vt:lpstr>
      <vt:lpstr>Reanalyze direct calibration - Memorial Terms (P=3) </vt:lpstr>
      <vt:lpstr>Reanalyze direct calibration - Memorial Terms (P=5) </vt:lpstr>
      <vt:lpstr>Reanalyze direct calibration - Memorial Terms (P=7) </vt:lpstr>
      <vt:lpstr>Reanalyze direct calibration - Memorial Terms (P=21) </vt:lpstr>
      <vt:lpstr> What is the current status:  Reanalyze direct calibration  in High Frequency</vt:lpstr>
      <vt:lpstr>Reanalyze direct calibration - High Frequency Vout</vt:lpstr>
      <vt:lpstr>Reanalyze direct calibration - High Frequency Vcalib(P,M=5)</vt:lpstr>
      <vt:lpstr> Plans for the next weeks:  Analyzing the coefficients</vt:lpstr>
      <vt:lpstr>Plans for the next weeks – Analyzing the coefficients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40</cp:revision>
  <dcterms:created xsi:type="dcterms:W3CDTF">2023-11-30T10:20:59Z</dcterms:created>
  <dcterms:modified xsi:type="dcterms:W3CDTF">2025-08-05T17:16:21Z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