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667" r:id="rId3"/>
    <p:sldId id="651" r:id="rId4"/>
    <p:sldId id="678" r:id="rId5"/>
    <p:sldId id="670" r:id="rId6"/>
    <p:sldId id="671" r:id="rId7"/>
    <p:sldId id="669" r:id="rId8"/>
    <p:sldId id="672" r:id="rId9"/>
    <p:sldId id="673" r:id="rId10"/>
    <p:sldId id="674" r:id="rId11"/>
    <p:sldId id="676" r:id="rId12"/>
    <p:sldId id="677"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88602" autoAdjust="0"/>
  </p:normalViewPr>
  <p:slideViewPr>
    <p:cSldViewPr snapToGrid="0">
      <p:cViewPr varScale="1">
        <p:scale>
          <a:sx n="70" d="100"/>
          <a:sy n="70" d="100"/>
        </p:scale>
        <p:origin x="6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06/11/1445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06/11/1445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13</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microsoft.com/office/2007/relationships/hdphoto" Target="../media/hdphoto2.wdp"/><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ealKamel/LE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06"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pic>
        <p:nvPicPr>
          <p:cNvPr id="7" name="Picture 6" descr="A screenshot of a computer program&#10;&#10;Description automatically generated">
            <a:extLst>
              <a:ext uri="{FF2B5EF4-FFF2-40B4-BE49-F238E27FC236}">
                <a16:creationId xmlns:a16="http://schemas.microsoft.com/office/drawing/2014/main" id="{A7AFEB2B-5B1F-8738-1106-1A2F9D5DC0C3}"/>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6506" b="94458" l="9841" r="90656">
                        <a14:foregroundMark x1="53976" y1="28313" x2="40457" y2="27711"/>
                        <a14:foregroundMark x1="40457" y1="27711" x2="49006" y2="77410"/>
                        <a14:foregroundMark x1="49006" y1="77410" x2="47416" y2="78855"/>
                        <a14:foregroundMark x1="86978" y1="6265" x2="83499" y2="95060"/>
                        <a14:foregroundMark x1="83499" y1="95060" x2="25348" y2="93735"/>
                        <a14:foregroundMark x1="25348" y1="93735" x2="10636" y2="86627"/>
                        <a14:foregroundMark x1="10636" y1="86627" x2="14215" y2="38313"/>
                        <a14:foregroundMark x1="14215" y1="38313" x2="9145" y2="20482"/>
                        <a14:foregroundMark x1="9145" y1="20482" x2="11233" y2="10060"/>
                        <a14:foregroundMark x1="11233" y1="10060" x2="28827" y2="7048"/>
                        <a14:foregroundMark x1="28827" y1="7048" x2="67197" y2="7169"/>
                        <a14:foregroundMark x1="67197" y1="7169" x2="90755" y2="6566"/>
                        <a14:foregroundMark x1="22465" y1="13434" x2="38767" y2="11205"/>
                        <a14:foregroundMark x1="38767" y1="11205" x2="66402" y2="26084"/>
                        <a14:foregroundMark x1="66402" y1="26084" x2="59443" y2="82831"/>
                        <a14:foregroundMark x1="59443" y1="82831" x2="33996" y2="86566"/>
                        <a14:foregroundMark x1="33996" y1="86566" x2="21571" y2="79940"/>
                        <a14:foregroundMark x1="21571" y1="79940" x2="27336" y2="72289"/>
                        <a14:foregroundMark x1="27336" y1="72289" x2="28926" y2="71446"/>
                        <a14:foregroundMark x1="87177" y1="94458" x2="14115" y2="93976"/>
                        <a14:foregroundMark x1="14115" y1="93976" x2="13121" y2="86928"/>
                        <a14:foregroundMark x1="13121" y1="86928" x2="76342" y2="78855"/>
                        <a14:foregroundMark x1="76342" y1="78855" x2="88171" y2="82289"/>
                        <a14:foregroundMark x1="88171" y1="82289" x2="90358" y2="90361"/>
                        <a14:foregroundMark x1="90358" y1="90361" x2="83897" y2="94458"/>
                        <a14:backgroundMark x1="41551" y1="2771" x2="74751" y2="2771"/>
                        <a14:backgroundMark x1="97217" y1="3253" x2="96819" y2="20482"/>
                      </a14:backgroundRemoval>
                    </a14:imgEffect>
                  </a14:imgLayer>
                </a14:imgProps>
              </a:ext>
              <a:ext uri="{28A0092B-C50C-407E-A947-70E740481C1C}">
                <a14:useLocalDpi xmlns:a14="http://schemas.microsoft.com/office/drawing/2010/main" val="0"/>
              </a:ext>
            </a:extLst>
          </a:blip>
          <a:stretch>
            <a:fillRect/>
          </a:stretch>
        </p:blipFill>
        <p:spPr>
          <a:xfrm>
            <a:off x="178802" y="1032963"/>
            <a:ext cx="3358028" cy="554108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0B3D123-C6B6-7568-DD1D-1AD573BE3B2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793" b="91821" l="9940" r="89960">
                        <a14:foregroundMark x1="8748" y1="7948" x2="43141" y2="7176"/>
                        <a14:foregroundMark x1="43141" y1="7176" x2="88270" y2="9259"/>
                        <a14:foregroundMark x1="88270" y1="9259" x2="91551" y2="87963"/>
                        <a14:foregroundMark x1="91551" y1="87963" x2="65905" y2="93287"/>
                        <a14:foregroundMark x1="65905" y1="93287" x2="10537" y2="91821"/>
                        <a14:foregroundMark x1="10537" y1="91821" x2="10040" y2="7793"/>
                        <a14:foregroundMark x1="22366" y1="9414" x2="37276" y2="10571"/>
                        <a14:foregroundMark x1="37276" y1="10571" x2="64016" y2="39815"/>
                        <a14:foregroundMark x1="64016" y1="39815" x2="63817" y2="79707"/>
                        <a14:foregroundMark x1="63817" y1="79707" x2="23757" y2="84491"/>
                        <a14:foregroundMark x1="23757" y1="84491" x2="20378" y2="25231"/>
                        <a14:foregroundMark x1="20378" y1="25231" x2="27237" y2="8025"/>
                        <a14:foregroundMark x1="46322" y1="17130" x2="59443" y2="31636"/>
                        <a14:foregroundMark x1="59443" y1="31636" x2="56759" y2="71451"/>
                        <a14:foregroundMark x1="56759" y1="71451" x2="25845" y2="70216"/>
                        <a14:foregroundMark x1="25845" y1="70216" x2="22266" y2="36651"/>
                        <a14:foregroundMark x1="22266" y1="36651" x2="39563" y2="20833"/>
                        <a14:foregroundMark x1="39563" y1="20833" x2="41750" y2="19985"/>
                      </a14:backgroundRemoval>
                    </a14:imgEffect>
                  </a14:imgLayer>
                </a14:imgProps>
              </a:ext>
              <a:ext uri="{28A0092B-C50C-407E-A947-70E740481C1C}">
                <a14:useLocalDpi xmlns:a14="http://schemas.microsoft.com/office/drawing/2010/main" val="0"/>
              </a:ext>
            </a:extLst>
          </a:blip>
          <a:stretch>
            <a:fillRect/>
          </a:stretch>
        </p:blipFill>
        <p:spPr>
          <a:xfrm>
            <a:off x="7775951" y="1003688"/>
            <a:ext cx="4315224" cy="5559175"/>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08ACCD80-0556-88C6-B9A2-93153E6ECFB3}"/>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6631" b="94317" l="9841" r="89861">
                        <a14:foregroundMark x1="12525" y1="7037" x2="68191" y2="8863"/>
                        <a14:foregroundMark x1="68191" y1="8863" x2="80915" y2="14817"/>
                        <a14:foregroundMark x1="80915" y1="14817" x2="82207" y2="80514"/>
                        <a14:foregroundMark x1="82207" y1="80514" x2="66203" y2="91069"/>
                        <a14:foregroundMark x1="66203" y1="91069" x2="17296" y2="92558"/>
                        <a14:foregroundMark x1="17296" y1="92558" x2="12525" y2="6698"/>
                        <a14:foregroundMark x1="56262" y1="14005" x2="65010" y2="27267"/>
                        <a14:foregroundMark x1="65010" y1="27267" x2="74652" y2="79838"/>
                        <a14:foregroundMark x1="74652" y1="79838" x2="61531" y2="92490"/>
                        <a14:foregroundMark x1="61531" y1="92490" x2="28131" y2="89242"/>
                        <a14:foregroundMark x1="28131" y1="89242" x2="16203" y2="79093"/>
                        <a14:foregroundMark x1="16203" y1="79093" x2="21769" y2="14750"/>
                        <a14:foregroundMark x1="21769" y1="14750" x2="46421" y2="9134"/>
                        <a14:foregroundMark x1="46421" y1="9134" x2="64513" y2="12382"/>
                        <a14:foregroundMark x1="64513" y1="12382" x2="65109" y2="13396"/>
                        <a14:foregroundMark x1="32306" y1="13261" x2="47515" y2="15088"/>
                        <a14:foregroundMark x1="47515" y1="15088" x2="77932" y2="52842"/>
                        <a14:foregroundMark x1="77932" y1="52842" x2="77734" y2="83356"/>
                        <a14:foregroundMark x1="77734" y1="83356" x2="55268" y2="90257"/>
                        <a14:foregroundMark x1="55268" y1="90257" x2="30119" y2="88160"/>
                        <a14:foregroundMark x1="30119" y1="88160" x2="21471" y2="69350"/>
                        <a14:foregroundMark x1="21471" y1="69350" x2="24354" y2="14005"/>
                        <a14:foregroundMark x1="24354" y1="14005" x2="37276" y2="10419"/>
                        <a14:foregroundMark x1="21869" y1="22395" x2="37475" y2="24628"/>
                        <a14:foregroundMark x1="37475" y1="24628" x2="66103" y2="63464"/>
                        <a14:foregroundMark x1="66103" y1="63464" x2="33201" y2="74763"/>
                        <a14:foregroundMark x1="33201" y1="74763" x2="15507" y2="42287"/>
                        <a14:foregroundMark x1="15507" y1="42287" x2="18390" y2="22733"/>
                        <a14:foregroundMark x1="18390" y1="22733" x2="20477" y2="21448"/>
                        <a14:foregroundMark x1="38469" y1="15900" x2="51392" y2="62449"/>
                        <a14:foregroundMark x1="51392" y1="62449" x2="35487" y2="68945"/>
                        <a14:foregroundMark x1="35487" y1="68945" x2="20775" y2="45873"/>
                        <a14:foregroundMark x1="20775" y1="45873" x2="22366" y2="21177"/>
                        <a14:foregroundMark x1="22366" y1="21177" x2="40060" y2="16779"/>
                        <a14:foregroundMark x1="40954" y1="26590" x2="45129" y2="39851"/>
                        <a14:foregroundMark x1="45129" y1="39851" x2="32604" y2="52436"/>
                        <a14:foregroundMark x1="32604" y1="52436" x2="35487" y2="41475"/>
                        <a14:foregroundMark x1="35487" y1="41475" x2="45726" y2="40663"/>
                        <a14:foregroundMark x1="42147" y1="30717" x2="26143" y2="36671"/>
                        <a14:foregroundMark x1="26143" y1="36671" x2="43042" y2="33829"/>
                        <a14:foregroundMark x1="39861" y1="16035" x2="57853" y2="21516"/>
                        <a14:foregroundMark x1="57853" y1="21516" x2="67793" y2="81664"/>
                        <a14:foregroundMark x1="67793" y1="81664" x2="48211" y2="94317"/>
                        <a14:foregroundMark x1="48211" y1="94317" x2="26342" y2="84980"/>
                        <a14:foregroundMark x1="26342" y1="84980" x2="29722" y2="32070"/>
                        <a14:foregroundMark x1="29722" y1="32070" x2="40755" y2="18945"/>
                      </a14:backgroundRemoval>
                    </a14:imgEffect>
                  </a14:imgLayer>
                </a14:imgProps>
              </a:ext>
              <a:ext uri="{28A0092B-C50C-407E-A947-70E740481C1C}">
                <a14:useLocalDpi xmlns:a14="http://schemas.microsoft.com/office/drawing/2010/main" val="0"/>
              </a:ext>
            </a:extLst>
          </a:blip>
          <a:stretch>
            <a:fillRect/>
          </a:stretch>
        </p:blipFill>
        <p:spPr>
          <a:xfrm>
            <a:off x="3762053" y="1057536"/>
            <a:ext cx="3788675" cy="5566264"/>
          </a:xfrm>
          <a:prstGeom prst="rect">
            <a:avLst/>
          </a:prstGeom>
        </p:spPr>
      </p:pic>
    </p:spTree>
    <p:custDataLst>
      <p:tags r:id="rId1"/>
    </p:custDataLst>
    <p:extLst>
      <p:ext uri="{BB962C8B-B14F-4D97-AF65-F5344CB8AC3E}">
        <p14:creationId xmlns:p14="http://schemas.microsoft.com/office/powerpoint/2010/main" val="2868194612"/>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Conclusion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600" dirty="0">
                <a:solidFill>
                  <a:schemeClr val="accent1">
                    <a:lumMod val="75000"/>
                  </a:schemeClr>
                </a:solidFill>
              </a:rPr>
              <a:t>compilers and lexical analyzers are essential for software development, translating high-level code into machine-readable instructions. Compilers meticulously process code through various stages, ensuring efficient execution across platforms. Meanwhile, lexical analyzers break down source code into tokens, facilitating this process. Together, they enable programmers to express complex logic, driving innovation in the digital sphere.</a:t>
            </a:r>
            <a:endParaRPr lang="en-GB"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8445528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854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References</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1384995"/>
          </a:xfrm>
          <a:prstGeom prst="rect">
            <a:avLst/>
          </a:prstGeom>
          <a:noFill/>
        </p:spPr>
        <p:txBody>
          <a:bodyPr wrap="square" rtlCol="1">
            <a:spAutoFit/>
          </a:bodyPr>
          <a:lstStyle/>
          <a:p>
            <a:pPr lvl="0">
              <a:defRPr/>
            </a:pPr>
            <a:r>
              <a:rPr lang="en-US" sz="2800" dirty="0">
                <a:solidFill>
                  <a:schemeClr val="accent1">
                    <a:lumMod val="75000"/>
                  </a:schemeClr>
                </a:solidFill>
              </a:rPr>
              <a:t>•	The book</a:t>
            </a:r>
          </a:p>
          <a:p>
            <a:pPr lvl="0">
              <a:defRPr/>
            </a:pPr>
            <a:r>
              <a:rPr lang="en-US" sz="2800" dirty="0">
                <a:solidFill>
                  <a:schemeClr val="accent1">
                    <a:lumMod val="75000"/>
                  </a:schemeClr>
                </a:solidFill>
              </a:rPr>
              <a:t>•	Compiler Constructions (Kenneth c. Louden)</a:t>
            </a:r>
          </a:p>
          <a:p>
            <a:pPr lvl="0">
              <a:defRPr/>
            </a:pPr>
            <a:r>
              <a:rPr lang="en-US" sz="2800" dirty="0">
                <a:solidFill>
                  <a:schemeClr val="accent1">
                    <a:lumMod val="75000"/>
                  </a:schemeClr>
                </a:solidFill>
              </a:rPr>
              <a:t>•	Compilers Principles &amp; techniques and Tools</a:t>
            </a:r>
          </a:p>
        </p:txBody>
      </p:sp>
    </p:spTree>
    <p:custDataLst>
      <p:tags r:id="rId1"/>
    </p:custDataLst>
    <p:extLst>
      <p:ext uri="{BB962C8B-B14F-4D97-AF65-F5344CB8AC3E}">
        <p14:creationId xmlns:p14="http://schemas.microsoft.com/office/powerpoint/2010/main" val="360453932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Project Title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42823" y="1004677"/>
            <a:ext cx="13077646" cy="6124754"/>
          </a:xfrm>
          <a:prstGeom prst="rect">
            <a:avLst/>
          </a:prstGeom>
          <a:noFill/>
        </p:spPr>
        <p:txBody>
          <a:bodyPr wrap="square" rtlCol="1">
            <a:spAutoFit/>
          </a:bodyPr>
          <a:lstStyle/>
          <a:p>
            <a:pPr lvl="0" algn="ctr">
              <a:defRPr/>
            </a:pPr>
            <a:r>
              <a:rPr lang="en-GB" sz="3600" b="1" u="sng" dirty="0">
                <a:solidFill>
                  <a:srgbClr val="70AD47">
                    <a:lumMod val="50000"/>
                  </a:srgbClr>
                </a:solidFill>
              </a:rPr>
              <a:t>Presented By</a:t>
            </a:r>
            <a:endParaRPr lang="en-US" sz="3600" b="1" u="sng" dirty="0">
              <a:solidFill>
                <a:srgbClr val="70AD47">
                  <a:lumMod val="50000"/>
                </a:srgbClr>
              </a:solidFill>
            </a:endParaRPr>
          </a:p>
          <a:p>
            <a:r>
              <a:rPr lang="en-US" sz="3200" b="1" dirty="0">
                <a:solidFill>
                  <a:srgbClr val="FF0000"/>
                </a:solidFill>
              </a:rPr>
              <a:t>                                           </a:t>
            </a:r>
            <a:r>
              <a:rPr lang="en-US" sz="3200" b="1" i="1" dirty="0">
                <a:solidFill>
                  <a:srgbClr val="FF0000"/>
                </a:solidFill>
                <a:highlight>
                  <a:srgbClr val="E9EBF5"/>
                </a:highlight>
              </a:rPr>
              <a:t>Ahmed </a:t>
            </a:r>
            <a:r>
              <a:rPr lang="en-US" sz="3200" b="1" i="1" dirty="0" err="1">
                <a:solidFill>
                  <a:srgbClr val="FF0000"/>
                </a:solidFill>
                <a:highlight>
                  <a:srgbClr val="E9EBF5"/>
                </a:highlight>
              </a:rPr>
              <a:t>refaat</a:t>
            </a:r>
            <a:r>
              <a:rPr lang="en-US" sz="3200" b="1" i="1" dirty="0">
                <a:solidFill>
                  <a:srgbClr val="FF0000"/>
                </a:solidFill>
                <a:highlight>
                  <a:srgbClr val="E9EBF5"/>
                </a:highlight>
              </a:rPr>
              <a:t>   200017694</a:t>
            </a:r>
          </a:p>
          <a:p>
            <a:r>
              <a:rPr lang="en-US" sz="3200" b="1" i="1" dirty="0">
                <a:solidFill>
                  <a:srgbClr val="FF0000"/>
                </a:solidFill>
                <a:highlight>
                  <a:srgbClr val="E9EBF5"/>
                </a:highlight>
              </a:rPr>
              <a:t>                                           Yousef Atef       200016657</a:t>
            </a:r>
          </a:p>
          <a:p>
            <a:r>
              <a:rPr lang="en-US" sz="3200" b="1" i="1" dirty="0">
                <a:solidFill>
                  <a:srgbClr val="FF0000"/>
                </a:solidFill>
                <a:highlight>
                  <a:srgbClr val="E9EBF5"/>
                </a:highlight>
              </a:rPr>
              <a:t>                                           Ziad </a:t>
            </a:r>
            <a:r>
              <a:rPr lang="en-US" sz="3200" b="1" i="1" dirty="0" err="1">
                <a:solidFill>
                  <a:srgbClr val="FF0000"/>
                </a:solidFill>
                <a:highlight>
                  <a:srgbClr val="E9EBF5"/>
                </a:highlight>
              </a:rPr>
              <a:t>Abdelwahab</a:t>
            </a:r>
            <a:r>
              <a:rPr lang="en-US" sz="3200" b="1" i="1" dirty="0">
                <a:solidFill>
                  <a:srgbClr val="FF0000"/>
                </a:solidFill>
                <a:highlight>
                  <a:srgbClr val="E9EBF5"/>
                </a:highlight>
              </a:rPr>
              <a:t>   200013252</a:t>
            </a:r>
          </a:p>
          <a:p>
            <a:r>
              <a:rPr lang="en-US" sz="3200" b="1" i="1" dirty="0">
                <a:solidFill>
                  <a:srgbClr val="FF0000"/>
                </a:solidFill>
                <a:highlight>
                  <a:srgbClr val="E9EBF5"/>
                </a:highlight>
              </a:rPr>
              <a:t>                                     Mohamed </a:t>
            </a:r>
            <a:r>
              <a:rPr lang="en-US" sz="3200" b="1" i="1" dirty="0" err="1">
                <a:solidFill>
                  <a:srgbClr val="FF0000"/>
                </a:solidFill>
                <a:highlight>
                  <a:srgbClr val="E9EBF5"/>
                </a:highlight>
              </a:rPr>
              <a:t>Elshaer</a:t>
            </a:r>
            <a:r>
              <a:rPr lang="en-US" sz="3200" b="1" i="1" dirty="0">
                <a:solidFill>
                  <a:srgbClr val="FF0000"/>
                </a:solidFill>
                <a:highlight>
                  <a:srgbClr val="E9EBF5"/>
                </a:highlight>
              </a:rPr>
              <a:t>        200019118</a:t>
            </a:r>
          </a:p>
          <a:p>
            <a:r>
              <a:rPr lang="en-US" sz="3200" b="1" i="1" dirty="0">
                <a:solidFill>
                  <a:srgbClr val="FF0000"/>
                </a:solidFill>
                <a:highlight>
                  <a:srgbClr val="E9EBF5"/>
                </a:highlight>
              </a:rPr>
              <a:t>                                    Mostafa Arafa                  200020784</a:t>
            </a:r>
          </a:p>
          <a:p>
            <a:pPr algn="ctr"/>
            <a:r>
              <a:rPr lang="en-US" sz="3200" b="1" i="1" dirty="0">
                <a:solidFill>
                  <a:schemeClr val="accent5">
                    <a:lumMod val="50000"/>
                  </a:schemeClr>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GB" sz="32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GB" sz="3600" b="1" u="sng" dirty="0">
                <a:solidFill>
                  <a:srgbClr val="70AD47">
                    <a:lumMod val="50000"/>
                  </a:srgbClr>
                </a:solidFill>
              </a:rPr>
              <a:t>Under Supervision</a:t>
            </a:r>
          </a:p>
          <a:p>
            <a:pPr algn="ctr">
              <a:defRPr/>
            </a:pP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DR Nehal A. Mohamed</a:t>
            </a:r>
          </a:p>
          <a:p>
            <a:pPr algn="ctr">
              <a:defRPr/>
            </a:pPr>
            <a:r>
              <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T.A Mariam </a:t>
            </a:r>
            <a:r>
              <a:rPr lang="en-GB" sz="32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Farird</a:t>
            </a:r>
            <a:endPar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endParaRPr lang="en-GB" sz="32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53943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Lexical Analyzer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Software Tools</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Outputs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Conclusion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DA24-2C2F-CC4F-66D8-A1E6D56FAFFA}"/>
              </a:ext>
            </a:extLst>
          </p:cNvPr>
          <p:cNvSpPr>
            <a:spLocks noGrp="1"/>
          </p:cNvSpPr>
          <p:nvPr>
            <p:ph type="title"/>
          </p:nvPr>
        </p:nvSpPr>
        <p:spPr/>
        <p:txBody>
          <a:bodyPr/>
          <a:lstStyle/>
          <a:p>
            <a:r>
              <a:rPr lang="en-US" b="1" dirty="0">
                <a:solidFill>
                  <a:srgbClr val="4472C4">
                    <a:lumMod val="50000"/>
                  </a:srgbClr>
                </a:solidFill>
                <a:latin typeface="Calibri Light" panose="020F0302020204030204"/>
                <a:ea typeface="+mn-ea"/>
                <a:cs typeface="Times New Roman" panose="02020603050405020304" pitchFamily="18" charset="0"/>
              </a:rPr>
              <a:t>Project Link</a:t>
            </a:r>
            <a:endParaRPr lang="en-AE" b="1" dirty="0"/>
          </a:p>
        </p:txBody>
      </p:sp>
      <p:sp>
        <p:nvSpPr>
          <p:cNvPr id="3" name="Content Placeholder 2">
            <a:extLst>
              <a:ext uri="{FF2B5EF4-FFF2-40B4-BE49-F238E27FC236}">
                <a16:creationId xmlns:a16="http://schemas.microsoft.com/office/drawing/2014/main" id="{419C6B82-56F7-70BF-0674-BB3C237A398F}"/>
              </a:ext>
            </a:extLst>
          </p:cNvPr>
          <p:cNvSpPr>
            <a:spLocks noGrp="1"/>
          </p:cNvSpPr>
          <p:nvPr>
            <p:ph idx="1"/>
          </p:nvPr>
        </p:nvSpPr>
        <p:spPr/>
        <p:txBody>
          <a:bodyPr/>
          <a:lstStyle/>
          <a:p>
            <a:r>
              <a:rPr lang="en-US" b="1" dirty="0" err="1">
                <a:hlinkClick r:id="rId2"/>
              </a:rPr>
              <a:t>Github</a:t>
            </a:r>
            <a:r>
              <a:rPr lang="en-US" b="1" dirty="0">
                <a:hlinkClick r:id="rId2"/>
              </a:rPr>
              <a:t> link</a:t>
            </a:r>
            <a:r>
              <a:rPr lang="en-US" b="1" dirty="0"/>
              <a:t> </a:t>
            </a:r>
          </a:p>
          <a:p>
            <a:r>
              <a:rPr lang="en-US" b="1"/>
              <a:t>https://github.com/Usef3/Compiler-Project.git</a:t>
            </a:r>
            <a:endParaRPr lang="en-AE" b="1" dirty="0"/>
          </a:p>
        </p:txBody>
      </p:sp>
    </p:spTree>
    <p:extLst>
      <p:ext uri="{BB962C8B-B14F-4D97-AF65-F5344CB8AC3E}">
        <p14:creationId xmlns:p14="http://schemas.microsoft.com/office/powerpoint/2010/main" val="200313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Introduction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200" dirty="0">
                <a:solidFill>
                  <a:schemeClr val="accent1">
                    <a:lumMod val="75000"/>
                  </a:schemeClr>
                </a:solidFill>
              </a:rPr>
              <a:t>Compilers are essential software tools that translate high-level programming languages into machine-readable code, enabling computers to execute programs. By undergoing a series of phases like lexical analysis, syntax parsing, semantic analysis, optimization, and code generation, compilers convert abstract code structures into efficient machine code. This succinct introduction aims to highlight the critical role and intricate processes involved in compilers, essential for software development across various computing platforms.</a:t>
            </a:r>
            <a:endParaRPr lang="en-GB" sz="32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4951871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Phases of Compiler</a:t>
            </a:r>
          </a:p>
        </p:txBody>
      </p:sp>
      <p:pic>
        <p:nvPicPr>
          <p:cNvPr id="2" name="Picture 1"/>
          <p:cNvPicPr>
            <a:picLocks noChangeAspect="1"/>
          </p:cNvPicPr>
          <p:nvPr/>
        </p:nvPicPr>
        <p:blipFill>
          <a:blip r:embed="rId4"/>
          <a:stretch>
            <a:fillRect/>
          </a:stretch>
        </p:blipFill>
        <p:spPr>
          <a:xfrm>
            <a:off x="5926489" y="1294571"/>
            <a:ext cx="5845097" cy="4761222"/>
          </a:xfrm>
          <a:prstGeom prst="rect">
            <a:avLst/>
          </a:prstGeom>
        </p:spPr>
      </p:pic>
      <p:sp>
        <p:nvSpPr>
          <p:cNvPr id="6" name="Rectangle 5"/>
          <p:cNvSpPr/>
          <p:nvPr/>
        </p:nvSpPr>
        <p:spPr>
          <a:xfrm>
            <a:off x="178802" y="1279933"/>
            <a:ext cx="6096000" cy="4247317"/>
          </a:xfrm>
          <a:prstGeom prst="rect">
            <a:avLst/>
          </a:prstGeom>
        </p:spPr>
        <p:txBody>
          <a:bodyPr>
            <a:spAutoFit/>
          </a:bodyPr>
          <a:lstStyle/>
          <a:p>
            <a:pPr marL="342900" indent="-342900">
              <a:buFont typeface="+mj-lt"/>
              <a:buAutoNum type="arabicPeriod"/>
            </a:pPr>
            <a:r>
              <a:rPr lang="en-US" b="1" dirty="0">
                <a:solidFill>
                  <a:schemeClr val="accent1">
                    <a:lumMod val="75000"/>
                  </a:schemeClr>
                </a:solidFill>
              </a:rPr>
              <a:t>Lexical Analysis (Scanning): </a:t>
            </a:r>
            <a:r>
              <a:rPr lang="en-US" dirty="0">
                <a:solidFill>
                  <a:schemeClr val="accent1">
                    <a:lumMod val="75000"/>
                  </a:schemeClr>
                </a:solidFill>
              </a:rPr>
              <a:t>This phase involves breaking the source code into tokens. </a:t>
            </a:r>
            <a:endParaRPr lang="en-US" b="1" dirty="0">
              <a:solidFill>
                <a:schemeClr val="accent1">
                  <a:lumMod val="75000"/>
                </a:schemeClr>
              </a:solidFill>
            </a:endParaRPr>
          </a:p>
          <a:p>
            <a:pPr marL="342900" indent="-342900">
              <a:buFont typeface="+mj-lt"/>
              <a:buAutoNum type="arabicPeriod"/>
            </a:pPr>
            <a:r>
              <a:rPr lang="en-US" b="1" dirty="0">
                <a:solidFill>
                  <a:schemeClr val="accent1">
                    <a:lumMod val="75000"/>
                  </a:schemeClr>
                </a:solidFill>
              </a:rPr>
              <a:t>Syntax Analysis (Parsing):</a:t>
            </a:r>
            <a:r>
              <a:rPr lang="en-US" dirty="0">
                <a:solidFill>
                  <a:schemeClr val="accent1">
                    <a:lumMod val="75000"/>
                  </a:schemeClr>
                </a:solidFill>
              </a:rPr>
              <a:t> This phase involves analyzing the structure of the source code based on the rules of the programming language's grammar.</a:t>
            </a:r>
          </a:p>
          <a:p>
            <a:pPr marL="342900" indent="-342900">
              <a:buFont typeface="+mj-lt"/>
              <a:buAutoNum type="arabicPeriod"/>
            </a:pPr>
            <a:r>
              <a:rPr lang="en-US" b="1" dirty="0">
                <a:solidFill>
                  <a:schemeClr val="accent1">
                    <a:lumMod val="75000"/>
                  </a:schemeClr>
                </a:solidFill>
              </a:rPr>
              <a:t>Semantic Analysis:</a:t>
            </a:r>
            <a:r>
              <a:rPr lang="en-US" dirty="0">
                <a:solidFill>
                  <a:schemeClr val="accent1">
                    <a:lumMod val="75000"/>
                  </a:schemeClr>
                </a:solidFill>
              </a:rPr>
              <a:t> This phase checks the source code for semantic correctness.</a:t>
            </a:r>
          </a:p>
          <a:p>
            <a:pPr marL="342900" indent="-342900">
              <a:buFont typeface="+mj-lt"/>
              <a:buAutoNum type="arabicPeriod"/>
            </a:pPr>
            <a:r>
              <a:rPr lang="en-US" b="1" dirty="0">
                <a:solidFill>
                  <a:schemeClr val="accent1">
                    <a:lumMod val="75000"/>
                  </a:schemeClr>
                </a:solidFill>
              </a:rPr>
              <a:t>Intermediate Code Generation:</a:t>
            </a:r>
            <a:r>
              <a:rPr lang="en-US" dirty="0">
                <a:solidFill>
                  <a:schemeClr val="accent1">
                    <a:lumMod val="75000"/>
                  </a:schemeClr>
                </a:solidFill>
              </a:rPr>
              <a:t> In this phase, the compiler translates the source code into an intermediate representation.</a:t>
            </a:r>
          </a:p>
          <a:p>
            <a:pPr marL="342900" indent="-342900">
              <a:buFont typeface="+mj-lt"/>
              <a:buAutoNum type="arabicPeriod"/>
            </a:pPr>
            <a:r>
              <a:rPr lang="en-US" b="1" dirty="0">
                <a:solidFill>
                  <a:schemeClr val="accent1">
                    <a:lumMod val="75000"/>
                  </a:schemeClr>
                </a:solidFill>
              </a:rPr>
              <a:t>Code Optimization:</a:t>
            </a:r>
            <a:r>
              <a:rPr lang="en-US" dirty="0">
                <a:solidFill>
                  <a:schemeClr val="accent1">
                    <a:lumMod val="75000"/>
                  </a:schemeClr>
                </a:solidFill>
              </a:rPr>
              <a:t> This phase involves improving the intermediate code to make it more efficient.</a:t>
            </a:r>
          </a:p>
          <a:p>
            <a:pPr marL="342900" indent="-342900">
              <a:buFont typeface="+mj-lt"/>
              <a:buAutoNum type="arabicPeriod"/>
            </a:pPr>
            <a:r>
              <a:rPr lang="en-US" b="1" dirty="0">
                <a:solidFill>
                  <a:schemeClr val="accent1">
                    <a:lumMod val="75000"/>
                  </a:schemeClr>
                </a:solidFill>
              </a:rPr>
              <a:t>Code Generation:</a:t>
            </a:r>
            <a:r>
              <a:rPr lang="en-US" dirty="0">
                <a:solidFill>
                  <a:schemeClr val="accent1">
                    <a:lumMod val="75000"/>
                  </a:schemeClr>
                </a:solidFill>
              </a:rPr>
              <a:t> This phase translates the optimized intermediate code into the target machine language or bytecode.</a:t>
            </a:r>
          </a:p>
        </p:txBody>
      </p:sp>
    </p:spTree>
    <p:custDataLst>
      <p:tags r:id="rId1"/>
    </p:custDataLst>
    <p:extLst>
      <p:ext uri="{BB962C8B-B14F-4D97-AF65-F5344CB8AC3E}">
        <p14:creationId xmlns:p14="http://schemas.microsoft.com/office/powerpoint/2010/main" val="71242162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94" y="-10984"/>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Lexical Analyzer</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401205"/>
          </a:xfrm>
          <a:prstGeom prst="rect">
            <a:avLst/>
          </a:prstGeom>
          <a:noFill/>
        </p:spPr>
        <p:txBody>
          <a:bodyPr wrap="square" rtlCol="1">
            <a:spAutoFit/>
          </a:bodyPr>
          <a:lstStyle/>
          <a:p>
            <a:pPr lvl="0">
              <a:defRPr/>
            </a:pPr>
            <a:r>
              <a:rPr lang="en-US" sz="4000" dirty="0">
                <a:solidFill>
                  <a:schemeClr val="accent1">
                    <a:lumMod val="75000"/>
                  </a:schemeClr>
                </a:solidFill>
              </a:rPr>
              <a:t>A lexical analyzer, is a program component that breaks down a source code file into a sequence of tokens. It is the first phase of a compiler or interpreter, and its main task is to read the input source code and produce a stream of tokens that can be processed by the next phase of the compiler.</a:t>
            </a:r>
            <a:endParaRPr lang="en-GB" sz="4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0629700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351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Software Tools</a:t>
            </a:r>
          </a:p>
        </p:txBody>
      </p:sp>
      <p:sp>
        <p:nvSpPr>
          <p:cNvPr id="6" name="Rectangle 5"/>
          <p:cNvSpPr/>
          <p:nvPr/>
        </p:nvSpPr>
        <p:spPr>
          <a:xfrm>
            <a:off x="178802" y="1279933"/>
            <a:ext cx="10683162" cy="4524315"/>
          </a:xfrm>
          <a:prstGeom prst="rect">
            <a:avLst/>
          </a:prstGeom>
        </p:spPr>
        <p:txBody>
          <a:bodyPr wrap="square">
            <a:spAutoFit/>
          </a:bodyPr>
          <a:lstStyle/>
          <a:p>
            <a:r>
              <a:rPr lang="en-US" sz="3600" b="1" dirty="0">
                <a:solidFill>
                  <a:schemeClr val="accent1">
                    <a:lumMod val="75000"/>
                  </a:schemeClr>
                </a:solidFill>
              </a:rPr>
              <a:t>TINY compiler </a:t>
            </a:r>
            <a:r>
              <a:rPr lang="en-US" sz="3600" dirty="0">
                <a:solidFill>
                  <a:schemeClr val="accent1">
                    <a:lumMod val="75000"/>
                  </a:schemeClr>
                </a:solidFill>
              </a:rPr>
              <a:t>is a simple programming language designed for educational purposes.</a:t>
            </a:r>
          </a:p>
          <a:p>
            <a:r>
              <a:rPr lang="en-US" sz="3600" b="1" dirty="0">
                <a:solidFill>
                  <a:schemeClr val="accent1">
                    <a:lumMod val="75000"/>
                  </a:schemeClr>
                </a:solidFill>
              </a:rPr>
              <a:t>Flex Software </a:t>
            </a:r>
            <a:r>
              <a:rPr lang="en-US" sz="3600" dirty="0">
                <a:solidFill>
                  <a:schemeClr val="accent1">
                    <a:lumMod val="75000"/>
                  </a:schemeClr>
                </a:solidFill>
              </a:rPr>
              <a:t>is a powerful tool for generating lexical analyzers (scanners) for programming languages. </a:t>
            </a:r>
          </a:p>
          <a:p>
            <a:r>
              <a:rPr lang="en-US" sz="3600" b="1" dirty="0">
                <a:solidFill>
                  <a:schemeClr val="accent1">
                    <a:lumMod val="75000"/>
                  </a:schemeClr>
                </a:solidFill>
              </a:rPr>
              <a:t>C-Minus Language: </a:t>
            </a:r>
            <a:r>
              <a:rPr lang="en-US" sz="3600" dirty="0">
                <a:solidFill>
                  <a:schemeClr val="accent1">
                    <a:lumMod val="75000"/>
                  </a:schemeClr>
                </a:solidFill>
              </a:rPr>
              <a:t>is a simple subset of the C programming language, designed for educational purposes.</a:t>
            </a:r>
          </a:p>
          <a:p>
            <a:r>
              <a:rPr lang="en-US" sz="3600" b="1" dirty="0">
                <a:solidFill>
                  <a:schemeClr val="accent1">
                    <a:lumMod val="75000"/>
                  </a:schemeClr>
                </a:solidFill>
              </a:rPr>
              <a:t>VSCODE : </a:t>
            </a:r>
            <a:r>
              <a:rPr lang="en-US" sz="3600" dirty="0">
                <a:solidFill>
                  <a:schemeClr val="accent1">
                    <a:lumMod val="75000"/>
                  </a:schemeClr>
                </a:solidFill>
              </a:rPr>
              <a:t>the editor used for the project</a:t>
            </a:r>
          </a:p>
        </p:txBody>
      </p:sp>
    </p:spTree>
    <p:custDataLst>
      <p:tags r:id="rId1"/>
    </p:custDataLst>
    <p:extLst>
      <p:ext uri="{BB962C8B-B14F-4D97-AF65-F5344CB8AC3E}">
        <p14:creationId xmlns:p14="http://schemas.microsoft.com/office/powerpoint/2010/main" val="411244659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763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Inputs of Scanner</a:t>
            </a:r>
          </a:p>
        </p:txBody>
      </p:sp>
      <p:pic>
        <p:nvPicPr>
          <p:cNvPr id="4" name="Picture 3" descr="A computer screen shot of a black screen&#10;&#10;Description automatically generated">
            <a:extLst>
              <a:ext uri="{FF2B5EF4-FFF2-40B4-BE49-F238E27FC236}">
                <a16:creationId xmlns:a16="http://schemas.microsoft.com/office/drawing/2014/main" id="{FA499D0F-1B2D-AA77-C0EA-2E029680D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015" y="1785707"/>
            <a:ext cx="8939284" cy="4131479"/>
          </a:xfrm>
          <a:prstGeom prst="rect">
            <a:avLst/>
          </a:prstGeom>
        </p:spPr>
      </p:pic>
    </p:spTree>
    <p:custDataLst>
      <p:tags r:id="rId1"/>
    </p:custDataLst>
    <p:extLst>
      <p:ext uri="{BB962C8B-B14F-4D97-AF65-F5344CB8AC3E}">
        <p14:creationId xmlns:p14="http://schemas.microsoft.com/office/powerpoint/2010/main" val="337505870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10.xml><?xml version="1.0" encoding="utf-8"?>
<p:tagLst xmlns:a="http://schemas.openxmlformats.org/drawingml/2006/main" xmlns:r="http://schemas.openxmlformats.org/officeDocument/2006/relationships" xmlns:p="http://schemas.openxmlformats.org/presentationml/2006/main">
  <p:tag name="TIMING" val="|2.1|3.6|14.6"/>
</p:tagLst>
</file>

<file path=ppt/tags/tag11.xml><?xml version="1.0" encoding="utf-8"?>
<p:tagLst xmlns:a="http://schemas.openxmlformats.org/drawingml/2006/main" xmlns:r="http://schemas.openxmlformats.org/officeDocument/2006/relationships" xmlns:p="http://schemas.openxmlformats.org/presentationml/2006/main">
  <p:tag name="TIMING" val="|2.1|3.6|14.6"/>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ags/tag4.xml><?xml version="1.0" encoding="utf-8"?>
<p:tagLst xmlns:a="http://schemas.openxmlformats.org/drawingml/2006/main" xmlns:r="http://schemas.openxmlformats.org/officeDocument/2006/relationships" xmlns:p="http://schemas.openxmlformats.org/presentationml/2006/main">
  <p:tag name="TIMING" val="|2.1|3.6|14.6"/>
</p:tagLst>
</file>

<file path=ppt/tags/tag5.xml><?xml version="1.0" encoding="utf-8"?>
<p:tagLst xmlns:a="http://schemas.openxmlformats.org/drawingml/2006/main" xmlns:r="http://schemas.openxmlformats.org/officeDocument/2006/relationships" xmlns:p="http://schemas.openxmlformats.org/presentationml/2006/main">
  <p:tag name="TIMING" val="|2.1|3.6|14.6"/>
</p:tagLst>
</file>

<file path=ppt/tags/tag6.xml><?xml version="1.0" encoding="utf-8"?>
<p:tagLst xmlns:a="http://schemas.openxmlformats.org/drawingml/2006/main" xmlns:r="http://schemas.openxmlformats.org/officeDocument/2006/relationships" xmlns:p="http://schemas.openxmlformats.org/presentationml/2006/main">
  <p:tag name="TIMING" val="|2.1|3.6|14.6"/>
</p:tagLst>
</file>

<file path=ppt/tags/tag7.xml><?xml version="1.0" encoding="utf-8"?>
<p:tagLst xmlns:a="http://schemas.openxmlformats.org/drawingml/2006/main" xmlns:r="http://schemas.openxmlformats.org/officeDocument/2006/relationships" xmlns:p="http://schemas.openxmlformats.org/presentationml/2006/main">
  <p:tag name="TIMING" val="|2.1|3.6|14.6"/>
</p:tagLst>
</file>

<file path=ppt/tags/tag8.xml><?xml version="1.0" encoding="utf-8"?>
<p:tagLst xmlns:a="http://schemas.openxmlformats.org/drawingml/2006/main" xmlns:r="http://schemas.openxmlformats.org/officeDocument/2006/relationships" xmlns:p="http://schemas.openxmlformats.org/presentationml/2006/main">
  <p:tag name="TIMING" val="|2.1|3.6|14.6"/>
</p:tagLst>
</file>

<file path=ppt/tags/tag9.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478</Words>
  <Application>Microsoft Office PowerPoint</Application>
  <PresentationFormat>Widescreen</PresentationFormat>
  <Paragraphs>52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Project 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Yousef Atef</cp:lastModifiedBy>
  <cp:revision>583</cp:revision>
  <dcterms:created xsi:type="dcterms:W3CDTF">2019-11-03T13:54:28Z</dcterms:created>
  <dcterms:modified xsi:type="dcterms:W3CDTF">2024-05-13T18:02:10Z</dcterms:modified>
</cp:coreProperties>
</file>