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2" r:id="rId6"/>
    <p:sldId id="277" r:id="rId7"/>
    <p:sldId id="271" r:id="rId8"/>
    <p:sldId id="261" r:id="rId9"/>
    <p:sldId id="280" r:id="rId10"/>
    <p:sldId id="289" r:id="rId11"/>
    <p:sldId id="258" r:id="rId12"/>
    <p:sldId id="287" r:id="rId13"/>
    <p:sldId id="262" r:id="rId14"/>
    <p:sldId id="264" r:id="rId15"/>
    <p:sldId id="278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Visual 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Dataset Size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Computing such size for data was  exhausting for machine so we did batch them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82795" y="2597962"/>
            <a:ext cx="441172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Mapping Features for questions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/>
              <a:t>Every image was related to 3 or more questions and each question was related to 10 answers 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8600" y="4166071"/>
            <a:ext cx="4610101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Computation and Size Limitation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48663" y="4673296"/>
            <a:ext cx="4031030" cy="1057308"/>
          </a:xfrm>
        </p:spPr>
        <p:txBody>
          <a:bodyPr/>
          <a:lstStyle/>
          <a:p>
            <a:r>
              <a:rPr lang="en-US" dirty="0"/>
              <a:t>Due to number of images and complexity of extracting the features , we saved and reloaded features to fitting the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sz="80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ZA" dirty="0"/>
              <a:t>Future work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Improving performance on challenging questions</a:t>
            </a:r>
            <a:endParaRPr lang="en-ZA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6" y="334444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Handling more complex visual scenes</a:t>
            </a:r>
            <a:endParaRPr lang="en-ZA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FB2AC65-DB86-4917-A62C-13B108AFDBFC}"/>
              </a:ext>
            </a:extLst>
          </p:cNvPr>
          <p:cNvSpPr txBox="1">
            <a:spLocks/>
          </p:cNvSpPr>
          <p:nvPr/>
        </p:nvSpPr>
        <p:spPr>
          <a:xfrm>
            <a:off x="5918936" y="4280731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1"/>
              <a:t>Interactive Learning System</a:t>
            </a:r>
            <a:endParaRPr lang="en-ZA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215632-FDB2-4F10-B8E1-7CA2C8D1F01A}"/>
              </a:ext>
            </a:extLst>
          </p:cNvPr>
          <p:cNvSpPr txBox="1">
            <a:spLocks/>
          </p:cNvSpPr>
          <p:nvPr/>
        </p:nvSpPr>
        <p:spPr>
          <a:xfrm>
            <a:off x="5918936" y="5155657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X-ray diagnostic system</a:t>
            </a:r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54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60481"/>
            <a:ext cx="8421688" cy="1325563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3327" y="4471869"/>
            <a:ext cx="2196619" cy="343061"/>
          </a:xfrm>
        </p:spPr>
        <p:txBody>
          <a:bodyPr/>
          <a:lstStyle/>
          <a:p>
            <a:r>
              <a:rPr lang="en-US" dirty="0"/>
              <a:t>Yusuf Gamal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2028950" y="4851459"/>
            <a:ext cx="1845511" cy="343061"/>
          </a:xfrm>
        </p:spPr>
        <p:txBody>
          <a:bodyPr/>
          <a:lstStyle/>
          <a:p>
            <a:r>
              <a:rPr lang="en-US" dirty="0"/>
              <a:t>Data Scientist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F60AA838-CD8F-46DF-BF0D-392FE165AC0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2020" b="37771"/>
          <a:stretch/>
        </p:blipFill>
        <p:spPr>
          <a:xfrm>
            <a:off x="1580036" y="2052916"/>
            <a:ext cx="2917397" cy="2340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6" name="Text Placeholder 23">
            <a:extLst>
              <a:ext uri="{FF2B5EF4-FFF2-40B4-BE49-F238E27FC236}">
                <a16:creationId xmlns:a16="http://schemas.microsoft.com/office/drawing/2014/main" id="{3298C309-5D34-4A00-BBAF-2E5ADFBD2464}"/>
              </a:ext>
            </a:extLst>
          </p:cNvPr>
          <p:cNvSpPr txBox="1">
            <a:spLocks/>
          </p:cNvSpPr>
          <p:nvPr/>
        </p:nvSpPr>
        <p:spPr>
          <a:xfrm>
            <a:off x="5057399" y="4480833"/>
            <a:ext cx="2196619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Bishoy Aboelsaad</a:t>
            </a:r>
          </a:p>
        </p:txBody>
      </p:sp>
      <p:sp>
        <p:nvSpPr>
          <p:cNvPr id="48" name="Text Placeholder 35">
            <a:extLst>
              <a:ext uri="{FF2B5EF4-FFF2-40B4-BE49-F238E27FC236}">
                <a16:creationId xmlns:a16="http://schemas.microsoft.com/office/drawing/2014/main" id="{D7AD9D89-E467-47AF-87EA-40CD0336D6C5}"/>
              </a:ext>
            </a:extLst>
          </p:cNvPr>
          <p:cNvSpPr txBox="1">
            <a:spLocks/>
          </p:cNvSpPr>
          <p:nvPr/>
        </p:nvSpPr>
        <p:spPr>
          <a:xfrm>
            <a:off x="5320050" y="4877171"/>
            <a:ext cx="1845511" cy="26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Scientist</a:t>
            </a:r>
          </a:p>
        </p:txBody>
      </p:sp>
      <p:pic>
        <p:nvPicPr>
          <p:cNvPr id="49" name="Picture Placeholder 20">
            <a:extLst>
              <a:ext uri="{FF2B5EF4-FFF2-40B4-BE49-F238E27FC236}">
                <a16:creationId xmlns:a16="http://schemas.microsoft.com/office/drawing/2014/main" id="{806902DB-7073-44EA-9F0B-2CF1C80E9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45" t="20037" r="30942" b="44642"/>
          <a:stretch/>
        </p:blipFill>
        <p:spPr>
          <a:xfrm>
            <a:off x="4871207" y="2131742"/>
            <a:ext cx="2743199" cy="22003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A81EBA50-2930-4368-BF59-185A75AEEDA0}"/>
              </a:ext>
            </a:extLst>
          </p:cNvPr>
          <p:cNvSpPr txBox="1">
            <a:spLocks/>
          </p:cNvSpPr>
          <p:nvPr/>
        </p:nvSpPr>
        <p:spPr>
          <a:xfrm>
            <a:off x="8261471" y="4471869"/>
            <a:ext cx="2196619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Hazem Abbas</a:t>
            </a:r>
          </a:p>
        </p:txBody>
      </p:sp>
      <p:sp>
        <p:nvSpPr>
          <p:cNvPr id="51" name="Text Placeholder 35">
            <a:extLst>
              <a:ext uri="{FF2B5EF4-FFF2-40B4-BE49-F238E27FC236}">
                <a16:creationId xmlns:a16="http://schemas.microsoft.com/office/drawing/2014/main" id="{5D8A0D89-0F1F-4CE3-926A-AC273E68FC3F}"/>
              </a:ext>
            </a:extLst>
          </p:cNvPr>
          <p:cNvSpPr txBox="1">
            <a:spLocks/>
          </p:cNvSpPr>
          <p:nvPr/>
        </p:nvSpPr>
        <p:spPr>
          <a:xfrm>
            <a:off x="8437094" y="4851459"/>
            <a:ext cx="1845511" cy="3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AI Engineer</a:t>
            </a:r>
          </a:p>
        </p:txBody>
      </p:sp>
      <p:pic>
        <p:nvPicPr>
          <p:cNvPr id="52" name="Picture Placeholder 20">
            <a:extLst>
              <a:ext uri="{FF2B5EF4-FFF2-40B4-BE49-F238E27FC236}">
                <a16:creationId xmlns:a16="http://schemas.microsoft.com/office/drawing/2014/main" id="{618F4C5F-3049-487B-B854-F633F8C23D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" t="7041" r="-134" b="39631"/>
          <a:stretch/>
        </p:blipFill>
        <p:spPr>
          <a:xfrm>
            <a:off x="8009156" y="2052916"/>
            <a:ext cx="2917397" cy="2340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" name="Text Placeholder 35">
            <a:extLst>
              <a:ext uri="{FF2B5EF4-FFF2-40B4-BE49-F238E27FC236}">
                <a16:creationId xmlns:a16="http://schemas.microsoft.com/office/drawing/2014/main" id="{09E6BD3C-82DB-4EBF-9398-1D01C3118D1C}"/>
              </a:ext>
            </a:extLst>
          </p:cNvPr>
          <p:cNvSpPr txBox="1">
            <a:spLocks/>
          </p:cNvSpPr>
          <p:nvPr/>
        </p:nvSpPr>
        <p:spPr>
          <a:xfrm>
            <a:off x="1717394" y="5124496"/>
            <a:ext cx="2468483" cy="273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usef.g.abdelmonim@gmail.com</a:t>
            </a:r>
          </a:p>
        </p:txBody>
      </p:sp>
      <p:sp>
        <p:nvSpPr>
          <p:cNvPr id="54" name="Text Placeholder 35">
            <a:extLst>
              <a:ext uri="{FF2B5EF4-FFF2-40B4-BE49-F238E27FC236}">
                <a16:creationId xmlns:a16="http://schemas.microsoft.com/office/drawing/2014/main" id="{ADBD8050-28CF-4320-A154-75BD5E0FFDFE}"/>
              </a:ext>
            </a:extLst>
          </p:cNvPr>
          <p:cNvSpPr txBox="1">
            <a:spLocks/>
          </p:cNvSpPr>
          <p:nvPr/>
        </p:nvSpPr>
        <p:spPr>
          <a:xfrm>
            <a:off x="2028879" y="5397531"/>
            <a:ext cx="1845511" cy="2730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0 109 952 0579</a:t>
            </a:r>
          </a:p>
        </p:txBody>
      </p:sp>
      <p:sp>
        <p:nvSpPr>
          <p:cNvPr id="55" name="Text Placeholder 35">
            <a:extLst>
              <a:ext uri="{FF2B5EF4-FFF2-40B4-BE49-F238E27FC236}">
                <a16:creationId xmlns:a16="http://schemas.microsoft.com/office/drawing/2014/main" id="{386DD926-AB43-4E11-AD25-23E59FB71BD2}"/>
              </a:ext>
            </a:extLst>
          </p:cNvPr>
          <p:cNvSpPr txBox="1">
            <a:spLocks/>
          </p:cNvSpPr>
          <p:nvPr/>
        </p:nvSpPr>
        <p:spPr>
          <a:xfrm>
            <a:off x="4783980" y="5150206"/>
            <a:ext cx="2709777" cy="2397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beshoy.abdel_masieh@yahoo.com</a:t>
            </a:r>
          </a:p>
        </p:txBody>
      </p:sp>
      <p:sp>
        <p:nvSpPr>
          <p:cNvPr id="56" name="Text Placeholder 35">
            <a:extLst>
              <a:ext uri="{FF2B5EF4-FFF2-40B4-BE49-F238E27FC236}">
                <a16:creationId xmlns:a16="http://schemas.microsoft.com/office/drawing/2014/main" id="{B485EC5E-DBFA-4D65-9385-A23D25D888FF}"/>
              </a:ext>
            </a:extLst>
          </p:cNvPr>
          <p:cNvSpPr txBox="1">
            <a:spLocks/>
          </p:cNvSpPr>
          <p:nvPr/>
        </p:nvSpPr>
        <p:spPr>
          <a:xfrm>
            <a:off x="5216114" y="5467556"/>
            <a:ext cx="1845511" cy="3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0 122 694 4977</a:t>
            </a:r>
          </a:p>
        </p:txBody>
      </p:sp>
      <p:sp>
        <p:nvSpPr>
          <p:cNvPr id="57" name="Text Placeholder 35">
            <a:extLst>
              <a:ext uri="{FF2B5EF4-FFF2-40B4-BE49-F238E27FC236}">
                <a16:creationId xmlns:a16="http://schemas.microsoft.com/office/drawing/2014/main" id="{3CF096D5-F046-4144-B65D-9CAD5AD5CD06}"/>
              </a:ext>
            </a:extLst>
          </p:cNvPr>
          <p:cNvSpPr txBox="1">
            <a:spLocks/>
          </p:cNvSpPr>
          <p:nvPr/>
        </p:nvSpPr>
        <p:spPr>
          <a:xfrm>
            <a:off x="7995525" y="5141244"/>
            <a:ext cx="2709777" cy="2397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hazemabbas6@gmail.com</a:t>
            </a:r>
          </a:p>
        </p:txBody>
      </p:sp>
      <p:sp>
        <p:nvSpPr>
          <p:cNvPr id="58" name="Text Placeholder 35">
            <a:extLst>
              <a:ext uri="{FF2B5EF4-FFF2-40B4-BE49-F238E27FC236}">
                <a16:creationId xmlns:a16="http://schemas.microsoft.com/office/drawing/2014/main" id="{89C36B9B-05B3-484E-8A03-051715CEF3D0}"/>
              </a:ext>
            </a:extLst>
          </p:cNvPr>
          <p:cNvSpPr txBox="1">
            <a:spLocks/>
          </p:cNvSpPr>
          <p:nvPr/>
        </p:nvSpPr>
        <p:spPr>
          <a:xfrm>
            <a:off x="8461333" y="5399021"/>
            <a:ext cx="1845511" cy="3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0 101 582 0270</a:t>
            </a:r>
          </a:p>
        </p:txBody>
      </p:sp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F8460B0D-A13F-4164-8FEE-68F4159E69F3}"/>
              </a:ext>
            </a:extLst>
          </p:cNvPr>
          <p:cNvSpPr txBox="1">
            <a:spLocks/>
          </p:cNvSpPr>
          <p:nvPr/>
        </p:nvSpPr>
        <p:spPr>
          <a:xfrm>
            <a:off x="1717394" y="5698203"/>
            <a:ext cx="2468483" cy="273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github.com/UsefGamal/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AB7F7A1E-303C-4357-8085-0BF48E2B1234}"/>
              </a:ext>
            </a:extLst>
          </p:cNvPr>
          <p:cNvSpPr txBox="1">
            <a:spLocks/>
          </p:cNvSpPr>
          <p:nvPr/>
        </p:nvSpPr>
        <p:spPr>
          <a:xfrm>
            <a:off x="4783980" y="5723913"/>
            <a:ext cx="2709777" cy="2397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github.com/BeshoAbdo173</a:t>
            </a:r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2503405E-2616-42F7-B673-E1586D617D23}"/>
              </a:ext>
            </a:extLst>
          </p:cNvPr>
          <p:cNvSpPr txBox="1">
            <a:spLocks/>
          </p:cNvSpPr>
          <p:nvPr/>
        </p:nvSpPr>
        <p:spPr>
          <a:xfrm>
            <a:off x="7995525" y="5714951"/>
            <a:ext cx="2709777" cy="2397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github.com/Hazem-Abbas</a:t>
            </a: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>
            <a:normAutofit/>
          </a:bodyPr>
          <a:lstStyle/>
          <a:p>
            <a:r>
              <a:rPr lang="en-GB" sz="3200" dirty="0"/>
              <a:t>What is VQA ? </a:t>
            </a:r>
            <a:endParaRPr lang="en-Z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819229" cy="2519363"/>
          </a:xfrm>
        </p:spPr>
        <p:txBody>
          <a:bodyPr>
            <a:normAutofit/>
          </a:bodyPr>
          <a:lstStyle/>
          <a:p>
            <a:pPr algn="just"/>
            <a:r>
              <a:rPr lang="en-GB" sz="2000" dirty="0"/>
              <a:t>Is a research area about building a computer system to answer questions presented in an image and a natural language.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0F60A-A03B-48EB-A64C-E0D27AE97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85" y="1056372"/>
            <a:ext cx="5906542" cy="47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r>
              <a:rPr lang="en-GB" dirty="0"/>
              <a:t>Task subproblems </a:t>
            </a:r>
            <a:endParaRPr lang="en-US" dirty="0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9650310" cy="496888"/>
          </a:xfrm>
        </p:spPr>
        <p:txBody>
          <a:bodyPr/>
          <a:lstStyle/>
          <a:p>
            <a:r>
              <a:rPr lang="en-GB" dirty="0"/>
              <a:t>The problem has widely been accepted as Artificial General Intelligence problem.</a:t>
            </a:r>
            <a:endParaRPr lang="en-US" dirty="0"/>
          </a:p>
        </p:txBody>
      </p:sp>
      <p:graphicFrame>
        <p:nvGraphicFramePr>
          <p:cNvPr id="53" name="Table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799728539"/>
              </p:ext>
            </p:extLst>
          </p:nvPr>
        </p:nvGraphicFramePr>
        <p:xfrm>
          <a:off x="748749" y="2200138"/>
          <a:ext cx="10605051" cy="3928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122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783976">
                  <a:extLst>
                    <a:ext uri="{9D8B030D-6E8A-4147-A177-3AD203B41FA5}">
                      <a16:colId xmlns:a16="http://schemas.microsoft.com/office/drawing/2014/main" val="4086790985"/>
                    </a:ext>
                  </a:extLst>
                </a:gridCol>
                <a:gridCol w="4710953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</a:tblGrid>
              <a:tr h="309108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all" spc="150" baseline="0" dirty="0">
                          <a:solidFill>
                            <a:schemeClr val="bg1"/>
                          </a:solidFill>
                          <a:latin typeface="+mj-lt"/>
                        </a:rPr>
                        <a:t>CV Task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cap="all" spc="150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all" spc="150" baseline="0" dirty="0">
                          <a:solidFill>
                            <a:schemeClr val="bg1"/>
                          </a:solidFill>
                          <a:latin typeface="+mj-lt"/>
                        </a:rPr>
                        <a:t>Representative VQA question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4138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Object Recognition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in the image ?</a:t>
                      </a:r>
                      <a:endParaRPr lang="ru-RU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413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Object Detection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there any dogs in the picture?</a:t>
                      </a: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4138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Attribute Classification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colour is the umbrella?</a:t>
                      </a: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4138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Scene Classification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it raining?</a:t>
                      </a: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4138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counting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many people are there in the image?</a:t>
                      </a: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  <a:tr h="2895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Activity Recognition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 child crying?</a:t>
                      </a: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278627"/>
                  </a:ext>
                </a:extLst>
              </a:tr>
              <a:tr h="2895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Spatial Relationships Among Objects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between cat and sofa?</a:t>
                      </a: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84329"/>
                  </a:ext>
                </a:extLst>
              </a:tr>
              <a:tr h="2895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Common-sense Reasoning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this person have 20/20 vision?</a:t>
                      </a: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68667"/>
                  </a:ext>
                </a:extLst>
              </a:tr>
              <a:tr h="2895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Knowledge-Base Reasoning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this a vegetarian pizza?</a:t>
                      </a:r>
                      <a:endParaRPr lang="ru-RU" sz="17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492922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Solution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2682" y="1481138"/>
            <a:ext cx="2141764" cy="51435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GB" sz="1800" b="1" dirty="0"/>
              <a:t>Image featurization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8739" y="2557463"/>
            <a:ext cx="2141764" cy="514350"/>
          </a:xfrm>
        </p:spPr>
        <p:txBody>
          <a:bodyPr/>
          <a:lstStyle/>
          <a:p>
            <a:r>
              <a:rPr lang="en-GB" b="1" dirty="0"/>
              <a:t>Question featurization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5164" y="3633788"/>
            <a:ext cx="2141764" cy="514350"/>
          </a:xfrm>
        </p:spPr>
        <p:txBody>
          <a:bodyPr/>
          <a:lstStyle/>
          <a:p>
            <a:r>
              <a:rPr lang="en-GB" b="1" dirty="0"/>
              <a:t>Joint feature representation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9364" y="4710114"/>
            <a:ext cx="2141764" cy="514350"/>
          </a:xfrm>
        </p:spPr>
        <p:txBody>
          <a:bodyPr/>
          <a:lstStyle/>
          <a:p>
            <a:r>
              <a:rPr lang="en-GB" b="1" dirty="0"/>
              <a:t>Answer generation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646875" cy="1010842"/>
          </a:xfrm>
        </p:spPr>
        <p:txBody>
          <a:bodyPr>
            <a:normAutofit/>
          </a:bodyPr>
          <a:lstStyle/>
          <a:p>
            <a:r>
              <a:rPr lang="en-GB" sz="1500" dirty="0"/>
              <a:t>converting images into their feature representations for further processing.</a:t>
            </a:r>
            <a:endParaRPr lang="en-US" sz="15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646875" cy="1010842"/>
          </a:xfrm>
        </p:spPr>
        <p:txBody>
          <a:bodyPr>
            <a:normAutofit/>
          </a:bodyPr>
          <a:lstStyle/>
          <a:p>
            <a:r>
              <a:rPr lang="en-GB" sz="1500" dirty="0"/>
              <a:t>converting natural language questions into their embeddings for further processing.</a:t>
            </a:r>
            <a:endParaRPr lang="en-US" sz="15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646875" cy="1010842"/>
          </a:xfrm>
        </p:spPr>
        <p:txBody>
          <a:bodyPr>
            <a:normAutofit/>
          </a:bodyPr>
          <a:lstStyle/>
          <a:p>
            <a:r>
              <a:rPr lang="en-GB" sz="1500" dirty="0"/>
              <a:t>ways of combining image features and the question features to enhance algorithmic understanding.</a:t>
            </a:r>
            <a:endParaRPr lang="en-US" sz="15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646875" cy="1010842"/>
          </a:xfrm>
        </p:spPr>
        <p:txBody>
          <a:bodyPr>
            <a:normAutofit/>
          </a:bodyPr>
          <a:lstStyle/>
          <a:p>
            <a:r>
              <a:rPr lang="en-GB" sz="1500" dirty="0"/>
              <a:t>utilizing the joint features to understand the input image and the question asked, to finally generate the correct answer.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generic model for </a:t>
            </a:r>
            <a:r>
              <a:rPr lang="en-GB" b="1" dirty="0"/>
              <a:t>Visual Question Answering</a:t>
            </a:r>
            <a:r>
              <a:rPr lang="en-GB" dirty="0"/>
              <a:t> </a:t>
            </a:r>
            <a:endParaRPr lang="en-ZA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8108E67-9021-4F1A-9DAA-C479F8C21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5329"/>
            <a:ext cx="10013576" cy="45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67242"/>
            <a:ext cx="3466652" cy="1325563"/>
          </a:xfrm>
        </p:spPr>
        <p:txBody>
          <a:bodyPr/>
          <a:lstStyle/>
          <a:p>
            <a:r>
              <a:rPr lang="en-US" b="1" dirty="0"/>
              <a:t>VQA 2.0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GB" sz="2400" b="0" dirty="0">
                <a:effectLst/>
              </a:rPr>
              <a:t>VQA Input Images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Autofit/>
          </a:bodyPr>
          <a:lstStyle/>
          <a:p>
            <a:pPr algn="l"/>
            <a:r>
              <a:rPr lang="en-GB" sz="2400" b="0" dirty="0">
                <a:effectLst/>
              </a:rPr>
              <a:t>VQA Input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fontScale="92500" lnSpcReduction="10000"/>
          </a:bodyPr>
          <a:lstStyle/>
          <a:p>
            <a:r>
              <a:rPr lang="en-GB" sz="2400" b="0" dirty="0">
                <a:effectLst/>
              </a:rPr>
              <a:t>VQA Annotations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1AFC89F-9848-4A91-B307-27BB903EB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64257"/>
              </p:ext>
            </p:extLst>
          </p:nvPr>
        </p:nvGraphicFramePr>
        <p:xfrm>
          <a:off x="5880249" y="2028415"/>
          <a:ext cx="593165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219">
                  <a:extLst>
                    <a:ext uri="{9D8B030D-6E8A-4147-A177-3AD203B41FA5}">
                      <a16:colId xmlns:a16="http://schemas.microsoft.com/office/drawing/2014/main" val="317586509"/>
                    </a:ext>
                  </a:extLst>
                </a:gridCol>
                <a:gridCol w="1977219">
                  <a:extLst>
                    <a:ext uri="{9D8B030D-6E8A-4147-A177-3AD203B41FA5}">
                      <a16:colId xmlns:a16="http://schemas.microsoft.com/office/drawing/2014/main" val="923786859"/>
                    </a:ext>
                  </a:extLst>
                </a:gridCol>
                <a:gridCol w="1977219">
                  <a:extLst>
                    <a:ext uri="{9D8B030D-6E8A-4147-A177-3AD203B41FA5}">
                      <a16:colId xmlns:a16="http://schemas.microsoft.com/office/drawing/2014/main" val="232308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Training Images: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82,783 images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Validation images:  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40,504 images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  <a:effectLst/>
                        </a:rPr>
                        <a:t>Testing images: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</a:rPr>
                        <a:t>81,434 images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485421"/>
                  </a:ext>
                </a:extLst>
              </a:tr>
            </a:tbl>
          </a:graphicData>
        </a:graphic>
      </p:graphicFrame>
      <p:graphicFrame>
        <p:nvGraphicFramePr>
          <p:cNvPr id="23" name="Table 14">
            <a:extLst>
              <a:ext uri="{FF2B5EF4-FFF2-40B4-BE49-F238E27FC236}">
                <a16:creationId xmlns:a16="http://schemas.microsoft.com/office/drawing/2014/main" id="{6EB15186-EBB1-4CDF-900E-05F60DF2A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47272"/>
              </p:ext>
            </p:extLst>
          </p:nvPr>
        </p:nvGraphicFramePr>
        <p:xfrm>
          <a:off x="5880251" y="3115435"/>
          <a:ext cx="597108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363">
                  <a:extLst>
                    <a:ext uri="{9D8B030D-6E8A-4147-A177-3AD203B41FA5}">
                      <a16:colId xmlns:a16="http://schemas.microsoft.com/office/drawing/2014/main" val="317586509"/>
                    </a:ext>
                  </a:extLst>
                </a:gridCol>
                <a:gridCol w="1990363">
                  <a:extLst>
                    <a:ext uri="{9D8B030D-6E8A-4147-A177-3AD203B41FA5}">
                      <a16:colId xmlns:a16="http://schemas.microsoft.com/office/drawing/2014/main" val="923786859"/>
                    </a:ext>
                  </a:extLst>
                </a:gridCol>
                <a:gridCol w="1990363">
                  <a:extLst>
                    <a:ext uri="{9D8B030D-6E8A-4147-A177-3AD203B41FA5}">
                      <a16:colId xmlns:a16="http://schemas.microsoft.com/office/drawing/2014/main" val="232308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Training Questions: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</a:rPr>
                        <a:t>443,757 questions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Validation </a:t>
                      </a: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</a:rPr>
                        <a:t>214,354 questions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  <a:effectLst/>
                        </a:rPr>
                        <a:t>Testing </a:t>
                      </a: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  <a:r>
                        <a:rPr lang="en-GB" sz="1400" b="1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</a:rPr>
                        <a:t>447,793 questions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485421"/>
                  </a:ext>
                </a:extLst>
              </a:tr>
            </a:tbl>
          </a:graphicData>
        </a:graphic>
      </p:graphicFrame>
      <p:graphicFrame>
        <p:nvGraphicFramePr>
          <p:cNvPr id="24" name="Table 14">
            <a:extLst>
              <a:ext uri="{FF2B5EF4-FFF2-40B4-BE49-F238E27FC236}">
                <a16:creationId xmlns:a16="http://schemas.microsoft.com/office/drawing/2014/main" id="{9FBEE96D-0C73-4B14-B9FB-0E9646D8A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27896"/>
              </p:ext>
            </p:extLst>
          </p:nvPr>
        </p:nvGraphicFramePr>
        <p:xfrm>
          <a:off x="5880249" y="4209920"/>
          <a:ext cx="5971088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544">
                  <a:extLst>
                    <a:ext uri="{9D8B030D-6E8A-4147-A177-3AD203B41FA5}">
                      <a16:colId xmlns:a16="http://schemas.microsoft.com/office/drawing/2014/main" val="317586509"/>
                    </a:ext>
                  </a:extLst>
                </a:gridCol>
                <a:gridCol w="2985544">
                  <a:extLst>
                    <a:ext uri="{9D8B030D-6E8A-4147-A177-3AD203B41FA5}">
                      <a16:colId xmlns:a16="http://schemas.microsoft.com/office/drawing/2014/main" val="923786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Training Annotations: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</a:rPr>
                        <a:t>4,437,570 answers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Validation </a:t>
                      </a: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Annotations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</a:rPr>
                        <a:t>2,143,540 answers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485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Solution Approaches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379"/>
            <a:ext cx="10515600" cy="1325563"/>
          </a:xfrm>
        </p:spPr>
        <p:txBody>
          <a:bodyPr/>
          <a:lstStyle/>
          <a:p>
            <a:r>
              <a:rPr lang="en-ZA" dirty="0" err="1"/>
              <a:t>TWO-Way</a:t>
            </a:r>
            <a:r>
              <a:rPr lang="en-ZA" dirty="0"/>
              <a:t> Approaches</a:t>
            </a:r>
          </a:p>
        </p:txBody>
      </p:sp>
      <p:sp>
        <p:nvSpPr>
          <p:cNvPr id="110" name="Text Placeholder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255344" y="2042252"/>
            <a:ext cx="2165414" cy="742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1800" spc="150" dirty="0">
                <a:latin typeface="+mj-lt"/>
                <a:ea typeface="+mj-ea"/>
                <a:cs typeface="+mj-cs"/>
              </a:rPr>
              <a:t>VGG19 + LSTM</a:t>
            </a:r>
            <a:endParaRPr lang="en-ZA" sz="1400" dirty="0"/>
          </a:p>
        </p:txBody>
      </p:sp>
      <p:sp>
        <p:nvSpPr>
          <p:cNvPr id="52" name="Text Placeholder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4685215" y="2036507"/>
            <a:ext cx="2613975" cy="742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1600" spc="150" dirty="0">
                <a:latin typeface="+mj-lt"/>
                <a:ea typeface="+mj-ea"/>
                <a:cs typeface="+mj-cs"/>
              </a:rPr>
              <a:t>INCEPTIONv3 + LSTM</a:t>
            </a:r>
            <a:endParaRPr lang="en-ZA" sz="1000" dirty="0"/>
          </a:p>
        </p:txBody>
      </p:sp>
      <p:sp>
        <p:nvSpPr>
          <p:cNvPr id="54" name="Text Placeholder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7563647" y="2034699"/>
            <a:ext cx="2523011" cy="742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1600" spc="150" dirty="0">
                <a:latin typeface="+mj-lt"/>
                <a:ea typeface="+mj-ea"/>
                <a:cs typeface="+mj-cs"/>
              </a:rPr>
              <a:t>INCEPTIONv3 + GRU</a:t>
            </a:r>
            <a:endParaRPr lang="en-ZA" sz="1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22230" y="3370472"/>
            <a:ext cx="2659170" cy="457200"/>
          </a:xfrm>
        </p:spPr>
        <p:txBody>
          <a:bodyPr>
            <a:normAutofit/>
          </a:bodyPr>
          <a:lstStyle/>
          <a:p>
            <a:r>
              <a:rPr lang="en-ZA" sz="2000" dirty="0"/>
              <a:t>GENERIC MODEL</a:t>
            </a: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0492" y="3336426"/>
            <a:ext cx="822722" cy="357034"/>
          </a:xfrm>
        </p:spPr>
        <p:txBody>
          <a:bodyPr>
            <a:normAutofit/>
          </a:bodyPr>
          <a:lstStyle/>
          <a:p>
            <a:r>
              <a:rPr lang="en-ZA" sz="1800" dirty="0"/>
              <a:t>31.56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957731" y="3354891"/>
            <a:ext cx="822722" cy="342147"/>
          </a:xfrm>
        </p:spPr>
        <p:txBody>
          <a:bodyPr>
            <a:normAutofit/>
          </a:bodyPr>
          <a:lstStyle/>
          <a:p>
            <a:r>
              <a:rPr lang="en-ZA" sz="1800" dirty="0"/>
              <a:t>37.2</a:t>
            </a:r>
            <a:endParaRPr lang="en-ZA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567323" y="3334617"/>
            <a:ext cx="785036" cy="342147"/>
          </a:xfrm>
        </p:spPr>
        <p:txBody>
          <a:bodyPr>
            <a:normAutofit/>
          </a:bodyPr>
          <a:lstStyle/>
          <a:p>
            <a:r>
              <a:rPr lang="en-ZA" sz="1800" dirty="0"/>
              <a:t>42.78</a:t>
            </a:r>
          </a:p>
        </p:txBody>
      </p:sp>
      <p:sp>
        <p:nvSpPr>
          <p:cNvPr id="11" name="Year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8835" y="4324517"/>
            <a:ext cx="2946481" cy="457200"/>
          </a:xfrm>
        </p:spPr>
        <p:txBody>
          <a:bodyPr>
            <a:normAutofit/>
          </a:bodyPr>
          <a:lstStyle/>
          <a:p>
            <a:r>
              <a:rPr lang="en-ZA" sz="2000" dirty="0"/>
              <a:t>PRETRAINED MODEL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0" idx="2"/>
            <a:endCxn id="33" idx="0"/>
          </p:cNvCxnSpPr>
          <p:nvPr/>
        </p:nvCxnSpPr>
        <p:spPr>
          <a:xfrm>
            <a:off x="3338051" y="2785108"/>
            <a:ext cx="1365750" cy="54950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2" idx="2"/>
            <a:endCxn id="34" idx="0"/>
          </p:cNvCxnSpPr>
          <p:nvPr/>
        </p:nvCxnSpPr>
        <p:spPr>
          <a:xfrm>
            <a:off x="5992203" y="2779363"/>
            <a:ext cx="1376888" cy="57318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4" idx="2"/>
            <a:endCxn id="35" idx="0"/>
          </p:cNvCxnSpPr>
          <p:nvPr/>
        </p:nvCxnSpPr>
        <p:spPr>
          <a:xfrm>
            <a:off x="8825153" y="2777555"/>
            <a:ext cx="1134691" cy="53913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1283" y="3334617"/>
            <a:ext cx="785035" cy="3510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76573" y="3352547"/>
            <a:ext cx="785035" cy="3510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7326" y="3316687"/>
            <a:ext cx="785035" cy="3510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 Placeholder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3710470" y="5206365"/>
            <a:ext cx="2170377" cy="565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1800" spc="150" dirty="0">
                <a:latin typeface="+mj-lt"/>
                <a:ea typeface="+mj-ea"/>
                <a:cs typeface="+mj-cs"/>
              </a:rPr>
              <a:t>BERT + EFnet B2</a:t>
            </a:r>
            <a:endParaRPr lang="en-ZA" sz="18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3" idx="2"/>
            <a:endCxn id="56" idx="0"/>
          </p:cNvCxnSpPr>
          <p:nvPr/>
        </p:nvCxnSpPr>
        <p:spPr>
          <a:xfrm flipH="1">
            <a:off x="4795659" y="4672096"/>
            <a:ext cx="1037695" cy="53426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6071025" y="5267737"/>
            <a:ext cx="2170377" cy="460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1800" spc="150" dirty="0">
                <a:latin typeface="+mj-lt"/>
                <a:ea typeface="+mj-ea"/>
                <a:cs typeface="+mj-cs"/>
              </a:rPr>
              <a:t>VILT</a:t>
            </a:r>
            <a:endParaRPr lang="en-ZA" sz="18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7" idx="2"/>
            <a:endCxn id="59" idx="0"/>
          </p:cNvCxnSpPr>
          <p:nvPr/>
        </p:nvCxnSpPr>
        <p:spPr>
          <a:xfrm flipH="1">
            <a:off x="7156214" y="4672096"/>
            <a:ext cx="1568632" cy="59564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7">
            <a:extLst>
              <a:ext uri="{FF2B5EF4-FFF2-40B4-BE49-F238E27FC236}">
                <a16:creationId xmlns:a16="http://schemas.microsoft.com/office/drawing/2014/main" id="{76F85536-C23E-46E0-8108-1B5809B1E904}"/>
              </a:ext>
            </a:extLst>
          </p:cNvPr>
          <p:cNvSpPr txBox="1">
            <a:spLocks/>
          </p:cNvSpPr>
          <p:nvPr/>
        </p:nvSpPr>
        <p:spPr>
          <a:xfrm>
            <a:off x="5420752" y="4329949"/>
            <a:ext cx="805119" cy="34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sz="18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038E36-B098-40B0-8A2C-1558A31A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0836" y="4321006"/>
            <a:ext cx="785035" cy="3510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 Placeholder 7">
            <a:extLst>
              <a:ext uri="{FF2B5EF4-FFF2-40B4-BE49-F238E27FC236}">
                <a16:creationId xmlns:a16="http://schemas.microsoft.com/office/drawing/2014/main" id="{BE0C11D0-D52B-4333-9EB7-4971DCAFA416}"/>
              </a:ext>
            </a:extLst>
          </p:cNvPr>
          <p:cNvSpPr txBox="1">
            <a:spLocks/>
          </p:cNvSpPr>
          <p:nvPr/>
        </p:nvSpPr>
        <p:spPr>
          <a:xfrm>
            <a:off x="8310287" y="4321006"/>
            <a:ext cx="806762" cy="34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800" dirty="0"/>
              <a:t>69.07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4EB0202-E2FC-4E04-9D0B-49C6D8F56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10286" y="4321006"/>
            <a:ext cx="829119" cy="3510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340</TotalTime>
  <Words>430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Monoline</vt:lpstr>
      <vt:lpstr>Visual Question Answering</vt:lpstr>
      <vt:lpstr>MEET THE TEAM</vt:lpstr>
      <vt:lpstr>What is VQA ? </vt:lpstr>
      <vt:lpstr>Task subproblems </vt:lpstr>
      <vt:lpstr>Solution Steps</vt:lpstr>
      <vt:lpstr>generic model for Visual Question Answering </vt:lpstr>
      <vt:lpstr>VQA 2.0 Dataset</vt:lpstr>
      <vt:lpstr>Solution Approaches</vt:lpstr>
      <vt:lpstr>TWO-Way Approaches</vt:lpstr>
      <vt:lpstr>Challenges</vt:lpstr>
      <vt:lpstr>Demo</vt:lpstr>
      <vt:lpstr>Future work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Question Answering</dc:title>
  <dc:creator>Youssef Gamal</dc:creator>
  <cp:lastModifiedBy>Youssef Gamal</cp:lastModifiedBy>
  <cp:revision>36</cp:revision>
  <dcterms:created xsi:type="dcterms:W3CDTF">2023-05-10T02:40:01Z</dcterms:created>
  <dcterms:modified xsi:type="dcterms:W3CDTF">2023-05-13T21:40:18Z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