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68" r:id="rId1"/>
    <p:sldMasterId id="2147484131" r:id="rId2"/>
  </p:sldMasterIdLst>
  <p:notesMasterIdLst>
    <p:notesMasterId r:id="rId12"/>
  </p:notesMasterIdLst>
  <p:sldIdLst>
    <p:sldId id="395" r:id="rId3"/>
    <p:sldId id="336" r:id="rId4"/>
    <p:sldId id="555" r:id="rId5"/>
    <p:sldId id="556" r:id="rId6"/>
    <p:sldId id="557" r:id="rId7"/>
    <p:sldId id="558" r:id="rId8"/>
    <p:sldId id="559" r:id="rId9"/>
    <p:sldId id="560" r:id="rId10"/>
    <p:sldId id="561" r:id="rId11"/>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illip Pennington" initials="PP" lastIdx="2" clrIdx="0">
    <p:extLst>
      <p:ext uri="{19B8F6BF-5375-455C-9EA6-DF929625EA0E}">
        <p15:presenceInfo xmlns:p15="http://schemas.microsoft.com/office/powerpoint/2012/main" userId="7a30b84b863a4f9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84" autoAdjust="0"/>
    <p:restoredTop sz="72665" autoAdjust="0"/>
  </p:normalViewPr>
  <p:slideViewPr>
    <p:cSldViewPr>
      <p:cViewPr varScale="1">
        <p:scale>
          <a:sx n="107" d="100"/>
          <a:sy n="107" d="100"/>
        </p:scale>
        <p:origin x="774" y="12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commentAuthors" Target="commentAuthor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3169921" cy="480060"/>
          </a:xfrm>
          <a:prstGeom prst="rect">
            <a:avLst/>
          </a:prstGeom>
        </p:spPr>
        <p:txBody>
          <a:bodyPr vert="horz" wrap="square" lIns="96628" tIns="48314" rIns="96628" bIns="48314" numCol="1" anchor="t"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3" name="Date Placeholder 2"/>
          <p:cNvSpPr>
            <a:spLocks noGrp="1"/>
          </p:cNvSpPr>
          <p:nvPr>
            <p:ph type="dt" idx="1"/>
          </p:nvPr>
        </p:nvSpPr>
        <p:spPr>
          <a:xfrm>
            <a:off x="4143589" y="1"/>
            <a:ext cx="3169921" cy="480060"/>
          </a:xfrm>
          <a:prstGeom prst="rect">
            <a:avLst/>
          </a:prstGeom>
        </p:spPr>
        <p:txBody>
          <a:bodyPr vert="horz" wrap="square" lIns="96628" tIns="48314" rIns="96628" bIns="48314" numCol="1" anchor="t"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37B93000-4848-40F5-8AEF-44DFB12065B3}" type="datetime1">
              <a:rPr lang="en-US"/>
              <a:pPr>
                <a:defRPr/>
              </a:pPr>
              <a:t>10/10/2025</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wrap="square" lIns="96628" tIns="48314" rIns="96628" bIns="48314"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31521" y="4560571"/>
            <a:ext cx="5852160" cy="4320540"/>
          </a:xfrm>
          <a:prstGeom prst="rect">
            <a:avLst/>
          </a:prstGeom>
        </p:spPr>
        <p:txBody>
          <a:bodyPr vert="horz" wrap="square" lIns="96628" tIns="48314" rIns="96628" bIns="48314"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2" y="9119474"/>
            <a:ext cx="3169921" cy="480060"/>
          </a:xfrm>
          <a:prstGeom prst="rect">
            <a:avLst/>
          </a:prstGeom>
        </p:spPr>
        <p:txBody>
          <a:bodyPr vert="horz" wrap="square" lIns="96628" tIns="48314" rIns="96628" bIns="48314" numCol="1" anchor="b"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7" name="Slide Number Placeholder 6"/>
          <p:cNvSpPr>
            <a:spLocks noGrp="1"/>
          </p:cNvSpPr>
          <p:nvPr>
            <p:ph type="sldNum" sz="quarter" idx="5"/>
          </p:nvPr>
        </p:nvSpPr>
        <p:spPr>
          <a:xfrm>
            <a:off x="4143589" y="9119474"/>
            <a:ext cx="3169921" cy="480060"/>
          </a:xfrm>
          <a:prstGeom prst="rect">
            <a:avLst/>
          </a:prstGeom>
        </p:spPr>
        <p:txBody>
          <a:bodyPr vert="horz" wrap="square" lIns="96628" tIns="48314" rIns="96628" bIns="48314" numCol="1" anchor="b"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07776858-791E-4C8D-8FA3-473B3AFECFAC}" type="slidenum">
              <a:rPr lang="en-US"/>
              <a:pPr>
                <a:defRPr/>
              </a:pPr>
              <a:t>‹#›</a:t>
            </a:fld>
            <a:endParaRPr lang="en-US"/>
          </a:p>
        </p:txBody>
      </p:sp>
    </p:spTree>
    <p:extLst>
      <p:ext uri="{BB962C8B-B14F-4D97-AF65-F5344CB8AC3E}">
        <p14:creationId xmlns:p14="http://schemas.microsoft.com/office/powerpoint/2010/main" val="41183750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b="1" kern="1200" dirty="0">
                <a:solidFill>
                  <a:schemeClr val="tx1"/>
                </a:solidFill>
                <a:effectLst/>
                <a:latin typeface="+mn-lt"/>
                <a:ea typeface="ＭＳ Ｐゴシック" pitchFamily="-106" charset="-128"/>
                <a:cs typeface="ＭＳ Ｐゴシック" pitchFamily="-106" charset="-128"/>
              </a:rPr>
              <a:t>Core Theme</a:t>
            </a:r>
            <a:endParaRPr lang="en-US" sz="1200" kern="1200" dirty="0">
              <a:solidFill>
                <a:schemeClr val="tx1"/>
              </a:solidFill>
              <a:effectLst/>
              <a:latin typeface="+mn-lt"/>
              <a:ea typeface="ＭＳ Ｐゴシック" pitchFamily="-106" charset="-128"/>
              <a:cs typeface="ＭＳ Ｐゴシック" pitchFamily="-106" charset="-128"/>
            </a:endParaRPr>
          </a:p>
          <a:p>
            <a:r>
              <a:rPr lang="en-US" sz="1200" kern="1200" dirty="0">
                <a:solidFill>
                  <a:schemeClr val="tx1"/>
                </a:solidFill>
                <a:effectLst/>
                <a:latin typeface="+mn-lt"/>
                <a:ea typeface="ＭＳ Ｐゴシック" pitchFamily="-106" charset="-128"/>
                <a:cs typeface="ＭＳ Ｐゴシック" pitchFamily="-106" charset="-128"/>
              </a:rPr>
              <a:t>God’s covenant with Abraham sets the stage for the entire biblical story of redemption. Through Abraham, God promises land, descendants, and blessing — promises that extend beyond Israel to every nation through Christ.</a:t>
            </a:r>
          </a:p>
          <a:p>
            <a:endParaRPr lang="en-US" sz="1200" kern="1200" dirty="0">
              <a:solidFill>
                <a:schemeClr val="tx1"/>
              </a:solidFill>
              <a:effectLst/>
              <a:latin typeface="+mn-lt"/>
              <a:ea typeface="ＭＳ Ｐゴシック" pitchFamily="-106" charset="-128"/>
              <a:cs typeface="ＭＳ Ｐゴシック" pitchFamily="-106" charset="-128"/>
            </a:endParaRPr>
          </a:p>
          <a:p>
            <a:r>
              <a:rPr lang="en-US" sz="1200" kern="1200" dirty="0">
                <a:solidFill>
                  <a:schemeClr val="tx1"/>
                </a:solidFill>
                <a:effectLst/>
                <a:latin typeface="+mn-lt"/>
                <a:ea typeface="ＭＳ Ｐゴシック" pitchFamily="-106" charset="-128"/>
                <a:cs typeface="ＭＳ Ｐゴシック" pitchFamily="-106" charset="-128"/>
              </a:rPr>
              <a:t>The New Testament consistently portrays </a:t>
            </a:r>
            <a:r>
              <a:rPr lang="en-US" sz="1200" b="1" kern="1200" dirty="0">
                <a:solidFill>
                  <a:schemeClr val="tx1"/>
                </a:solidFill>
                <a:effectLst/>
                <a:latin typeface="+mn-lt"/>
                <a:ea typeface="ＭＳ Ｐゴシック" pitchFamily="-106" charset="-128"/>
                <a:cs typeface="ＭＳ Ｐゴシック" pitchFamily="-106" charset="-128"/>
              </a:rPr>
              <a:t>Abraham’s promise as the seed of the gospel:</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b="1" kern="1200" dirty="0">
                <a:solidFill>
                  <a:schemeClr val="tx1"/>
                </a:solidFill>
                <a:effectLst/>
                <a:latin typeface="+mn-lt"/>
                <a:ea typeface="ＭＳ Ｐゴシック" pitchFamily="-106" charset="-128"/>
                <a:cs typeface="ＭＳ Ｐゴシック" pitchFamily="-106" charset="-128"/>
              </a:rPr>
              <a:t>Its basis</a:t>
            </a:r>
            <a:r>
              <a:rPr lang="en-US" sz="1200" kern="1200" dirty="0">
                <a:solidFill>
                  <a:schemeClr val="tx1"/>
                </a:solidFill>
                <a:effectLst/>
                <a:latin typeface="+mn-lt"/>
                <a:ea typeface="ＭＳ Ｐゴシック" pitchFamily="-106" charset="-128"/>
                <a:cs typeface="ＭＳ Ｐゴシック" pitchFamily="-106" charset="-128"/>
              </a:rPr>
              <a:t> – God’s faithfulness (Heb. 6:13).</a:t>
            </a:r>
          </a:p>
          <a:p>
            <a:pPr rtl="0" fontAlgn="ctr"/>
            <a:r>
              <a:rPr lang="en-US" sz="1200" b="1" kern="1200" dirty="0">
                <a:solidFill>
                  <a:schemeClr val="tx1"/>
                </a:solidFill>
                <a:effectLst/>
                <a:latin typeface="+mn-lt"/>
                <a:ea typeface="ＭＳ Ｐゴシック" pitchFamily="-106" charset="-128"/>
                <a:cs typeface="ＭＳ Ｐゴシック" pitchFamily="-106" charset="-128"/>
              </a:rPr>
              <a:t>Its condition</a:t>
            </a:r>
            <a:r>
              <a:rPr lang="en-US" sz="1200" kern="1200" dirty="0">
                <a:solidFill>
                  <a:schemeClr val="tx1"/>
                </a:solidFill>
                <a:effectLst/>
                <a:latin typeface="+mn-lt"/>
                <a:ea typeface="ＭＳ Ｐゴシック" pitchFamily="-106" charset="-128"/>
                <a:cs typeface="ＭＳ Ｐゴシック" pitchFamily="-106" charset="-128"/>
              </a:rPr>
              <a:t> – Faith, not works (Rom. 4:5).</a:t>
            </a:r>
          </a:p>
          <a:p>
            <a:pPr rtl="0" fontAlgn="ctr"/>
            <a:r>
              <a:rPr lang="en-US" sz="1200" b="1" kern="1200" dirty="0">
                <a:solidFill>
                  <a:schemeClr val="tx1"/>
                </a:solidFill>
                <a:effectLst/>
                <a:latin typeface="+mn-lt"/>
                <a:ea typeface="ＭＳ Ｐゴシック" pitchFamily="-106" charset="-128"/>
                <a:cs typeface="ＭＳ Ｐゴシック" pitchFamily="-106" charset="-128"/>
              </a:rPr>
              <a:t>Its fulfillment</a:t>
            </a:r>
            <a:r>
              <a:rPr lang="en-US" sz="1200" kern="1200" dirty="0">
                <a:solidFill>
                  <a:schemeClr val="tx1"/>
                </a:solidFill>
                <a:effectLst/>
                <a:latin typeface="+mn-lt"/>
                <a:ea typeface="ＭＳ Ｐゴシック" pitchFamily="-106" charset="-128"/>
                <a:cs typeface="ＭＳ Ｐゴシック" pitchFamily="-106" charset="-128"/>
              </a:rPr>
              <a:t> – Christ, the true Seed (Gal. 3:16).</a:t>
            </a:r>
          </a:p>
          <a:p>
            <a:pPr rtl="0" fontAlgn="ctr"/>
            <a:r>
              <a:rPr lang="en-US" sz="1200" b="1" kern="1200" dirty="0">
                <a:solidFill>
                  <a:schemeClr val="tx1"/>
                </a:solidFill>
                <a:effectLst/>
                <a:latin typeface="+mn-lt"/>
                <a:ea typeface="ＭＳ Ｐゴシック" pitchFamily="-106" charset="-128"/>
                <a:cs typeface="ＭＳ Ｐゴシック" pitchFamily="-106" charset="-128"/>
              </a:rPr>
              <a:t>Its scope</a:t>
            </a:r>
            <a:r>
              <a:rPr lang="en-US" sz="1200" kern="1200" dirty="0">
                <a:solidFill>
                  <a:schemeClr val="tx1"/>
                </a:solidFill>
                <a:effectLst/>
                <a:latin typeface="+mn-lt"/>
                <a:ea typeface="ＭＳ Ｐゴシック" pitchFamily="-106" charset="-128"/>
                <a:cs typeface="ＭＳ Ｐゴシック" pitchFamily="-106" charset="-128"/>
              </a:rPr>
              <a:t> – All nations (Acts 3:25).</a:t>
            </a:r>
          </a:p>
          <a:p>
            <a:pPr rtl="0" fontAlgn="ctr"/>
            <a:r>
              <a:rPr lang="en-US" sz="1200" b="1" kern="1200" dirty="0">
                <a:solidFill>
                  <a:schemeClr val="tx1"/>
                </a:solidFill>
                <a:effectLst/>
                <a:latin typeface="+mn-lt"/>
                <a:ea typeface="ＭＳ Ｐゴシック" pitchFamily="-106" charset="-128"/>
                <a:cs typeface="ＭＳ Ｐゴシック" pitchFamily="-106" charset="-128"/>
              </a:rPr>
              <a:t>Its goal</a:t>
            </a:r>
            <a:r>
              <a:rPr lang="en-US" sz="1200" kern="1200" dirty="0">
                <a:solidFill>
                  <a:schemeClr val="tx1"/>
                </a:solidFill>
                <a:effectLst/>
                <a:latin typeface="+mn-lt"/>
                <a:ea typeface="ＭＳ Ｐゴシック" pitchFamily="-106" charset="-128"/>
                <a:cs typeface="ＭＳ Ｐゴシック" pitchFamily="-106" charset="-128"/>
              </a:rPr>
              <a:t> – Eternal inheritance (Rom. 4:13; Heb. 11:10).</a:t>
            </a:r>
          </a:p>
          <a:p>
            <a:pPr rtl="0" fontAlgn="ct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kern="1200" dirty="0">
                <a:solidFill>
                  <a:schemeClr val="tx1"/>
                </a:solidFill>
                <a:effectLst/>
                <a:latin typeface="+mn-lt"/>
                <a:ea typeface="ＭＳ Ｐゴシック" pitchFamily="-106" charset="-128"/>
                <a:cs typeface="ＭＳ Ｐゴシック" pitchFamily="-106" charset="-128"/>
              </a:rPr>
              <a:t>The promise to Abraham is not a relic of ancient history but the root of the New Covenant. The New Testament writers unanimously teach that the same God who called Abraham by faith now calls every believer, Jew and Gentile alike, to share in that promise through Jesus Christ, the true Seed and everlasting fulfillment of God’s covenant.</a:t>
            </a:r>
          </a:p>
          <a:p>
            <a:pPr rtl="0" fontAlgn="ctr"/>
            <a:endParaRPr lang="en-US" sz="1200" kern="1200" dirty="0">
              <a:solidFill>
                <a:schemeClr val="tx1"/>
              </a:solidFill>
              <a:effectLst/>
              <a:latin typeface="+mn-lt"/>
              <a:ea typeface="ＭＳ Ｐゴシック" pitchFamily="-106" charset="-128"/>
              <a:cs typeface="ＭＳ Ｐゴシック" pitchFamily="-106" charset="-128"/>
            </a:endParaRPr>
          </a:p>
          <a:p>
            <a:r>
              <a:rPr lang="en-US" b="1" dirty="0"/>
              <a:t>Heb 6:13-15  </a:t>
            </a:r>
            <a:r>
              <a:rPr lang="en-US" dirty="0"/>
              <a:t>Now when God made his promise to Abraham, since he could swear by no one greater, he swore by himself,  (14)  saying, “Surely I will bless you greatly and multiply your descendants abundantly.”  (15)  And so by persevering, Abraham inherited the promise.</a:t>
            </a:r>
          </a:p>
          <a:p>
            <a:endParaRPr lang="en-US" dirty="0"/>
          </a:p>
          <a:p>
            <a:r>
              <a:rPr lang="en-US" b="1" dirty="0"/>
              <a:t>Act 3:25-26  </a:t>
            </a:r>
            <a:r>
              <a:rPr lang="en-US" dirty="0"/>
              <a:t>You are the sons of the prophets and of the covenant that God made with your ancestors, saying to Abraham, ‘And in your descendants all the nations of the earth will be blessed.’  (26)  God raised up his servant and sent him first to you, to bless you by turning each one of you from your iniquities.”</a:t>
            </a:r>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i="0" u="none" strike="noStrike" kern="1200" baseline="0" dirty="0">
                <a:solidFill>
                  <a:schemeClr val="tx1"/>
                </a:solidFill>
                <a:latin typeface="+mn-lt"/>
                <a:ea typeface="ＭＳ Ｐゴシック" pitchFamily="-106" charset="-128"/>
                <a:cs typeface="ＭＳ Ｐゴシック" pitchFamily="-106" charset="-128"/>
              </a:rPr>
              <a:t>Rom 4:1-8  </a:t>
            </a:r>
            <a:r>
              <a:rPr lang="en-US" sz="1200" b="0" i="0" u="none" strike="noStrike" kern="1200" baseline="0" dirty="0">
                <a:solidFill>
                  <a:schemeClr val="tx1"/>
                </a:solidFill>
                <a:latin typeface="+mn-lt"/>
                <a:ea typeface="ＭＳ Ｐゴシック" pitchFamily="-106" charset="-128"/>
                <a:cs typeface="ＭＳ Ｐゴシック" pitchFamily="-106" charset="-128"/>
              </a:rPr>
              <a:t>What then shall we say that Abraham, our ancestor according to the flesh, has discovered regarding this matter?  (2)  For if Abraham was declared righteous by works, he has something to boast about – but not before God.  (3)  For what does the scripture say? “</a:t>
            </a:r>
            <a:r>
              <a:rPr lang="en-US" sz="1200" b="1" i="1" u="none" strike="noStrike" kern="1200" baseline="0" dirty="0">
                <a:solidFill>
                  <a:schemeClr val="tx1"/>
                </a:solidFill>
                <a:latin typeface="+mn-lt"/>
                <a:ea typeface="ＭＳ Ｐゴシック" pitchFamily="-106" charset="-128"/>
                <a:cs typeface="ＭＳ Ｐゴシック" pitchFamily="-106" charset="-128"/>
              </a:rPr>
              <a:t>Abraham believed God</a:t>
            </a:r>
            <a:r>
              <a:rPr lang="en-US" sz="1200" b="0" i="1" u="none" strike="noStrike" kern="1200" baseline="0" dirty="0">
                <a:solidFill>
                  <a:schemeClr val="tx1"/>
                </a:solidFill>
                <a:latin typeface="+mn-lt"/>
                <a:ea typeface="ＭＳ Ｐゴシック" pitchFamily="-106" charset="-128"/>
                <a:cs typeface="ＭＳ Ｐゴシック" pitchFamily="-106" charset="-128"/>
              </a:rPr>
              <a:t>, </a:t>
            </a:r>
            <a:r>
              <a:rPr lang="en-US" sz="1200" b="1" i="1" u="none" strike="noStrike" kern="1200" baseline="0" dirty="0">
                <a:solidFill>
                  <a:schemeClr val="tx1"/>
                </a:solidFill>
                <a:latin typeface="+mn-lt"/>
                <a:ea typeface="ＭＳ Ｐゴシック" pitchFamily="-106" charset="-128"/>
                <a:cs typeface="ＭＳ Ｐゴシック" pitchFamily="-106" charset="-128"/>
              </a:rPr>
              <a:t>and it was credited to him as righteousness</a:t>
            </a:r>
            <a:r>
              <a:rPr lang="en-US" sz="1200" b="0" i="0" u="none" strike="noStrike" kern="1200" baseline="0" dirty="0">
                <a:solidFill>
                  <a:schemeClr val="tx1"/>
                </a:solidFill>
                <a:latin typeface="+mn-lt"/>
                <a:ea typeface="ＭＳ Ｐゴシック" pitchFamily="-106" charset="-128"/>
                <a:cs typeface="ＭＳ Ｐゴシック" pitchFamily="-106" charset="-128"/>
              </a:rPr>
              <a:t>.”  (4)  Now to the one who works, his pay is not credited due to grace but due to obligation.  (5)  But to the one who does not work, but believes in the one who declares the ungodly righteous, his faith is credited as righteousness.  (6)  So even David himself speaks regarding the blessedness of the man to whom God credits righteousness apart from works:  (7)  “</a:t>
            </a:r>
            <a:r>
              <a:rPr lang="en-US" sz="1200" b="1" i="1" u="none" strike="noStrike" kern="1200" baseline="0" dirty="0">
                <a:solidFill>
                  <a:schemeClr val="tx1"/>
                </a:solidFill>
                <a:latin typeface="+mn-lt"/>
                <a:ea typeface="ＭＳ Ｐゴシック" pitchFamily="-106" charset="-128"/>
                <a:cs typeface="ＭＳ Ｐゴシック" pitchFamily="-106" charset="-128"/>
              </a:rPr>
              <a:t>Blessed are those whose lawless deeds are forgiven, and whose sins are covered;</a:t>
            </a:r>
            <a:r>
              <a:rPr lang="en-US" sz="1200" b="0" i="0" u="none" strike="noStrike" kern="1200" baseline="0" dirty="0">
                <a:solidFill>
                  <a:schemeClr val="tx1"/>
                </a:solidFill>
                <a:latin typeface="+mn-lt"/>
                <a:ea typeface="ＭＳ Ｐゴシック" pitchFamily="-106" charset="-128"/>
                <a:cs typeface="ＭＳ Ｐゴシック" pitchFamily="-106" charset="-128"/>
              </a:rPr>
              <a:t>  (8)  </a:t>
            </a:r>
            <a:r>
              <a:rPr lang="en-US" sz="1200" b="1" i="1" u="none" strike="noStrike" kern="1200" baseline="0" dirty="0">
                <a:solidFill>
                  <a:schemeClr val="tx1"/>
                </a:solidFill>
                <a:latin typeface="+mn-lt"/>
                <a:ea typeface="ＭＳ Ｐゴシック" pitchFamily="-106" charset="-128"/>
                <a:cs typeface="ＭＳ Ｐゴシック" pitchFamily="-106" charset="-128"/>
              </a:rPr>
              <a:t>blessed is the one against whom the Lord will never count sin</a:t>
            </a:r>
            <a:r>
              <a:rPr lang="en-US" sz="1200" b="0" i="0" u="none" strike="noStrike" kern="1200" baseline="0" dirty="0">
                <a:solidFill>
                  <a:schemeClr val="tx1"/>
                </a:solidFill>
                <a:latin typeface="+mn-lt"/>
                <a:ea typeface="ＭＳ Ｐゴシック" pitchFamily="-106" charset="-128"/>
                <a:cs typeface="ＭＳ Ｐゴシック" pitchFamily="-106" charset="-128"/>
              </a:rPr>
              <a:t>.”</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b="0" i="0" u="none" strike="noStrike" kern="1200" baseline="0" dirty="0">
              <a:solidFill>
                <a:schemeClr val="tx1"/>
              </a:solidFill>
              <a:latin typeface="+mn-lt"/>
              <a:ea typeface="ＭＳ Ｐゴシック" pitchFamily="-106" charset="-128"/>
              <a:cs typeface="ＭＳ Ｐゴシック" pitchFamily="-106"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i="0" u="none" strike="noStrike" kern="1200" baseline="0" dirty="0">
                <a:solidFill>
                  <a:schemeClr val="tx1"/>
                </a:solidFill>
                <a:latin typeface="+mn-lt"/>
                <a:ea typeface="ＭＳ Ｐゴシック" pitchFamily="-106" charset="-128"/>
                <a:cs typeface="ＭＳ Ｐゴシック" pitchFamily="-106" charset="-128"/>
              </a:rPr>
              <a:t>Gal 3:15-19  </a:t>
            </a:r>
            <a:r>
              <a:rPr lang="en-US" sz="1200" b="0" i="0" u="none" strike="noStrike" kern="1200" baseline="0" dirty="0">
                <a:solidFill>
                  <a:schemeClr val="tx1"/>
                </a:solidFill>
                <a:latin typeface="+mn-lt"/>
                <a:ea typeface="ＭＳ Ｐゴシック" pitchFamily="-106" charset="-128"/>
                <a:cs typeface="ＭＳ Ｐゴシック" pitchFamily="-106" charset="-128"/>
              </a:rPr>
              <a:t>Brothers and sisters, I offer an example from everyday life: When a covenant has been ratified, even though it is only a human contract, no one can set it aside or add anything to it.  (16)  Now the promises were spoken to Abraham and to his descendant. Scripture does not say, “and to the descendants,” referring to many, but “</a:t>
            </a:r>
            <a:r>
              <a:rPr lang="en-US" sz="1200" b="1" i="1" u="none" strike="noStrike" kern="1200" baseline="0" dirty="0">
                <a:solidFill>
                  <a:schemeClr val="tx1"/>
                </a:solidFill>
                <a:latin typeface="+mn-lt"/>
                <a:ea typeface="ＭＳ Ｐゴシック" pitchFamily="-106" charset="-128"/>
                <a:cs typeface="ＭＳ Ｐゴシック" pitchFamily="-106" charset="-128"/>
              </a:rPr>
              <a:t>and to your descendant</a:t>
            </a:r>
            <a:r>
              <a:rPr lang="en-US" sz="1200" b="0" i="0" u="none" strike="noStrike" kern="1200" baseline="0" dirty="0">
                <a:solidFill>
                  <a:schemeClr val="tx1"/>
                </a:solidFill>
                <a:latin typeface="+mn-lt"/>
                <a:ea typeface="ＭＳ Ｐゴシック" pitchFamily="-106" charset="-128"/>
                <a:cs typeface="ＭＳ Ｐゴシック" pitchFamily="-106" charset="-128"/>
              </a:rPr>
              <a:t>,” referring to one, who is Christ.  (17)  What I am saying is this: The law that came four hundred thirty years later does not cancel a covenant previously ratified by God, so as to invalidate the promise.  (18)  For if the inheritance is based on the law, it is no longer based on the promise, but God graciously gave it to Abraham through the promise.  (19)  Why then was the law given? It was added because of transgressions, until the arrival of the descendant to whom the promise had been made. It was administered through angels by an intermediary.</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b="0" i="0" u="none" strike="noStrike" kern="1200" baseline="0" dirty="0">
              <a:solidFill>
                <a:schemeClr val="tx1"/>
              </a:solidFill>
              <a:latin typeface="+mn-lt"/>
              <a:ea typeface="ＭＳ Ｐゴシック" pitchFamily="-106" charset="-128"/>
              <a:cs typeface="ＭＳ Ｐゴシック" pitchFamily="-106"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i="0" u="none" strike="noStrike" kern="1200" baseline="0" dirty="0">
                <a:solidFill>
                  <a:schemeClr val="tx1"/>
                </a:solidFill>
                <a:latin typeface="+mn-lt"/>
                <a:ea typeface="ＭＳ Ｐゴシック" pitchFamily="-106" charset="-128"/>
                <a:cs typeface="ＭＳ Ｐゴシック" pitchFamily="-106" charset="-128"/>
              </a:rPr>
              <a:t>Rom 4:13  </a:t>
            </a:r>
            <a:r>
              <a:rPr lang="en-US" sz="1200" b="0" i="0" u="none" strike="noStrike" kern="1200" baseline="0" dirty="0">
                <a:solidFill>
                  <a:schemeClr val="tx1"/>
                </a:solidFill>
                <a:latin typeface="+mn-lt"/>
                <a:ea typeface="ＭＳ Ｐゴシック" pitchFamily="-106" charset="-128"/>
                <a:cs typeface="ＭＳ Ｐゴシック" pitchFamily="-106" charset="-128"/>
              </a:rPr>
              <a:t>For the promise to Abraham or to his descendants that he would inherit the world was not fulfilled through the law, but through the righteousness that comes by faith.</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b="0" i="0" u="none" strike="noStrike" kern="1200" baseline="0" dirty="0">
              <a:solidFill>
                <a:schemeClr val="tx1"/>
              </a:solidFill>
              <a:latin typeface="+mn-lt"/>
              <a:ea typeface="ＭＳ Ｐゴシック" pitchFamily="-106" charset="-128"/>
              <a:cs typeface="ＭＳ Ｐゴシック" pitchFamily="-106"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i="0" u="none" strike="noStrike" kern="1200" baseline="0" dirty="0">
                <a:solidFill>
                  <a:schemeClr val="tx1"/>
                </a:solidFill>
                <a:latin typeface="+mn-lt"/>
                <a:ea typeface="ＭＳ Ｐゴシック" pitchFamily="-106" charset="-128"/>
                <a:cs typeface="ＭＳ Ｐゴシック" pitchFamily="-106" charset="-128"/>
              </a:rPr>
              <a:t>Heb 11:8-10  </a:t>
            </a:r>
            <a:r>
              <a:rPr lang="en-US" sz="1200" b="0" i="0" u="none" strike="noStrike" kern="1200" baseline="0" dirty="0">
                <a:solidFill>
                  <a:schemeClr val="tx1"/>
                </a:solidFill>
                <a:latin typeface="+mn-lt"/>
                <a:ea typeface="ＭＳ Ｐゴシック" pitchFamily="-106" charset="-128"/>
                <a:cs typeface="ＭＳ Ｐゴシック" pitchFamily="-106" charset="-128"/>
              </a:rPr>
              <a:t>By faith Abraham obeyed when he was called to go out to a place he would later receive as an inheritance, and he went out without understanding where he was going.  (9)  By faith he lived as a foreigner in the promised land as though it were a foreign country, living in tents with Isaac and Jacob, who were fellow heirs of the same promise.  (10)  For he was looking forward to the city with firm foundations, whose architect and builder is God.</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b="0" i="0" u="none" strike="noStrike" kern="1200" baseline="0" dirty="0">
              <a:solidFill>
                <a:schemeClr val="tx1"/>
              </a:solidFill>
              <a:latin typeface="+mn-lt"/>
              <a:ea typeface="ＭＳ Ｐゴシック" pitchFamily="-106" charset="-128"/>
              <a:cs typeface="ＭＳ Ｐゴシック" pitchFamily="-106" charset="-128"/>
            </a:endParaRPr>
          </a:p>
          <a:p>
            <a:endParaRPr lang="en-US" dirty="0"/>
          </a:p>
          <a:p>
            <a:endParaRPr lang="en-US" dirty="0"/>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1</a:t>
            </a:fld>
            <a:endParaRPr lang="en-US"/>
          </a:p>
        </p:txBody>
      </p:sp>
    </p:spTree>
    <p:extLst>
      <p:ext uri="{BB962C8B-B14F-4D97-AF65-F5344CB8AC3E}">
        <p14:creationId xmlns:p14="http://schemas.microsoft.com/office/powerpoint/2010/main" val="3562420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400" b="1" kern="1200" dirty="0">
                <a:solidFill>
                  <a:schemeClr val="tx1"/>
                </a:solidFill>
                <a:effectLst/>
                <a:latin typeface="+mn-lt"/>
                <a:ea typeface="ＭＳ Ｐゴシック" pitchFamily="-106" charset="-128"/>
                <a:cs typeface="ＭＳ Ｐゴシック" pitchFamily="-106" charset="-128"/>
              </a:rPr>
              <a:t>God’s Character in the Promise to Abraham</a:t>
            </a:r>
            <a:endParaRPr lang="en-US" sz="1400" kern="1200" dirty="0">
              <a:solidFill>
                <a:schemeClr val="tx1"/>
              </a:solidFill>
              <a:effectLst/>
              <a:latin typeface="+mn-lt"/>
              <a:ea typeface="ＭＳ Ｐゴシック" pitchFamily="-106" charset="-128"/>
              <a:cs typeface="ＭＳ Ｐゴシック" pitchFamily="-106" charset="-128"/>
            </a:endParaRPr>
          </a:p>
          <a:p>
            <a:pPr rtl="0" fontAlgn="ctr"/>
            <a:r>
              <a:rPr lang="en-US" sz="1400" b="1" kern="1200" dirty="0">
                <a:solidFill>
                  <a:schemeClr val="tx1"/>
                </a:solidFill>
                <a:effectLst/>
                <a:latin typeface="+mn-lt"/>
                <a:ea typeface="ＭＳ Ｐゴシック" pitchFamily="-106" charset="-128"/>
                <a:cs typeface="ＭＳ Ｐゴシック" pitchFamily="-106" charset="-128"/>
              </a:rPr>
              <a:t>Initiator of the Covenant</a:t>
            </a:r>
            <a:endParaRPr lang="en-US" sz="1400" kern="1200" dirty="0">
              <a:solidFill>
                <a:schemeClr val="tx1"/>
              </a:solidFill>
              <a:effectLst/>
              <a:latin typeface="+mn-lt"/>
              <a:ea typeface="ＭＳ Ｐゴシック" pitchFamily="-106" charset="-128"/>
              <a:cs typeface="ＭＳ Ｐゴシック" pitchFamily="-106" charset="-128"/>
            </a:endParaRPr>
          </a:p>
          <a:p>
            <a:pPr lvl="1" rtl="0" fontAlgn="ctr"/>
            <a:r>
              <a:rPr lang="en-US" sz="1400" i="1" kern="1200" dirty="0">
                <a:solidFill>
                  <a:schemeClr val="tx1"/>
                </a:solidFill>
                <a:effectLst/>
                <a:latin typeface="+mn-lt"/>
                <a:ea typeface="ＭＳ Ｐゴシック" pitchFamily="-106" charset="-128"/>
                <a:cs typeface="+mn-cs"/>
              </a:rPr>
              <a:t>Genesis 12:1–3</a:t>
            </a:r>
            <a:r>
              <a:rPr lang="en-US" sz="1400" kern="1200" dirty="0">
                <a:solidFill>
                  <a:schemeClr val="tx1"/>
                </a:solidFill>
                <a:effectLst/>
                <a:latin typeface="+mn-lt"/>
                <a:ea typeface="ＭＳ Ｐゴシック" pitchFamily="-106" charset="-128"/>
                <a:cs typeface="+mn-cs"/>
              </a:rPr>
              <a:t>  God calls Abraham to leave his homeland, initiating the promise.</a:t>
            </a:r>
          </a:p>
          <a:p>
            <a:pPr lvl="1" rtl="0" fontAlgn="ctr"/>
            <a:r>
              <a:rPr lang="en-US" sz="1400" kern="1200" dirty="0">
                <a:solidFill>
                  <a:schemeClr val="tx1"/>
                </a:solidFill>
                <a:effectLst/>
                <a:latin typeface="+mn-lt"/>
                <a:ea typeface="ＭＳ Ｐゴシック" pitchFamily="-106" charset="-128"/>
                <a:cs typeface="+mn-cs"/>
              </a:rPr>
              <a:t>God’s promises are grounded in His initiative, not Abraham’s worthiness.</a:t>
            </a:r>
          </a:p>
          <a:p>
            <a:pPr rtl="0" fontAlgn="ctr"/>
            <a:r>
              <a:rPr lang="en-US" sz="1400" b="1" kern="1200" dirty="0">
                <a:solidFill>
                  <a:schemeClr val="tx1"/>
                </a:solidFill>
                <a:effectLst/>
                <a:latin typeface="+mn-lt"/>
                <a:ea typeface="ＭＳ Ｐゴシック" pitchFamily="-106" charset="-128"/>
                <a:cs typeface="ＭＳ Ｐゴシック" pitchFamily="-106" charset="-128"/>
              </a:rPr>
              <a:t>Covenant Keeper</a:t>
            </a:r>
            <a:endParaRPr lang="en-US" sz="1400" kern="1200" dirty="0">
              <a:solidFill>
                <a:schemeClr val="tx1"/>
              </a:solidFill>
              <a:effectLst/>
              <a:latin typeface="+mn-lt"/>
              <a:ea typeface="ＭＳ Ｐゴシック" pitchFamily="-106" charset="-128"/>
              <a:cs typeface="ＭＳ Ｐゴシック" pitchFamily="-106" charset="-128"/>
            </a:endParaRPr>
          </a:p>
          <a:p>
            <a:pPr lvl="1" rtl="0" fontAlgn="ctr"/>
            <a:r>
              <a:rPr lang="en-US" sz="1400" i="1" kern="1200" dirty="0">
                <a:solidFill>
                  <a:schemeClr val="tx1"/>
                </a:solidFill>
                <a:effectLst/>
                <a:latin typeface="+mn-lt"/>
                <a:ea typeface="ＭＳ Ｐゴシック" pitchFamily="-106" charset="-128"/>
                <a:cs typeface="+mn-cs"/>
              </a:rPr>
              <a:t>Genesis 15:1–6</a:t>
            </a:r>
            <a:r>
              <a:rPr lang="en-US" sz="1400" kern="1200" dirty="0">
                <a:solidFill>
                  <a:schemeClr val="tx1"/>
                </a:solidFill>
                <a:effectLst/>
                <a:latin typeface="+mn-lt"/>
                <a:ea typeface="ＭＳ Ｐゴシック" pitchFamily="-106" charset="-128"/>
                <a:cs typeface="+mn-cs"/>
              </a:rPr>
              <a:t>   God ratifies the covenant by passing between the pieces, showing He alone carries the responsibility of fulfillment.</a:t>
            </a:r>
          </a:p>
          <a:p>
            <a:pPr lvl="1" rtl="0" fontAlgn="ctr"/>
            <a:r>
              <a:rPr lang="en-US" sz="1400" i="1" kern="1200" dirty="0">
                <a:solidFill>
                  <a:schemeClr val="tx1"/>
                </a:solidFill>
                <a:effectLst/>
                <a:latin typeface="+mn-lt"/>
                <a:ea typeface="ＭＳ Ｐゴシック" pitchFamily="-106" charset="-128"/>
                <a:cs typeface="+mn-cs"/>
              </a:rPr>
              <a:t>Genesis 17:7</a:t>
            </a:r>
            <a:r>
              <a:rPr lang="en-US" sz="1400" kern="1200" dirty="0">
                <a:solidFill>
                  <a:schemeClr val="tx1"/>
                </a:solidFill>
                <a:effectLst/>
                <a:latin typeface="+mn-lt"/>
                <a:ea typeface="ＭＳ Ｐゴシック" pitchFamily="-106" charset="-128"/>
                <a:cs typeface="+mn-cs"/>
              </a:rPr>
              <a:t>   God calls it an “everlasting covenant.”</a:t>
            </a:r>
          </a:p>
          <a:p>
            <a:pPr rtl="0" fontAlgn="ctr"/>
            <a:r>
              <a:rPr lang="en-US" sz="1400" b="1" kern="1200" dirty="0">
                <a:solidFill>
                  <a:schemeClr val="tx1"/>
                </a:solidFill>
                <a:effectLst/>
                <a:latin typeface="+mn-lt"/>
                <a:ea typeface="ＭＳ Ｐゴシック" pitchFamily="-106" charset="-128"/>
                <a:cs typeface="ＭＳ Ｐゴシック" pitchFamily="-106" charset="-128"/>
              </a:rPr>
              <a:t>Faithfulness Across Generations</a:t>
            </a:r>
            <a:endParaRPr lang="en-US" sz="1400" kern="1200" dirty="0">
              <a:solidFill>
                <a:schemeClr val="tx1"/>
              </a:solidFill>
              <a:effectLst/>
              <a:latin typeface="+mn-lt"/>
              <a:ea typeface="ＭＳ Ｐゴシック" pitchFamily="-106" charset="-128"/>
              <a:cs typeface="ＭＳ Ｐゴシック" pitchFamily="-106" charset="-128"/>
            </a:endParaRPr>
          </a:p>
          <a:p>
            <a:pPr lvl="1" rtl="0" fontAlgn="ctr"/>
            <a:r>
              <a:rPr lang="en-US" sz="1400" kern="1200" dirty="0">
                <a:solidFill>
                  <a:schemeClr val="tx1"/>
                </a:solidFill>
                <a:effectLst/>
                <a:latin typeface="+mn-lt"/>
                <a:ea typeface="ＭＳ Ｐゴシック" pitchFamily="-106" charset="-128"/>
                <a:cs typeface="+mn-cs"/>
              </a:rPr>
              <a:t>God reiterates His promise to Isaac (Genesis 26:3–4) and Jacob (Genesis 28:13–15).</a:t>
            </a:r>
          </a:p>
          <a:p>
            <a:endParaRPr lang="en-US" sz="1400" b="1"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Teaching Point:</a:t>
            </a:r>
            <a:r>
              <a:rPr lang="en-US" sz="1400" kern="1200" dirty="0">
                <a:solidFill>
                  <a:schemeClr val="tx1"/>
                </a:solidFill>
                <a:effectLst/>
                <a:latin typeface="+mn-lt"/>
                <a:ea typeface="ＭＳ Ｐゴシック" pitchFamily="-106" charset="-128"/>
                <a:cs typeface="ＭＳ Ｐゴシック" pitchFamily="-106" charset="-128"/>
              </a:rPr>
              <a:t> God’s character is revealed in His unilateral commitment to Abraham  - He binds Himself to His promises with no possibility of failure.</a:t>
            </a:r>
          </a:p>
          <a:p>
            <a:pPr lvl="0"/>
            <a:endParaRPr lang="en-US" sz="1400" dirty="0"/>
          </a:p>
          <a:p>
            <a:pPr rtl="0" fontAlgn="ctr"/>
            <a:r>
              <a:rPr lang="en-US" sz="1400" b="1" kern="1200" dirty="0">
                <a:solidFill>
                  <a:schemeClr val="tx1"/>
                </a:solidFill>
                <a:effectLst/>
                <a:latin typeface="+mn-lt"/>
                <a:ea typeface="ＭＳ Ｐゴシック" pitchFamily="-106" charset="-128"/>
                <a:cs typeface="ＭＳ Ｐゴシック" pitchFamily="-106" charset="-128"/>
              </a:rPr>
              <a:t>Overview:</a:t>
            </a:r>
            <a:r>
              <a:rPr lang="en-US" sz="1400" kern="1200" dirty="0">
                <a:solidFill>
                  <a:schemeClr val="tx1"/>
                </a:solidFill>
                <a:effectLst/>
                <a:latin typeface="+mn-lt"/>
                <a:ea typeface="ＭＳ Ｐゴシック" pitchFamily="-106" charset="-128"/>
                <a:cs typeface="ＭＳ Ｐゴシック" pitchFamily="-106" charset="-128"/>
              </a:rPr>
              <a:t> God’s covenant with Abraham (land, descendants, blessing) sets the redemptive trajectory.</a:t>
            </a:r>
          </a:p>
          <a:p>
            <a:pPr rtl="0" fontAlgn="ctr"/>
            <a:r>
              <a:rPr lang="en-US" sz="1400" b="1" kern="1200" dirty="0">
                <a:solidFill>
                  <a:schemeClr val="tx1"/>
                </a:solidFill>
                <a:effectLst/>
                <a:latin typeface="+mn-lt"/>
                <a:ea typeface="ＭＳ Ｐゴシック" pitchFamily="-106" charset="-128"/>
                <a:cs typeface="ＭＳ Ｐゴシック" pitchFamily="-106" charset="-128"/>
              </a:rPr>
              <a:t>Teaching Notes:</a:t>
            </a:r>
            <a:endParaRPr lang="en-US" sz="1400" kern="1200" dirty="0">
              <a:solidFill>
                <a:schemeClr val="tx1"/>
              </a:solidFill>
              <a:effectLst/>
              <a:latin typeface="+mn-lt"/>
              <a:ea typeface="ＭＳ Ｐゴシック" pitchFamily="-106" charset="-128"/>
              <a:cs typeface="ＭＳ Ｐゴシック" pitchFamily="-106" charset="-128"/>
            </a:endParaRPr>
          </a:p>
          <a:p>
            <a:pPr lvl="1" rtl="0" fontAlgn="ctr"/>
            <a:r>
              <a:rPr lang="en-US" sz="1400" kern="1200" dirty="0">
                <a:solidFill>
                  <a:schemeClr val="tx1"/>
                </a:solidFill>
                <a:effectLst/>
                <a:latin typeface="+mn-lt"/>
                <a:ea typeface="ＭＳ Ｐゴシック" pitchFamily="-106" charset="-128"/>
                <a:cs typeface="+mn-cs"/>
              </a:rPr>
              <a:t>Genesis 12:1–3 → Call and promise.</a:t>
            </a:r>
          </a:p>
          <a:p>
            <a:pPr lvl="1" rtl="0" fontAlgn="ctr"/>
            <a:r>
              <a:rPr lang="en-US" sz="1400" kern="1200" dirty="0">
                <a:solidFill>
                  <a:schemeClr val="tx1"/>
                </a:solidFill>
                <a:effectLst/>
                <a:latin typeface="+mn-lt"/>
                <a:ea typeface="ＭＳ Ｐゴシック" pitchFamily="-106" charset="-128"/>
                <a:cs typeface="+mn-cs"/>
              </a:rPr>
              <a:t>Genesis 15 → Covenant ratified by God alone.</a:t>
            </a:r>
          </a:p>
          <a:p>
            <a:pPr lvl="1" rtl="0" fontAlgn="ctr"/>
            <a:r>
              <a:rPr lang="en-US" sz="1400" kern="1200" dirty="0">
                <a:solidFill>
                  <a:schemeClr val="tx1"/>
                </a:solidFill>
                <a:effectLst/>
                <a:latin typeface="+mn-lt"/>
                <a:ea typeface="ＭＳ Ｐゴシック" pitchFamily="-106" charset="-128"/>
                <a:cs typeface="+mn-cs"/>
              </a:rPr>
              <a:t>Galatians 3:7–9 → Fulfilled in Christ for all nations.</a:t>
            </a:r>
          </a:p>
          <a:p>
            <a:pPr rtl="0" fontAlgn="ctr"/>
            <a:r>
              <a:rPr lang="en-US" sz="1400" b="1" kern="1200" dirty="0">
                <a:solidFill>
                  <a:schemeClr val="tx1"/>
                </a:solidFill>
                <a:effectLst/>
                <a:latin typeface="+mn-lt"/>
                <a:ea typeface="ＭＳ Ｐゴシック" pitchFamily="-106" charset="-128"/>
                <a:cs typeface="ＭＳ Ｐゴシック" pitchFamily="-106" charset="-128"/>
              </a:rPr>
              <a:t>Cross-References:</a:t>
            </a:r>
            <a:r>
              <a:rPr lang="en-US" sz="1400" kern="1200" dirty="0">
                <a:solidFill>
                  <a:schemeClr val="tx1"/>
                </a:solidFill>
                <a:effectLst/>
                <a:latin typeface="+mn-lt"/>
                <a:ea typeface="ＭＳ Ｐゴシック" pitchFamily="-106" charset="-128"/>
                <a:cs typeface="ＭＳ Ｐゴシック" pitchFamily="-106" charset="-128"/>
              </a:rPr>
              <a:t> Romans 4:20–21; Hebrews 11:8–12.</a:t>
            </a:r>
          </a:p>
          <a:p>
            <a:pPr rtl="0" fontAlgn="ctr"/>
            <a:endParaRPr lang="en-US" sz="1400" kern="1200" dirty="0">
              <a:solidFill>
                <a:schemeClr val="tx1"/>
              </a:solidFill>
              <a:effectLst/>
              <a:latin typeface="+mn-lt"/>
              <a:ea typeface="ＭＳ Ｐゴシック" pitchFamily="-106" charset="-128"/>
              <a:cs typeface="ＭＳ Ｐゴシック" pitchFamily="-106" charset="-128"/>
            </a:endParaRPr>
          </a:p>
          <a:p>
            <a:pPr rtl="0" fontAlgn="ctr"/>
            <a:r>
              <a:rPr lang="en-US" sz="1400" b="1" kern="1200" dirty="0">
                <a:solidFill>
                  <a:schemeClr val="tx1"/>
                </a:solidFill>
                <a:effectLst/>
                <a:latin typeface="+mn-lt"/>
                <a:ea typeface="ＭＳ Ｐゴシック" pitchFamily="-106" charset="-128"/>
                <a:cs typeface="ＭＳ Ｐゴシック" pitchFamily="-106" charset="-128"/>
              </a:rPr>
              <a:t>Discussion Guidance:</a:t>
            </a:r>
            <a:r>
              <a:rPr lang="en-US" sz="1400" kern="1200" dirty="0">
                <a:solidFill>
                  <a:schemeClr val="tx1"/>
                </a:solidFill>
                <a:effectLst/>
                <a:latin typeface="+mn-lt"/>
                <a:ea typeface="ＭＳ Ｐゴシック" pitchFamily="-106" charset="-128"/>
                <a:cs typeface="ＭＳ Ｐゴシック" pitchFamily="-106" charset="-128"/>
              </a:rPr>
              <a:t> Highlight Abraham’s faith response; How did Abraham’s respond?   </a:t>
            </a:r>
          </a:p>
          <a:p>
            <a:pPr lvl="0"/>
            <a:endParaRPr lang="en-US" sz="140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400" b="1" dirty="0"/>
              <a:t>READ</a:t>
            </a:r>
            <a:r>
              <a:rPr lang="en-US" sz="1400" b="1" kern="1200" dirty="0">
                <a:solidFill>
                  <a:schemeClr val="tx1"/>
                </a:solidFill>
                <a:effectLst/>
                <a:latin typeface="+mn-lt"/>
                <a:ea typeface="ＭＳ Ｐゴシック" pitchFamily="-106" charset="-128"/>
                <a:cs typeface="ＭＳ Ｐゴシック" pitchFamily="-106" charset="-128"/>
              </a:rPr>
              <a:t>:  Romans 4:20–21; Hebrews 11:8–12.</a:t>
            </a:r>
          </a:p>
          <a:p>
            <a:pPr lvl="0"/>
            <a:endParaRPr lang="en-US" sz="1400"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2</a:t>
            </a:fld>
            <a:endParaRPr lang="en-US"/>
          </a:p>
        </p:txBody>
      </p:sp>
    </p:spTree>
    <p:extLst>
      <p:ext uri="{BB962C8B-B14F-4D97-AF65-F5344CB8AC3E}">
        <p14:creationId xmlns:p14="http://schemas.microsoft.com/office/powerpoint/2010/main" val="1602409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132A8D-B2F2-AB31-56C2-0A2E168DC87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6360CD4-9A48-4935-0B11-5C15AE20714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7DD19DB-1489-F551-6D4B-C872A4299932}"/>
              </a:ext>
            </a:extLst>
          </p:cNvPr>
          <p:cNvSpPr>
            <a:spLocks noGrp="1"/>
          </p:cNvSpPr>
          <p:nvPr>
            <p:ph type="body" idx="1"/>
          </p:nvPr>
        </p:nvSpPr>
        <p:spPr/>
        <p:txBody>
          <a:bodyPr>
            <a:normAutofit/>
          </a:bodyPr>
          <a:lstStyle/>
          <a:p>
            <a:r>
              <a:rPr lang="en-US" sz="1400" b="1" i="1" dirty="0"/>
              <a:t>God’s Character in History</a:t>
            </a:r>
          </a:p>
          <a:p>
            <a:pPr rtl="0" fontAlgn="ctr"/>
            <a:endParaRPr lang="en-US" sz="1400" b="1" i="1" kern="1200" dirty="0">
              <a:solidFill>
                <a:schemeClr val="tx1"/>
              </a:solidFill>
              <a:effectLst/>
              <a:latin typeface="+mn-lt"/>
              <a:ea typeface="ＭＳ Ｐゴシック" pitchFamily="-106" charset="-128"/>
              <a:cs typeface="ＭＳ Ｐゴシック" pitchFamily="-106" charset="-128"/>
            </a:endParaRPr>
          </a:p>
          <a:p>
            <a:pPr rtl="0" fontAlgn="ctr"/>
            <a:r>
              <a:rPr lang="en-US" sz="1400" b="1" kern="1200" dirty="0">
                <a:solidFill>
                  <a:schemeClr val="tx1"/>
                </a:solidFill>
                <a:effectLst/>
                <a:latin typeface="+mn-lt"/>
                <a:ea typeface="ＭＳ Ｐゴシック" pitchFamily="-106" charset="-128"/>
                <a:cs typeface="ＭＳ Ｐゴシック" pitchFamily="-106" charset="-128"/>
              </a:rPr>
              <a:t>Patriarchs:</a:t>
            </a:r>
            <a:r>
              <a:rPr lang="en-US" sz="1400" kern="1200" dirty="0">
                <a:solidFill>
                  <a:schemeClr val="tx1"/>
                </a:solidFill>
                <a:effectLst/>
                <a:latin typeface="+mn-lt"/>
                <a:ea typeface="ＭＳ Ｐゴシック" pitchFamily="-106" charset="-128"/>
                <a:cs typeface="ＭＳ Ｐゴシック" pitchFamily="-106" charset="-128"/>
              </a:rPr>
              <a:t> God multiplied Abraham’s descendants despite Sarah’s barrenness, proving His faithfulness against human impossibility.</a:t>
            </a:r>
          </a:p>
          <a:p>
            <a:pPr rtl="0" fontAlgn="ctr"/>
            <a:r>
              <a:rPr lang="en-US" sz="1400" b="1" kern="1200" dirty="0">
                <a:solidFill>
                  <a:schemeClr val="tx1"/>
                </a:solidFill>
                <a:effectLst/>
                <a:latin typeface="+mn-lt"/>
                <a:ea typeface="ＭＳ Ｐゴシック" pitchFamily="-106" charset="-128"/>
                <a:cs typeface="ＭＳ Ｐゴシック" pitchFamily="-106" charset="-128"/>
              </a:rPr>
              <a:t>Exodus:</a:t>
            </a:r>
            <a:r>
              <a:rPr lang="en-US" sz="1400" kern="1200" dirty="0">
                <a:solidFill>
                  <a:schemeClr val="tx1"/>
                </a:solidFill>
                <a:effectLst/>
                <a:latin typeface="+mn-lt"/>
                <a:ea typeface="ＭＳ Ｐゴシック" pitchFamily="-106" charset="-128"/>
                <a:cs typeface="ＭＳ Ｐゴシック" pitchFamily="-106" charset="-128"/>
              </a:rPr>
              <a:t> Israel’s deliverance from Egypt fulfills God’s promise to Abraham in Genesis 15:13–14.</a:t>
            </a:r>
          </a:p>
          <a:p>
            <a:pPr rtl="0" fontAlgn="ctr"/>
            <a:r>
              <a:rPr lang="en-US" sz="1400" b="1" kern="1200" dirty="0">
                <a:solidFill>
                  <a:schemeClr val="tx1"/>
                </a:solidFill>
                <a:effectLst/>
                <a:latin typeface="+mn-lt"/>
                <a:ea typeface="ＭＳ Ｐゴシック" pitchFamily="-106" charset="-128"/>
                <a:cs typeface="ＭＳ Ｐゴシック" pitchFamily="-106" charset="-128"/>
              </a:rPr>
              <a:t>Possession of the Land:</a:t>
            </a:r>
            <a:r>
              <a:rPr lang="en-US" sz="1400" kern="1200" dirty="0">
                <a:solidFill>
                  <a:schemeClr val="tx1"/>
                </a:solidFill>
                <a:effectLst/>
                <a:latin typeface="+mn-lt"/>
                <a:ea typeface="ＭＳ Ｐゴシック" pitchFamily="-106" charset="-128"/>
                <a:cs typeface="ＭＳ Ｐゴシック" pitchFamily="-106" charset="-128"/>
              </a:rPr>
              <a:t> Joshua 21:43–45 affirms God kept His word, giving Israel the land He promised.</a:t>
            </a:r>
          </a:p>
          <a:p>
            <a:pPr rtl="0" fontAlgn="ctr"/>
            <a:r>
              <a:rPr lang="en-US" sz="1400" b="1" kern="1200" dirty="0">
                <a:solidFill>
                  <a:schemeClr val="tx1"/>
                </a:solidFill>
                <a:effectLst/>
                <a:latin typeface="+mn-lt"/>
                <a:ea typeface="ＭＳ Ｐゴシック" pitchFamily="-106" charset="-128"/>
                <a:cs typeface="ＭＳ Ｐゴシック" pitchFamily="-106" charset="-128"/>
              </a:rPr>
              <a:t>Exile &amp; Return:</a:t>
            </a:r>
            <a:r>
              <a:rPr lang="en-US" sz="1400" kern="1200" dirty="0">
                <a:solidFill>
                  <a:schemeClr val="tx1"/>
                </a:solidFill>
                <a:effectLst/>
                <a:latin typeface="+mn-lt"/>
                <a:ea typeface="ＭＳ Ｐゴシック" pitchFamily="-106" charset="-128"/>
                <a:cs typeface="ＭＳ Ｐゴシック" pitchFamily="-106" charset="-128"/>
              </a:rPr>
              <a:t> Though Israel broke covenant, God’s promise to Abraham remained a foundation for restoration (Nehemiah 9:7–8).</a:t>
            </a:r>
          </a:p>
          <a:p>
            <a:endParaRPr lang="en-US" sz="1400" b="1"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Teaching Point:</a:t>
            </a:r>
            <a:r>
              <a:rPr lang="en-US" sz="1400" kern="1200" dirty="0">
                <a:solidFill>
                  <a:schemeClr val="tx1"/>
                </a:solidFill>
                <a:effectLst/>
                <a:latin typeface="+mn-lt"/>
                <a:ea typeface="ＭＳ Ｐゴシック" pitchFamily="-106" charset="-128"/>
                <a:cs typeface="ＭＳ Ｐゴシック" pitchFamily="-106" charset="-128"/>
              </a:rPr>
              <a:t> History bears witness that God always advances His promises, even when His people stumble.</a:t>
            </a:r>
          </a:p>
          <a:p>
            <a:pPr marL="332"/>
            <a:endParaRPr lang="en-US" sz="1400" dirty="0"/>
          </a:p>
          <a:p>
            <a:r>
              <a:rPr lang="en-US" sz="1400" b="1" kern="1200" dirty="0">
                <a:solidFill>
                  <a:schemeClr val="tx1"/>
                </a:solidFill>
                <a:effectLst/>
                <a:latin typeface="+mn-lt"/>
                <a:ea typeface="ＭＳ Ｐゴシック" pitchFamily="-106" charset="-128"/>
                <a:cs typeface="ＭＳ Ｐゴシック" pitchFamily="-106" charset="-128"/>
              </a:rPr>
              <a:t>Discussion Questions</a:t>
            </a:r>
            <a:endParaRPr lang="en-US" sz="1400" kern="1200" dirty="0">
              <a:solidFill>
                <a:schemeClr val="tx1"/>
              </a:solidFill>
              <a:effectLst/>
              <a:latin typeface="+mn-lt"/>
              <a:ea typeface="ＭＳ Ｐゴシック" pitchFamily="-106" charset="-128"/>
              <a:cs typeface="ＭＳ Ｐゴシック" pitchFamily="-106" charset="-128"/>
            </a:endParaRPr>
          </a:p>
          <a:p>
            <a:pPr rtl="0" fontAlgn="ctr"/>
            <a:r>
              <a:rPr lang="en-US" sz="1400" b="1" i="0" kern="1200" dirty="0">
                <a:solidFill>
                  <a:schemeClr val="tx1"/>
                </a:solidFill>
                <a:effectLst/>
                <a:latin typeface="+mn-lt"/>
                <a:ea typeface="ＭＳ Ｐゴシック" pitchFamily="-106" charset="-128"/>
                <a:cs typeface="ＭＳ Ｐゴシック" pitchFamily="-106" charset="-128"/>
              </a:rPr>
              <a:t>Why did God’s promise to Abraham matter so much in the biblical storyline?</a:t>
            </a:r>
          </a:p>
          <a:p>
            <a:pPr marL="332"/>
            <a:endParaRPr lang="en-US" sz="1400" dirty="0"/>
          </a:p>
        </p:txBody>
      </p:sp>
      <p:sp>
        <p:nvSpPr>
          <p:cNvPr id="4" name="Slide Number Placeholder 3">
            <a:extLst>
              <a:ext uri="{FF2B5EF4-FFF2-40B4-BE49-F238E27FC236}">
                <a16:creationId xmlns:a16="http://schemas.microsoft.com/office/drawing/2014/main" id="{12BABDAD-169F-CDA7-7D8C-464514BC7DC7}"/>
              </a:ext>
            </a:extLst>
          </p:cNvPr>
          <p:cNvSpPr>
            <a:spLocks noGrp="1"/>
          </p:cNvSpPr>
          <p:nvPr>
            <p:ph type="sldNum" sz="quarter" idx="10"/>
          </p:nvPr>
        </p:nvSpPr>
        <p:spPr/>
        <p:txBody>
          <a:bodyPr/>
          <a:lstStyle/>
          <a:p>
            <a:pPr>
              <a:defRPr/>
            </a:pPr>
            <a:fld id="{07776858-791E-4C8D-8FA3-473B3AFECFAC}" type="slidenum">
              <a:rPr lang="en-US" smtClean="0"/>
              <a:pPr>
                <a:defRPr/>
              </a:pPr>
              <a:t>3</a:t>
            </a:fld>
            <a:endParaRPr lang="en-US"/>
          </a:p>
        </p:txBody>
      </p:sp>
    </p:spTree>
    <p:extLst>
      <p:ext uri="{BB962C8B-B14F-4D97-AF65-F5344CB8AC3E}">
        <p14:creationId xmlns:p14="http://schemas.microsoft.com/office/powerpoint/2010/main" val="18088346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B7B2D3-92A7-9CDF-1984-501A4F9412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65D685F-C5A6-C76F-E631-FC5ABFB061E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62E2E38-7FC5-CCA8-9084-88D6BEED6A57}"/>
              </a:ext>
            </a:extLst>
          </p:cNvPr>
          <p:cNvSpPr>
            <a:spLocks noGrp="1"/>
          </p:cNvSpPr>
          <p:nvPr>
            <p:ph type="body" idx="1"/>
          </p:nvPr>
        </p:nvSpPr>
        <p:spPr/>
        <p:txBody>
          <a:bodyPr>
            <a:normAutofit fontScale="70000" lnSpcReduction="20000"/>
          </a:bodyPr>
          <a:lstStyle/>
          <a:p>
            <a:r>
              <a:rPr lang="en-US" sz="1400" b="1" kern="1200" dirty="0">
                <a:solidFill>
                  <a:schemeClr val="tx1"/>
                </a:solidFill>
                <a:effectLst/>
                <a:latin typeface="+mn-lt"/>
                <a:ea typeface="ＭＳ Ｐゴシック" pitchFamily="-106" charset="-128"/>
                <a:cs typeface="ＭＳ Ｐゴシック" pitchFamily="-106" charset="-128"/>
              </a:rPr>
              <a:t>God’s Character Revealed in Christ (Abraham’s Seed)</a:t>
            </a:r>
          </a:p>
          <a:p>
            <a:endParaRPr lang="en-US" sz="1400" kern="1200" dirty="0">
              <a:solidFill>
                <a:schemeClr val="tx1"/>
              </a:solidFill>
              <a:effectLst/>
              <a:latin typeface="+mn-lt"/>
              <a:ea typeface="ＭＳ Ｐゴシック" pitchFamily="-106" charset="-128"/>
              <a:cs typeface="ＭＳ Ｐゴシック" pitchFamily="-106" charset="-128"/>
            </a:endParaRPr>
          </a:p>
          <a:p>
            <a:pPr rtl="0" fontAlgn="ctr"/>
            <a:r>
              <a:rPr lang="en-US" sz="1400" b="1" kern="1200" dirty="0">
                <a:solidFill>
                  <a:schemeClr val="tx1"/>
                </a:solidFill>
                <a:effectLst/>
                <a:latin typeface="+mn-lt"/>
                <a:ea typeface="ＭＳ Ｐゴシック" pitchFamily="-106" charset="-128"/>
                <a:cs typeface="ＭＳ Ｐゴシック" pitchFamily="-106" charset="-128"/>
              </a:rPr>
              <a:t>Jesus, the Fulfillment of the Promise</a:t>
            </a:r>
            <a:endParaRPr lang="en-US" sz="1400" kern="1200" dirty="0">
              <a:solidFill>
                <a:schemeClr val="tx1"/>
              </a:solidFill>
              <a:effectLst/>
              <a:latin typeface="+mn-lt"/>
              <a:ea typeface="ＭＳ Ｐゴシック" pitchFamily="-106" charset="-128"/>
              <a:cs typeface="ＭＳ Ｐゴシック" pitchFamily="-106" charset="-128"/>
            </a:endParaRPr>
          </a:p>
          <a:p>
            <a:pPr lvl="1" rtl="0" fontAlgn="ctr"/>
            <a:r>
              <a:rPr lang="en-US" sz="1400" i="1" kern="1200" dirty="0">
                <a:solidFill>
                  <a:schemeClr val="tx1"/>
                </a:solidFill>
                <a:effectLst/>
                <a:latin typeface="+mn-lt"/>
                <a:ea typeface="ＭＳ Ｐゴシック" pitchFamily="-106" charset="-128"/>
                <a:cs typeface="+mn-cs"/>
              </a:rPr>
              <a:t>Galatians 3:16</a:t>
            </a:r>
            <a:r>
              <a:rPr lang="en-US" sz="1400" kern="1200" dirty="0">
                <a:solidFill>
                  <a:schemeClr val="tx1"/>
                </a:solidFill>
                <a:effectLst/>
                <a:latin typeface="+mn-lt"/>
                <a:ea typeface="ＭＳ Ｐゴシック" pitchFamily="-106" charset="-128"/>
                <a:cs typeface="+mn-cs"/>
              </a:rPr>
              <a:t>  The promises were ultimately to Abraham’s “seed,” Christ.</a:t>
            </a:r>
          </a:p>
          <a:p>
            <a:pPr lvl="1" rtl="0" fontAlgn="ctr"/>
            <a:r>
              <a:rPr lang="en-US" sz="1400" i="1" kern="1200" dirty="0">
                <a:solidFill>
                  <a:schemeClr val="tx1"/>
                </a:solidFill>
                <a:effectLst/>
                <a:latin typeface="+mn-lt"/>
                <a:ea typeface="ＭＳ Ｐゴシック" pitchFamily="-106" charset="-128"/>
                <a:cs typeface="+mn-cs"/>
              </a:rPr>
              <a:t>Luke 3:34</a:t>
            </a:r>
            <a:r>
              <a:rPr lang="en-US" sz="1400" kern="1200" dirty="0">
                <a:solidFill>
                  <a:schemeClr val="tx1"/>
                </a:solidFill>
                <a:effectLst/>
                <a:latin typeface="+mn-lt"/>
                <a:ea typeface="ＭＳ Ｐゴシック" pitchFamily="-106" charset="-128"/>
                <a:cs typeface="+mn-cs"/>
              </a:rPr>
              <a:t>   Jesus is in Abraham’s line, the heir of the covenant.</a:t>
            </a:r>
          </a:p>
          <a:p>
            <a:pPr rtl="0" fontAlgn="ctr"/>
            <a:r>
              <a:rPr lang="en-US" sz="1400" b="1" kern="1200" dirty="0">
                <a:solidFill>
                  <a:schemeClr val="tx1"/>
                </a:solidFill>
                <a:effectLst/>
                <a:latin typeface="+mn-lt"/>
                <a:ea typeface="ＭＳ Ｐゴシック" pitchFamily="-106" charset="-128"/>
                <a:cs typeface="ＭＳ Ｐゴシック" pitchFamily="-106" charset="-128"/>
              </a:rPr>
              <a:t>Blessing to the Nations</a:t>
            </a:r>
            <a:endParaRPr lang="en-US" sz="1400" kern="1200" dirty="0">
              <a:solidFill>
                <a:schemeClr val="tx1"/>
              </a:solidFill>
              <a:effectLst/>
              <a:latin typeface="+mn-lt"/>
              <a:ea typeface="ＭＳ Ｐゴシック" pitchFamily="-106" charset="-128"/>
              <a:cs typeface="ＭＳ Ｐゴシック" pitchFamily="-106" charset="-128"/>
            </a:endParaRPr>
          </a:p>
          <a:p>
            <a:pPr lvl="1" rtl="0" fontAlgn="ctr"/>
            <a:r>
              <a:rPr lang="en-US" sz="1400" i="1" kern="1200" dirty="0">
                <a:solidFill>
                  <a:schemeClr val="tx1"/>
                </a:solidFill>
                <a:effectLst/>
                <a:latin typeface="+mn-lt"/>
                <a:ea typeface="ＭＳ Ｐゴシック" pitchFamily="-106" charset="-128"/>
                <a:cs typeface="+mn-cs"/>
              </a:rPr>
              <a:t>Galatians 3:8</a:t>
            </a:r>
            <a:r>
              <a:rPr lang="en-US" sz="1400" kern="1200" dirty="0">
                <a:solidFill>
                  <a:schemeClr val="tx1"/>
                </a:solidFill>
                <a:effectLst/>
                <a:latin typeface="+mn-lt"/>
                <a:ea typeface="ＭＳ Ｐゴシック" pitchFamily="-106" charset="-128"/>
                <a:cs typeface="+mn-cs"/>
              </a:rPr>
              <a:t>   The gospel was announced beforehand to Abraham: all nations blessed in Christ.</a:t>
            </a:r>
          </a:p>
          <a:p>
            <a:pPr lvl="1" rtl="0" fontAlgn="ctr"/>
            <a:r>
              <a:rPr lang="en-US" sz="1400" i="1" kern="1200" dirty="0">
                <a:solidFill>
                  <a:schemeClr val="tx1"/>
                </a:solidFill>
                <a:effectLst/>
                <a:latin typeface="+mn-lt"/>
                <a:ea typeface="ＭＳ Ｐゴシック" pitchFamily="-106" charset="-128"/>
                <a:cs typeface="+mn-cs"/>
              </a:rPr>
              <a:t>Matthew 28:19</a:t>
            </a:r>
            <a:r>
              <a:rPr lang="en-US" sz="1400" kern="1200" dirty="0">
                <a:solidFill>
                  <a:schemeClr val="tx1"/>
                </a:solidFill>
                <a:effectLst/>
                <a:latin typeface="+mn-lt"/>
                <a:ea typeface="ＭＳ Ｐゴシック" pitchFamily="-106" charset="-128"/>
                <a:cs typeface="+mn-cs"/>
              </a:rPr>
              <a:t>   Fulfillment in the Great Commission to the nations.</a:t>
            </a:r>
          </a:p>
          <a:p>
            <a:pPr rtl="0" fontAlgn="ctr"/>
            <a:r>
              <a:rPr lang="en-US" sz="1400" b="1" kern="1200" dirty="0">
                <a:solidFill>
                  <a:schemeClr val="tx1"/>
                </a:solidFill>
                <a:effectLst/>
                <a:latin typeface="+mn-lt"/>
                <a:ea typeface="ＭＳ Ｐゴシック" pitchFamily="-106" charset="-128"/>
                <a:cs typeface="ＭＳ Ｐゴシック" pitchFamily="-106" charset="-128"/>
              </a:rPr>
              <a:t>Faith as the Response</a:t>
            </a:r>
            <a:endParaRPr lang="en-US" sz="1400" kern="1200" dirty="0">
              <a:solidFill>
                <a:schemeClr val="tx1"/>
              </a:solidFill>
              <a:effectLst/>
              <a:latin typeface="+mn-lt"/>
              <a:ea typeface="ＭＳ Ｐゴシック" pitchFamily="-106" charset="-128"/>
              <a:cs typeface="ＭＳ Ｐゴシック" pitchFamily="-106" charset="-128"/>
            </a:endParaRPr>
          </a:p>
          <a:p>
            <a:pPr lvl="1" rtl="0" fontAlgn="ctr"/>
            <a:r>
              <a:rPr lang="en-US" sz="1400" i="1" kern="1200" dirty="0">
                <a:solidFill>
                  <a:schemeClr val="tx1"/>
                </a:solidFill>
                <a:effectLst/>
                <a:latin typeface="+mn-lt"/>
                <a:ea typeface="ＭＳ Ｐゴシック" pitchFamily="-106" charset="-128"/>
                <a:cs typeface="+mn-cs"/>
              </a:rPr>
              <a:t>Romans 4:20–21</a:t>
            </a:r>
            <a:r>
              <a:rPr lang="en-US" sz="1400" kern="1200" dirty="0">
                <a:solidFill>
                  <a:schemeClr val="tx1"/>
                </a:solidFill>
                <a:effectLst/>
                <a:latin typeface="+mn-lt"/>
                <a:ea typeface="ＭＳ Ｐゴシック" pitchFamily="-106" charset="-128"/>
                <a:cs typeface="+mn-cs"/>
              </a:rPr>
              <a:t>   Abraham’s faith in God’s promise models how we trust in Christ.</a:t>
            </a:r>
          </a:p>
          <a:p>
            <a:pPr lvl="1" rtl="0" fontAlgn="ctr"/>
            <a:endParaRPr lang="en-US" sz="1400" kern="1200" dirty="0">
              <a:solidFill>
                <a:schemeClr val="tx1"/>
              </a:solidFill>
              <a:effectLst/>
              <a:latin typeface="+mn-lt"/>
              <a:ea typeface="ＭＳ Ｐゴシック" pitchFamily="-106" charset="-128"/>
              <a:cs typeface="+mn-cs"/>
            </a:endParaRPr>
          </a:p>
          <a:p>
            <a:r>
              <a:rPr lang="en-US" sz="1400" b="1" kern="1200" dirty="0">
                <a:solidFill>
                  <a:schemeClr val="tx1"/>
                </a:solidFill>
                <a:effectLst/>
                <a:latin typeface="+mn-lt"/>
                <a:ea typeface="ＭＳ Ｐゴシック" pitchFamily="-106" charset="-128"/>
                <a:cs typeface="ＭＳ Ｐゴシック" pitchFamily="-106" charset="-128"/>
              </a:rPr>
              <a:t>Teaching Point:</a:t>
            </a:r>
            <a:r>
              <a:rPr lang="en-US" sz="1400" kern="1200" dirty="0">
                <a:solidFill>
                  <a:schemeClr val="tx1"/>
                </a:solidFill>
                <a:effectLst/>
                <a:latin typeface="+mn-lt"/>
                <a:ea typeface="ＭＳ Ｐゴシック" pitchFamily="-106" charset="-128"/>
                <a:cs typeface="ＭＳ Ｐゴシック" pitchFamily="-106" charset="-128"/>
              </a:rPr>
              <a:t> The covenant blessing reaches its climax in Jesus Christ, who brings salvation to every nation.</a:t>
            </a:r>
          </a:p>
          <a:p>
            <a:endParaRPr lang="en-US" sz="1400" dirty="0"/>
          </a:p>
          <a:p>
            <a:endParaRPr lang="en-US" sz="1400" dirty="0"/>
          </a:p>
          <a:p>
            <a:r>
              <a:rPr lang="en-US" sz="1400" b="1" kern="1200" dirty="0">
                <a:solidFill>
                  <a:schemeClr val="tx1"/>
                </a:solidFill>
                <a:effectLst/>
                <a:latin typeface="+mn-lt"/>
                <a:ea typeface="ＭＳ Ｐゴシック" pitchFamily="-106" charset="-128"/>
                <a:cs typeface="ＭＳ Ｐゴシック" pitchFamily="-106" charset="-128"/>
              </a:rPr>
              <a:t>Discussion Questions</a:t>
            </a:r>
            <a:endParaRPr lang="en-US" sz="1400" kern="1200" dirty="0">
              <a:solidFill>
                <a:schemeClr val="tx1"/>
              </a:solidFill>
              <a:effectLst/>
              <a:latin typeface="+mn-lt"/>
              <a:ea typeface="ＭＳ Ｐゴシック" pitchFamily="-106" charset="-128"/>
              <a:cs typeface="ＭＳ Ｐゴシック" pitchFamily="-106" charset="-128"/>
            </a:endParaRPr>
          </a:p>
          <a:p>
            <a:pPr rtl="0" fontAlgn="ctr"/>
            <a:r>
              <a:rPr lang="en-US" sz="1400" b="0" i="0" kern="1200" dirty="0">
                <a:solidFill>
                  <a:schemeClr val="tx1"/>
                </a:solidFill>
                <a:effectLst/>
                <a:latin typeface="+mn-lt"/>
                <a:ea typeface="ＭＳ Ｐゴシック" pitchFamily="-106" charset="-128"/>
                <a:cs typeface="ＭＳ Ｐゴシック" pitchFamily="-106" charset="-128"/>
              </a:rPr>
              <a:t>Why did God’s promise to Abraham matter so much in the biblical storyline?</a:t>
            </a:r>
          </a:p>
          <a:p>
            <a:pPr rtl="0" fontAlgn="ctr"/>
            <a:r>
              <a:rPr lang="en-US" sz="1400" b="1" i="0" kern="1200" dirty="0">
                <a:solidFill>
                  <a:schemeClr val="tx1"/>
                </a:solidFill>
                <a:effectLst/>
                <a:latin typeface="+mn-lt"/>
                <a:ea typeface="ＭＳ Ｐゴシック" pitchFamily="-106" charset="-128"/>
                <a:cs typeface="ＭＳ Ｐゴシック" pitchFamily="-106" charset="-128"/>
              </a:rPr>
              <a:t>How does Abraham’s faith model the way we are to trust God today?</a:t>
            </a:r>
          </a:p>
          <a:p>
            <a:pPr rtl="0" fontAlgn="ctr"/>
            <a:r>
              <a:rPr lang="en-US" sz="1400" b="0" i="0" kern="1200" dirty="0">
                <a:solidFill>
                  <a:schemeClr val="tx1"/>
                </a:solidFill>
                <a:effectLst/>
                <a:latin typeface="+mn-lt"/>
                <a:ea typeface="ＭＳ Ｐゴシック" pitchFamily="-106" charset="-128"/>
                <a:cs typeface="ＭＳ Ｐゴシック" pitchFamily="-106" charset="-128"/>
              </a:rPr>
              <a:t>In what ways are you personally living as an heir of Abraham’s promise?</a:t>
            </a:r>
          </a:p>
          <a:p>
            <a:pPr rtl="0" fontAlgn="ctr"/>
            <a:r>
              <a:rPr lang="en-US" sz="1400" b="0" i="0" kern="1200" dirty="0">
                <a:solidFill>
                  <a:schemeClr val="tx1"/>
                </a:solidFill>
                <a:effectLst/>
                <a:latin typeface="+mn-lt"/>
                <a:ea typeface="ＭＳ Ｐゴシック" pitchFamily="-106" charset="-128"/>
                <a:cs typeface="ＭＳ Ｐゴシック" pitchFamily="-106" charset="-128"/>
              </a:rPr>
              <a:t>How does this covenant shape our mission to bless the nations?</a:t>
            </a:r>
          </a:p>
          <a:p>
            <a:endParaRPr lang="en-US" dirty="0"/>
          </a:p>
        </p:txBody>
      </p:sp>
      <p:sp>
        <p:nvSpPr>
          <p:cNvPr id="4" name="Slide Number Placeholder 3">
            <a:extLst>
              <a:ext uri="{FF2B5EF4-FFF2-40B4-BE49-F238E27FC236}">
                <a16:creationId xmlns:a16="http://schemas.microsoft.com/office/drawing/2014/main" id="{674C1806-F0F4-D575-BA60-115600A86D76}"/>
              </a:ext>
            </a:extLst>
          </p:cNvPr>
          <p:cNvSpPr>
            <a:spLocks noGrp="1"/>
          </p:cNvSpPr>
          <p:nvPr>
            <p:ph type="sldNum" sz="quarter" idx="10"/>
          </p:nvPr>
        </p:nvSpPr>
        <p:spPr/>
        <p:txBody>
          <a:bodyPr/>
          <a:lstStyle/>
          <a:p>
            <a:pPr>
              <a:defRPr/>
            </a:pPr>
            <a:fld id="{07776858-791E-4C8D-8FA3-473B3AFECFAC}" type="slidenum">
              <a:rPr lang="en-US" smtClean="0"/>
              <a:pPr>
                <a:defRPr/>
              </a:pPr>
              <a:t>4</a:t>
            </a:fld>
            <a:endParaRPr lang="en-US"/>
          </a:p>
        </p:txBody>
      </p:sp>
    </p:spTree>
    <p:extLst>
      <p:ext uri="{BB962C8B-B14F-4D97-AF65-F5344CB8AC3E}">
        <p14:creationId xmlns:p14="http://schemas.microsoft.com/office/powerpoint/2010/main" val="2388430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C0E17A-EAB0-1E9E-F11D-2114A71D60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65EC46A-1FD9-40C1-7EF3-61FBB53761A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4E9766C-4496-9A07-9519-1511A891CF7F}"/>
              </a:ext>
            </a:extLst>
          </p:cNvPr>
          <p:cNvSpPr>
            <a:spLocks noGrp="1"/>
          </p:cNvSpPr>
          <p:nvPr>
            <p:ph type="body" idx="1"/>
          </p:nvPr>
        </p:nvSpPr>
        <p:spPr/>
        <p:txBody>
          <a:bodyPr>
            <a:normAutofit/>
          </a:bodyPr>
          <a:lstStyle/>
          <a:p>
            <a:r>
              <a:rPr lang="en-US" sz="1400" b="1" kern="1200" dirty="0">
                <a:solidFill>
                  <a:schemeClr val="tx1"/>
                </a:solidFill>
                <a:effectLst/>
                <a:latin typeface="+mn-lt"/>
                <a:ea typeface="ＭＳ Ｐゴシック" pitchFamily="-106" charset="-128"/>
                <a:cs typeface="ＭＳ Ｐゴシック" pitchFamily="-106" charset="-128"/>
              </a:rPr>
              <a:t>God’s Invitation to Know Him through the Promise</a:t>
            </a:r>
            <a:endParaRPr lang="en-US" sz="1400" kern="1200" dirty="0">
              <a:solidFill>
                <a:schemeClr val="tx1"/>
              </a:solidFill>
              <a:effectLst/>
              <a:latin typeface="+mn-lt"/>
              <a:ea typeface="ＭＳ Ｐゴシック" pitchFamily="-106" charset="-128"/>
              <a:cs typeface="ＭＳ Ｐゴシック" pitchFamily="-106" charset="-128"/>
            </a:endParaRPr>
          </a:p>
          <a:p>
            <a:pPr rtl="0" fontAlgn="ctr"/>
            <a:endParaRPr lang="en-US" sz="1400" b="1" kern="1200" dirty="0">
              <a:solidFill>
                <a:schemeClr val="tx1"/>
              </a:solidFill>
              <a:effectLst/>
              <a:latin typeface="+mn-lt"/>
              <a:ea typeface="ＭＳ Ｐゴシック" pitchFamily="-106" charset="-128"/>
              <a:cs typeface="ＭＳ Ｐゴシック" pitchFamily="-106" charset="-128"/>
            </a:endParaRPr>
          </a:p>
          <a:p>
            <a:pPr rtl="0" fontAlgn="ctr"/>
            <a:r>
              <a:rPr lang="en-US" sz="1400" b="1" kern="1200" dirty="0">
                <a:solidFill>
                  <a:schemeClr val="tx1"/>
                </a:solidFill>
                <a:effectLst/>
                <a:latin typeface="+mn-lt"/>
                <a:ea typeface="ＭＳ Ｐゴシック" pitchFamily="-106" charset="-128"/>
                <a:cs typeface="ＭＳ Ｐゴシック" pitchFamily="-106" charset="-128"/>
              </a:rPr>
              <a:t>Invitation to Faith:</a:t>
            </a:r>
            <a:r>
              <a:rPr lang="en-US" sz="1400" kern="1200" dirty="0">
                <a:solidFill>
                  <a:schemeClr val="tx1"/>
                </a:solidFill>
                <a:effectLst/>
                <a:latin typeface="+mn-lt"/>
                <a:ea typeface="ＭＳ Ｐゴシック" pitchFamily="-106" charset="-128"/>
                <a:cs typeface="ＭＳ Ｐゴシック" pitchFamily="-106" charset="-128"/>
              </a:rPr>
              <a:t> Abraham “believed the LORD, and He counted it to him as righteousness” (Genesis 15:6).</a:t>
            </a:r>
          </a:p>
          <a:p>
            <a:pPr rtl="0" fontAlgn="ctr"/>
            <a:r>
              <a:rPr lang="en-US" sz="1400" b="1" kern="1200" dirty="0">
                <a:solidFill>
                  <a:schemeClr val="tx1"/>
                </a:solidFill>
                <a:effectLst/>
                <a:latin typeface="+mn-lt"/>
                <a:ea typeface="ＭＳ Ｐゴシック" pitchFamily="-106" charset="-128"/>
                <a:cs typeface="ＭＳ Ｐゴシック" pitchFamily="-106" charset="-128"/>
              </a:rPr>
              <a:t>Invitation to Covenant Relationship:</a:t>
            </a:r>
            <a:r>
              <a:rPr lang="en-US" sz="1400" kern="1200" dirty="0">
                <a:solidFill>
                  <a:schemeClr val="tx1"/>
                </a:solidFill>
                <a:effectLst/>
                <a:latin typeface="+mn-lt"/>
                <a:ea typeface="ＭＳ Ｐゴシック" pitchFamily="-106" charset="-128"/>
                <a:cs typeface="ＭＳ Ｐゴシック" pitchFamily="-106" charset="-128"/>
              </a:rPr>
              <a:t> God calls His people into covenant, rooted in His initiative.</a:t>
            </a:r>
          </a:p>
          <a:p>
            <a:pPr rtl="0" fontAlgn="ctr"/>
            <a:r>
              <a:rPr lang="en-US" sz="1400" b="1" kern="1200" dirty="0">
                <a:solidFill>
                  <a:schemeClr val="tx1"/>
                </a:solidFill>
                <a:effectLst/>
                <a:latin typeface="+mn-lt"/>
                <a:ea typeface="ＭＳ Ｐゴシック" pitchFamily="-106" charset="-128"/>
                <a:cs typeface="ＭＳ Ｐゴシック" pitchFamily="-106" charset="-128"/>
              </a:rPr>
              <a:t>Invitation to Global Vision:</a:t>
            </a:r>
            <a:r>
              <a:rPr lang="en-US" sz="1400" kern="1200" dirty="0">
                <a:solidFill>
                  <a:schemeClr val="tx1"/>
                </a:solidFill>
                <a:effectLst/>
                <a:latin typeface="+mn-lt"/>
                <a:ea typeface="ＭＳ Ｐゴシック" pitchFamily="-106" charset="-128"/>
                <a:cs typeface="ＭＳ Ｐゴシック" pitchFamily="-106" charset="-128"/>
              </a:rPr>
              <a:t> Believers share in the mission of blessing the nations (Galatians 3:29).</a:t>
            </a:r>
          </a:p>
          <a:p>
            <a:pPr rtl="0" fontAlgn="ct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Teaching Point:</a:t>
            </a:r>
            <a:r>
              <a:rPr lang="en-US" sz="1400" kern="1200" dirty="0">
                <a:solidFill>
                  <a:schemeClr val="tx1"/>
                </a:solidFill>
                <a:effectLst/>
                <a:latin typeface="+mn-lt"/>
                <a:ea typeface="ＭＳ Ｐゴシック" pitchFamily="-106" charset="-128"/>
                <a:cs typeface="ＭＳ Ｐゴシック" pitchFamily="-106" charset="-128"/>
              </a:rPr>
              <a:t> God’s invitation is to trust Him as Abraham did, to live as heirs of the promise, and to participate in His mission to the nations.</a:t>
            </a:r>
          </a:p>
          <a:p>
            <a:endParaRPr lang="en-US" sz="1400" kern="1200" dirty="0">
              <a:solidFill>
                <a:schemeClr val="tx1"/>
              </a:solidFill>
              <a:effectLst/>
              <a:latin typeface="+mn-lt"/>
              <a:ea typeface="ＭＳ Ｐゴシック" pitchFamily="-106" charset="-128"/>
              <a:cs typeface="ＭＳ Ｐゴシック" pitchFamily="-106" charset="-128"/>
            </a:endParaRPr>
          </a:p>
          <a:p>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Discussion Questions</a:t>
            </a:r>
            <a:endParaRPr lang="en-US" sz="1400" kern="1200" dirty="0">
              <a:solidFill>
                <a:schemeClr val="tx1"/>
              </a:solidFill>
              <a:effectLst/>
              <a:latin typeface="+mn-lt"/>
              <a:ea typeface="ＭＳ Ｐゴシック" pitchFamily="-106" charset="-128"/>
              <a:cs typeface="ＭＳ Ｐゴシック" pitchFamily="-106" charset="-128"/>
            </a:endParaRPr>
          </a:p>
          <a:p>
            <a:pPr rtl="0" fontAlgn="ctr"/>
            <a:r>
              <a:rPr lang="en-US" sz="1400" b="0" i="0" kern="1200" dirty="0">
                <a:solidFill>
                  <a:schemeClr val="tx1"/>
                </a:solidFill>
                <a:effectLst/>
                <a:latin typeface="+mn-lt"/>
                <a:ea typeface="ＭＳ Ｐゴシック" pitchFamily="-106" charset="-128"/>
                <a:cs typeface="ＭＳ Ｐゴシック" pitchFamily="-106" charset="-128"/>
              </a:rPr>
              <a:t>Why did God’s promise to Abraham matter so much in the biblical storyline?</a:t>
            </a:r>
          </a:p>
          <a:p>
            <a:pPr rtl="0" fontAlgn="ctr"/>
            <a:r>
              <a:rPr lang="en-US" sz="1400" b="0" i="0" kern="1200" dirty="0">
                <a:solidFill>
                  <a:schemeClr val="tx1"/>
                </a:solidFill>
                <a:effectLst/>
                <a:latin typeface="+mn-lt"/>
                <a:ea typeface="ＭＳ Ｐゴシック" pitchFamily="-106" charset="-128"/>
                <a:cs typeface="ＭＳ Ｐゴシック" pitchFamily="-106" charset="-128"/>
              </a:rPr>
              <a:t>How does Abraham’s faith model the way we are to trust God today?</a:t>
            </a:r>
          </a:p>
          <a:p>
            <a:pPr rtl="0" fontAlgn="ctr"/>
            <a:r>
              <a:rPr lang="en-US" sz="1400" b="1" i="0" kern="1200" dirty="0">
                <a:solidFill>
                  <a:schemeClr val="tx1"/>
                </a:solidFill>
                <a:effectLst/>
                <a:latin typeface="+mn-lt"/>
                <a:ea typeface="ＭＳ Ｐゴシック" pitchFamily="-106" charset="-128"/>
                <a:cs typeface="ＭＳ Ｐゴシック" pitchFamily="-106" charset="-128"/>
              </a:rPr>
              <a:t>In what ways are you personally living as an heir of Abraham’s promise?</a:t>
            </a:r>
          </a:p>
          <a:p>
            <a:pPr rtl="0" fontAlgn="ctr"/>
            <a:r>
              <a:rPr lang="en-US" sz="1400" b="1" i="0" kern="1200" dirty="0">
                <a:solidFill>
                  <a:schemeClr val="tx1"/>
                </a:solidFill>
                <a:effectLst/>
                <a:latin typeface="+mn-lt"/>
                <a:ea typeface="ＭＳ Ｐゴシック" pitchFamily="-106" charset="-128"/>
                <a:cs typeface="ＭＳ Ｐゴシック" pitchFamily="-106" charset="-128"/>
              </a:rPr>
              <a:t>How does this covenant shape our mission to bless the nations?</a:t>
            </a:r>
          </a:p>
          <a:p>
            <a:endParaRPr lang="en-US" sz="1200" kern="1200" dirty="0">
              <a:solidFill>
                <a:schemeClr val="tx1"/>
              </a:solidFill>
              <a:effectLst/>
              <a:latin typeface="+mn-lt"/>
              <a:ea typeface="ＭＳ Ｐゴシック" pitchFamily="-106" charset="-128"/>
              <a:cs typeface="ＭＳ Ｐゴシック" pitchFamily="-106" charset="-128"/>
            </a:endParaRPr>
          </a:p>
          <a:p>
            <a:endParaRPr lang="en-US" sz="1200" kern="1200" dirty="0">
              <a:solidFill>
                <a:schemeClr val="tx1"/>
              </a:solidFill>
              <a:effectLst/>
              <a:latin typeface="+mn-lt"/>
              <a:ea typeface="ＭＳ Ｐゴシック" pitchFamily="-106" charset="-128"/>
              <a:cs typeface="ＭＳ Ｐゴシック" pitchFamily="-106" charset="-128"/>
            </a:endParaRPr>
          </a:p>
          <a:p>
            <a:endParaRPr lang="en-US" sz="1200" kern="1200" dirty="0">
              <a:solidFill>
                <a:schemeClr val="tx1"/>
              </a:solidFill>
              <a:effectLst/>
              <a:latin typeface="+mn-lt"/>
              <a:ea typeface="ＭＳ Ｐゴシック" pitchFamily="-106" charset="-128"/>
              <a:cs typeface="ＭＳ Ｐゴシック" pitchFamily="-106" charset="-128"/>
            </a:endParaRPr>
          </a:p>
        </p:txBody>
      </p:sp>
      <p:sp>
        <p:nvSpPr>
          <p:cNvPr id="4" name="Slide Number Placeholder 3">
            <a:extLst>
              <a:ext uri="{FF2B5EF4-FFF2-40B4-BE49-F238E27FC236}">
                <a16:creationId xmlns:a16="http://schemas.microsoft.com/office/drawing/2014/main" id="{DA174B97-1F0B-A6D1-F7E7-F823B6E54668}"/>
              </a:ext>
            </a:extLst>
          </p:cNvPr>
          <p:cNvSpPr>
            <a:spLocks noGrp="1"/>
          </p:cNvSpPr>
          <p:nvPr>
            <p:ph type="sldNum" sz="quarter" idx="10"/>
          </p:nvPr>
        </p:nvSpPr>
        <p:spPr/>
        <p:txBody>
          <a:bodyPr/>
          <a:lstStyle/>
          <a:p>
            <a:pPr>
              <a:defRPr/>
            </a:pPr>
            <a:fld id="{07776858-791E-4C8D-8FA3-473B3AFECFAC}" type="slidenum">
              <a:rPr lang="en-US" smtClean="0"/>
              <a:pPr>
                <a:defRPr/>
              </a:pPr>
              <a:t>5</a:t>
            </a:fld>
            <a:endParaRPr lang="en-US"/>
          </a:p>
        </p:txBody>
      </p:sp>
    </p:spTree>
    <p:extLst>
      <p:ext uri="{BB962C8B-B14F-4D97-AF65-F5344CB8AC3E}">
        <p14:creationId xmlns:p14="http://schemas.microsoft.com/office/powerpoint/2010/main" val="17333854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B8BF06-F966-B39B-09C5-2EC93F0CA7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2F5257-3A74-ED22-BC05-BE02BCD964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6699129-E9F6-6023-D665-985F2DB6ECBF}"/>
              </a:ext>
            </a:extLst>
          </p:cNvPr>
          <p:cNvSpPr>
            <a:spLocks noGrp="1"/>
          </p:cNvSpPr>
          <p:nvPr>
            <p:ph type="body" idx="1"/>
          </p:nvPr>
        </p:nvSpPr>
        <p:spPr/>
        <p:txBody>
          <a:bodyPr>
            <a:normAutofit fontScale="62500" lnSpcReduction="20000"/>
          </a:bodyPr>
          <a:lstStyle/>
          <a:p>
            <a:r>
              <a:rPr lang="en-US" sz="1400" kern="1200" dirty="0">
                <a:solidFill>
                  <a:schemeClr val="tx1"/>
                </a:solidFill>
                <a:effectLst/>
                <a:latin typeface="+mn-lt"/>
                <a:ea typeface="ＭＳ Ｐゴシック" pitchFamily="-106" charset="-128"/>
                <a:cs typeface="ＭＳ Ｐゴシック" pitchFamily="-106" charset="-128"/>
              </a:rPr>
              <a:t>These passages explicitly </a:t>
            </a:r>
            <a:r>
              <a:rPr lang="en-US" sz="1400" b="1" kern="1200" dirty="0">
                <a:solidFill>
                  <a:schemeClr val="tx1"/>
                </a:solidFill>
                <a:effectLst/>
                <a:latin typeface="+mn-lt"/>
                <a:ea typeface="ＭＳ Ｐゴシック" pitchFamily="-106" charset="-128"/>
                <a:cs typeface="ＭＳ Ｐゴシック" pitchFamily="-106" charset="-128"/>
              </a:rPr>
              <a:t>quote or allude</a:t>
            </a:r>
            <a:r>
              <a:rPr lang="en-US" sz="1400" kern="1200" dirty="0">
                <a:solidFill>
                  <a:schemeClr val="tx1"/>
                </a:solidFill>
                <a:effectLst/>
                <a:latin typeface="+mn-lt"/>
                <a:ea typeface="ＭＳ Ｐゴシック" pitchFamily="-106" charset="-128"/>
                <a:cs typeface="ＭＳ Ｐゴシック" pitchFamily="-106" charset="-128"/>
              </a:rPr>
              <a:t> to God’s words in Genesis 12:1-3, 15:5-6, or 17:7.</a:t>
            </a:r>
          </a:p>
          <a:p>
            <a:endParaRPr lang="en-US" sz="1400" kern="1200" dirty="0">
              <a:solidFill>
                <a:schemeClr val="tx1"/>
              </a:solidFill>
              <a:effectLst/>
              <a:latin typeface="+mn-lt"/>
              <a:ea typeface="ＭＳ Ｐゴシック" pitchFamily="-106" charset="-128"/>
              <a:cs typeface="ＭＳ Ｐゴシック" pitchFamily="-106" charset="-128"/>
            </a:endParaRPr>
          </a:p>
          <a:p>
            <a:pPr rtl="0" fontAlgn="ctr"/>
            <a:r>
              <a:rPr lang="en-US" sz="1400" b="1" kern="1200" dirty="0">
                <a:solidFill>
                  <a:schemeClr val="tx1"/>
                </a:solidFill>
                <a:effectLst/>
                <a:latin typeface="+mn-lt"/>
                <a:ea typeface="ＭＳ Ｐゴシック" pitchFamily="-106" charset="-128"/>
                <a:cs typeface="ＭＳ Ｐゴシック" pitchFamily="-106" charset="-128"/>
              </a:rPr>
              <a:t>Luke 1:54–55</a:t>
            </a:r>
            <a:r>
              <a:rPr lang="en-US" sz="1400" kern="1200" dirty="0">
                <a:solidFill>
                  <a:schemeClr val="tx1"/>
                </a:solidFill>
                <a:effectLst/>
                <a:latin typeface="+mn-lt"/>
                <a:ea typeface="ＭＳ Ｐゴシック" pitchFamily="-106" charset="-128"/>
                <a:cs typeface="ＭＳ Ｐゴシック" pitchFamily="-106" charset="-128"/>
              </a:rPr>
              <a:t>  Mary’s </a:t>
            </a:r>
            <a:r>
              <a:rPr lang="en-US" sz="1400" i="1" kern="1200" dirty="0">
                <a:solidFill>
                  <a:schemeClr val="tx1"/>
                </a:solidFill>
                <a:effectLst/>
                <a:latin typeface="+mn-lt"/>
                <a:ea typeface="ＭＳ Ｐゴシック" pitchFamily="-106" charset="-128"/>
                <a:cs typeface="ＭＳ Ｐゴシック" pitchFamily="-106" charset="-128"/>
              </a:rPr>
              <a:t>Magnificat</a:t>
            </a:r>
            <a:r>
              <a:rPr lang="en-US" sz="1400" kern="1200" dirty="0">
                <a:solidFill>
                  <a:schemeClr val="tx1"/>
                </a:solidFill>
                <a:effectLst/>
                <a:latin typeface="+mn-lt"/>
                <a:ea typeface="ＭＳ Ｐゴシック" pitchFamily="-106" charset="-128"/>
                <a:cs typeface="ＭＳ Ｐゴシック" pitchFamily="-106" charset="-128"/>
              </a:rPr>
              <a:t> praises God for remembering His promise to Abraham and his offspring.</a:t>
            </a:r>
          </a:p>
          <a:p>
            <a:pPr rtl="0" fontAlgn="ctr"/>
            <a:r>
              <a:rPr lang="en-US" sz="1400" b="1" kern="1200" dirty="0">
                <a:solidFill>
                  <a:schemeClr val="tx1"/>
                </a:solidFill>
                <a:effectLst/>
                <a:latin typeface="+mn-lt"/>
                <a:ea typeface="ＭＳ Ｐゴシック" pitchFamily="-106" charset="-128"/>
                <a:cs typeface="ＭＳ Ｐゴシック" pitchFamily="-106" charset="-128"/>
              </a:rPr>
              <a:t>Luke 1:68–73</a:t>
            </a:r>
            <a:r>
              <a:rPr lang="en-US" sz="1400" kern="1200" dirty="0">
                <a:solidFill>
                  <a:schemeClr val="tx1"/>
                </a:solidFill>
                <a:effectLst/>
                <a:latin typeface="+mn-lt"/>
                <a:ea typeface="ＭＳ Ｐゴシック" pitchFamily="-106" charset="-128"/>
                <a:cs typeface="ＭＳ Ｐゴシック" pitchFamily="-106" charset="-128"/>
              </a:rPr>
              <a:t>  Zechariah rejoices that God has “remembered His holy covenant, the oath that He swore to Abraham.”</a:t>
            </a:r>
          </a:p>
          <a:p>
            <a:pPr rtl="0" fontAlgn="ctr"/>
            <a:r>
              <a:rPr lang="en-US" sz="1400" b="1" kern="1200" dirty="0">
                <a:solidFill>
                  <a:schemeClr val="tx1"/>
                </a:solidFill>
                <a:effectLst/>
                <a:latin typeface="+mn-lt"/>
                <a:ea typeface="ＭＳ Ｐゴシック" pitchFamily="-106" charset="-128"/>
                <a:cs typeface="ＭＳ Ｐゴシック" pitchFamily="-106" charset="-128"/>
              </a:rPr>
              <a:t>Acts 3:25</a:t>
            </a:r>
            <a:r>
              <a:rPr lang="en-US" sz="1400" kern="1200" dirty="0">
                <a:solidFill>
                  <a:schemeClr val="tx1"/>
                </a:solidFill>
                <a:effectLst/>
                <a:latin typeface="+mn-lt"/>
                <a:ea typeface="ＭＳ Ｐゴシック" pitchFamily="-106" charset="-128"/>
                <a:cs typeface="ＭＳ Ｐゴシック" pitchFamily="-106" charset="-128"/>
              </a:rPr>
              <a:t>  Peter cites Genesis 12:3: </a:t>
            </a:r>
            <a:r>
              <a:rPr lang="en-US" sz="1400" i="1" kern="1200" dirty="0">
                <a:solidFill>
                  <a:schemeClr val="tx1"/>
                </a:solidFill>
                <a:effectLst/>
                <a:latin typeface="+mn-lt"/>
                <a:ea typeface="ＭＳ Ｐゴシック" pitchFamily="-106" charset="-128"/>
                <a:cs typeface="ＭＳ Ｐゴシック" pitchFamily="-106" charset="-128"/>
              </a:rPr>
              <a:t>“In your offspring shall all the families of the earth be blessed.”</a:t>
            </a:r>
            <a:endParaRPr lang="en-US" sz="1400" kern="1200" dirty="0">
              <a:solidFill>
                <a:schemeClr val="tx1"/>
              </a:solidFill>
              <a:effectLst/>
              <a:latin typeface="+mn-lt"/>
              <a:ea typeface="ＭＳ Ｐゴシック" pitchFamily="-106" charset="-128"/>
              <a:cs typeface="ＭＳ Ｐゴシック" pitchFamily="-106" charset="-128"/>
            </a:endParaRPr>
          </a:p>
          <a:p>
            <a:pPr rtl="0" fontAlgn="ctr"/>
            <a:r>
              <a:rPr lang="en-US" sz="1400" b="1" kern="1200" dirty="0">
                <a:solidFill>
                  <a:schemeClr val="tx1"/>
                </a:solidFill>
                <a:effectLst/>
                <a:latin typeface="+mn-lt"/>
                <a:ea typeface="ＭＳ Ｐゴシック" pitchFamily="-106" charset="-128"/>
                <a:cs typeface="ＭＳ Ｐゴシック" pitchFamily="-106" charset="-128"/>
              </a:rPr>
              <a:t>Acts 7:2–8</a:t>
            </a:r>
            <a:r>
              <a:rPr lang="en-US" sz="1400" kern="1200" dirty="0">
                <a:solidFill>
                  <a:schemeClr val="tx1"/>
                </a:solidFill>
                <a:effectLst/>
                <a:latin typeface="+mn-lt"/>
                <a:ea typeface="ＭＳ Ｐゴシック" pitchFamily="-106" charset="-128"/>
                <a:cs typeface="ＭＳ Ｐゴシック" pitchFamily="-106" charset="-128"/>
              </a:rPr>
              <a:t>  Stephen recounts the covenant with Abraham, including the promise of land and descendants.</a:t>
            </a:r>
          </a:p>
          <a:p>
            <a:pPr rtl="0" fontAlgn="ctr"/>
            <a:r>
              <a:rPr lang="en-US" sz="1400" b="1" kern="1200" dirty="0">
                <a:solidFill>
                  <a:schemeClr val="tx1"/>
                </a:solidFill>
                <a:effectLst/>
                <a:latin typeface="+mn-lt"/>
                <a:ea typeface="ＭＳ Ｐゴシック" pitchFamily="-106" charset="-128"/>
                <a:cs typeface="ＭＳ Ｐゴシック" pitchFamily="-106" charset="-128"/>
              </a:rPr>
              <a:t>Romans 4:3</a:t>
            </a:r>
            <a:r>
              <a:rPr lang="en-US" sz="1400" kern="1200" dirty="0">
                <a:solidFill>
                  <a:schemeClr val="tx1"/>
                </a:solidFill>
                <a:effectLst/>
                <a:latin typeface="+mn-lt"/>
                <a:ea typeface="ＭＳ Ｐゴシック" pitchFamily="-106" charset="-128"/>
                <a:cs typeface="ＭＳ Ｐゴシック" pitchFamily="-106" charset="-128"/>
              </a:rPr>
              <a:t>  Paul quotes Genesis 15:6: </a:t>
            </a:r>
            <a:r>
              <a:rPr lang="en-US" sz="1400" i="1" kern="1200" dirty="0">
                <a:solidFill>
                  <a:schemeClr val="tx1"/>
                </a:solidFill>
                <a:effectLst/>
                <a:latin typeface="+mn-lt"/>
                <a:ea typeface="ＭＳ Ｐゴシック" pitchFamily="-106" charset="-128"/>
                <a:cs typeface="ＭＳ Ｐゴシック" pitchFamily="-106" charset="-128"/>
              </a:rPr>
              <a:t>“Abraham believed God, and it was counted to him as righteousness.”</a:t>
            </a:r>
            <a:endParaRPr lang="en-US" sz="1400" kern="1200" dirty="0">
              <a:solidFill>
                <a:schemeClr val="tx1"/>
              </a:solidFill>
              <a:effectLst/>
              <a:latin typeface="+mn-lt"/>
              <a:ea typeface="ＭＳ Ｐゴシック" pitchFamily="-106" charset="-128"/>
              <a:cs typeface="ＭＳ Ｐゴシック" pitchFamily="-106" charset="-128"/>
            </a:endParaRPr>
          </a:p>
          <a:p>
            <a:pPr rtl="0" fontAlgn="ctr"/>
            <a:r>
              <a:rPr lang="en-US" sz="1400" b="1" kern="1200" dirty="0">
                <a:solidFill>
                  <a:schemeClr val="tx1"/>
                </a:solidFill>
                <a:effectLst/>
                <a:latin typeface="+mn-lt"/>
                <a:ea typeface="ＭＳ Ｐゴシック" pitchFamily="-106" charset="-128"/>
                <a:cs typeface="ＭＳ Ｐゴシック" pitchFamily="-106" charset="-128"/>
              </a:rPr>
              <a:t>Romans 4:17–18</a:t>
            </a:r>
            <a:r>
              <a:rPr lang="en-US" sz="1400" kern="1200" dirty="0">
                <a:solidFill>
                  <a:schemeClr val="tx1"/>
                </a:solidFill>
                <a:effectLst/>
                <a:latin typeface="+mn-lt"/>
                <a:ea typeface="ＭＳ Ｐゴシック" pitchFamily="-106" charset="-128"/>
                <a:cs typeface="ＭＳ Ｐゴシック" pitchFamily="-106" charset="-128"/>
              </a:rPr>
              <a:t>  References God’s word in Genesis 17:5, </a:t>
            </a:r>
            <a:r>
              <a:rPr lang="en-US" sz="1400" i="1" kern="1200" dirty="0">
                <a:solidFill>
                  <a:schemeClr val="tx1"/>
                </a:solidFill>
                <a:effectLst/>
                <a:latin typeface="+mn-lt"/>
                <a:ea typeface="ＭＳ Ｐゴシック" pitchFamily="-106" charset="-128"/>
                <a:cs typeface="ＭＳ Ｐゴシック" pitchFamily="-106" charset="-128"/>
              </a:rPr>
              <a:t>“I have made you the father of many nations.”</a:t>
            </a:r>
            <a:endParaRPr lang="en-US" sz="1400" kern="1200" dirty="0">
              <a:solidFill>
                <a:schemeClr val="tx1"/>
              </a:solidFill>
              <a:effectLst/>
              <a:latin typeface="+mn-lt"/>
              <a:ea typeface="ＭＳ Ｐゴシック" pitchFamily="-106" charset="-128"/>
              <a:cs typeface="ＭＳ Ｐゴシック" pitchFamily="-106" charset="-128"/>
            </a:endParaRPr>
          </a:p>
          <a:p>
            <a:pPr rtl="0" fontAlgn="ctr"/>
            <a:r>
              <a:rPr lang="en-US" sz="1400" b="1" kern="1200" dirty="0">
                <a:solidFill>
                  <a:schemeClr val="tx1"/>
                </a:solidFill>
                <a:effectLst/>
                <a:latin typeface="+mn-lt"/>
                <a:ea typeface="ＭＳ Ｐゴシック" pitchFamily="-106" charset="-128"/>
                <a:cs typeface="ＭＳ Ｐゴシック" pitchFamily="-106" charset="-128"/>
              </a:rPr>
              <a:t>Galatians 3:6–9</a:t>
            </a:r>
            <a:r>
              <a:rPr lang="en-US" sz="1400" kern="1200" dirty="0">
                <a:solidFill>
                  <a:schemeClr val="tx1"/>
                </a:solidFill>
                <a:effectLst/>
                <a:latin typeface="+mn-lt"/>
                <a:ea typeface="ＭＳ Ｐゴシック" pitchFamily="-106" charset="-128"/>
                <a:cs typeface="ＭＳ Ｐゴシック" pitchFamily="-106" charset="-128"/>
              </a:rPr>
              <a:t>  Cites Genesis 15:6 and 12:3 to show that the gospel was proclaimed beforehand to Abraham.</a:t>
            </a:r>
          </a:p>
          <a:p>
            <a:pPr rtl="0" fontAlgn="ctr"/>
            <a:r>
              <a:rPr lang="en-US" sz="1400" b="1" kern="1200" dirty="0">
                <a:solidFill>
                  <a:schemeClr val="tx1"/>
                </a:solidFill>
                <a:effectLst/>
                <a:latin typeface="+mn-lt"/>
                <a:ea typeface="ＭＳ Ｐゴシック" pitchFamily="-106" charset="-128"/>
                <a:cs typeface="ＭＳ Ｐゴシック" pitchFamily="-106" charset="-128"/>
              </a:rPr>
              <a:t>Galatians 3:16</a:t>
            </a:r>
            <a:r>
              <a:rPr lang="en-US" sz="1400" kern="1200" dirty="0">
                <a:solidFill>
                  <a:schemeClr val="tx1"/>
                </a:solidFill>
                <a:effectLst/>
                <a:latin typeface="+mn-lt"/>
                <a:ea typeface="ＭＳ Ｐゴシック" pitchFamily="-106" charset="-128"/>
                <a:cs typeface="ＭＳ Ｐゴシック" pitchFamily="-106" charset="-128"/>
              </a:rPr>
              <a:t>  Interprets “seed/offspring” in Genesis 12:7 as singular—fulfilled in Christ.</a:t>
            </a:r>
          </a:p>
          <a:p>
            <a:pPr rtl="0" fontAlgn="ctr"/>
            <a:r>
              <a:rPr lang="en-US" sz="1400" b="1" kern="1200" dirty="0">
                <a:solidFill>
                  <a:schemeClr val="tx1"/>
                </a:solidFill>
                <a:effectLst/>
                <a:latin typeface="+mn-lt"/>
                <a:ea typeface="ＭＳ Ｐゴシック" pitchFamily="-106" charset="-128"/>
                <a:cs typeface="ＭＳ Ｐゴシック" pitchFamily="-106" charset="-128"/>
              </a:rPr>
              <a:t>Hebrews 6:13–15</a:t>
            </a:r>
            <a:r>
              <a:rPr lang="en-US" sz="1400" kern="1200" dirty="0">
                <a:solidFill>
                  <a:schemeClr val="tx1"/>
                </a:solidFill>
                <a:effectLst/>
                <a:latin typeface="+mn-lt"/>
                <a:ea typeface="ＭＳ Ｐゴシック" pitchFamily="-106" charset="-128"/>
                <a:cs typeface="ＭＳ Ｐゴシック" pitchFamily="-106" charset="-128"/>
              </a:rPr>
              <a:t>  Mentions God swearing by Himself when He promised to bless and multiply Abraham (Genesis 22:16–17).</a:t>
            </a:r>
          </a:p>
          <a:p>
            <a:pPr rtl="0" fontAlgn="ctr"/>
            <a:r>
              <a:rPr lang="en-US" sz="1400" b="1" kern="1200" dirty="0">
                <a:solidFill>
                  <a:schemeClr val="tx1"/>
                </a:solidFill>
                <a:effectLst/>
                <a:latin typeface="+mn-lt"/>
                <a:ea typeface="ＭＳ Ｐゴシック" pitchFamily="-106" charset="-128"/>
                <a:cs typeface="ＭＳ Ｐゴシック" pitchFamily="-106" charset="-128"/>
              </a:rPr>
              <a:t>Hebrews 11:8–12, 17–19</a:t>
            </a:r>
            <a:r>
              <a:rPr lang="en-US" sz="1400" kern="1200" dirty="0">
                <a:solidFill>
                  <a:schemeClr val="tx1"/>
                </a:solidFill>
                <a:effectLst/>
                <a:latin typeface="+mn-lt"/>
                <a:ea typeface="ＭＳ Ｐゴシック" pitchFamily="-106" charset="-128"/>
                <a:cs typeface="ＭＳ Ｐゴシック" pitchFamily="-106" charset="-128"/>
              </a:rPr>
              <a:t>  Recounts Abraham’s faith in God’s promise of land, descendants, and resurrection hope.</a:t>
            </a:r>
          </a:p>
          <a:p>
            <a:pPr rtl="0" fontAlgn="ctr"/>
            <a:r>
              <a:rPr lang="en-US" sz="1400" b="1" kern="1200" dirty="0">
                <a:solidFill>
                  <a:schemeClr val="tx1"/>
                </a:solidFill>
                <a:effectLst/>
                <a:latin typeface="+mn-lt"/>
                <a:ea typeface="ＭＳ Ｐゴシック" pitchFamily="-106" charset="-128"/>
                <a:cs typeface="ＭＳ Ｐゴシック" pitchFamily="-106" charset="-128"/>
              </a:rPr>
              <a:t>James 2:21–23</a:t>
            </a:r>
            <a:r>
              <a:rPr lang="en-US" sz="1400" kern="1200" dirty="0">
                <a:solidFill>
                  <a:schemeClr val="tx1"/>
                </a:solidFill>
                <a:effectLst/>
                <a:latin typeface="+mn-lt"/>
                <a:ea typeface="ＭＳ Ｐゴシック" pitchFamily="-106" charset="-128"/>
                <a:cs typeface="ＭＳ Ｐゴシック" pitchFamily="-106" charset="-128"/>
              </a:rPr>
              <a:t>  Quotes Genesis 15:6, showing faith and works united in Abraham’s obedience.</a:t>
            </a:r>
          </a:p>
          <a:p>
            <a:pPr defTabSz="938266"/>
            <a:endParaRPr lang="en-US" sz="1400" dirty="0"/>
          </a:p>
          <a:p>
            <a:endParaRPr lang="en-US" dirty="0"/>
          </a:p>
        </p:txBody>
      </p:sp>
      <p:sp>
        <p:nvSpPr>
          <p:cNvPr id="4" name="Slide Number Placeholder 3">
            <a:extLst>
              <a:ext uri="{FF2B5EF4-FFF2-40B4-BE49-F238E27FC236}">
                <a16:creationId xmlns:a16="http://schemas.microsoft.com/office/drawing/2014/main" id="{A0E90E1C-B8B1-575A-34A6-ACCF5274D2BA}"/>
              </a:ext>
            </a:extLst>
          </p:cNvPr>
          <p:cNvSpPr>
            <a:spLocks noGrp="1"/>
          </p:cNvSpPr>
          <p:nvPr>
            <p:ph type="sldNum" sz="quarter" idx="10"/>
          </p:nvPr>
        </p:nvSpPr>
        <p:spPr/>
        <p:txBody>
          <a:bodyPr/>
          <a:lstStyle/>
          <a:p>
            <a:pPr>
              <a:defRPr/>
            </a:pPr>
            <a:fld id="{07776858-791E-4C8D-8FA3-473B3AFECFAC}" type="slidenum">
              <a:rPr lang="en-US" smtClean="0"/>
              <a:pPr>
                <a:defRPr/>
              </a:pPr>
              <a:t>6</a:t>
            </a:fld>
            <a:endParaRPr lang="en-US" dirty="0"/>
          </a:p>
        </p:txBody>
      </p:sp>
    </p:spTree>
    <p:extLst>
      <p:ext uri="{BB962C8B-B14F-4D97-AF65-F5344CB8AC3E}">
        <p14:creationId xmlns:p14="http://schemas.microsoft.com/office/powerpoint/2010/main" val="17662112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F33DC2-C5AB-76E8-A362-AF21AB59838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BAFD2DC-45CA-30C4-D9E1-7441A55A255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CB7B08-0738-7796-2E3B-B0A3CA99B812}"/>
              </a:ext>
            </a:extLst>
          </p:cNvPr>
          <p:cNvSpPr>
            <a:spLocks noGrp="1"/>
          </p:cNvSpPr>
          <p:nvPr>
            <p:ph type="body" idx="1"/>
          </p:nvPr>
        </p:nvSpPr>
        <p:spPr/>
        <p:txBody>
          <a:bodyPr>
            <a:normAutofit fontScale="92500"/>
          </a:bodyPr>
          <a:lstStyle/>
          <a:p>
            <a:r>
              <a:rPr lang="en-US" sz="1400" b="1" kern="1200" dirty="0">
                <a:solidFill>
                  <a:schemeClr val="tx1"/>
                </a:solidFill>
                <a:effectLst/>
                <a:latin typeface="+mn-lt"/>
                <a:ea typeface="ＭＳ Ｐゴシック" pitchFamily="-106" charset="-128"/>
                <a:cs typeface="ＭＳ Ｐゴシック" pitchFamily="-106" charset="-128"/>
              </a:rPr>
              <a:t>The Promise Interpreted Theologically</a:t>
            </a:r>
          </a:p>
          <a:p>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These passages </a:t>
            </a:r>
            <a:r>
              <a:rPr lang="en-US" sz="1400" b="1" kern="1200" dirty="0">
                <a:solidFill>
                  <a:schemeClr val="tx1"/>
                </a:solidFill>
                <a:effectLst/>
                <a:latin typeface="+mn-lt"/>
                <a:ea typeface="ＭＳ Ｐゴシック" pitchFamily="-106" charset="-128"/>
                <a:cs typeface="ＭＳ Ｐゴシック" pitchFamily="-106" charset="-128"/>
              </a:rPr>
              <a:t>explain the covenant’s fulfillment in Christ and believers.</a:t>
            </a:r>
          </a:p>
          <a:p>
            <a:endParaRPr lang="en-US" sz="1400" kern="1200" dirty="0">
              <a:solidFill>
                <a:schemeClr val="tx1"/>
              </a:solidFill>
              <a:effectLst/>
              <a:latin typeface="+mn-lt"/>
              <a:ea typeface="ＭＳ Ｐゴシック" pitchFamily="-106" charset="-128"/>
              <a:cs typeface="ＭＳ Ｐゴシック" pitchFamily="-106" charset="-128"/>
            </a:endParaRPr>
          </a:p>
          <a:p>
            <a:pPr rtl="0" fontAlgn="ctr"/>
            <a:r>
              <a:rPr lang="en-US" sz="1400" b="1" kern="1200" dirty="0">
                <a:solidFill>
                  <a:schemeClr val="tx1"/>
                </a:solidFill>
                <a:effectLst/>
                <a:latin typeface="+mn-lt"/>
                <a:ea typeface="ＭＳ Ｐゴシック" pitchFamily="-106" charset="-128"/>
                <a:cs typeface="ＭＳ Ｐゴシック" pitchFamily="-106" charset="-128"/>
              </a:rPr>
              <a:t>John 8:39–40, 56</a:t>
            </a:r>
            <a:r>
              <a:rPr lang="en-US" sz="1400" kern="1200" dirty="0">
                <a:solidFill>
                  <a:schemeClr val="tx1"/>
                </a:solidFill>
                <a:effectLst/>
                <a:latin typeface="+mn-lt"/>
                <a:ea typeface="ＭＳ Ｐゴシック" pitchFamily="-106" charset="-128"/>
                <a:cs typeface="ＭＳ Ｐゴシック" pitchFamily="-106" charset="-128"/>
              </a:rPr>
              <a:t>  Jesus claims Abraham rejoiced to see His day, revealing Abraham’s faith in the coming Messiah.</a:t>
            </a:r>
          </a:p>
          <a:p>
            <a:pPr rtl="0" fontAlgn="ctr"/>
            <a:r>
              <a:rPr lang="en-US" sz="1400" b="1" kern="1200" dirty="0">
                <a:solidFill>
                  <a:schemeClr val="tx1"/>
                </a:solidFill>
                <a:effectLst/>
                <a:latin typeface="+mn-lt"/>
                <a:ea typeface="ＭＳ Ｐゴシック" pitchFamily="-106" charset="-128"/>
                <a:cs typeface="ＭＳ Ｐゴシック" pitchFamily="-106" charset="-128"/>
              </a:rPr>
              <a:t>Romans 4:9–25</a:t>
            </a:r>
            <a:r>
              <a:rPr lang="en-US" sz="1400" kern="1200" dirty="0">
                <a:solidFill>
                  <a:schemeClr val="tx1"/>
                </a:solidFill>
                <a:effectLst/>
                <a:latin typeface="+mn-lt"/>
                <a:ea typeface="ＭＳ Ｐゴシック" pitchFamily="-106" charset="-128"/>
                <a:cs typeface="ＭＳ Ｐゴシック" pitchFamily="-106" charset="-128"/>
              </a:rPr>
              <a:t> Paul argues that Abraham was justified by faith before circumcision, making him the father of all who believe.</a:t>
            </a:r>
          </a:p>
          <a:p>
            <a:pPr rtl="0" fontAlgn="ctr"/>
            <a:r>
              <a:rPr lang="en-US" sz="1400" b="1" kern="1200" dirty="0">
                <a:solidFill>
                  <a:schemeClr val="tx1"/>
                </a:solidFill>
                <a:effectLst/>
                <a:latin typeface="+mn-lt"/>
                <a:ea typeface="ＭＳ Ｐゴシック" pitchFamily="-106" charset="-128"/>
                <a:cs typeface="ＭＳ Ｐゴシック" pitchFamily="-106" charset="-128"/>
              </a:rPr>
              <a:t>Romans 9:6–8</a:t>
            </a:r>
            <a:r>
              <a:rPr lang="en-US" sz="1400" kern="1200" dirty="0">
                <a:solidFill>
                  <a:schemeClr val="tx1"/>
                </a:solidFill>
                <a:effectLst/>
                <a:latin typeface="+mn-lt"/>
                <a:ea typeface="ＭＳ Ｐゴシック" pitchFamily="-106" charset="-128"/>
                <a:cs typeface="ＭＳ Ｐゴシック" pitchFamily="-106" charset="-128"/>
              </a:rPr>
              <a:t> “Not all who are descended from Israel belong to Israel”; true children of Abraham are those of the promise.</a:t>
            </a:r>
          </a:p>
          <a:p>
            <a:pPr rtl="0" fontAlgn="ctr"/>
            <a:r>
              <a:rPr lang="en-US" sz="1400" b="1" kern="1200" dirty="0">
                <a:solidFill>
                  <a:schemeClr val="tx1"/>
                </a:solidFill>
                <a:effectLst/>
                <a:latin typeface="+mn-lt"/>
                <a:ea typeface="ＭＳ Ｐゴシック" pitchFamily="-106" charset="-128"/>
                <a:cs typeface="ＭＳ Ｐゴシック" pitchFamily="-106" charset="-128"/>
              </a:rPr>
              <a:t>Galatians 3:14, 29</a:t>
            </a:r>
            <a:r>
              <a:rPr lang="en-US" sz="1400" kern="1200" dirty="0">
                <a:solidFill>
                  <a:schemeClr val="tx1"/>
                </a:solidFill>
                <a:effectLst/>
                <a:latin typeface="+mn-lt"/>
                <a:ea typeface="ＭＳ Ｐゴシック" pitchFamily="-106" charset="-128"/>
                <a:cs typeface="ＭＳ Ｐゴシック" pitchFamily="-106" charset="-128"/>
              </a:rPr>
              <a:t>  Believers in Christ receive </a:t>
            </a:r>
            <a:r>
              <a:rPr lang="en-US" sz="1400" i="1" kern="1200" dirty="0">
                <a:solidFill>
                  <a:schemeClr val="tx1"/>
                </a:solidFill>
                <a:effectLst/>
                <a:latin typeface="+mn-lt"/>
                <a:ea typeface="ＭＳ Ｐゴシック" pitchFamily="-106" charset="-128"/>
                <a:cs typeface="ＭＳ Ｐゴシック" pitchFamily="-106" charset="-128"/>
              </a:rPr>
              <a:t>the blessing of Abraham</a:t>
            </a:r>
            <a:r>
              <a:rPr lang="en-US" sz="1400" kern="1200" dirty="0">
                <a:solidFill>
                  <a:schemeClr val="tx1"/>
                </a:solidFill>
                <a:effectLst/>
                <a:latin typeface="+mn-lt"/>
                <a:ea typeface="ＭＳ Ｐゴシック" pitchFamily="-106" charset="-128"/>
                <a:cs typeface="ＭＳ Ｐゴシック" pitchFamily="-106" charset="-128"/>
              </a:rPr>
              <a:t>—the Spirit and inclusion as heirs.</a:t>
            </a:r>
          </a:p>
          <a:p>
            <a:pPr rtl="0" fontAlgn="ctr"/>
            <a:r>
              <a:rPr lang="en-US" sz="1400" b="1" kern="1200" dirty="0">
                <a:solidFill>
                  <a:schemeClr val="tx1"/>
                </a:solidFill>
                <a:effectLst/>
                <a:latin typeface="+mn-lt"/>
                <a:ea typeface="ＭＳ Ｐゴシック" pitchFamily="-106" charset="-128"/>
                <a:cs typeface="ＭＳ Ｐゴシック" pitchFamily="-106" charset="-128"/>
              </a:rPr>
              <a:t>Galatians 4:21–31</a:t>
            </a:r>
            <a:r>
              <a:rPr lang="en-US" sz="1400" kern="1200" dirty="0">
                <a:solidFill>
                  <a:schemeClr val="tx1"/>
                </a:solidFill>
                <a:effectLst/>
                <a:latin typeface="+mn-lt"/>
                <a:ea typeface="ＭＳ Ｐゴシック" pitchFamily="-106" charset="-128"/>
                <a:cs typeface="ＭＳ Ｐゴシック" pitchFamily="-106" charset="-128"/>
              </a:rPr>
              <a:t>  The allegory of Sarah and Hagar contrasts promise vs. law.</a:t>
            </a:r>
          </a:p>
          <a:p>
            <a:pPr rtl="0" fontAlgn="ctr"/>
            <a:r>
              <a:rPr lang="en-US" sz="1400" b="1" kern="1200" dirty="0">
                <a:solidFill>
                  <a:schemeClr val="tx1"/>
                </a:solidFill>
                <a:effectLst/>
                <a:latin typeface="+mn-lt"/>
                <a:ea typeface="ＭＳ Ｐゴシック" pitchFamily="-106" charset="-128"/>
                <a:cs typeface="ＭＳ Ｐゴシック" pitchFamily="-106" charset="-128"/>
              </a:rPr>
              <a:t>Ephesians 2:11–19</a:t>
            </a:r>
            <a:r>
              <a:rPr lang="en-US" sz="1400" kern="1200" dirty="0">
                <a:solidFill>
                  <a:schemeClr val="tx1"/>
                </a:solidFill>
                <a:effectLst/>
                <a:latin typeface="+mn-lt"/>
                <a:ea typeface="ＭＳ Ｐゴシック" pitchFamily="-106" charset="-128"/>
                <a:cs typeface="ＭＳ Ｐゴシック" pitchFamily="-106" charset="-128"/>
              </a:rPr>
              <a:t>  Gentiles are brought near and made fellow citizens, heirs of the promises once given to Israel.</a:t>
            </a:r>
          </a:p>
          <a:p>
            <a:pPr rtl="0" fontAlgn="ctr"/>
            <a:r>
              <a:rPr lang="en-US" sz="1400" b="1" kern="1200" dirty="0">
                <a:solidFill>
                  <a:schemeClr val="tx1"/>
                </a:solidFill>
                <a:effectLst/>
                <a:latin typeface="+mn-lt"/>
                <a:ea typeface="ＭＳ Ｐゴシック" pitchFamily="-106" charset="-128"/>
                <a:cs typeface="ＭＳ Ｐゴシック" pitchFamily="-106" charset="-128"/>
              </a:rPr>
              <a:t>Hebrews 11:13–16</a:t>
            </a:r>
            <a:r>
              <a:rPr lang="en-US" sz="1400" kern="1200" dirty="0">
                <a:solidFill>
                  <a:schemeClr val="tx1"/>
                </a:solidFill>
                <a:effectLst/>
                <a:latin typeface="+mn-lt"/>
                <a:ea typeface="ＭＳ Ｐゴシック" pitchFamily="-106" charset="-128"/>
                <a:cs typeface="ＭＳ Ｐゴシック" pitchFamily="-106" charset="-128"/>
              </a:rPr>
              <a:t>  Abraham looked for a heavenly city, showing the spiritual dimension of the promise.</a:t>
            </a:r>
          </a:p>
          <a:p>
            <a:pPr rtl="0" fontAlgn="ctr"/>
            <a:r>
              <a:rPr lang="en-US" sz="1400" b="1" kern="1200" dirty="0">
                <a:solidFill>
                  <a:schemeClr val="tx1"/>
                </a:solidFill>
                <a:effectLst/>
                <a:latin typeface="+mn-lt"/>
                <a:ea typeface="ＭＳ Ｐゴシック" pitchFamily="-106" charset="-128"/>
                <a:cs typeface="ＭＳ Ｐゴシック" pitchFamily="-106" charset="-128"/>
              </a:rPr>
              <a:t>Hebrews 13:20</a:t>
            </a:r>
            <a:r>
              <a:rPr lang="en-US" sz="1400" kern="1200" dirty="0">
                <a:solidFill>
                  <a:schemeClr val="tx1"/>
                </a:solidFill>
                <a:effectLst/>
                <a:latin typeface="+mn-lt"/>
                <a:ea typeface="ＭＳ Ｐゴシック" pitchFamily="-106" charset="-128"/>
                <a:cs typeface="ＭＳ Ｐゴシック" pitchFamily="-106" charset="-128"/>
              </a:rPr>
              <a:t>  Refers to the </a:t>
            </a:r>
            <a:r>
              <a:rPr lang="en-US" sz="1400" i="1" kern="1200" dirty="0">
                <a:solidFill>
                  <a:schemeClr val="tx1"/>
                </a:solidFill>
                <a:effectLst/>
                <a:latin typeface="+mn-lt"/>
                <a:ea typeface="ＭＳ Ｐゴシック" pitchFamily="-106" charset="-128"/>
                <a:cs typeface="ＭＳ Ｐゴシック" pitchFamily="-106" charset="-128"/>
              </a:rPr>
              <a:t>eternal covenant</a:t>
            </a:r>
            <a:r>
              <a:rPr lang="en-US" sz="1400" kern="1200" dirty="0">
                <a:solidFill>
                  <a:schemeClr val="tx1"/>
                </a:solidFill>
                <a:effectLst/>
                <a:latin typeface="+mn-lt"/>
                <a:ea typeface="ＭＳ Ｐゴシック" pitchFamily="-106" charset="-128"/>
                <a:cs typeface="ＭＳ Ｐゴシック" pitchFamily="-106" charset="-128"/>
              </a:rPr>
              <a:t> that fulfills God’s promises through Christ’s blood.</a:t>
            </a:r>
          </a:p>
          <a:p>
            <a:endParaRPr lang="en-US" dirty="0"/>
          </a:p>
        </p:txBody>
      </p:sp>
      <p:sp>
        <p:nvSpPr>
          <p:cNvPr id="4" name="Slide Number Placeholder 3">
            <a:extLst>
              <a:ext uri="{FF2B5EF4-FFF2-40B4-BE49-F238E27FC236}">
                <a16:creationId xmlns:a16="http://schemas.microsoft.com/office/drawing/2014/main" id="{B046579F-C54F-1F21-C5F1-935B1AFA77A2}"/>
              </a:ext>
            </a:extLst>
          </p:cNvPr>
          <p:cNvSpPr>
            <a:spLocks noGrp="1"/>
          </p:cNvSpPr>
          <p:nvPr>
            <p:ph type="sldNum" sz="quarter" idx="10"/>
          </p:nvPr>
        </p:nvSpPr>
        <p:spPr/>
        <p:txBody>
          <a:bodyPr/>
          <a:lstStyle/>
          <a:p>
            <a:pPr>
              <a:defRPr/>
            </a:pPr>
            <a:fld id="{07776858-791E-4C8D-8FA3-473B3AFECFAC}" type="slidenum">
              <a:rPr lang="en-US" smtClean="0"/>
              <a:pPr>
                <a:defRPr/>
              </a:pPr>
              <a:t>7</a:t>
            </a:fld>
            <a:endParaRPr lang="en-US" dirty="0"/>
          </a:p>
        </p:txBody>
      </p:sp>
    </p:spTree>
    <p:extLst>
      <p:ext uri="{BB962C8B-B14F-4D97-AF65-F5344CB8AC3E}">
        <p14:creationId xmlns:p14="http://schemas.microsoft.com/office/powerpoint/2010/main" val="11577693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6F01A6-1927-2D51-09DF-C841AFF9012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EEEE553-4E9E-BD9B-8C34-814D2E64EA1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9422FF-292F-FD30-5E49-9FFCECD6823B}"/>
              </a:ext>
            </a:extLst>
          </p:cNvPr>
          <p:cNvSpPr>
            <a:spLocks noGrp="1"/>
          </p:cNvSpPr>
          <p:nvPr>
            <p:ph type="body" idx="1"/>
          </p:nvPr>
        </p:nvSpPr>
        <p:spPr/>
        <p:txBody>
          <a:bodyPr>
            <a:normAutofit/>
          </a:bodyPr>
          <a:lstStyle/>
          <a:p>
            <a:r>
              <a:rPr lang="en-US" sz="1400" b="1" kern="1200" dirty="0">
                <a:solidFill>
                  <a:schemeClr val="tx1"/>
                </a:solidFill>
                <a:effectLst/>
                <a:latin typeface="+mn-lt"/>
                <a:ea typeface="ＭＳ Ｐゴシック" pitchFamily="-106" charset="-128"/>
                <a:cs typeface="ＭＳ Ｐゴシック" pitchFamily="-106" charset="-128"/>
              </a:rPr>
              <a:t>The Promise Extended to the Nations</a:t>
            </a:r>
            <a:endParaRPr lang="en-US" sz="1400" kern="1200" dirty="0">
              <a:solidFill>
                <a:schemeClr val="tx1"/>
              </a:solidFill>
              <a:effectLst/>
              <a:latin typeface="+mn-lt"/>
              <a:ea typeface="ＭＳ Ｐゴシック" pitchFamily="-106" charset="-128"/>
              <a:cs typeface="ＭＳ Ｐゴシック" pitchFamily="-106" charset="-128"/>
            </a:endParaRPr>
          </a:p>
          <a:p>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These passages </a:t>
            </a:r>
            <a:r>
              <a:rPr lang="en-US" sz="1400" b="1" kern="1200" dirty="0">
                <a:solidFill>
                  <a:schemeClr val="tx1"/>
                </a:solidFill>
                <a:effectLst/>
                <a:latin typeface="+mn-lt"/>
                <a:ea typeface="ＭＳ Ｐゴシック" pitchFamily="-106" charset="-128"/>
                <a:cs typeface="ＭＳ Ｐゴシック" pitchFamily="-106" charset="-128"/>
              </a:rPr>
              <a:t>apply Abraham’s blessing to the global mission of the church.</a:t>
            </a:r>
          </a:p>
          <a:p>
            <a:endParaRPr lang="en-US" sz="1400" kern="1200" dirty="0">
              <a:solidFill>
                <a:schemeClr val="tx1"/>
              </a:solidFill>
              <a:effectLst/>
              <a:latin typeface="+mn-lt"/>
              <a:ea typeface="ＭＳ Ｐゴシック" pitchFamily="-106" charset="-128"/>
              <a:cs typeface="ＭＳ Ｐゴシック" pitchFamily="-106" charset="-128"/>
            </a:endParaRPr>
          </a:p>
          <a:p>
            <a:pPr rtl="0" fontAlgn="ctr"/>
            <a:r>
              <a:rPr lang="en-US" sz="1400" b="1" kern="1200" dirty="0">
                <a:solidFill>
                  <a:schemeClr val="tx1"/>
                </a:solidFill>
                <a:effectLst/>
                <a:latin typeface="+mn-lt"/>
                <a:ea typeface="ＭＳ Ｐゴシック" pitchFamily="-106" charset="-128"/>
                <a:cs typeface="ＭＳ Ｐゴシック" pitchFamily="-106" charset="-128"/>
              </a:rPr>
              <a:t>Matthew 8:11–12</a:t>
            </a:r>
            <a:r>
              <a:rPr lang="en-US" sz="1400" kern="1200" dirty="0">
                <a:solidFill>
                  <a:schemeClr val="tx1"/>
                </a:solidFill>
                <a:effectLst/>
                <a:latin typeface="+mn-lt"/>
                <a:ea typeface="ＭＳ Ｐゴシック" pitchFamily="-106" charset="-128"/>
                <a:cs typeface="ＭＳ Ｐゴシック" pitchFamily="-106" charset="-128"/>
              </a:rPr>
              <a:t>  Jesus says many from east and west will recline with Abraham in the kingdom.</a:t>
            </a:r>
          </a:p>
          <a:p>
            <a:pPr rtl="0" fontAlgn="ctr"/>
            <a:r>
              <a:rPr lang="en-US" sz="1400" b="1" kern="1200" dirty="0">
                <a:solidFill>
                  <a:schemeClr val="tx1"/>
                </a:solidFill>
                <a:effectLst/>
                <a:latin typeface="+mn-lt"/>
                <a:ea typeface="ＭＳ Ｐゴシック" pitchFamily="-106" charset="-128"/>
                <a:cs typeface="ＭＳ Ｐゴシック" pitchFamily="-106" charset="-128"/>
              </a:rPr>
              <a:t>Luke 13:28–29</a:t>
            </a:r>
            <a:r>
              <a:rPr lang="en-US" sz="1400" kern="1200" dirty="0">
                <a:solidFill>
                  <a:schemeClr val="tx1"/>
                </a:solidFill>
                <a:effectLst/>
                <a:latin typeface="+mn-lt"/>
                <a:ea typeface="ＭＳ Ｐゴシック" pitchFamily="-106" charset="-128"/>
                <a:cs typeface="ＭＳ Ｐゴシック" pitchFamily="-106" charset="-128"/>
              </a:rPr>
              <a:t>  Echoes the same image of Gentiles included with the patriarchs.</a:t>
            </a:r>
          </a:p>
          <a:p>
            <a:pPr rtl="0" fontAlgn="ctr"/>
            <a:r>
              <a:rPr lang="en-US" sz="1400" b="1" kern="1200" dirty="0">
                <a:solidFill>
                  <a:schemeClr val="tx1"/>
                </a:solidFill>
                <a:effectLst/>
                <a:latin typeface="+mn-lt"/>
                <a:ea typeface="ＭＳ Ｐゴシック" pitchFamily="-106" charset="-128"/>
                <a:cs typeface="ＭＳ Ｐゴシック" pitchFamily="-106" charset="-128"/>
              </a:rPr>
              <a:t>Acts 13:32–33</a:t>
            </a:r>
            <a:r>
              <a:rPr lang="en-US" sz="1400" kern="1200" dirty="0">
                <a:solidFill>
                  <a:schemeClr val="tx1"/>
                </a:solidFill>
                <a:effectLst/>
                <a:latin typeface="+mn-lt"/>
                <a:ea typeface="ＭＳ Ｐゴシック" pitchFamily="-106" charset="-128"/>
                <a:cs typeface="ＭＳ Ｐゴシック" pitchFamily="-106" charset="-128"/>
              </a:rPr>
              <a:t>  Paul calls the resurrection “the good news that God promised to the fathers.”</a:t>
            </a:r>
          </a:p>
          <a:p>
            <a:pPr rtl="0" fontAlgn="ctr"/>
            <a:r>
              <a:rPr lang="en-US" sz="1400" b="1" kern="1200" dirty="0">
                <a:solidFill>
                  <a:schemeClr val="tx1"/>
                </a:solidFill>
                <a:effectLst/>
                <a:latin typeface="+mn-lt"/>
                <a:ea typeface="ＭＳ Ｐゴシック" pitchFamily="-106" charset="-128"/>
                <a:cs typeface="ＭＳ Ｐゴシック" pitchFamily="-106" charset="-128"/>
              </a:rPr>
              <a:t>Romans 15:8–12</a:t>
            </a:r>
            <a:r>
              <a:rPr lang="en-US" sz="1400" kern="1200" dirty="0">
                <a:solidFill>
                  <a:schemeClr val="tx1"/>
                </a:solidFill>
                <a:effectLst/>
                <a:latin typeface="+mn-lt"/>
                <a:ea typeface="ＭＳ Ｐゴシック" pitchFamily="-106" charset="-128"/>
                <a:cs typeface="ＭＳ Ｐゴシック" pitchFamily="-106" charset="-128"/>
              </a:rPr>
              <a:t>  Paul teaches that Christ confirmed the promises to the patriarchs so the Gentiles might glorify God.</a:t>
            </a:r>
          </a:p>
          <a:p>
            <a:pPr rtl="0" fontAlgn="ctr"/>
            <a:r>
              <a:rPr lang="en-US" sz="1400" b="1" kern="1200" dirty="0">
                <a:solidFill>
                  <a:schemeClr val="tx1"/>
                </a:solidFill>
                <a:effectLst/>
                <a:latin typeface="+mn-lt"/>
                <a:ea typeface="ＭＳ Ｐゴシック" pitchFamily="-106" charset="-128"/>
                <a:cs typeface="ＭＳ Ｐゴシック" pitchFamily="-106" charset="-128"/>
              </a:rPr>
              <a:t>Galatians 3:7–9</a:t>
            </a:r>
            <a:r>
              <a:rPr lang="en-US" sz="1400" kern="1200" dirty="0">
                <a:solidFill>
                  <a:schemeClr val="tx1"/>
                </a:solidFill>
                <a:effectLst/>
                <a:latin typeface="+mn-lt"/>
                <a:ea typeface="ＭＳ Ｐゴシック" pitchFamily="-106" charset="-128"/>
                <a:cs typeface="ＭＳ Ｐゴシック" pitchFamily="-106" charset="-128"/>
              </a:rPr>
              <a:t>  Those of faith are blessed along with Abraham, the man of faith.</a:t>
            </a:r>
          </a:p>
          <a:p>
            <a:pPr rtl="0" fontAlgn="ctr"/>
            <a:r>
              <a:rPr lang="en-US" sz="1400" b="1" kern="1200" dirty="0">
                <a:solidFill>
                  <a:schemeClr val="tx1"/>
                </a:solidFill>
                <a:effectLst/>
                <a:latin typeface="+mn-lt"/>
                <a:ea typeface="ＭＳ Ｐゴシック" pitchFamily="-106" charset="-128"/>
                <a:cs typeface="ＭＳ Ｐゴシック" pitchFamily="-106" charset="-128"/>
              </a:rPr>
              <a:t>Galatians 3:28–29</a:t>
            </a:r>
            <a:r>
              <a:rPr lang="en-US" sz="1400" kern="1200" dirty="0">
                <a:solidFill>
                  <a:schemeClr val="tx1"/>
                </a:solidFill>
                <a:effectLst/>
                <a:latin typeface="+mn-lt"/>
                <a:ea typeface="ＭＳ Ｐゴシック" pitchFamily="-106" charset="-128"/>
                <a:cs typeface="ＭＳ Ｐゴシック" pitchFamily="-106" charset="-128"/>
              </a:rPr>
              <a:t>  In Christ, all are one; Jew, Greek, slave, free, male, female; and heirs according to promise.</a:t>
            </a:r>
          </a:p>
          <a:p>
            <a:pPr rtl="0" fontAlgn="ctr"/>
            <a:r>
              <a:rPr lang="en-US" sz="1400" b="1" kern="1200" dirty="0">
                <a:solidFill>
                  <a:schemeClr val="tx1"/>
                </a:solidFill>
                <a:effectLst/>
                <a:latin typeface="+mn-lt"/>
                <a:ea typeface="ＭＳ Ｐゴシック" pitchFamily="-106" charset="-128"/>
                <a:cs typeface="ＭＳ Ｐゴシック" pitchFamily="-106" charset="-128"/>
              </a:rPr>
              <a:t>Ephesians 3:6</a:t>
            </a:r>
            <a:r>
              <a:rPr lang="en-US" sz="1400" kern="1200" dirty="0">
                <a:solidFill>
                  <a:schemeClr val="tx1"/>
                </a:solidFill>
                <a:effectLst/>
                <a:latin typeface="+mn-lt"/>
                <a:ea typeface="ＭＳ Ｐゴシック" pitchFamily="-106" charset="-128"/>
                <a:cs typeface="ＭＳ Ｐゴシック" pitchFamily="-106" charset="-128"/>
              </a:rPr>
              <a:t> – Gentiles are “fellow heirs, members of the same body, and partakers of the promise in Christ Jesus through the gospel.”</a:t>
            </a:r>
          </a:p>
          <a:p>
            <a:endParaRPr lang="en-US" dirty="0"/>
          </a:p>
        </p:txBody>
      </p:sp>
      <p:sp>
        <p:nvSpPr>
          <p:cNvPr id="4" name="Slide Number Placeholder 3">
            <a:extLst>
              <a:ext uri="{FF2B5EF4-FFF2-40B4-BE49-F238E27FC236}">
                <a16:creationId xmlns:a16="http://schemas.microsoft.com/office/drawing/2014/main" id="{20BDD4E2-E0B8-5B0E-0877-6C185C05C0AD}"/>
              </a:ext>
            </a:extLst>
          </p:cNvPr>
          <p:cNvSpPr>
            <a:spLocks noGrp="1"/>
          </p:cNvSpPr>
          <p:nvPr>
            <p:ph type="sldNum" sz="quarter" idx="10"/>
          </p:nvPr>
        </p:nvSpPr>
        <p:spPr/>
        <p:txBody>
          <a:bodyPr/>
          <a:lstStyle/>
          <a:p>
            <a:pPr>
              <a:defRPr/>
            </a:pPr>
            <a:fld id="{07776858-791E-4C8D-8FA3-473B3AFECFAC}" type="slidenum">
              <a:rPr lang="en-US" smtClean="0"/>
              <a:pPr>
                <a:defRPr/>
              </a:pPr>
              <a:t>8</a:t>
            </a:fld>
            <a:endParaRPr lang="en-US" dirty="0"/>
          </a:p>
        </p:txBody>
      </p:sp>
    </p:spTree>
    <p:extLst>
      <p:ext uri="{BB962C8B-B14F-4D97-AF65-F5344CB8AC3E}">
        <p14:creationId xmlns:p14="http://schemas.microsoft.com/office/powerpoint/2010/main" val="13184544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7386EA-E7EA-6111-25EB-588B5D397E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AE9994A-98E8-4F14-02D9-784D9F4F07C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2A4A714-9AAE-AA0D-752E-8ABAA9220192}"/>
              </a:ext>
            </a:extLst>
          </p:cNvPr>
          <p:cNvSpPr>
            <a:spLocks noGrp="1"/>
          </p:cNvSpPr>
          <p:nvPr>
            <p:ph type="body" idx="1"/>
          </p:nvPr>
        </p:nvSpPr>
        <p:spPr/>
        <p:txBody>
          <a:bodyPr>
            <a:normAutofit fontScale="92500" lnSpcReduction="10000"/>
          </a:bodyPr>
          <a:lstStyle/>
          <a:p>
            <a:r>
              <a:rPr lang="en-US" sz="1400" b="1" kern="1200" dirty="0">
                <a:solidFill>
                  <a:schemeClr val="tx1"/>
                </a:solidFill>
                <a:effectLst/>
                <a:latin typeface="+mn-lt"/>
                <a:ea typeface="ＭＳ Ｐゴシック" pitchFamily="-106" charset="-128"/>
                <a:cs typeface="ＭＳ Ｐゴシック" pitchFamily="-106" charset="-128"/>
              </a:rPr>
              <a:t>The Promise as Eschatological Hope</a:t>
            </a:r>
          </a:p>
          <a:p>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These passages </a:t>
            </a:r>
            <a:r>
              <a:rPr lang="en-US" sz="1400" b="1" kern="1200" dirty="0">
                <a:solidFill>
                  <a:schemeClr val="tx1"/>
                </a:solidFill>
                <a:effectLst/>
                <a:latin typeface="+mn-lt"/>
                <a:ea typeface="ＭＳ Ｐゴシック" pitchFamily="-106" charset="-128"/>
                <a:cs typeface="ＭＳ Ｐゴシック" pitchFamily="-106" charset="-128"/>
              </a:rPr>
              <a:t>tie Abraham’s promise to final inheritance and eternal life.</a:t>
            </a:r>
          </a:p>
          <a:p>
            <a:endParaRPr lang="en-US" sz="1400" kern="1200" dirty="0">
              <a:solidFill>
                <a:schemeClr val="tx1"/>
              </a:solidFill>
              <a:effectLst/>
              <a:latin typeface="+mn-lt"/>
              <a:ea typeface="ＭＳ Ｐゴシック" pitchFamily="-106" charset="-128"/>
              <a:cs typeface="ＭＳ Ｐゴシック" pitchFamily="-106" charset="-128"/>
            </a:endParaRPr>
          </a:p>
          <a:p>
            <a:pPr rtl="0" fontAlgn="ctr"/>
            <a:r>
              <a:rPr lang="en-US" sz="1400" b="1" kern="1200" dirty="0">
                <a:solidFill>
                  <a:schemeClr val="tx1"/>
                </a:solidFill>
                <a:effectLst/>
                <a:latin typeface="+mn-lt"/>
                <a:ea typeface="ＭＳ Ｐゴシック" pitchFamily="-106" charset="-128"/>
                <a:cs typeface="ＭＳ Ｐゴシック" pitchFamily="-106" charset="-128"/>
              </a:rPr>
              <a:t>Romans 4:13</a:t>
            </a:r>
            <a:r>
              <a:rPr lang="en-US" sz="1400" kern="1200" dirty="0">
                <a:solidFill>
                  <a:schemeClr val="tx1"/>
                </a:solidFill>
                <a:effectLst/>
                <a:latin typeface="+mn-lt"/>
                <a:ea typeface="ＭＳ Ｐゴシック" pitchFamily="-106" charset="-128"/>
                <a:cs typeface="ＭＳ Ｐゴシック" pitchFamily="-106" charset="-128"/>
              </a:rPr>
              <a:t>  Abraham and his offspring receive “the promise that he would be heir of the world.”</a:t>
            </a:r>
          </a:p>
          <a:p>
            <a:pPr rtl="0" fontAlgn="ctr"/>
            <a:r>
              <a:rPr lang="en-US" sz="1400" b="1" kern="1200" dirty="0">
                <a:solidFill>
                  <a:schemeClr val="tx1"/>
                </a:solidFill>
                <a:effectLst/>
                <a:latin typeface="+mn-lt"/>
                <a:ea typeface="ＭＳ Ｐゴシック" pitchFamily="-106" charset="-128"/>
                <a:cs typeface="ＭＳ Ｐゴシック" pitchFamily="-106" charset="-128"/>
              </a:rPr>
              <a:t>Hebrews 6:18–20</a:t>
            </a:r>
            <a:r>
              <a:rPr lang="en-US" sz="1400" kern="1200" dirty="0">
                <a:solidFill>
                  <a:schemeClr val="tx1"/>
                </a:solidFill>
                <a:effectLst/>
                <a:latin typeface="+mn-lt"/>
                <a:ea typeface="ＭＳ Ｐゴシック" pitchFamily="-106" charset="-128"/>
                <a:cs typeface="ＭＳ Ｐゴシック" pitchFamily="-106" charset="-128"/>
              </a:rPr>
              <a:t>  The hope set before us is anchored in God’s unchangeable promise to Abraham.</a:t>
            </a:r>
          </a:p>
          <a:p>
            <a:pPr rtl="0" fontAlgn="ctr"/>
            <a:r>
              <a:rPr lang="en-US" sz="1400" b="1" kern="1200" dirty="0">
                <a:solidFill>
                  <a:schemeClr val="tx1"/>
                </a:solidFill>
                <a:effectLst/>
                <a:latin typeface="+mn-lt"/>
                <a:ea typeface="ＭＳ Ｐゴシック" pitchFamily="-106" charset="-128"/>
                <a:cs typeface="ＭＳ Ｐゴシック" pitchFamily="-106" charset="-128"/>
              </a:rPr>
              <a:t>Hebrews 11:39–40 </a:t>
            </a:r>
            <a:r>
              <a:rPr lang="en-US" sz="1400" kern="1200" dirty="0">
                <a:solidFill>
                  <a:schemeClr val="tx1"/>
                </a:solidFill>
                <a:effectLst/>
                <a:latin typeface="+mn-lt"/>
                <a:ea typeface="ＭＳ Ｐゴシック" pitchFamily="-106" charset="-128"/>
                <a:cs typeface="ＭＳ Ｐゴシック" pitchFamily="-106" charset="-128"/>
              </a:rPr>
              <a:t> The faithful, including Abraham, did not receive the promise in full, anticipating perfection in Christ.</a:t>
            </a:r>
          </a:p>
          <a:p>
            <a:pPr rtl="0" fontAlgn="ctr"/>
            <a:r>
              <a:rPr lang="en-US" sz="1400" b="1" kern="1200" dirty="0">
                <a:solidFill>
                  <a:schemeClr val="tx1"/>
                </a:solidFill>
                <a:effectLst/>
                <a:latin typeface="+mn-lt"/>
                <a:ea typeface="ＭＳ Ｐゴシック" pitchFamily="-106" charset="-128"/>
                <a:cs typeface="ＭＳ Ｐゴシック" pitchFamily="-106" charset="-128"/>
              </a:rPr>
              <a:t>2 Peter 3:13</a:t>
            </a:r>
            <a:r>
              <a:rPr lang="en-US" sz="1400" kern="1200" dirty="0">
                <a:solidFill>
                  <a:schemeClr val="tx1"/>
                </a:solidFill>
                <a:effectLst/>
                <a:latin typeface="+mn-lt"/>
                <a:ea typeface="ＭＳ Ｐゴシック" pitchFamily="-106" charset="-128"/>
                <a:cs typeface="ＭＳ Ｐゴシック" pitchFamily="-106" charset="-128"/>
              </a:rPr>
              <a:t>  The ultimate inheritance of the new heavens and new earth fulfills the faith of Abraham, the “heir of the world.”</a:t>
            </a:r>
          </a:p>
          <a:p>
            <a:endParaRPr lang="en-US" sz="1400" dirty="0"/>
          </a:p>
          <a:p>
            <a:endParaRPr lang="en-US" sz="1400" dirty="0"/>
          </a:p>
          <a:p>
            <a:r>
              <a:rPr lang="en-US" sz="1400" b="1" dirty="0"/>
              <a:t>Summary </a:t>
            </a:r>
            <a:r>
              <a:rPr lang="en-US" sz="1400" b="1" kern="1200" dirty="0">
                <a:solidFill>
                  <a:schemeClr val="tx1"/>
                </a:solidFill>
                <a:effectLst/>
                <a:latin typeface="+mn-lt"/>
                <a:ea typeface="ＭＳ Ｐゴシック" pitchFamily="-106" charset="-128"/>
                <a:cs typeface="ＭＳ Ｐゴシック" pitchFamily="-106" charset="-128"/>
              </a:rPr>
              <a:t>Application Points</a:t>
            </a:r>
            <a:endParaRPr lang="en-US" sz="1400" kern="1200" dirty="0">
              <a:solidFill>
                <a:schemeClr val="tx1"/>
              </a:solidFill>
              <a:effectLst/>
              <a:latin typeface="+mn-lt"/>
              <a:ea typeface="ＭＳ Ｐゴシック" pitchFamily="-106" charset="-128"/>
              <a:cs typeface="ＭＳ Ｐゴシック" pitchFamily="-106" charset="-128"/>
            </a:endParaRPr>
          </a:p>
          <a:p>
            <a:pPr rtl="0" fontAlgn="ctr"/>
            <a:r>
              <a:rPr lang="en-US" sz="1400" b="1" kern="1200" dirty="0">
                <a:solidFill>
                  <a:schemeClr val="tx1"/>
                </a:solidFill>
                <a:effectLst/>
                <a:latin typeface="+mn-lt"/>
                <a:ea typeface="ＭＳ Ｐゴシック" pitchFamily="-106" charset="-128"/>
                <a:cs typeface="ＭＳ Ｐゴシック" pitchFamily="-106" charset="-128"/>
              </a:rPr>
              <a:t>Trust God’s Promises:</a:t>
            </a:r>
            <a:r>
              <a:rPr lang="en-US" sz="1400" kern="1200" dirty="0">
                <a:solidFill>
                  <a:schemeClr val="tx1"/>
                </a:solidFill>
                <a:effectLst/>
                <a:latin typeface="+mn-lt"/>
                <a:ea typeface="ＭＳ Ｐゴシック" pitchFamily="-106" charset="-128"/>
                <a:cs typeface="ＭＳ Ｐゴシック" pitchFamily="-106" charset="-128"/>
              </a:rPr>
              <a:t> Identify one area in life that feels impossible (like Abraham’s childlessness) and bring it before God in faith.</a:t>
            </a:r>
          </a:p>
          <a:p>
            <a:pPr rtl="0" fontAlgn="ctr"/>
            <a:r>
              <a:rPr lang="en-US" sz="1400" b="1" kern="1200" dirty="0">
                <a:solidFill>
                  <a:schemeClr val="tx1"/>
                </a:solidFill>
                <a:effectLst/>
                <a:latin typeface="+mn-lt"/>
                <a:ea typeface="ＭＳ Ｐゴシック" pitchFamily="-106" charset="-128"/>
                <a:cs typeface="ＭＳ Ｐゴシック" pitchFamily="-106" charset="-128"/>
              </a:rPr>
              <a:t>Embrace Identity:</a:t>
            </a:r>
            <a:r>
              <a:rPr lang="en-US" sz="1400" kern="1200" dirty="0">
                <a:solidFill>
                  <a:schemeClr val="tx1"/>
                </a:solidFill>
                <a:effectLst/>
                <a:latin typeface="+mn-lt"/>
                <a:ea typeface="ＭＳ Ｐゴシック" pitchFamily="-106" charset="-128"/>
                <a:cs typeface="ＭＳ Ｐゴシック" pitchFamily="-106" charset="-128"/>
              </a:rPr>
              <a:t> Reflect on Galatians 3:29 - “If you are Christ’s, then you are Abraham’s offspring, heirs according to promise.”</a:t>
            </a:r>
          </a:p>
          <a:p>
            <a:pPr rtl="0" fontAlgn="ctr"/>
            <a:r>
              <a:rPr lang="en-US" sz="1400" b="1" kern="1200" dirty="0">
                <a:solidFill>
                  <a:schemeClr val="tx1"/>
                </a:solidFill>
                <a:effectLst/>
                <a:latin typeface="+mn-lt"/>
                <a:ea typeface="ＭＳ Ｐゴシック" pitchFamily="-106" charset="-128"/>
                <a:cs typeface="ＭＳ Ｐゴシック" pitchFamily="-106" charset="-128"/>
              </a:rPr>
              <a:t>Be a Blessing:</a:t>
            </a:r>
            <a:r>
              <a:rPr lang="en-US" sz="1400" kern="1200" dirty="0">
                <a:solidFill>
                  <a:schemeClr val="tx1"/>
                </a:solidFill>
                <a:effectLst/>
                <a:latin typeface="+mn-lt"/>
                <a:ea typeface="ＭＳ Ｐゴシック" pitchFamily="-106" charset="-128"/>
                <a:cs typeface="ＭＳ Ｐゴシック" pitchFamily="-106" charset="-128"/>
              </a:rPr>
              <a:t> Look for one practical way to bless someone outside your immediate circle (an unbeliever, a neighbor, someone from another culture).</a:t>
            </a:r>
          </a:p>
          <a:p>
            <a:pPr rtl="0" fontAlgn="ctr"/>
            <a:r>
              <a:rPr lang="en-US" sz="1400" b="1" kern="1200" dirty="0">
                <a:solidFill>
                  <a:schemeClr val="tx1"/>
                </a:solidFill>
                <a:effectLst/>
                <a:latin typeface="+mn-lt"/>
                <a:ea typeface="ＭＳ Ｐゴシック" pitchFamily="-106" charset="-128"/>
                <a:cs typeface="ＭＳ Ｐゴシック" pitchFamily="-106" charset="-128"/>
              </a:rPr>
              <a:t>Global Vision:</a:t>
            </a:r>
            <a:r>
              <a:rPr lang="en-US" sz="1400" kern="1200" dirty="0">
                <a:solidFill>
                  <a:schemeClr val="tx1"/>
                </a:solidFill>
                <a:effectLst/>
                <a:latin typeface="+mn-lt"/>
                <a:ea typeface="ＭＳ Ｐゴシック" pitchFamily="-106" charset="-128"/>
                <a:cs typeface="ＭＳ Ｐゴシック" pitchFamily="-106" charset="-128"/>
              </a:rPr>
              <a:t> Pray for one nation each day to receive the blessing of the gospel.</a:t>
            </a:r>
          </a:p>
          <a:p>
            <a:endParaRPr lang="en-US" dirty="0"/>
          </a:p>
        </p:txBody>
      </p:sp>
      <p:sp>
        <p:nvSpPr>
          <p:cNvPr id="4" name="Slide Number Placeholder 3">
            <a:extLst>
              <a:ext uri="{FF2B5EF4-FFF2-40B4-BE49-F238E27FC236}">
                <a16:creationId xmlns:a16="http://schemas.microsoft.com/office/drawing/2014/main" id="{EE0F197B-E882-B884-3038-393914A1249B}"/>
              </a:ext>
            </a:extLst>
          </p:cNvPr>
          <p:cNvSpPr>
            <a:spLocks noGrp="1"/>
          </p:cNvSpPr>
          <p:nvPr>
            <p:ph type="sldNum" sz="quarter" idx="10"/>
          </p:nvPr>
        </p:nvSpPr>
        <p:spPr/>
        <p:txBody>
          <a:bodyPr/>
          <a:lstStyle/>
          <a:p>
            <a:pPr>
              <a:defRPr/>
            </a:pPr>
            <a:fld id="{07776858-791E-4C8D-8FA3-473B3AFECFAC}" type="slidenum">
              <a:rPr lang="en-US" smtClean="0"/>
              <a:pPr>
                <a:defRPr/>
              </a:pPr>
              <a:t>9</a:t>
            </a:fld>
            <a:endParaRPr lang="en-US" dirty="0"/>
          </a:p>
        </p:txBody>
      </p:sp>
    </p:spTree>
    <p:extLst>
      <p:ext uri="{BB962C8B-B14F-4D97-AF65-F5344CB8AC3E}">
        <p14:creationId xmlns:p14="http://schemas.microsoft.com/office/powerpoint/2010/main" val="5077347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lang="en-US" sz="4400" b="1" kern="1200" dirty="0">
                <a:solidFill>
                  <a:schemeClr val="tx2"/>
                </a:solidFill>
                <a:latin typeface="+mj-lt"/>
                <a:ea typeface="ＭＳ Ｐゴシック" pitchFamily="34" charset="-128"/>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243918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4741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dirty="0"/>
              <a:t>Click to edit Master title style</a:t>
            </a:r>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37346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49" r:id="rId1"/>
    <p:sldLayoutId id="2147484150" r:id="rId2"/>
  </p:sldLayoutIdLst>
  <p:hf hdr="0"/>
  <p:txStyles>
    <p:title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51" r:id="rId1"/>
  </p:sldLayoutIdLst>
  <p:hf hdr="0"/>
  <p:txStyles>
    <p:titleStyle>
      <a:lvl1pPr algn="ctr" rtl="0" eaLnBrk="0" fontAlgn="base" hangingPunct="0">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0" fontAlgn="base" hangingPunct="0">
        <a:spcBef>
          <a:spcPct val="0"/>
        </a:spcBef>
        <a:spcAft>
          <a:spcPct val="0"/>
        </a:spcAft>
        <a:defRPr sz="4400" b="1">
          <a:solidFill>
            <a:schemeClr val="tx2"/>
          </a:solidFill>
          <a:latin typeface="Arial" charset="0"/>
          <a:ea typeface="ＭＳ Ｐゴシック" pitchFamily="34" charset="-128"/>
        </a:defRPr>
      </a:lvl2pPr>
      <a:lvl3pPr algn="ctr" rtl="0" eaLnBrk="0" fontAlgn="base" hangingPunct="0">
        <a:spcBef>
          <a:spcPct val="0"/>
        </a:spcBef>
        <a:spcAft>
          <a:spcPct val="0"/>
        </a:spcAft>
        <a:defRPr sz="4400" b="1">
          <a:solidFill>
            <a:schemeClr val="tx2"/>
          </a:solidFill>
          <a:latin typeface="Arial" charset="0"/>
          <a:ea typeface="ＭＳ Ｐゴシック" pitchFamily="34" charset="-128"/>
        </a:defRPr>
      </a:lvl3pPr>
      <a:lvl4pPr algn="ctr" rtl="0" eaLnBrk="0" fontAlgn="base" hangingPunct="0">
        <a:spcBef>
          <a:spcPct val="0"/>
        </a:spcBef>
        <a:spcAft>
          <a:spcPct val="0"/>
        </a:spcAft>
        <a:defRPr sz="4400" b="1">
          <a:solidFill>
            <a:schemeClr val="tx2"/>
          </a:solidFill>
          <a:latin typeface="Arial" charset="0"/>
          <a:ea typeface="ＭＳ Ｐゴシック" pitchFamily="34" charset="-128"/>
        </a:defRPr>
      </a:lvl4pPr>
      <a:lvl5pPr algn="ctr" rtl="0" eaLnBrk="0" fontAlgn="base" hangingPunct="0">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A53F3-F5FA-47DF-8211-8B502AD79E23}"/>
              </a:ext>
            </a:extLst>
          </p:cNvPr>
          <p:cNvSpPr txBox="1">
            <a:spLocks/>
          </p:cNvSpPr>
          <p:nvPr/>
        </p:nvSpPr>
        <p:spPr bwMode="auto">
          <a:xfrm>
            <a:off x="457200" y="457200"/>
            <a:ext cx="82296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77500" lnSpcReduction="20000"/>
          </a:bodyPr>
          <a:lst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sz="6700" dirty="0"/>
              <a:t>The Promises of God</a:t>
            </a:r>
            <a:br>
              <a:rPr lang="en-US" dirty="0"/>
            </a:br>
            <a:endParaRPr lang="en-US" dirty="0"/>
          </a:p>
          <a:p>
            <a:r>
              <a:rPr lang="en-US" dirty="0"/>
              <a:t>The Promise to Abraham: Blessing to the Nations</a:t>
            </a:r>
            <a:endParaRPr lang="en-US" sz="3300" dirty="0">
              <a:solidFill>
                <a:schemeClr val="accent1">
                  <a:lumMod val="50000"/>
                </a:schemeClr>
              </a:solidFill>
            </a:endParaRPr>
          </a:p>
          <a:p>
            <a:endParaRPr lang="en-US" sz="2400" dirty="0">
              <a:solidFill>
                <a:schemeClr val="tx2">
                  <a:lumMod val="60000"/>
                  <a:lumOff val="40000"/>
                </a:schemeClr>
              </a:solidFill>
            </a:endParaRPr>
          </a:p>
          <a:p>
            <a:r>
              <a:rPr lang="en-US" b="0" dirty="0"/>
              <a:t>I will bless those who bless you, but the one who treats you lightly I must curse, so that all the families of the earth may receive blessing through you.</a:t>
            </a:r>
          </a:p>
          <a:p>
            <a:r>
              <a:rPr lang="en-US" b="0" dirty="0"/>
              <a:t>(Genesis 12:3)</a:t>
            </a:r>
            <a:endParaRPr lang="en-US" dirty="0">
              <a:solidFill>
                <a:schemeClr val="tx2">
                  <a:lumMod val="60000"/>
                  <a:lumOff val="40000"/>
                </a:schemeClr>
              </a:solidFill>
            </a:endParaRPr>
          </a:p>
          <a:p>
            <a:endParaRPr lang="en-US" dirty="0">
              <a:solidFill>
                <a:schemeClr val="tx2">
                  <a:lumMod val="60000"/>
                  <a:lumOff val="40000"/>
                </a:schemeClr>
              </a:solidFill>
            </a:endParaRPr>
          </a:p>
          <a:p>
            <a:r>
              <a:rPr lang="en-US" dirty="0">
                <a:solidFill>
                  <a:schemeClr val="tx2">
                    <a:lumMod val="60000"/>
                    <a:lumOff val="40000"/>
                  </a:schemeClr>
                </a:solidFill>
              </a:rPr>
              <a:t>http://tinyurl.com/GodOfPromises</a:t>
            </a:r>
          </a:p>
          <a:p>
            <a:endParaRPr lang="en-US" sz="2400" dirty="0">
              <a:solidFill>
                <a:schemeClr val="tx2">
                  <a:lumMod val="60000"/>
                  <a:lumOff val="40000"/>
                </a:schemeClr>
              </a:solidFill>
            </a:endParaRPr>
          </a:p>
        </p:txBody>
      </p:sp>
    </p:spTree>
    <p:extLst>
      <p:ext uri="{BB962C8B-B14F-4D97-AF65-F5344CB8AC3E}">
        <p14:creationId xmlns:p14="http://schemas.microsoft.com/office/powerpoint/2010/main" val="458658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God’s Character Revealed</a:t>
            </a:r>
            <a:br>
              <a:rPr lang="en-US" dirty="0"/>
            </a:br>
            <a:r>
              <a:rPr lang="en-US" sz="2400" dirty="0">
                <a:solidFill>
                  <a:schemeClr val="tx2">
                    <a:lumMod val="60000"/>
                    <a:lumOff val="40000"/>
                  </a:schemeClr>
                </a:solidFill>
              </a:rPr>
              <a:t>The Promises to Abraham</a:t>
            </a:r>
          </a:p>
        </p:txBody>
      </p:sp>
      <p:sp>
        <p:nvSpPr>
          <p:cNvPr id="6" name="TextBox 5"/>
          <p:cNvSpPr txBox="1"/>
          <p:nvPr/>
        </p:nvSpPr>
        <p:spPr>
          <a:xfrm>
            <a:off x="365760" y="1329788"/>
            <a:ext cx="8442960" cy="1231106"/>
          </a:xfrm>
          <a:prstGeom prst="rect">
            <a:avLst/>
          </a:prstGeom>
          <a:noFill/>
        </p:spPr>
        <p:txBody>
          <a:bodyPr wrap="square" rtlCol="0">
            <a:spAutoFit/>
          </a:bodyPr>
          <a:lstStyle/>
          <a:p>
            <a:r>
              <a:rPr lang="en-US" sz="2000" b="1" i="1" u="sng" dirty="0">
                <a:solidFill>
                  <a:schemeClr val="accent1"/>
                </a:solidFill>
              </a:rPr>
              <a:t>Initiator of the Covenant</a:t>
            </a:r>
          </a:p>
          <a:p>
            <a:pPr marL="285750" indent="-285750" fontAlgn="ctr">
              <a:buFont typeface="Arial" panose="020B0604020202020204" pitchFamily="34" charset="0"/>
              <a:buChar char="•"/>
            </a:pPr>
            <a:r>
              <a:rPr lang="en-US" b="1" i="1" dirty="0"/>
              <a:t>Genesis 12:1-3</a:t>
            </a:r>
            <a:r>
              <a:rPr lang="en-US" b="1" dirty="0"/>
              <a:t>  </a:t>
            </a:r>
            <a:r>
              <a:rPr lang="en-US" dirty="0"/>
              <a:t>God calls Abraham to leave his homeland, initiating the promise.</a:t>
            </a:r>
          </a:p>
          <a:p>
            <a:pPr marL="285750" indent="-285750" fontAlgn="ctr">
              <a:buFont typeface="Arial" panose="020B0604020202020204" pitchFamily="34" charset="0"/>
              <a:buChar char="•"/>
            </a:pPr>
            <a:r>
              <a:rPr lang="en-US" dirty="0"/>
              <a:t>God’s promises are grounded in His initiative, not Abraham’s worthiness.</a:t>
            </a:r>
          </a:p>
        </p:txBody>
      </p:sp>
      <p:sp>
        <p:nvSpPr>
          <p:cNvPr id="7" name="TextBox 6"/>
          <p:cNvSpPr txBox="1"/>
          <p:nvPr/>
        </p:nvSpPr>
        <p:spPr>
          <a:xfrm>
            <a:off x="365760" y="2747682"/>
            <a:ext cx="8458200" cy="1231106"/>
          </a:xfrm>
          <a:prstGeom prst="rect">
            <a:avLst/>
          </a:prstGeom>
          <a:noFill/>
        </p:spPr>
        <p:txBody>
          <a:bodyPr wrap="square" rtlCol="0">
            <a:spAutoFit/>
          </a:bodyPr>
          <a:lstStyle/>
          <a:p>
            <a:r>
              <a:rPr lang="en-US" sz="2000" b="1" i="1" u="sng" dirty="0">
                <a:solidFill>
                  <a:schemeClr val="accent1"/>
                </a:solidFill>
              </a:rPr>
              <a:t>Covenant Keeper</a:t>
            </a:r>
          </a:p>
          <a:p>
            <a:pPr marL="285750" indent="-285750" fontAlgn="ctr">
              <a:buFont typeface="Arial" panose="020B0604020202020204" pitchFamily="34" charset="0"/>
              <a:buChar char="•"/>
            </a:pPr>
            <a:r>
              <a:rPr lang="en-US" b="1" i="1" dirty="0"/>
              <a:t>Genesis 15:1-6</a:t>
            </a:r>
            <a:r>
              <a:rPr lang="en-US" b="1" dirty="0"/>
              <a:t>  </a:t>
            </a:r>
            <a:r>
              <a:rPr lang="en-US" dirty="0"/>
              <a:t>God ratifies the covenant by passing between the pieces, showing He alone carries the responsibility of fulfillment.</a:t>
            </a:r>
          </a:p>
          <a:p>
            <a:pPr marL="285750" indent="-285750" fontAlgn="ctr">
              <a:buFont typeface="Arial" panose="020B0604020202020204" pitchFamily="34" charset="0"/>
              <a:buChar char="•"/>
            </a:pPr>
            <a:r>
              <a:rPr lang="en-US" b="1" i="1" dirty="0"/>
              <a:t>Genesis 17:7</a:t>
            </a:r>
            <a:r>
              <a:rPr lang="en-US" b="1" dirty="0"/>
              <a:t>  </a:t>
            </a:r>
            <a:r>
              <a:rPr lang="en-US" dirty="0"/>
              <a:t>God calls it an “everlasting covenant.”</a:t>
            </a:r>
          </a:p>
        </p:txBody>
      </p:sp>
      <p:sp>
        <p:nvSpPr>
          <p:cNvPr id="8" name="TextBox 7"/>
          <p:cNvSpPr txBox="1"/>
          <p:nvPr/>
        </p:nvSpPr>
        <p:spPr>
          <a:xfrm>
            <a:off x="365760" y="4165576"/>
            <a:ext cx="8001000" cy="2062103"/>
          </a:xfrm>
          <a:prstGeom prst="rect">
            <a:avLst/>
          </a:prstGeom>
          <a:noFill/>
        </p:spPr>
        <p:txBody>
          <a:bodyPr wrap="square" rtlCol="0">
            <a:spAutoFit/>
          </a:bodyPr>
          <a:lstStyle/>
          <a:p>
            <a:r>
              <a:rPr lang="en-US" sz="2000" b="1" i="1" u="sng" dirty="0">
                <a:solidFill>
                  <a:schemeClr val="accent1"/>
                </a:solidFill>
              </a:rPr>
              <a:t>Faithfulness Across Generations</a:t>
            </a:r>
          </a:p>
          <a:p>
            <a:pPr marL="342900" indent="-342900">
              <a:buFont typeface="Arial" pitchFamily="34" charset="0"/>
              <a:buChar char="•"/>
            </a:pPr>
            <a:r>
              <a:rPr lang="en-US" dirty="0"/>
              <a:t>God reiterates His promise to Isaac (</a:t>
            </a:r>
            <a:r>
              <a:rPr lang="en-US" b="1" dirty="0"/>
              <a:t>Genesis 26:3-4</a:t>
            </a:r>
            <a:r>
              <a:rPr lang="en-US" dirty="0"/>
              <a:t>) and Jacob (</a:t>
            </a:r>
            <a:r>
              <a:rPr lang="en-US" b="1" dirty="0"/>
              <a:t>Genesis 28:13-15</a:t>
            </a:r>
            <a:r>
              <a:rPr lang="en-US" dirty="0"/>
              <a:t>).</a:t>
            </a:r>
          </a:p>
          <a:p>
            <a:pPr marL="342900" indent="-342900">
              <a:buFont typeface="Arial" pitchFamily="34" charset="0"/>
              <a:buChar char="•"/>
            </a:pPr>
            <a:r>
              <a:rPr lang="en-US" dirty="0"/>
              <a:t>God’s character is revealed in His unilateral commitment to Abraham; He binds Himself to His promises with no possibility of failure.</a:t>
            </a:r>
          </a:p>
          <a:p>
            <a:pPr marL="342900" indent="-342900">
              <a:buFont typeface="Arial" pitchFamily="34" charset="0"/>
              <a:buChar char="•"/>
            </a:pPr>
            <a:r>
              <a:rPr lang="en-US" b="1" dirty="0"/>
              <a:t>Romans 1:17  </a:t>
            </a:r>
            <a:r>
              <a:rPr lang="en-US" i="1" dirty="0"/>
              <a:t>For the righteousness of God is revealed in the gospel </a:t>
            </a:r>
            <a:r>
              <a:rPr lang="en-US" i="1" u="sng" dirty="0"/>
              <a:t>from faith to faith</a:t>
            </a:r>
            <a:r>
              <a:rPr lang="en-US" i="1" dirty="0"/>
              <a:t>, just as it is written, </a:t>
            </a:r>
            <a:r>
              <a:rPr lang="en-US" dirty="0"/>
              <a:t>“</a:t>
            </a:r>
            <a:r>
              <a:rPr lang="en-US" b="1" i="1" dirty="0"/>
              <a:t>The righteous by faith will live</a:t>
            </a:r>
            <a:r>
              <a:rPr lang="en-US" dirty="0"/>
              <a:t>.”</a:t>
            </a:r>
          </a:p>
        </p:txBody>
      </p:sp>
    </p:spTree>
    <p:extLst>
      <p:ext uri="{BB962C8B-B14F-4D97-AF65-F5344CB8AC3E}">
        <p14:creationId xmlns:p14="http://schemas.microsoft.com/office/powerpoint/2010/main" val="805502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3E79B3-3847-FDC0-D1FC-4D7AEF654700}"/>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F5FEF839-936F-33BC-7389-2A50DC7BC3F0}"/>
              </a:ext>
            </a:extLst>
          </p:cNvPr>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God’s Character in History</a:t>
            </a:r>
            <a:br>
              <a:rPr lang="en-US" dirty="0"/>
            </a:br>
            <a:r>
              <a:rPr lang="en-US" sz="2400" dirty="0">
                <a:solidFill>
                  <a:schemeClr val="tx2">
                    <a:lumMod val="60000"/>
                    <a:lumOff val="40000"/>
                  </a:schemeClr>
                </a:solidFill>
              </a:rPr>
              <a:t>The Nature of God Revealed</a:t>
            </a:r>
          </a:p>
        </p:txBody>
      </p:sp>
      <p:sp>
        <p:nvSpPr>
          <p:cNvPr id="6" name="TextBox 5">
            <a:extLst>
              <a:ext uri="{FF2B5EF4-FFF2-40B4-BE49-F238E27FC236}">
                <a16:creationId xmlns:a16="http://schemas.microsoft.com/office/drawing/2014/main" id="{6C497B28-6C1C-810D-2AAC-F2E387F9AC5F}"/>
              </a:ext>
            </a:extLst>
          </p:cNvPr>
          <p:cNvSpPr txBox="1"/>
          <p:nvPr/>
        </p:nvSpPr>
        <p:spPr>
          <a:xfrm>
            <a:off x="381000" y="1143000"/>
            <a:ext cx="8442960" cy="954107"/>
          </a:xfrm>
          <a:prstGeom prst="rect">
            <a:avLst/>
          </a:prstGeom>
          <a:noFill/>
        </p:spPr>
        <p:txBody>
          <a:bodyPr wrap="square" rtlCol="0">
            <a:spAutoFit/>
          </a:bodyPr>
          <a:lstStyle/>
          <a:p>
            <a:r>
              <a:rPr lang="en-US" sz="2000" b="1" i="1" u="sng" dirty="0">
                <a:solidFill>
                  <a:schemeClr val="accent1"/>
                </a:solidFill>
              </a:rPr>
              <a:t>Patriarchs</a:t>
            </a:r>
          </a:p>
          <a:p>
            <a:pPr marL="342900" indent="-342900">
              <a:buFont typeface="Arial" pitchFamily="34" charset="0"/>
              <a:buChar char="•"/>
            </a:pPr>
            <a:r>
              <a:rPr lang="en-US" dirty="0"/>
              <a:t>God multiplied Abraham’s descendants despite Sarah’s barrenness, proving His faithfulness against human impossibility.</a:t>
            </a:r>
            <a:endParaRPr lang="en-US" i="1" u="sng" dirty="0"/>
          </a:p>
        </p:txBody>
      </p:sp>
      <p:sp>
        <p:nvSpPr>
          <p:cNvPr id="7" name="TextBox 6">
            <a:extLst>
              <a:ext uri="{FF2B5EF4-FFF2-40B4-BE49-F238E27FC236}">
                <a16:creationId xmlns:a16="http://schemas.microsoft.com/office/drawing/2014/main" id="{EC1599C2-97F1-9DB3-605F-0762C21AD21E}"/>
              </a:ext>
            </a:extLst>
          </p:cNvPr>
          <p:cNvSpPr txBox="1"/>
          <p:nvPr/>
        </p:nvSpPr>
        <p:spPr>
          <a:xfrm>
            <a:off x="381000" y="2116723"/>
            <a:ext cx="8458200" cy="954107"/>
          </a:xfrm>
          <a:prstGeom prst="rect">
            <a:avLst/>
          </a:prstGeom>
          <a:noFill/>
        </p:spPr>
        <p:txBody>
          <a:bodyPr wrap="square" rtlCol="0">
            <a:spAutoFit/>
          </a:bodyPr>
          <a:lstStyle/>
          <a:p>
            <a:r>
              <a:rPr lang="en-US" sz="2000" b="1" i="1" u="sng" dirty="0">
                <a:solidFill>
                  <a:schemeClr val="accent1"/>
                </a:solidFill>
              </a:rPr>
              <a:t>Exodus</a:t>
            </a:r>
          </a:p>
          <a:p>
            <a:pPr marL="285750" indent="-285750">
              <a:buFont typeface="Arial" panose="020B0604020202020204" pitchFamily="34" charset="0"/>
              <a:buChar char="•"/>
            </a:pPr>
            <a:r>
              <a:rPr lang="en-US" dirty="0"/>
              <a:t>Israel’s deliverance from Egypt fulfills God’s promise to Abraham (</a:t>
            </a:r>
            <a:r>
              <a:rPr lang="en-US" b="1" dirty="0"/>
              <a:t>Genesis 15:13-14)</a:t>
            </a:r>
            <a:r>
              <a:rPr lang="en-US" dirty="0"/>
              <a:t>.</a:t>
            </a:r>
            <a:endParaRPr lang="en-US" dirty="0">
              <a:ea typeface="ＭＳ Ｐゴシック" pitchFamily="-106" charset="-128"/>
              <a:cs typeface="ＭＳ Ｐゴシック" pitchFamily="-106" charset="-128"/>
            </a:endParaRPr>
          </a:p>
        </p:txBody>
      </p:sp>
      <p:sp>
        <p:nvSpPr>
          <p:cNvPr id="8" name="TextBox 7">
            <a:extLst>
              <a:ext uri="{FF2B5EF4-FFF2-40B4-BE49-F238E27FC236}">
                <a16:creationId xmlns:a16="http://schemas.microsoft.com/office/drawing/2014/main" id="{77B1B47B-B715-1B41-4FAC-6AE207A24C08}"/>
              </a:ext>
            </a:extLst>
          </p:cNvPr>
          <p:cNvSpPr txBox="1"/>
          <p:nvPr/>
        </p:nvSpPr>
        <p:spPr>
          <a:xfrm>
            <a:off x="381000" y="3090446"/>
            <a:ext cx="8001000" cy="954107"/>
          </a:xfrm>
          <a:prstGeom prst="rect">
            <a:avLst/>
          </a:prstGeom>
          <a:noFill/>
        </p:spPr>
        <p:txBody>
          <a:bodyPr wrap="square" rtlCol="0">
            <a:spAutoFit/>
          </a:bodyPr>
          <a:lstStyle/>
          <a:p>
            <a:r>
              <a:rPr lang="en-US" sz="2000" b="1" i="1" u="sng" dirty="0">
                <a:solidFill>
                  <a:schemeClr val="accent1"/>
                </a:solidFill>
              </a:rPr>
              <a:t>Possession of the Land</a:t>
            </a:r>
          </a:p>
          <a:p>
            <a:pPr marL="342900" indent="-342900">
              <a:buFont typeface="Arial" pitchFamily="34" charset="0"/>
              <a:buChar char="•"/>
            </a:pPr>
            <a:r>
              <a:rPr lang="en-US" b="1" dirty="0"/>
              <a:t>Joshua 21:43-45 </a:t>
            </a:r>
            <a:r>
              <a:rPr lang="en-US" dirty="0"/>
              <a:t>affirms God kept His word, giving Israel the land He promised.</a:t>
            </a:r>
            <a:endParaRPr lang="en-US" dirty="0">
              <a:ea typeface="ＭＳ Ｐゴシック" pitchFamily="-106" charset="-128"/>
              <a:cs typeface="ＭＳ Ｐゴシック" pitchFamily="-106" charset="-128"/>
            </a:endParaRPr>
          </a:p>
        </p:txBody>
      </p:sp>
      <p:sp>
        <p:nvSpPr>
          <p:cNvPr id="2" name="TextBox 1">
            <a:extLst>
              <a:ext uri="{FF2B5EF4-FFF2-40B4-BE49-F238E27FC236}">
                <a16:creationId xmlns:a16="http://schemas.microsoft.com/office/drawing/2014/main" id="{87A874A8-37AA-1D98-9F5E-8D0E0B919C64}"/>
              </a:ext>
            </a:extLst>
          </p:cNvPr>
          <p:cNvSpPr txBox="1"/>
          <p:nvPr/>
        </p:nvSpPr>
        <p:spPr>
          <a:xfrm>
            <a:off x="381000" y="4064169"/>
            <a:ext cx="8001000" cy="954107"/>
          </a:xfrm>
          <a:prstGeom prst="rect">
            <a:avLst/>
          </a:prstGeom>
          <a:noFill/>
        </p:spPr>
        <p:txBody>
          <a:bodyPr wrap="square" rtlCol="0">
            <a:spAutoFit/>
          </a:bodyPr>
          <a:lstStyle/>
          <a:p>
            <a:r>
              <a:rPr lang="en-US" sz="2000" b="1" i="1" u="sng" dirty="0">
                <a:solidFill>
                  <a:schemeClr val="accent1"/>
                </a:solidFill>
              </a:rPr>
              <a:t>Exile and Return</a:t>
            </a:r>
          </a:p>
          <a:p>
            <a:pPr marL="342900" indent="-342900">
              <a:buFont typeface="Arial" pitchFamily="34" charset="0"/>
              <a:buChar char="•"/>
            </a:pPr>
            <a:r>
              <a:rPr lang="en-US" dirty="0"/>
              <a:t>Though Israel broke covenant, God’s promise to Abraham remained a foundation for restoration (</a:t>
            </a:r>
            <a:r>
              <a:rPr lang="en-US" b="1" dirty="0"/>
              <a:t>Nehemiah 9:7-8</a:t>
            </a:r>
            <a:r>
              <a:rPr lang="en-US" dirty="0"/>
              <a:t>).</a:t>
            </a:r>
            <a:endParaRPr lang="en-US" i="1" dirty="0"/>
          </a:p>
        </p:txBody>
      </p:sp>
      <p:sp>
        <p:nvSpPr>
          <p:cNvPr id="3" name="TextBox 2">
            <a:extLst>
              <a:ext uri="{FF2B5EF4-FFF2-40B4-BE49-F238E27FC236}">
                <a16:creationId xmlns:a16="http://schemas.microsoft.com/office/drawing/2014/main" id="{694CF220-4D00-C1C3-8B39-3054889E4CC6}"/>
              </a:ext>
            </a:extLst>
          </p:cNvPr>
          <p:cNvSpPr txBox="1"/>
          <p:nvPr/>
        </p:nvSpPr>
        <p:spPr>
          <a:xfrm>
            <a:off x="381000" y="5037892"/>
            <a:ext cx="8001000" cy="954107"/>
          </a:xfrm>
          <a:prstGeom prst="rect">
            <a:avLst/>
          </a:prstGeom>
          <a:noFill/>
        </p:spPr>
        <p:txBody>
          <a:bodyPr wrap="square" rtlCol="0">
            <a:spAutoFit/>
          </a:bodyPr>
          <a:lstStyle/>
          <a:p>
            <a:r>
              <a:rPr lang="en-US" sz="2000" b="1" i="1" u="sng" dirty="0">
                <a:solidFill>
                  <a:schemeClr val="accent1"/>
                </a:solidFill>
              </a:rPr>
              <a:t>Observation</a:t>
            </a:r>
          </a:p>
          <a:p>
            <a:pPr marL="342900" indent="-342900">
              <a:buFont typeface="Arial" pitchFamily="34" charset="0"/>
              <a:buChar char="•"/>
            </a:pPr>
            <a:r>
              <a:rPr lang="en-US" dirty="0"/>
              <a:t>History bears witness that God always advances His promises, even when His people stumble.</a:t>
            </a:r>
            <a:endParaRPr lang="en-US" i="1" dirty="0"/>
          </a:p>
        </p:txBody>
      </p:sp>
    </p:spTree>
    <p:extLst>
      <p:ext uri="{BB962C8B-B14F-4D97-AF65-F5344CB8AC3E}">
        <p14:creationId xmlns:p14="http://schemas.microsoft.com/office/powerpoint/2010/main" val="501883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1000"/>
                                        <p:tgtEl>
                                          <p:spTgt spid="2"/>
                                        </p:tgtEl>
                                      </p:cBhvr>
                                    </p:animEffect>
                                    <p:anim calcmode="lin" valueType="num">
                                      <p:cBhvr>
                                        <p:cTn id="29" dur="1000" fill="hold"/>
                                        <p:tgtEl>
                                          <p:spTgt spid="2"/>
                                        </p:tgtEl>
                                        <p:attrNameLst>
                                          <p:attrName>ppt_x</p:attrName>
                                        </p:attrNameLst>
                                      </p:cBhvr>
                                      <p:tavLst>
                                        <p:tav tm="0">
                                          <p:val>
                                            <p:strVal val="#ppt_x"/>
                                          </p:val>
                                        </p:tav>
                                        <p:tav tm="100000">
                                          <p:val>
                                            <p:strVal val="#ppt_x"/>
                                          </p:val>
                                        </p:tav>
                                      </p:tavLst>
                                    </p:anim>
                                    <p:anim calcmode="lin" valueType="num">
                                      <p:cBhvr>
                                        <p:cTn id="30"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fade">
                                      <p:cBhvr>
                                        <p:cTn id="35" dur="1000"/>
                                        <p:tgtEl>
                                          <p:spTgt spid="3"/>
                                        </p:tgtEl>
                                      </p:cBhvr>
                                    </p:animEffect>
                                    <p:anim calcmode="lin" valueType="num">
                                      <p:cBhvr>
                                        <p:cTn id="36" dur="1000" fill="hold"/>
                                        <p:tgtEl>
                                          <p:spTgt spid="3"/>
                                        </p:tgtEl>
                                        <p:attrNameLst>
                                          <p:attrName>ppt_x</p:attrName>
                                        </p:attrNameLst>
                                      </p:cBhvr>
                                      <p:tavLst>
                                        <p:tav tm="0">
                                          <p:val>
                                            <p:strVal val="#ppt_x"/>
                                          </p:val>
                                        </p:tav>
                                        <p:tav tm="100000">
                                          <p:val>
                                            <p:strVal val="#ppt_x"/>
                                          </p:val>
                                        </p:tav>
                                      </p:tavLst>
                                    </p:anim>
                                    <p:anim calcmode="lin" valueType="num">
                                      <p:cBhvr>
                                        <p:cTn id="37"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2"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CA0A04-9765-41F5-8F5C-29CCCE2F87D0}"/>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317A95EA-8598-8A4F-D8C2-B4CAB4067D2A}"/>
              </a:ext>
            </a:extLst>
          </p:cNvPr>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25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God’s Character Revealed in Christ</a:t>
            </a:r>
            <a:br>
              <a:rPr lang="en-US" dirty="0"/>
            </a:br>
            <a:r>
              <a:rPr lang="en-US" sz="2600" dirty="0">
                <a:solidFill>
                  <a:schemeClr val="tx2">
                    <a:lumMod val="60000"/>
                    <a:lumOff val="40000"/>
                  </a:schemeClr>
                </a:solidFill>
              </a:rPr>
              <a:t>Abraham’s Seed</a:t>
            </a:r>
          </a:p>
        </p:txBody>
      </p:sp>
      <p:sp>
        <p:nvSpPr>
          <p:cNvPr id="6" name="TextBox 5">
            <a:extLst>
              <a:ext uri="{FF2B5EF4-FFF2-40B4-BE49-F238E27FC236}">
                <a16:creationId xmlns:a16="http://schemas.microsoft.com/office/drawing/2014/main" id="{0120B2DF-8B8B-A782-E6DF-D81F3D2239F9}"/>
              </a:ext>
            </a:extLst>
          </p:cNvPr>
          <p:cNvSpPr txBox="1"/>
          <p:nvPr/>
        </p:nvSpPr>
        <p:spPr>
          <a:xfrm>
            <a:off x="350520" y="1406723"/>
            <a:ext cx="8442960" cy="954107"/>
          </a:xfrm>
          <a:prstGeom prst="rect">
            <a:avLst/>
          </a:prstGeom>
          <a:noFill/>
        </p:spPr>
        <p:txBody>
          <a:bodyPr wrap="square" rtlCol="0">
            <a:spAutoFit/>
          </a:bodyPr>
          <a:lstStyle/>
          <a:p>
            <a:r>
              <a:rPr lang="en-US" sz="2000" b="1" i="1" u="sng" dirty="0">
                <a:solidFill>
                  <a:schemeClr val="accent1"/>
                </a:solidFill>
              </a:rPr>
              <a:t>Jesus, the Fulfillment of the Promise</a:t>
            </a:r>
          </a:p>
          <a:p>
            <a:pPr marL="285750" indent="-285750" fontAlgn="ctr">
              <a:buFont typeface="Arial" panose="020B0604020202020204" pitchFamily="34" charset="0"/>
              <a:buChar char="•"/>
            </a:pPr>
            <a:r>
              <a:rPr lang="en-US" b="1" i="1" dirty="0"/>
              <a:t>Galatians 3:16</a:t>
            </a:r>
            <a:r>
              <a:rPr lang="en-US" b="1" dirty="0"/>
              <a:t>  </a:t>
            </a:r>
            <a:r>
              <a:rPr lang="en-US" dirty="0"/>
              <a:t>The promises were ultimately to Abraham’s “seed,” Christ.</a:t>
            </a:r>
          </a:p>
          <a:p>
            <a:pPr marL="285750" indent="-285750" fontAlgn="ctr">
              <a:buFont typeface="Arial" panose="020B0604020202020204" pitchFamily="34" charset="0"/>
              <a:buChar char="•"/>
            </a:pPr>
            <a:r>
              <a:rPr lang="en-US" b="1" i="1" dirty="0"/>
              <a:t>Luke 3:34</a:t>
            </a:r>
            <a:r>
              <a:rPr lang="en-US" b="1" dirty="0"/>
              <a:t>  </a:t>
            </a:r>
            <a:r>
              <a:rPr lang="en-US" dirty="0"/>
              <a:t>Jesus is in Abraham’s line, the heir of the covenant.</a:t>
            </a:r>
          </a:p>
        </p:txBody>
      </p:sp>
      <p:sp>
        <p:nvSpPr>
          <p:cNvPr id="7" name="TextBox 6">
            <a:extLst>
              <a:ext uri="{FF2B5EF4-FFF2-40B4-BE49-F238E27FC236}">
                <a16:creationId xmlns:a16="http://schemas.microsoft.com/office/drawing/2014/main" id="{A72111AE-1843-9AB9-7417-26A694D00086}"/>
              </a:ext>
            </a:extLst>
          </p:cNvPr>
          <p:cNvSpPr txBox="1"/>
          <p:nvPr/>
        </p:nvSpPr>
        <p:spPr>
          <a:xfrm>
            <a:off x="350520" y="2584162"/>
            <a:ext cx="8458200" cy="1231106"/>
          </a:xfrm>
          <a:prstGeom prst="rect">
            <a:avLst/>
          </a:prstGeom>
          <a:noFill/>
        </p:spPr>
        <p:txBody>
          <a:bodyPr wrap="square" rtlCol="0">
            <a:spAutoFit/>
          </a:bodyPr>
          <a:lstStyle/>
          <a:p>
            <a:r>
              <a:rPr lang="en-US" sz="2000" b="1" i="1" u="sng" dirty="0">
                <a:solidFill>
                  <a:schemeClr val="accent1"/>
                </a:solidFill>
              </a:rPr>
              <a:t>Blessing to the Nations</a:t>
            </a:r>
          </a:p>
          <a:p>
            <a:pPr marL="285750" indent="-285750" fontAlgn="ctr">
              <a:buFont typeface="Arial" panose="020B0604020202020204" pitchFamily="34" charset="0"/>
              <a:buChar char="•"/>
            </a:pPr>
            <a:r>
              <a:rPr lang="en-US" b="1" i="1" dirty="0"/>
              <a:t>Galatians 3:8</a:t>
            </a:r>
            <a:r>
              <a:rPr lang="en-US" b="1" dirty="0"/>
              <a:t>  </a:t>
            </a:r>
            <a:r>
              <a:rPr lang="en-US" dirty="0"/>
              <a:t>The gospel was announced beforehand to Abraham: all nations blessed in Christ.</a:t>
            </a:r>
          </a:p>
          <a:p>
            <a:pPr marL="285750" indent="-285750" fontAlgn="ctr">
              <a:buFont typeface="Arial" panose="020B0604020202020204" pitchFamily="34" charset="0"/>
              <a:buChar char="•"/>
            </a:pPr>
            <a:r>
              <a:rPr lang="en-US" b="1" i="1" dirty="0"/>
              <a:t>Matthew 28:19</a:t>
            </a:r>
            <a:r>
              <a:rPr lang="en-US" b="1" dirty="0"/>
              <a:t>  </a:t>
            </a:r>
            <a:r>
              <a:rPr lang="en-US" dirty="0"/>
              <a:t>Fulfillment in the Great Commission to the nations.</a:t>
            </a:r>
          </a:p>
        </p:txBody>
      </p:sp>
      <p:sp>
        <p:nvSpPr>
          <p:cNvPr id="8" name="TextBox 7">
            <a:extLst>
              <a:ext uri="{FF2B5EF4-FFF2-40B4-BE49-F238E27FC236}">
                <a16:creationId xmlns:a16="http://schemas.microsoft.com/office/drawing/2014/main" id="{55E837E3-F4CF-0369-24B2-B323BA51C139}"/>
              </a:ext>
            </a:extLst>
          </p:cNvPr>
          <p:cNvSpPr txBox="1"/>
          <p:nvPr/>
        </p:nvSpPr>
        <p:spPr>
          <a:xfrm>
            <a:off x="350520" y="4038600"/>
            <a:ext cx="8001000" cy="954107"/>
          </a:xfrm>
          <a:prstGeom prst="rect">
            <a:avLst/>
          </a:prstGeom>
          <a:noFill/>
        </p:spPr>
        <p:txBody>
          <a:bodyPr wrap="square" rtlCol="0">
            <a:spAutoFit/>
          </a:bodyPr>
          <a:lstStyle/>
          <a:p>
            <a:r>
              <a:rPr lang="en-US" sz="2000" b="1" i="1" u="sng" dirty="0">
                <a:solidFill>
                  <a:schemeClr val="accent1"/>
                </a:solidFill>
              </a:rPr>
              <a:t>Faith as the Response</a:t>
            </a:r>
          </a:p>
          <a:p>
            <a:pPr marL="342900" indent="-342900">
              <a:buFont typeface="Arial" pitchFamily="34" charset="0"/>
              <a:buChar char="•"/>
            </a:pPr>
            <a:r>
              <a:rPr lang="en-US" b="1" i="1" dirty="0"/>
              <a:t>Romans 4:20-21</a:t>
            </a:r>
            <a:r>
              <a:rPr lang="en-US" b="1" dirty="0"/>
              <a:t>  </a:t>
            </a:r>
            <a:r>
              <a:rPr lang="en-US" dirty="0"/>
              <a:t>Abraham’s faith in God’s promise models how we trust in Christ.</a:t>
            </a:r>
          </a:p>
        </p:txBody>
      </p:sp>
      <p:sp>
        <p:nvSpPr>
          <p:cNvPr id="2" name="TextBox 1">
            <a:extLst>
              <a:ext uri="{FF2B5EF4-FFF2-40B4-BE49-F238E27FC236}">
                <a16:creationId xmlns:a16="http://schemas.microsoft.com/office/drawing/2014/main" id="{A45BA998-A323-F96F-71E9-A37EA5A5CFB2}"/>
              </a:ext>
            </a:extLst>
          </p:cNvPr>
          <p:cNvSpPr txBox="1"/>
          <p:nvPr/>
        </p:nvSpPr>
        <p:spPr>
          <a:xfrm>
            <a:off x="381000" y="5216039"/>
            <a:ext cx="8001000" cy="954107"/>
          </a:xfrm>
          <a:prstGeom prst="rect">
            <a:avLst/>
          </a:prstGeom>
          <a:noFill/>
        </p:spPr>
        <p:txBody>
          <a:bodyPr wrap="square" rtlCol="0">
            <a:spAutoFit/>
          </a:bodyPr>
          <a:lstStyle/>
          <a:p>
            <a:r>
              <a:rPr lang="en-US" sz="2000" b="1" i="1" u="sng" dirty="0">
                <a:solidFill>
                  <a:schemeClr val="accent1"/>
                </a:solidFill>
              </a:rPr>
              <a:t>Observation</a:t>
            </a:r>
          </a:p>
          <a:p>
            <a:pPr marL="342900" indent="-342900">
              <a:buFont typeface="Arial" pitchFamily="34" charset="0"/>
              <a:buChar char="•"/>
            </a:pPr>
            <a:r>
              <a:rPr lang="en-US" dirty="0"/>
              <a:t>The covenant blessing reaches its fulfillment in Jesus Christ, who brings salvation to every nation.</a:t>
            </a:r>
            <a:endParaRPr lang="en-US" dirty="0">
              <a:ea typeface="ＭＳ Ｐゴシック" pitchFamily="-106" charset="-128"/>
            </a:endParaRPr>
          </a:p>
        </p:txBody>
      </p:sp>
    </p:spTree>
    <p:extLst>
      <p:ext uri="{BB962C8B-B14F-4D97-AF65-F5344CB8AC3E}">
        <p14:creationId xmlns:p14="http://schemas.microsoft.com/office/powerpoint/2010/main" val="450327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1000"/>
                                        <p:tgtEl>
                                          <p:spTgt spid="2"/>
                                        </p:tgtEl>
                                      </p:cBhvr>
                                    </p:animEffect>
                                    <p:anim calcmode="lin" valueType="num">
                                      <p:cBhvr>
                                        <p:cTn id="29" dur="1000" fill="hold"/>
                                        <p:tgtEl>
                                          <p:spTgt spid="2"/>
                                        </p:tgtEl>
                                        <p:attrNameLst>
                                          <p:attrName>ppt_x</p:attrName>
                                        </p:attrNameLst>
                                      </p:cBhvr>
                                      <p:tavLst>
                                        <p:tav tm="0">
                                          <p:val>
                                            <p:strVal val="#ppt_x"/>
                                          </p:val>
                                        </p:tav>
                                        <p:tav tm="100000">
                                          <p:val>
                                            <p:strVal val="#ppt_x"/>
                                          </p:val>
                                        </p:tav>
                                      </p:tavLst>
                                    </p:anim>
                                    <p:anim calcmode="lin" valueType="num">
                                      <p:cBhvr>
                                        <p:cTn id="30"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CB0F3E-BE6D-48BA-D57D-DC1A5379A808}"/>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88F1FB1B-0EE9-8711-CE3E-0D982B69DB21}"/>
              </a:ext>
            </a:extLst>
          </p:cNvPr>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God’s Invitation to Know Him</a:t>
            </a:r>
            <a:br>
              <a:rPr lang="en-US" dirty="0"/>
            </a:br>
            <a:r>
              <a:rPr lang="en-US" sz="2400" dirty="0">
                <a:solidFill>
                  <a:schemeClr val="tx2">
                    <a:lumMod val="60000"/>
                    <a:lumOff val="40000"/>
                  </a:schemeClr>
                </a:solidFill>
              </a:rPr>
              <a:t>Through His Promise to Abraham</a:t>
            </a:r>
          </a:p>
        </p:txBody>
      </p:sp>
      <p:sp>
        <p:nvSpPr>
          <p:cNvPr id="6" name="TextBox 5">
            <a:extLst>
              <a:ext uri="{FF2B5EF4-FFF2-40B4-BE49-F238E27FC236}">
                <a16:creationId xmlns:a16="http://schemas.microsoft.com/office/drawing/2014/main" id="{5D94D32E-E228-3626-EC0F-2FBAEF50E224}"/>
              </a:ext>
            </a:extLst>
          </p:cNvPr>
          <p:cNvSpPr txBox="1"/>
          <p:nvPr/>
        </p:nvSpPr>
        <p:spPr>
          <a:xfrm>
            <a:off x="312420" y="1366211"/>
            <a:ext cx="8442960" cy="954107"/>
          </a:xfrm>
          <a:prstGeom prst="rect">
            <a:avLst/>
          </a:prstGeom>
          <a:noFill/>
        </p:spPr>
        <p:txBody>
          <a:bodyPr wrap="square" rtlCol="0">
            <a:spAutoFit/>
          </a:bodyPr>
          <a:lstStyle/>
          <a:p>
            <a:r>
              <a:rPr lang="en-US" sz="2000" b="1" i="1" u="sng" dirty="0">
                <a:solidFill>
                  <a:schemeClr val="accent1"/>
                </a:solidFill>
              </a:rPr>
              <a:t>Invitation to Faith</a:t>
            </a:r>
          </a:p>
          <a:p>
            <a:pPr marL="342900" indent="-342900">
              <a:buFont typeface="Arial" pitchFamily="34" charset="0"/>
              <a:buChar char="•"/>
            </a:pPr>
            <a:r>
              <a:rPr lang="en-US" dirty="0"/>
              <a:t>Abraham “believed the LORD, and He counted it to him as righteousness” (</a:t>
            </a:r>
            <a:r>
              <a:rPr lang="en-US" b="1" dirty="0"/>
              <a:t>Genesis 15:6</a:t>
            </a:r>
            <a:r>
              <a:rPr lang="en-US" dirty="0"/>
              <a:t>).</a:t>
            </a:r>
            <a:endParaRPr lang="en-US" dirty="0">
              <a:ea typeface="ＭＳ Ｐゴシック" pitchFamily="-106" charset="-128"/>
            </a:endParaRPr>
          </a:p>
        </p:txBody>
      </p:sp>
      <p:sp>
        <p:nvSpPr>
          <p:cNvPr id="7" name="TextBox 6">
            <a:extLst>
              <a:ext uri="{FF2B5EF4-FFF2-40B4-BE49-F238E27FC236}">
                <a16:creationId xmlns:a16="http://schemas.microsoft.com/office/drawing/2014/main" id="{A40B0351-A4E8-E9A5-DC56-96A502C86D45}"/>
              </a:ext>
            </a:extLst>
          </p:cNvPr>
          <p:cNvSpPr txBox="1"/>
          <p:nvPr/>
        </p:nvSpPr>
        <p:spPr>
          <a:xfrm>
            <a:off x="312420" y="2568673"/>
            <a:ext cx="8458200" cy="677108"/>
          </a:xfrm>
          <a:prstGeom prst="rect">
            <a:avLst/>
          </a:prstGeom>
          <a:noFill/>
        </p:spPr>
        <p:txBody>
          <a:bodyPr wrap="square" rtlCol="0">
            <a:spAutoFit/>
          </a:bodyPr>
          <a:lstStyle/>
          <a:p>
            <a:r>
              <a:rPr lang="en-US" sz="2000" b="1" i="1" u="sng" dirty="0">
                <a:solidFill>
                  <a:schemeClr val="accent1"/>
                </a:solidFill>
              </a:rPr>
              <a:t>Invitation to a Covenant Relationship</a:t>
            </a:r>
          </a:p>
          <a:p>
            <a:pPr marL="285750" indent="-285750">
              <a:buFont typeface="Arial" panose="020B0604020202020204" pitchFamily="34" charset="0"/>
              <a:buChar char="•"/>
            </a:pPr>
            <a:r>
              <a:rPr lang="en-US" dirty="0"/>
              <a:t>God calls His people into covenant, rooted in His initiative.</a:t>
            </a:r>
            <a:endParaRPr lang="en-US" dirty="0">
              <a:ea typeface="ＭＳ Ｐゴシック" pitchFamily="-106" charset="-128"/>
            </a:endParaRPr>
          </a:p>
        </p:txBody>
      </p:sp>
      <p:sp>
        <p:nvSpPr>
          <p:cNvPr id="8" name="TextBox 7">
            <a:extLst>
              <a:ext uri="{FF2B5EF4-FFF2-40B4-BE49-F238E27FC236}">
                <a16:creationId xmlns:a16="http://schemas.microsoft.com/office/drawing/2014/main" id="{525ECC1D-615A-131E-34AE-DC13A9CFABE8}"/>
              </a:ext>
            </a:extLst>
          </p:cNvPr>
          <p:cNvSpPr txBox="1"/>
          <p:nvPr/>
        </p:nvSpPr>
        <p:spPr>
          <a:xfrm>
            <a:off x="312420" y="3494136"/>
            <a:ext cx="8001000" cy="677108"/>
          </a:xfrm>
          <a:prstGeom prst="rect">
            <a:avLst/>
          </a:prstGeom>
          <a:noFill/>
        </p:spPr>
        <p:txBody>
          <a:bodyPr wrap="square" rtlCol="0">
            <a:spAutoFit/>
          </a:bodyPr>
          <a:lstStyle/>
          <a:p>
            <a:r>
              <a:rPr lang="en-US" sz="2000" b="1" i="1" u="sng" dirty="0">
                <a:solidFill>
                  <a:schemeClr val="accent1"/>
                </a:solidFill>
              </a:rPr>
              <a:t>Invitation to a Global Vision</a:t>
            </a:r>
          </a:p>
          <a:p>
            <a:pPr marL="342900" indent="-342900">
              <a:buFont typeface="Arial" pitchFamily="34" charset="0"/>
              <a:buChar char="•"/>
            </a:pPr>
            <a:r>
              <a:rPr lang="en-US" dirty="0">
                <a:ea typeface="ＭＳ Ｐゴシック" pitchFamily="-106" charset="-128"/>
                <a:cs typeface="ＭＳ Ｐゴシック" pitchFamily="-106" charset="-128"/>
              </a:rPr>
              <a:t>Believers share in the mission of blessing the nations (</a:t>
            </a:r>
            <a:r>
              <a:rPr lang="en-US" b="1" dirty="0">
                <a:ea typeface="ＭＳ Ｐゴシック" pitchFamily="-106" charset="-128"/>
                <a:cs typeface="ＭＳ Ｐゴシック" pitchFamily="-106" charset="-128"/>
              </a:rPr>
              <a:t>Galatians 3:29</a:t>
            </a:r>
            <a:r>
              <a:rPr lang="en-US" dirty="0">
                <a:ea typeface="ＭＳ Ｐゴシック" pitchFamily="-106" charset="-128"/>
                <a:cs typeface="ＭＳ Ｐゴシック" pitchFamily="-106" charset="-128"/>
              </a:rPr>
              <a:t>).</a:t>
            </a:r>
            <a:endParaRPr lang="en-US" i="1" dirty="0"/>
          </a:p>
        </p:txBody>
      </p:sp>
      <p:sp>
        <p:nvSpPr>
          <p:cNvPr id="2" name="TextBox 1">
            <a:extLst>
              <a:ext uri="{FF2B5EF4-FFF2-40B4-BE49-F238E27FC236}">
                <a16:creationId xmlns:a16="http://schemas.microsoft.com/office/drawing/2014/main" id="{B5EB1607-C46F-1819-365E-A0FEE9099A28}"/>
              </a:ext>
            </a:extLst>
          </p:cNvPr>
          <p:cNvSpPr txBox="1"/>
          <p:nvPr/>
        </p:nvSpPr>
        <p:spPr>
          <a:xfrm>
            <a:off x="312420" y="4419600"/>
            <a:ext cx="8489576" cy="954107"/>
          </a:xfrm>
          <a:prstGeom prst="rect">
            <a:avLst/>
          </a:prstGeom>
          <a:noFill/>
        </p:spPr>
        <p:txBody>
          <a:bodyPr wrap="square" rtlCol="0">
            <a:spAutoFit/>
          </a:bodyPr>
          <a:lstStyle/>
          <a:p>
            <a:r>
              <a:rPr lang="en-US" sz="2000" b="1" i="1" u="sng" dirty="0">
                <a:solidFill>
                  <a:schemeClr val="accent1"/>
                </a:solidFill>
              </a:rPr>
              <a:t>Observation</a:t>
            </a:r>
          </a:p>
          <a:p>
            <a:pPr marL="285750" indent="-285750">
              <a:buFont typeface="Arial" panose="020B0604020202020204" pitchFamily="34" charset="0"/>
              <a:buChar char="•"/>
            </a:pPr>
            <a:r>
              <a:rPr lang="en-US" dirty="0">
                <a:ea typeface="ＭＳ Ｐゴシック" pitchFamily="-106" charset="-128"/>
                <a:cs typeface="ＭＳ Ｐゴシック" pitchFamily="-106" charset="-128"/>
              </a:rPr>
              <a:t>God’s invitation is to trust Him as Abraham did, to live as heirs of the promise, and to participate in His mission to the nations.</a:t>
            </a:r>
          </a:p>
        </p:txBody>
      </p:sp>
    </p:spTree>
    <p:extLst>
      <p:ext uri="{BB962C8B-B14F-4D97-AF65-F5344CB8AC3E}">
        <p14:creationId xmlns:p14="http://schemas.microsoft.com/office/powerpoint/2010/main" val="2495959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1000"/>
                                        <p:tgtEl>
                                          <p:spTgt spid="2"/>
                                        </p:tgtEl>
                                      </p:cBhvr>
                                    </p:animEffect>
                                    <p:anim calcmode="lin" valueType="num">
                                      <p:cBhvr>
                                        <p:cTn id="29" dur="1000" fill="hold"/>
                                        <p:tgtEl>
                                          <p:spTgt spid="2"/>
                                        </p:tgtEl>
                                        <p:attrNameLst>
                                          <p:attrName>ppt_x</p:attrName>
                                        </p:attrNameLst>
                                      </p:cBhvr>
                                      <p:tavLst>
                                        <p:tav tm="0">
                                          <p:val>
                                            <p:strVal val="#ppt_x"/>
                                          </p:val>
                                        </p:tav>
                                        <p:tav tm="100000">
                                          <p:val>
                                            <p:strVal val="#ppt_x"/>
                                          </p:val>
                                        </p:tav>
                                      </p:tavLst>
                                    </p:anim>
                                    <p:anim calcmode="lin" valueType="num">
                                      <p:cBhvr>
                                        <p:cTn id="30"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A89228-8411-2EC3-7CE1-EB7252C94DE7}"/>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97BEE45E-2145-82FA-434B-AB5E62EE4C8F}"/>
              </a:ext>
            </a:extLst>
          </p:cNvPr>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85000" lnSpcReduction="100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References to the Promise of Abraham</a:t>
            </a:r>
            <a:br>
              <a:rPr lang="en-US" dirty="0"/>
            </a:br>
            <a:r>
              <a:rPr lang="en-US" sz="2400" dirty="0">
                <a:solidFill>
                  <a:schemeClr val="tx2">
                    <a:lumMod val="60000"/>
                    <a:lumOff val="40000"/>
                  </a:schemeClr>
                </a:solidFill>
              </a:rPr>
              <a:t>In the NT – Promise Quoted or Paraphrased</a:t>
            </a:r>
          </a:p>
        </p:txBody>
      </p:sp>
      <p:sp>
        <p:nvSpPr>
          <p:cNvPr id="3" name="TextBox 2">
            <a:extLst>
              <a:ext uri="{FF2B5EF4-FFF2-40B4-BE49-F238E27FC236}">
                <a16:creationId xmlns:a16="http://schemas.microsoft.com/office/drawing/2014/main" id="{8BF7D094-8EBD-8A98-A206-37280D070A83}"/>
              </a:ext>
            </a:extLst>
          </p:cNvPr>
          <p:cNvSpPr txBox="1"/>
          <p:nvPr/>
        </p:nvSpPr>
        <p:spPr>
          <a:xfrm>
            <a:off x="381000" y="1143000"/>
            <a:ext cx="8534400" cy="5262979"/>
          </a:xfrm>
          <a:prstGeom prst="rect">
            <a:avLst/>
          </a:prstGeom>
          <a:noFill/>
        </p:spPr>
        <p:txBody>
          <a:bodyPr wrap="square" rtlCol="0">
            <a:spAutoFit/>
          </a:bodyPr>
          <a:lstStyle/>
          <a:p>
            <a:pPr fontAlgn="ctr"/>
            <a:r>
              <a:rPr lang="en-US" sz="1600" b="1" dirty="0">
                <a:ea typeface="ＭＳ Ｐゴシック" pitchFamily="-106" charset="-128"/>
                <a:cs typeface="ＭＳ Ｐゴシック" pitchFamily="-106" charset="-128"/>
              </a:rPr>
              <a:t>Luke 1:54-55</a:t>
            </a:r>
            <a:r>
              <a:rPr lang="en-US" sz="1600" dirty="0">
                <a:ea typeface="ＭＳ Ｐゴシック" pitchFamily="-106" charset="-128"/>
                <a:cs typeface="ＭＳ Ｐゴシック" pitchFamily="-106" charset="-128"/>
              </a:rPr>
              <a:t>  Mary’s </a:t>
            </a:r>
            <a:r>
              <a:rPr lang="en-US" sz="1600" i="1" dirty="0">
                <a:ea typeface="ＭＳ Ｐゴシック" pitchFamily="-106" charset="-128"/>
                <a:cs typeface="ＭＳ Ｐゴシック" pitchFamily="-106" charset="-128"/>
              </a:rPr>
              <a:t>Magnificat</a:t>
            </a:r>
            <a:r>
              <a:rPr lang="en-US" sz="1600" dirty="0">
                <a:ea typeface="ＭＳ Ｐゴシック" pitchFamily="-106" charset="-128"/>
                <a:cs typeface="ＭＳ Ｐゴシック" pitchFamily="-106" charset="-128"/>
              </a:rPr>
              <a:t> praises God for remembering His promise to Abraham and his offspring.</a:t>
            </a:r>
          </a:p>
          <a:p>
            <a:pPr fontAlgn="ctr"/>
            <a:r>
              <a:rPr lang="en-US" sz="1600" b="1" dirty="0">
                <a:ea typeface="ＭＳ Ｐゴシック" pitchFamily="-106" charset="-128"/>
                <a:cs typeface="ＭＳ Ｐゴシック" pitchFamily="-106" charset="-128"/>
              </a:rPr>
              <a:t>Luke 1:68-73</a:t>
            </a:r>
            <a:r>
              <a:rPr lang="en-US" sz="1600" dirty="0">
                <a:ea typeface="ＭＳ Ｐゴシック" pitchFamily="-106" charset="-128"/>
                <a:cs typeface="ＭＳ Ｐゴシック" pitchFamily="-106" charset="-128"/>
              </a:rPr>
              <a:t>  Zechariah rejoices that God has “remembered His holy covenant, the oath that He swore to Abraham.”</a:t>
            </a:r>
          </a:p>
          <a:p>
            <a:pPr fontAlgn="ctr"/>
            <a:r>
              <a:rPr lang="en-US" sz="1600" b="1" dirty="0">
                <a:ea typeface="ＭＳ Ｐゴシック" pitchFamily="-106" charset="-128"/>
                <a:cs typeface="ＭＳ Ｐゴシック" pitchFamily="-106" charset="-128"/>
              </a:rPr>
              <a:t>Acts 3:25</a:t>
            </a:r>
            <a:r>
              <a:rPr lang="en-US" sz="1600" dirty="0">
                <a:ea typeface="ＭＳ Ｐゴシック" pitchFamily="-106" charset="-128"/>
                <a:cs typeface="ＭＳ Ｐゴシック" pitchFamily="-106" charset="-128"/>
              </a:rPr>
              <a:t>  Peter cites Genesis 12:3: </a:t>
            </a:r>
            <a:r>
              <a:rPr lang="en-US" sz="1600" i="1" dirty="0">
                <a:ea typeface="ＭＳ Ｐゴシック" pitchFamily="-106" charset="-128"/>
                <a:cs typeface="ＭＳ Ｐゴシック" pitchFamily="-106" charset="-128"/>
              </a:rPr>
              <a:t>“In your offspring shall all the families of the earth be blessed.”</a:t>
            </a:r>
            <a:endParaRPr lang="en-US" sz="1600" dirty="0">
              <a:ea typeface="ＭＳ Ｐゴシック" pitchFamily="-106" charset="-128"/>
              <a:cs typeface="ＭＳ Ｐゴシック" pitchFamily="-106" charset="-128"/>
            </a:endParaRPr>
          </a:p>
          <a:p>
            <a:pPr fontAlgn="ctr"/>
            <a:r>
              <a:rPr lang="en-US" sz="1600" b="1" dirty="0">
                <a:ea typeface="ＭＳ Ｐゴシック" pitchFamily="-106" charset="-128"/>
                <a:cs typeface="ＭＳ Ｐゴシック" pitchFamily="-106" charset="-128"/>
              </a:rPr>
              <a:t>Acts 7:2-8</a:t>
            </a:r>
            <a:r>
              <a:rPr lang="en-US" sz="1600" dirty="0">
                <a:ea typeface="ＭＳ Ｐゴシック" pitchFamily="-106" charset="-128"/>
                <a:cs typeface="ＭＳ Ｐゴシック" pitchFamily="-106" charset="-128"/>
              </a:rPr>
              <a:t>  Stephen recounts the covenant with Abraham, including the promise of land and descendants.</a:t>
            </a:r>
          </a:p>
          <a:p>
            <a:pPr fontAlgn="ctr"/>
            <a:r>
              <a:rPr lang="en-US" sz="1600" b="1" dirty="0">
                <a:ea typeface="ＭＳ Ｐゴシック" pitchFamily="-106" charset="-128"/>
                <a:cs typeface="ＭＳ Ｐゴシック" pitchFamily="-106" charset="-128"/>
              </a:rPr>
              <a:t>Romans 4:3</a:t>
            </a:r>
            <a:r>
              <a:rPr lang="en-US" sz="1600" dirty="0">
                <a:ea typeface="ＭＳ Ｐゴシック" pitchFamily="-106" charset="-128"/>
                <a:cs typeface="ＭＳ Ｐゴシック" pitchFamily="-106" charset="-128"/>
              </a:rPr>
              <a:t>  Paul quotes Genesis 15:6: </a:t>
            </a:r>
            <a:r>
              <a:rPr lang="en-US" sz="1600" i="1" dirty="0">
                <a:ea typeface="ＭＳ Ｐゴシック" pitchFamily="-106" charset="-128"/>
                <a:cs typeface="ＭＳ Ｐゴシック" pitchFamily="-106" charset="-128"/>
              </a:rPr>
              <a:t>“Abraham believed God, and it was counted to him as righteousness.”</a:t>
            </a:r>
            <a:endParaRPr lang="en-US" sz="1600" dirty="0">
              <a:ea typeface="ＭＳ Ｐゴシック" pitchFamily="-106" charset="-128"/>
              <a:cs typeface="ＭＳ Ｐゴシック" pitchFamily="-106" charset="-128"/>
            </a:endParaRPr>
          </a:p>
          <a:p>
            <a:pPr fontAlgn="ctr"/>
            <a:r>
              <a:rPr lang="en-US" sz="1600" b="1" dirty="0">
                <a:ea typeface="ＭＳ Ｐゴシック" pitchFamily="-106" charset="-128"/>
                <a:cs typeface="ＭＳ Ｐゴシック" pitchFamily="-106" charset="-128"/>
              </a:rPr>
              <a:t>Romans 4:17-18</a:t>
            </a:r>
            <a:r>
              <a:rPr lang="en-US" sz="1600" dirty="0">
                <a:ea typeface="ＭＳ Ｐゴシック" pitchFamily="-106" charset="-128"/>
                <a:cs typeface="ＭＳ Ｐゴシック" pitchFamily="-106" charset="-128"/>
              </a:rPr>
              <a:t>  References God’s word in Genesis 17:5, </a:t>
            </a:r>
            <a:r>
              <a:rPr lang="en-US" sz="1600" i="1" dirty="0">
                <a:ea typeface="ＭＳ Ｐゴシック" pitchFamily="-106" charset="-128"/>
                <a:cs typeface="ＭＳ Ｐゴシック" pitchFamily="-106" charset="-128"/>
              </a:rPr>
              <a:t>“I have made you the father of many nations.”</a:t>
            </a:r>
            <a:endParaRPr lang="en-US" sz="1600" dirty="0">
              <a:ea typeface="ＭＳ Ｐゴシック" pitchFamily="-106" charset="-128"/>
              <a:cs typeface="ＭＳ Ｐゴシック" pitchFamily="-106" charset="-128"/>
            </a:endParaRPr>
          </a:p>
          <a:p>
            <a:pPr fontAlgn="ctr"/>
            <a:r>
              <a:rPr lang="en-US" sz="1600" b="1" dirty="0">
                <a:ea typeface="ＭＳ Ｐゴシック" pitchFamily="-106" charset="-128"/>
                <a:cs typeface="ＭＳ Ｐゴシック" pitchFamily="-106" charset="-128"/>
              </a:rPr>
              <a:t>Galatians 3:6-9</a:t>
            </a:r>
            <a:r>
              <a:rPr lang="en-US" sz="1600" dirty="0">
                <a:ea typeface="ＭＳ Ｐゴシック" pitchFamily="-106" charset="-128"/>
                <a:cs typeface="ＭＳ Ｐゴシック" pitchFamily="-106" charset="-128"/>
              </a:rPr>
              <a:t>  Cites Genesis 15:6 and 12:3 to show that the gospel was proclaimed beforehand to Abraham.</a:t>
            </a:r>
          </a:p>
          <a:p>
            <a:pPr fontAlgn="ctr"/>
            <a:r>
              <a:rPr lang="en-US" sz="1600" b="1" dirty="0">
                <a:ea typeface="ＭＳ Ｐゴシック" pitchFamily="-106" charset="-128"/>
                <a:cs typeface="ＭＳ Ｐゴシック" pitchFamily="-106" charset="-128"/>
              </a:rPr>
              <a:t>Galatians 3:16</a:t>
            </a:r>
            <a:r>
              <a:rPr lang="en-US" sz="1600" dirty="0">
                <a:ea typeface="ＭＳ Ｐゴシック" pitchFamily="-106" charset="-128"/>
                <a:cs typeface="ＭＳ Ｐゴシック" pitchFamily="-106" charset="-128"/>
              </a:rPr>
              <a:t>  Interprets “seed/offspring” in Genesis 12:7 as singular—fulfilled in Christ.</a:t>
            </a:r>
          </a:p>
          <a:p>
            <a:pPr fontAlgn="ctr"/>
            <a:r>
              <a:rPr lang="en-US" sz="1600" b="1" dirty="0">
                <a:ea typeface="ＭＳ Ｐゴシック" pitchFamily="-106" charset="-128"/>
                <a:cs typeface="ＭＳ Ｐゴシック" pitchFamily="-106" charset="-128"/>
              </a:rPr>
              <a:t>Hebrews 6:13-15</a:t>
            </a:r>
            <a:r>
              <a:rPr lang="en-US" sz="1600" dirty="0">
                <a:ea typeface="ＭＳ Ｐゴシック" pitchFamily="-106" charset="-128"/>
                <a:cs typeface="ＭＳ Ｐゴシック" pitchFamily="-106" charset="-128"/>
              </a:rPr>
              <a:t>  Mentions God swearing by Himself when He promised to bless and multiply Abraham (Genesis 22:16-17).</a:t>
            </a:r>
          </a:p>
          <a:p>
            <a:pPr fontAlgn="ctr"/>
            <a:r>
              <a:rPr lang="en-US" sz="1600" b="1" dirty="0">
                <a:ea typeface="ＭＳ Ｐゴシック" pitchFamily="-106" charset="-128"/>
                <a:cs typeface="ＭＳ Ｐゴシック" pitchFamily="-106" charset="-128"/>
              </a:rPr>
              <a:t>Hebrews 11:8-12, 17-19</a:t>
            </a:r>
            <a:r>
              <a:rPr lang="en-US" sz="1600" dirty="0">
                <a:ea typeface="ＭＳ Ｐゴシック" pitchFamily="-106" charset="-128"/>
                <a:cs typeface="ＭＳ Ｐゴシック" pitchFamily="-106" charset="-128"/>
              </a:rPr>
              <a:t>  Recounts Abraham’s faith in God’s promise of land, descendants, and resurrection hope.</a:t>
            </a:r>
          </a:p>
          <a:p>
            <a:pPr fontAlgn="ctr"/>
            <a:r>
              <a:rPr lang="en-US" sz="1600" b="1" dirty="0">
                <a:ea typeface="ＭＳ Ｐゴシック" pitchFamily="-106" charset="-128"/>
                <a:cs typeface="ＭＳ Ｐゴシック" pitchFamily="-106" charset="-128"/>
              </a:rPr>
              <a:t>James 2:21-23</a:t>
            </a:r>
            <a:r>
              <a:rPr lang="en-US" sz="1600" dirty="0">
                <a:ea typeface="ＭＳ Ｐゴシック" pitchFamily="-106" charset="-128"/>
                <a:cs typeface="ＭＳ Ｐゴシック" pitchFamily="-106" charset="-128"/>
              </a:rPr>
              <a:t>  Quotes Genesis 15:6, showing faith and works united in Abraham’s obedience.</a:t>
            </a:r>
            <a:endParaRPr lang="en-US" sz="2000" dirty="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2908257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9CF0DB-75BE-F127-324F-84032AA107F3}"/>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DF027ACF-AB54-DBB0-A9DE-034F9C64AE7D}"/>
              </a:ext>
            </a:extLst>
          </p:cNvPr>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Theology of the Promise</a:t>
            </a:r>
            <a:br>
              <a:rPr lang="en-US" dirty="0"/>
            </a:br>
            <a:r>
              <a:rPr lang="en-US" sz="2400" dirty="0">
                <a:solidFill>
                  <a:schemeClr val="tx2">
                    <a:lumMod val="60000"/>
                    <a:lumOff val="40000"/>
                  </a:schemeClr>
                </a:solidFill>
              </a:rPr>
              <a:t>Covenant Fulfillment in Christ and Believers</a:t>
            </a:r>
          </a:p>
        </p:txBody>
      </p:sp>
      <p:sp>
        <p:nvSpPr>
          <p:cNvPr id="3" name="TextBox 2">
            <a:extLst>
              <a:ext uri="{FF2B5EF4-FFF2-40B4-BE49-F238E27FC236}">
                <a16:creationId xmlns:a16="http://schemas.microsoft.com/office/drawing/2014/main" id="{C7689755-0C3E-7EDC-C1E8-ADB8F1195547}"/>
              </a:ext>
            </a:extLst>
          </p:cNvPr>
          <p:cNvSpPr txBox="1"/>
          <p:nvPr/>
        </p:nvSpPr>
        <p:spPr>
          <a:xfrm>
            <a:off x="381000" y="1305341"/>
            <a:ext cx="8534400" cy="4247317"/>
          </a:xfrm>
          <a:prstGeom prst="rect">
            <a:avLst/>
          </a:prstGeom>
          <a:noFill/>
        </p:spPr>
        <p:txBody>
          <a:bodyPr wrap="square" rtlCol="0">
            <a:spAutoFit/>
          </a:bodyPr>
          <a:lstStyle/>
          <a:p>
            <a:pPr fontAlgn="ctr"/>
            <a:r>
              <a:rPr lang="en-US" b="1" dirty="0">
                <a:ea typeface="ＭＳ Ｐゴシック" pitchFamily="-106" charset="-128"/>
                <a:cs typeface="ＭＳ Ｐゴシック" pitchFamily="-106" charset="-128"/>
              </a:rPr>
              <a:t>John 8:39-40, 56</a:t>
            </a:r>
            <a:r>
              <a:rPr lang="en-US" dirty="0">
                <a:ea typeface="ＭＳ Ｐゴシック" pitchFamily="-106" charset="-128"/>
                <a:cs typeface="ＭＳ Ｐゴシック" pitchFamily="-106" charset="-128"/>
              </a:rPr>
              <a:t>  Jesus claims Abraham rejoiced to see His day, revealing Abraham’s faith in the coming Messiah.</a:t>
            </a:r>
          </a:p>
          <a:p>
            <a:pPr fontAlgn="ctr"/>
            <a:r>
              <a:rPr lang="en-US" b="1" dirty="0">
                <a:ea typeface="ＭＳ Ｐゴシック" pitchFamily="-106" charset="-128"/>
                <a:cs typeface="ＭＳ Ｐゴシック" pitchFamily="-106" charset="-128"/>
              </a:rPr>
              <a:t>Romans 4:9-25</a:t>
            </a:r>
            <a:r>
              <a:rPr lang="en-US" dirty="0">
                <a:ea typeface="ＭＳ Ｐゴシック" pitchFamily="-106" charset="-128"/>
                <a:cs typeface="ＭＳ Ｐゴシック" pitchFamily="-106" charset="-128"/>
              </a:rPr>
              <a:t>  Paul argues that Abraham was justified by faith before circumcision, making him the father of all who believe.</a:t>
            </a:r>
          </a:p>
          <a:p>
            <a:pPr fontAlgn="ctr"/>
            <a:r>
              <a:rPr lang="en-US" b="1" dirty="0">
                <a:ea typeface="ＭＳ Ｐゴシック" pitchFamily="-106" charset="-128"/>
                <a:cs typeface="ＭＳ Ｐゴシック" pitchFamily="-106" charset="-128"/>
              </a:rPr>
              <a:t>Romans 9:6-8</a:t>
            </a:r>
            <a:r>
              <a:rPr lang="en-US" dirty="0">
                <a:ea typeface="ＭＳ Ｐゴシック" pitchFamily="-106" charset="-128"/>
                <a:cs typeface="ＭＳ Ｐゴシック" pitchFamily="-106" charset="-128"/>
              </a:rPr>
              <a:t>  “Not all who are descended from Israel belong to Israel”; true children of Abraham are those of the promise.</a:t>
            </a:r>
          </a:p>
          <a:p>
            <a:pPr fontAlgn="ctr"/>
            <a:r>
              <a:rPr lang="en-US" b="1" dirty="0">
                <a:ea typeface="ＭＳ Ｐゴシック" pitchFamily="-106" charset="-128"/>
                <a:cs typeface="ＭＳ Ｐゴシック" pitchFamily="-106" charset="-128"/>
              </a:rPr>
              <a:t>Galatians 3:14, 29</a:t>
            </a:r>
            <a:r>
              <a:rPr lang="en-US" dirty="0">
                <a:ea typeface="ＭＳ Ｐゴシック" pitchFamily="-106" charset="-128"/>
                <a:cs typeface="ＭＳ Ｐゴシック" pitchFamily="-106" charset="-128"/>
              </a:rPr>
              <a:t>  Believers in Christ receive </a:t>
            </a:r>
            <a:r>
              <a:rPr lang="en-US" i="1" dirty="0">
                <a:ea typeface="ＭＳ Ｐゴシック" pitchFamily="-106" charset="-128"/>
                <a:cs typeface="ＭＳ Ｐゴシック" pitchFamily="-106" charset="-128"/>
              </a:rPr>
              <a:t>the blessing of Abraham</a:t>
            </a:r>
            <a:r>
              <a:rPr lang="en-US" dirty="0">
                <a:ea typeface="ＭＳ Ｐゴシック" pitchFamily="-106" charset="-128"/>
                <a:cs typeface="ＭＳ Ｐゴシック" pitchFamily="-106" charset="-128"/>
              </a:rPr>
              <a:t>—the Spirit and inclusion as heirs.</a:t>
            </a:r>
          </a:p>
          <a:p>
            <a:pPr fontAlgn="ctr"/>
            <a:r>
              <a:rPr lang="en-US" b="1" dirty="0">
                <a:ea typeface="ＭＳ Ｐゴシック" pitchFamily="-106" charset="-128"/>
                <a:cs typeface="ＭＳ Ｐゴシック" pitchFamily="-106" charset="-128"/>
              </a:rPr>
              <a:t>Galatians 4:21-31</a:t>
            </a:r>
            <a:r>
              <a:rPr lang="en-US" dirty="0">
                <a:ea typeface="ＭＳ Ｐゴシック" pitchFamily="-106" charset="-128"/>
                <a:cs typeface="ＭＳ Ｐゴシック" pitchFamily="-106" charset="-128"/>
              </a:rPr>
              <a:t>  The allegory of Sarah and Hagar contrasts promise vs. law.</a:t>
            </a:r>
          </a:p>
          <a:p>
            <a:pPr fontAlgn="ctr"/>
            <a:r>
              <a:rPr lang="en-US" b="1" dirty="0">
                <a:ea typeface="ＭＳ Ｐゴシック" pitchFamily="-106" charset="-128"/>
                <a:cs typeface="ＭＳ Ｐゴシック" pitchFamily="-106" charset="-128"/>
              </a:rPr>
              <a:t>Ephesians 2:11-19</a:t>
            </a:r>
            <a:r>
              <a:rPr lang="en-US" dirty="0">
                <a:ea typeface="ＭＳ Ｐゴシック" pitchFamily="-106" charset="-128"/>
                <a:cs typeface="ＭＳ Ｐゴシック" pitchFamily="-106" charset="-128"/>
              </a:rPr>
              <a:t>  Gentiles are brought near and made fellow citizens, heirs of the promises once given to Israel.</a:t>
            </a:r>
          </a:p>
          <a:p>
            <a:pPr fontAlgn="ctr"/>
            <a:r>
              <a:rPr lang="en-US" b="1" dirty="0">
                <a:ea typeface="ＭＳ Ｐゴシック" pitchFamily="-106" charset="-128"/>
                <a:cs typeface="ＭＳ Ｐゴシック" pitchFamily="-106" charset="-128"/>
              </a:rPr>
              <a:t>Hebrews 11:13-16</a:t>
            </a:r>
            <a:r>
              <a:rPr lang="en-US" dirty="0">
                <a:ea typeface="ＭＳ Ｐゴシック" pitchFamily="-106" charset="-128"/>
                <a:cs typeface="ＭＳ Ｐゴシック" pitchFamily="-106" charset="-128"/>
              </a:rPr>
              <a:t>  Abraham looked for a heavenly city, showing the spiritual dimension of the promise.</a:t>
            </a:r>
          </a:p>
          <a:p>
            <a:pPr fontAlgn="ctr"/>
            <a:r>
              <a:rPr lang="en-US" b="1" dirty="0">
                <a:ea typeface="ＭＳ Ｐゴシック" pitchFamily="-106" charset="-128"/>
                <a:cs typeface="ＭＳ Ｐゴシック" pitchFamily="-106" charset="-128"/>
              </a:rPr>
              <a:t>Hebrews 13:20</a:t>
            </a:r>
            <a:r>
              <a:rPr lang="en-US" dirty="0">
                <a:ea typeface="ＭＳ Ｐゴシック" pitchFamily="-106" charset="-128"/>
                <a:cs typeface="ＭＳ Ｐゴシック" pitchFamily="-106" charset="-128"/>
              </a:rPr>
              <a:t>  Refers to the </a:t>
            </a:r>
            <a:r>
              <a:rPr lang="en-US" i="1" dirty="0">
                <a:ea typeface="ＭＳ Ｐゴシック" pitchFamily="-106" charset="-128"/>
                <a:cs typeface="ＭＳ Ｐゴシック" pitchFamily="-106" charset="-128"/>
              </a:rPr>
              <a:t>eternal covenant</a:t>
            </a:r>
            <a:r>
              <a:rPr lang="en-US" dirty="0">
                <a:ea typeface="ＭＳ Ｐゴシック" pitchFamily="-106" charset="-128"/>
                <a:cs typeface="ＭＳ Ｐゴシック" pitchFamily="-106" charset="-128"/>
              </a:rPr>
              <a:t> that fulfills God’s promises through Christ’s blood.</a:t>
            </a:r>
          </a:p>
        </p:txBody>
      </p:sp>
    </p:spTree>
    <p:extLst>
      <p:ext uri="{BB962C8B-B14F-4D97-AF65-F5344CB8AC3E}">
        <p14:creationId xmlns:p14="http://schemas.microsoft.com/office/powerpoint/2010/main" val="2177872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98ADE1-2C8C-21E7-5FDE-FFE1A071B00A}"/>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D94A5CF1-165E-DAAA-3E87-1F7577626A14}"/>
              </a:ext>
            </a:extLst>
          </p:cNvPr>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Promise Extended to the Nations</a:t>
            </a:r>
            <a:br>
              <a:rPr lang="en-US" dirty="0"/>
            </a:br>
            <a:r>
              <a:rPr lang="en-US" sz="2400" dirty="0">
                <a:solidFill>
                  <a:schemeClr val="tx2">
                    <a:lumMod val="60000"/>
                    <a:lumOff val="40000"/>
                  </a:schemeClr>
                </a:solidFill>
              </a:rPr>
              <a:t>Abraham’s Blessing &amp; the Global Mission of the Church</a:t>
            </a:r>
          </a:p>
        </p:txBody>
      </p:sp>
      <p:sp>
        <p:nvSpPr>
          <p:cNvPr id="3" name="TextBox 2">
            <a:extLst>
              <a:ext uri="{FF2B5EF4-FFF2-40B4-BE49-F238E27FC236}">
                <a16:creationId xmlns:a16="http://schemas.microsoft.com/office/drawing/2014/main" id="{A47AE336-45F3-7EB0-7AAC-208FEB422137}"/>
              </a:ext>
            </a:extLst>
          </p:cNvPr>
          <p:cNvSpPr txBox="1"/>
          <p:nvPr/>
        </p:nvSpPr>
        <p:spPr>
          <a:xfrm>
            <a:off x="381000" y="1305341"/>
            <a:ext cx="8534400" cy="3416320"/>
          </a:xfrm>
          <a:prstGeom prst="rect">
            <a:avLst/>
          </a:prstGeom>
          <a:noFill/>
        </p:spPr>
        <p:txBody>
          <a:bodyPr wrap="square" rtlCol="0">
            <a:spAutoFit/>
          </a:bodyPr>
          <a:lstStyle/>
          <a:p>
            <a:pPr fontAlgn="ctr"/>
            <a:r>
              <a:rPr lang="en-US" b="1" dirty="0">
                <a:ea typeface="ＭＳ Ｐゴシック" pitchFamily="-106" charset="-128"/>
                <a:cs typeface="ＭＳ Ｐゴシック" pitchFamily="-106" charset="-128"/>
              </a:rPr>
              <a:t>Matthew 8:11-12</a:t>
            </a:r>
            <a:r>
              <a:rPr lang="en-US" dirty="0">
                <a:ea typeface="ＭＳ Ｐゴシック" pitchFamily="-106" charset="-128"/>
                <a:cs typeface="ＭＳ Ｐゴシック" pitchFamily="-106" charset="-128"/>
              </a:rPr>
              <a:t>  Jesus says many from east and west will recline with Abraham in the kingdom.</a:t>
            </a:r>
          </a:p>
          <a:p>
            <a:pPr fontAlgn="ctr"/>
            <a:r>
              <a:rPr lang="en-US" b="1" dirty="0">
                <a:ea typeface="ＭＳ Ｐゴシック" pitchFamily="-106" charset="-128"/>
                <a:cs typeface="ＭＳ Ｐゴシック" pitchFamily="-106" charset="-128"/>
              </a:rPr>
              <a:t>Luke 13:28-29</a:t>
            </a:r>
            <a:r>
              <a:rPr lang="en-US" dirty="0">
                <a:ea typeface="ＭＳ Ｐゴシック" pitchFamily="-106" charset="-128"/>
                <a:cs typeface="ＭＳ Ｐゴシック" pitchFamily="-106" charset="-128"/>
              </a:rPr>
              <a:t>  Echoes the same image of Gentiles included with the patriarchs.</a:t>
            </a:r>
          </a:p>
          <a:p>
            <a:pPr fontAlgn="ctr"/>
            <a:r>
              <a:rPr lang="en-US" b="1" dirty="0">
                <a:ea typeface="ＭＳ Ｐゴシック" pitchFamily="-106" charset="-128"/>
                <a:cs typeface="ＭＳ Ｐゴシック" pitchFamily="-106" charset="-128"/>
              </a:rPr>
              <a:t>Acts 13:32-33</a:t>
            </a:r>
            <a:r>
              <a:rPr lang="en-US" dirty="0">
                <a:ea typeface="ＭＳ Ｐゴシック" pitchFamily="-106" charset="-128"/>
                <a:cs typeface="ＭＳ Ｐゴシック" pitchFamily="-106" charset="-128"/>
              </a:rPr>
              <a:t>  Paul calls the resurrection “the good news that God promised to the fathers.”</a:t>
            </a:r>
          </a:p>
          <a:p>
            <a:pPr fontAlgn="ctr"/>
            <a:r>
              <a:rPr lang="en-US" b="1" dirty="0">
                <a:ea typeface="ＭＳ Ｐゴシック" pitchFamily="-106" charset="-128"/>
                <a:cs typeface="ＭＳ Ｐゴシック" pitchFamily="-106" charset="-128"/>
              </a:rPr>
              <a:t>Romans 15:8-12</a:t>
            </a:r>
            <a:r>
              <a:rPr lang="en-US" dirty="0">
                <a:ea typeface="ＭＳ Ｐゴシック" pitchFamily="-106" charset="-128"/>
                <a:cs typeface="ＭＳ Ｐゴシック" pitchFamily="-106" charset="-128"/>
              </a:rPr>
              <a:t>  Paul teaches that Christ confirmed the promises to the patriarchs so the Gentiles might glorify God.</a:t>
            </a:r>
          </a:p>
          <a:p>
            <a:pPr fontAlgn="ctr"/>
            <a:r>
              <a:rPr lang="en-US" b="1" dirty="0">
                <a:ea typeface="ＭＳ Ｐゴシック" pitchFamily="-106" charset="-128"/>
                <a:cs typeface="ＭＳ Ｐゴシック" pitchFamily="-106" charset="-128"/>
              </a:rPr>
              <a:t>Galatians 3:7-9</a:t>
            </a:r>
            <a:r>
              <a:rPr lang="en-US" dirty="0">
                <a:ea typeface="ＭＳ Ｐゴシック" pitchFamily="-106" charset="-128"/>
                <a:cs typeface="ＭＳ Ｐゴシック" pitchFamily="-106" charset="-128"/>
              </a:rPr>
              <a:t>  Those of faith are blessed along with Abraham, the man of faith.</a:t>
            </a:r>
          </a:p>
          <a:p>
            <a:pPr fontAlgn="ctr"/>
            <a:r>
              <a:rPr lang="en-US" b="1" dirty="0">
                <a:ea typeface="ＭＳ Ｐゴシック" pitchFamily="-106" charset="-128"/>
                <a:cs typeface="ＭＳ Ｐゴシック" pitchFamily="-106" charset="-128"/>
              </a:rPr>
              <a:t>Galatians 3:28-29</a:t>
            </a:r>
            <a:r>
              <a:rPr lang="en-US" dirty="0">
                <a:ea typeface="ＭＳ Ｐゴシック" pitchFamily="-106" charset="-128"/>
                <a:cs typeface="ＭＳ Ｐゴシック" pitchFamily="-106" charset="-128"/>
              </a:rPr>
              <a:t>  In Christ, all are one; Jew, Greek, slave, free, male, female; and heirs according to promise.</a:t>
            </a:r>
          </a:p>
          <a:p>
            <a:pPr fontAlgn="ctr"/>
            <a:r>
              <a:rPr lang="en-US" b="1" dirty="0">
                <a:ea typeface="ＭＳ Ｐゴシック" pitchFamily="-106" charset="-128"/>
                <a:cs typeface="ＭＳ Ｐゴシック" pitchFamily="-106" charset="-128"/>
              </a:rPr>
              <a:t>Ephesians 3:6</a:t>
            </a:r>
            <a:r>
              <a:rPr lang="en-US" dirty="0">
                <a:ea typeface="ＭＳ Ｐゴシック" pitchFamily="-106" charset="-128"/>
                <a:cs typeface="ＭＳ Ｐゴシック" pitchFamily="-106" charset="-128"/>
              </a:rPr>
              <a:t>  Gentiles are “fellow heirs, members of the same body, and partakers of the promise in Christ Jesus through the gospel.”</a:t>
            </a:r>
          </a:p>
        </p:txBody>
      </p:sp>
    </p:spTree>
    <p:extLst>
      <p:ext uri="{BB962C8B-B14F-4D97-AF65-F5344CB8AC3E}">
        <p14:creationId xmlns:p14="http://schemas.microsoft.com/office/powerpoint/2010/main" val="4292894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B11EA5-1E10-E18B-40F3-C2C9E1870F2A}"/>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85B9AF25-C344-3519-A4C1-F4782326F362}"/>
              </a:ext>
            </a:extLst>
          </p:cNvPr>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Promise as our Destiny in Hope</a:t>
            </a:r>
            <a:br>
              <a:rPr lang="en-US" dirty="0"/>
            </a:br>
            <a:r>
              <a:rPr lang="en-US" sz="2400" dirty="0">
                <a:solidFill>
                  <a:schemeClr val="tx2">
                    <a:lumMod val="60000"/>
                    <a:lumOff val="40000"/>
                  </a:schemeClr>
                </a:solidFill>
              </a:rPr>
              <a:t>Our Final Inheritance and Eternal Life</a:t>
            </a:r>
          </a:p>
        </p:txBody>
      </p:sp>
      <p:sp>
        <p:nvSpPr>
          <p:cNvPr id="3" name="TextBox 2">
            <a:extLst>
              <a:ext uri="{FF2B5EF4-FFF2-40B4-BE49-F238E27FC236}">
                <a16:creationId xmlns:a16="http://schemas.microsoft.com/office/drawing/2014/main" id="{540E4BD6-6B7F-6E5D-5A22-55221F83ECC8}"/>
              </a:ext>
            </a:extLst>
          </p:cNvPr>
          <p:cNvSpPr txBox="1"/>
          <p:nvPr/>
        </p:nvSpPr>
        <p:spPr>
          <a:xfrm>
            <a:off x="381000" y="1305341"/>
            <a:ext cx="8534400" cy="2308324"/>
          </a:xfrm>
          <a:prstGeom prst="rect">
            <a:avLst/>
          </a:prstGeom>
          <a:noFill/>
        </p:spPr>
        <p:txBody>
          <a:bodyPr wrap="square" rtlCol="0">
            <a:spAutoFit/>
          </a:bodyPr>
          <a:lstStyle/>
          <a:p>
            <a:pPr fontAlgn="ctr"/>
            <a:r>
              <a:rPr lang="en-US" b="1" dirty="0">
                <a:ea typeface="ＭＳ Ｐゴシック" pitchFamily="-106" charset="-128"/>
                <a:cs typeface="ＭＳ Ｐゴシック" pitchFamily="-106" charset="-128"/>
              </a:rPr>
              <a:t>Romans 4:13</a:t>
            </a:r>
            <a:r>
              <a:rPr lang="en-US" dirty="0">
                <a:ea typeface="ＭＳ Ｐゴシック" pitchFamily="-106" charset="-128"/>
                <a:cs typeface="ＭＳ Ｐゴシック" pitchFamily="-106" charset="-128"/>
              </a:rPr>
              <a:t>  Abraham and his offspring receive “the promise that he would be heir of the world.”</a:t>
            </a:r>
          </a:p>
          <a:p>
            <a:pPr fontAlgn="ctr"/>
            <a:r>
              <a:rPr lang="en-US" b="1" dirty="0">
                <a:ea typeface="ＭＳ Ｐゴシック" pitchFamily="-106" charset="-128"/>
                <a:cs typeface="ＭＳ Ｐゴシック" pitchFamily="-106" charset="-128"/>
              </a:rPr>
              <a:t>Hebrews 6:18-20</a:t>
            </a:r>
            <a:r>
              <a:rPr lang="en-US" dirty="0">
                <a:ea typeface="ＭＳ Ｐゴシック" pitchFamily="-106" charset="-128"/>
                <a:cs typeface="ＭＳ Ｐゴシック" pitchFamily="-106" charset="-128"/>
              </a:rPr>
              <a:t>  The hope set before us is anchored in God’s unchangeable promise to Abraham.</a:t>
            </a:r>
          </a:p>
          <a:p>
            <a:pPr fontAlgn="ctr"/>
            <a:r>
              <a:rPr lang="en-US" b="1" dirty="0">
                <a:ea typeface="ＭＳ Ｐゴシック" pitchFamily="-106" charset="-128"/>
                <a:cs typeface="ＭＳ Ｐゴシック" pitchFamily="-106" charset="-128"/>
              </a:rPr>
              <a:t>Hebrews 11:39-40 </a:t>
            </a:r>
            <a:r>
              <a:rPr lang="en-US" dirty="0">
                <a:ea typeface="ＭＳ Ｐゴシック" pitchFamily="-106" charset="-128"/>
                <a:cs typeface="ＭＳ Ｐゴシック" pitchFamily="-106" charset="-128"/>
              </a:rPr>
              <a:t> The faithful, including Abraham, did not receive the promise in full, anticipating perfection in Christ.</a:t>
            </a:r>
          </a:p>
          <a:p>
            <a:pPr fontAlgn="ctr"/>
            <a:r>
              <a:rPr lang="en-US" b="1" dirty="0">
                <a:ea typeface="ＭＳ Ｐゴシック" pitchFamily="-106" charset="-128"/>
                <a:cs typeface="ＭＳ Ｐゴシック" pitchFamily="-106" charset="-128"/>
              </a:rPr>
              <a:t>2 Peter 3:13</a:t>
            </a:r>
            <a:r>
              <a:rPr lang="en-US" dirty="0">
                <a:ea typeface="ＭＳ Ｐゴシック" pitchFamily="-106" charset="-128"/>
                <a:cs typeface="ＭＳ Ｐゴシック" pitchFamily="-106" charset="-128"/>
              </a:rPr>
              <a:t>  The ultimate inheritance of the new heavens and new earth fulfills the faith of Abraham, the “heir of the world.”</a:t>
            </a:r>
          </a:p>
        </p:txBody>
      </p:sp>
    </p:spTree>
    <p:extLst>
      <p:ext uri="{BB962C8B-B14F-4D97-AF65-F5344CB8AC3E}">
        <p14:creationId xmlns:p14="http://schemas.microsoft.com/office/powerpoint/2010/main" val="3529601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PPT_Template_2010SummerSchoo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UPCRC_Powerpoint_Template_with I-Mar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PPT_Template_2010SummerSchool</Template>
  <TotalTime>30442</TotalTime>
  <Words>3316</Words>
  <Application>Microsoft Office PowerPoint</Application>
  <PresentationFormat>On-screen Show (4:3)</PresentationFormat>
  <Paragraphs>234</Paragraphs>
  <Slides>9</Slides>
  <Notes>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9</vt:i4>
      </vt:variant>
    </vt:vector>
  </HeadingPairs>
  <TitlesOfParts>
    <vt:vector size="15" baseType="lpstr">
      <vt:lpstr>ＭＳ Ｐゴシック</vt:lpstr>
      <vt:lpstr>Arial</vt:lpstr>
      <vt:lpstr>Arial Narrow</vt:lpstr>
      <vt:lpstr>Calibri</vt:lpstr>
      <vt:lpstr>PPT_Template_2010SummerSchool</vt:lpstr>
      <vt:lpstr>1_UPCRC_Powerpoint_Template_with I-Mark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Pennington</dc:creator>
  <cp:lastModifiedBy>Phil Pennington</cp:lastModifiedBy>
  <cp:revision>1236</cp:revision>
  <cp:lastPrinted>2025-09-28T01:31:55Z</cp:lastPrinted>
  <dcterms:created xsi:type="dcterms:W3CDTF">2010-06-16T02:58:04Z</dcterms:created>
  <dcterms:modified xsi:type="dcterms:W3CDTF">2025-10-12T11:52:24Z</dcterms:modified>
</cp:coreProperties>
</file>