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4"/>
  </p:notesMasterIdLst>
  <p:sldIdLst>
    <p:sldId id="395" r:id="rId3"/>
    <p:sldId id="427" r:id="rId4"/>
    <p:sldId id="452" r:id="rId5"/>
    <p:sldId id="499" r:id="rId6"/>
    <p:sldId id="453" r:id="rId7"/>
    <p:sldId id="454" r:id="rId8"/>
    <p:sldId id="455" r:id="rId9"/>
    <p:sldId id="458" r:id="rId10"/>
    <p:sldId id="456" r:id="rId11"/>
    <p:sldId id="459" r:id="rId12"/>
    <p:sldId id="460" r:id="rId13"/>
    <p:sldId id="464" r:id="rId14"/>
    <p:sldId id="461" r:id="rId15"/>
    <p:sldId id="465" r:id="rId16"/>
    <p:sldId id="457" r:id="rId17"/>
    <p:sldId id="463" r:id="rId18"/>
    <p:sldId id="462" r:id="rId19"/>
    <p:sldId id="472" r:id="rId20"/>
    <p:sldId id="501" r:id="rId21"/>
    <p:sldId id="500" r:id="rId22"/>
    <p:sldId id="502" r:id="rId2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4490" autoAdjust="0"/>
  </p:normalViewPr>
  <p:slideViewPr>
    <p:cSldViewPr>
      <p:cViewPr varScale="1">
        <p:scale>
          <a:sx n="117" d="100"/>
          <a:sy n="117" d="100"/>
        </p:scale>
        <p:origin x="2640" y="132"/>
      </p:cViewPr>
      <p:guideLst>
        <p:guide orient="horz" pos="2160"/>
        <p:guide pos="2880"/>
      </p:guideLst>
    </p:cSldViewPr>
  </p:slideViewPr>
  <p:notesTextViewPr>
    <p:cViewPr>
      <p:scale>
        <a:sx n="1" d="1"/>
        <a:sy n="1" d="1"/>
      </p:scale>
      <p:origin x="0" y="-54"/>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10/13/2024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787631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a:t>
            </a:r>
          </a:p>
          <a:p>
            <a:r>
              <a:rPr lang="en-US" dirty="0"/>
              <a:t>What if the high priest had asked similar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r>
              <a:rPr lang="en-US" dirty="0"/>
              <a:t>Elements of a World-View</a:t>
            </a:r>
          </a:p>
          <a:p>
            <a:pPr marL="228600" indent="-228600">
              <a:buAutoNum type="arabicPeriod"/>
            </a:pPr>
            <a:r>
              <a:rPr lang="en-US" dirty="0"/>
              <a:t>Origins</a:t>
            </a:r>
          </a:p>
          <a:p>
            <a:pPr marL="228600" indent="-228600">
              <a:buAutoNum type="arabicPeriod"/>
            </a:pPr>
            <a:r>
              <a:rPr lang="en-US" dirty="0"/>
              <a:t>Meaning</a:t>
            </a:r>
          </a:p>
          <a:p>
            <a:pPr marL="228600" indent="-228600">
              <a:buAutoNum type="arabicPeriod"/>
            </a:pPr>
            <a:r>
              <a:rPr lang="en-US" dirty="0"/>
              <a:t>Morality</a:t>
            </a:r>
          </a:p>
          <a:p>
            <a:pPr marL="228600" indent="-228600">
              <a:buAutoNum type="arabicPeriod"/>
            </a:pPr>
            <a:r>
              <a:rPr lang="en-US" dirty="0"/>
              <a:t>Destiny</a:t>
            </a:r>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45244-1441-892E-1BF8-A9091D05D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89A2C-6D23-727F-F466-13E19CA14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3DD32-B139-9CF1-1015-5C928E73723D}"/>
              </a:ext>
            </a:extLst>
          </p:cNvPr>
          <p:cNvSpPr>
            <a:spLocks noGrp="1"/>
          </p:cNvSpPr>
          <p:nvPr>
            <p:ph type="body" idx="1"/>
          </p:nvPr>
        </p:nvSpPr>
        <p:spPr/>
        <p:txBody>
          <a:bodyPr>
            <a:normAutofit/>
          </a:bodyPr>
          <a:lstStyle/>
          <a:p>
            <a:endParaRPr lang="en-US" dirty="0"/>
          </a:p>
          <a:p>
            <a:pPr marL="228600" indent="-228600">
              <a:buAutoNum type="arabicPeriod"/>
            </a:pPr>
            <a:r>
              <a:rPr lang="en-US" dirty="0"/>
              <a:t>Ps 1-2 were one in the Hebrew.  </a:t>
            </a:r>
          </a:p>
          <a:p>
            <a:pPr marL="228600" indent="-228600">
              <a:buAutoNum type="arabicPeriod"/>
            </a:pPr>
            <a:r>
              <a:rPr lang="en-US" dirty="0"/>
              <a:t>Psalm 1 begins with a “beatitude”;  Psalm 2 ends with a “beatitude”.</a:t>
            </a:r>
          </a:p>
          <a:p>
            <a:pPr marL="228600" indent="-228600">
              <a:buAutoNum type="arabicPeriod"/>
            </a:pPr>
            <a:r>
              <a:rPr lang="en-US" dirty="0"/>
              <a:t>“The man” of v1 is singular; i.e. a specific man – the Messiah</a:t>
            </a:r>
          </a:p>
          <a:p>
            <a:pPr marL="228600" indent="-228600">
              <a:buAutoNum type="arabicPeriod"/>
            </a:pPr>
            <a:r>
              <a:rPr lang="en-US" dirty="0"/>
              <a:t>There are 3 places that the Just Man </a:t>
            </a:r>
            <a:r>
              <a:rPr lang="en-US" u="sng" dirty="0"/>
              <a:t>will not</a:t>
            </a:r>
            <a:r>
              <a:rPr lang="en-US" dirty="0"/>
              <a:t> be found:  </a:t>
            </a:r>
          </a:p>
          <a:p>
            <a:pPr marL="685800" lvl="1" indent="-228600">
              <a:buAutoNum type="arabicPeriod"/>
            </a:pPr>
            <a:r>
              <a:rPr lang="en-US" dirty="0"/>
              <a:t>Following the counsel of the godless</a:t>
            </a:r>
          </a:p>
          <a:p>
            <a:pPr marL="685800" lvl="1" indent="-228600">
              <a:buAutoNum type="arabicPeriod"/>
            </a:pPr>
            <a:r>
              <a:rPr lang="en-US" dirty="0"/>
              <a:t>Standing in the way that sinners go</a:t>
            </a:r>
          </a:p>
          <a:p>
            <a:pPr marL="685800" lvl="1" indent="-228600">
              <a:buAutoNum type="arabicPeriod"/>
            </a:pPr>
            <a:r>
              <a:rPr lang="en-US" dirty="0"/>
              <a:t>Seated amongst the scoffers (i.e. the consummate fools)</a:t>
            </a:r>
          </a:p>
          <a:p>
            <a:pPr marL="228600" lvl="0" indent="-228600">
              <a:buAutoNum type="arabicPeriod"/>
            </a:pPr>
            <a:r>
              <a:rPr lang="en-US" dirty="0"/>
              <a:t>What does the Just man do?</a:t>
            </a:r>
          </a:p>
          <a:p>
            <a:pPr marL="685800" lvl="1" indent="-228600">
              <a:buAutoNum type="arabicPeriod"/>
            </a:pPr>
            <a:r>
              <a:rPr lang="en-US" dirty="0"/>
              <a:t>Delights in God’s Law</a:t>
            </a:r>
          </a:p>
          <a:p>
            <a:pPr marL="685800" lvl="1" indent="-228600">
              <a:buAutoNum type="arabicPeriod"/>
            </a:pPr>
            <a:r>
              <a:rPr lang="en-US" dirty="0"/>
              <a:t>Muses on the Law day and night</a:t>
            </a:r>
          </a:p>
          <a:p>
            <a:pPr marL="685800" lvl="1" indent="-228600">
              <a:buAutoNum type="arabicPeriod"/>
            </a:pPr>
            <a:r>
              <a:rPr lang="en-US" dirty="0"/>
              <a:t>Firmly planted to persevere in producing fruit</a:t>
            </a:r>
          </a:p>
          <a:p>
            <a:pPr marL="228600" lvl="0" indent="-228600">
              <a:buAutoNum type="arabicPeriod"/>
            </a:pPr>
            <a:r>
              <a:rPr lang="en-US" dirty="0"/>
              <a:t>Who are the Sinners?  </a:t>
            </a:r>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5BC56C0-434C-408D-4FE6-58268F75A093}"/>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228634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92500" lnSpcReduction="20000"/>
          </a:bodyPr>
          <a:lstStyle/>
          <a:p>
            <a:endParaRPr lang="en-US" dirty="0"/>
          </a:p>
          <a:p>
            <a:r>
              <a:rPr lang="en-US" dirty="0"/>
              <a:t>Psalm 2</a:t>
            </a:r>
          </a:p>
          <a:p>
            <a:pPr marL="228600" indent="-228600">
              <a:buAutoNum type="arabicPeriod"/>
            </a:pPr>
            <a:r>
              <a:rPr lang="en-US" dirty="0"/>
              <a:t>Quoted 7 times in the NT</a:t>
            </a:r>
          </a:p>
          <a:p>
            <a:pPr marL="685800" lvl="1" indent="-228600">
              <a:buAutoNum type="arabicPeriod"/>
            </a:pPr>
            <a:r>
              <a:rPr lang="en-US" dirty="0"/>
              <a:t>Acts 4:24-28; Acts 13:33</a:t>
            </a:r>
          </a:p>
          <a:p>
            <a:pPr marL="685800" lvl="1" indent="-228600">
              <a:buAutoNum type="arabicPeriod"/>
            </a:pPr>
            <a:r>
              <a:rPr lang="en-US" dirty="0"/>
              <a:t>Heb 1:5; 5:5</a:t>
            </a:r>
          </a:p>
          <a:p>
            <a:pPr marL="685800" lvl="1" indent="-228600">
              <a:buAutoNum type="arabicPeriod"/>
            </a:pPr>
            <a:r>
              <a:rPr lang="en-US" dirty="0"/>
              <a:t>Rev 2:27; 12:5; 19:15</a:t>
            </a:r>
          </a:p>
          <a:p>
            <a:pPr marL="228600" lvl="0" indent="-228600">
              <a:buAutoNum type="arabicPeriod"/>
            </a:pPr>
            <a:r>
              <a:rPr lang="en-US" b="1" dirty="0"/>
              <a:t>Messianic Titles</a:t>
            </a:r>
          </a:p>
          <a:p>
            <a:pPr marL="685800" lvl="1" indent="-228600">
              <a:buAutoNum type="arabicPeriod"/>
            </a:pPr>
            <a:r>
              <a:rPr lang="en-US" dirty="0"/>
              <a:t>V2. Anointed</a:t>
            </a:r>
          </a:p>
          <a:p>
            <a:pPr marL="685800" lvl="1" indent="-228600">
              <a:buAutoNum type="arabicPeriod"/>
            </a:pPr>
            <a:r>
              <a:rPr lang="en-US" dirty="0"/>
              <a:t>V6. King</a:t>
            </a:r>
          </a:p>
          <a:p>
            <a:pPr marL="685800" lvl="1" indent="-228600">
              <a:buAutoNum type="arabicPeriod"/>
            </a:pPr>
            <a:r>
              <a:rPr lang="en-US" dirty="0"/>
              <a:t>V7. My Son</a:t>
            </a:r>
          </a:p>
          <a:p>
            <a:pPr marL="685800" lvl="1" indent="-228600">
              <a:buAutoNum type="arabicPeriod"/>
            </a:pPr>
            <a:r>
              <a:rPr lang="en-US" dirty="0"/>
              <a:t>V11. Lord</a:t>
            </a:r>
          </a:p>
          <a:p>
            <a:pPr marL="228600" lvl="0" indent="-228600">
              <a:buAutoNum type="arabicPeriod"/>
            </a:pPr>
            <a:r>
              <a:rPr lang="en-US" b="1"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228600" lvl="0" indent="-228600">
              <a:buAutoNum type="arabicPeriod"/>
            </a:pPr>
            <a:r>
              <a:rPr lang="en-US" b="1" dirty="0"/>
              <a:t>Psalm 2:7 – You are My Son, Today I have begotten You</a:t>
            </a:r>
          </a:p>
          <a:p>
            <a:pPr marL="685800" lvl="1" indent="-228600">
              <a:buAutoNum type="arabicPeriod"/>
            </a:pPr>
            <a:r>
              <a:rPr lang="en-US" dirty="0"/>
              <a:t>Birth (Luke 1:35), Baptism (Luke 3:22), Transfiguration (Luke 9:35) </a:t>
            </a:r>
          </a:p>
          <a:p>
            <a:pPr marL="685800" lvl="1" indent="-228600">
              <a:buAutoNum type="arabicPeriod"/>
            </a:pPr>
            <a:r>
              <a:rPr lang="en-US" dirty="0"/>
              <a:t>Acts 13:32-34 – Linked with His incarnation and His resurrection</a:t>
            </a:r>
          </a:p>
          <a:p>
            <a:pPr marL="685800" lvl="1" indent="-228600">
              <a:buAutoNum type="arabicPeriod"/>
            </a:pPr>
            <a:r>
              <a:rPr lang="en-US" dirty="0"/>
              <a:t>Hebrews 5:5 – In connection with His exaltation as our High Priest</a:t>
            </a:r>
          </a:p>
          <a:p>
            <a:pPr marL="228600" lvl="0" indent="-228600">
              <a:buAutoNum type="arabicPeriod"/>
            </a:pPr>
            <a:r>
              <a:rPr lang="en-US" b="1" dirty="0"/>
              <a:t>Heir – Your inheritance</a:t>
            </a:r>
          </a:p>
          <a:p>
            <a:pPr marL="685800" lvl="1" indent="-228600">
              <a:buAutoNum type="arabicPeriod"/>
            </a:pPr>
            <a:r>
              <a:rPr lang="en-US" dirty="0"/>
              <a:t>The shepherd’s rod representing authority</a:t>
            </a:r>
          </a:p>
          <a:p>
            <a:pPr marL="685800" lvl="1" indent="-228600">
              <a:buAutoNum type="arabicPeriod"/>
            </a:pPr>
            <a:r>
              <a:rPr lang="en-US" dirty="0"/>
              <a:t>But a rod of iron to use on the rebel nations (Rev 2:27; 12:5; 19:15; Ps 110:2)</a:t>
            </a:r>
          </a:p>
          <a:p>
            <a:pPr marL="228600" lvl="0" indent="-228600">
              <a:buAutoNum type="arabicPeriod"/>
            </a:pPr>
            <a:r>
              <a:rPr lang="en-US" b="1" dirty="0"/>
              <a:t>Reconciliation – the Spirit’s call – “with trembling kiss His feet”</a:t>
            </a:r>
          </a:p>
          <a:p>
            <a:pPr marL="685800" lvl="1" indent="-228600">
              <a:buAutoNum type="arabicPeriod"/>
            </a:pPr>
            <a:r>
              <a:rPr lang="en-US" dirty="0"/>
              <a:t>Kiss the Son – to the kings and judges – true wisdom is reconciliation while there is time and before judgement falls</a:t>
            </a:r>
          </a:p>
          <a:p>
            <a:pPr marL="685800" lvl="1" indent="-228600">
              <a:buAutoNum type="arabicPeriod"/>
            </a:pPr>
            <a:r>
              <a:rPr lang="en-US" dirty="0"/>
              <a:t>Kiss – a token of repentance (Luke 7:38).  A token of forgiveness (Luke 15:11-24).  A token of homage and loyalty (Gen 41:40; 1 Sam 10:1)</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10842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87044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r>
              <a:rPr lang="en-US" sz="2800" dirty="0">
                <a:solidFill>
                  <a:schemeClr val="tx2">
                    <a:lumMod val="60000"/>
                    <a:lumOff val="40000"/>
                  </a:schemeClr>
                </a:solidFill>
                <a:sym typeface="Wingdings" panose="05000000000000000000" pitchFamily="2" charset="2"/>
              </a:rPr>
              <a:t>The Just Man    Psalm 1</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4855" y="609600"/>
            <a:ext cx="8307977" cy="59436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8EC8-EC26-4296-6CF4-0FC5C2C9F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F6F34-8C65-B19C-E5AF-71892257F72B}"/>
              </a:ext>
            </a:extLst>
          </p:cNvPr>
          <p:cNvSpPr>
            <a:spLocks noGrp="1"/>
          </p:cNvSpPr>
          <p:nvPr>
            <p:ph type="title"/>
          </p:nvPr>
        </p:nvSpPr>
        <p:spPr>
          <a:xfrm>
            <a:off x="58723" y="7434"/>
            <a:ext cx="8229600" cy="914400"/>
          </a:xfrm>
        </p:spPr>
        <p:txBody>
          <a:bodyPr>
            <a:normAutofit fontScale="90000"/>
          </a:bodyPr>
          <a:lstStyle/>
          <a:p>
            <a:pPr algn="l"/>
            <a:r>
              <a:rPr lang="en-US" sz="3600" dirty="0"/>
              <a:t>Who is this Just Man…?</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1D508745-D16C-F53B-F80E-A94A3249F964}"/>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(5)</a:t>
            </a:r>
            <a:r>
              <a:rPr lang="en-US" dirty="0"/>
              <a:t>  Therefore the ungodly shall </a:t>
            </a:r>
            <a:r>
              <a:rPr lang="en-US" i="1" dirty="0"/>
              <a:t>not stand </a:t>
            </a:r>
            <a:r>
              <a:rPr lang="en-US" dirty="0"/>
              <a:t>in the judgment, Nor sinners </a:t>
            </a:r>
            <a:r>
              <a:rPr lang="en-US" i="1" dirty="0"/>
              <a:t>in the congregation </a:t>
            </a:r>
            <a:r>
              <a:rPr lang="en-US" dirty="0"/>
              <a:t>of the righteous. </a:t>
            </a:r>
          </a:p>
          <a:p>
            <a:r>
              <a:rPr lang="en-US" sz="1200" dirty="0">
                <a:solidFill>
                  <a:schemeClr val="tx1">
                    <a:lumMod val="95000"/>
                    <a:lumOff val="5000"/>
                  </a:schemeClr>
                </a:solidFill>
              </a:rPr>
              <a:t>(6)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02C2E004-2A2E-A170-8EC0-987B6D834E4F}"/>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does the Just Man </a:t>
            </a:r>
            <a:r>
              <a:rPr lang="en-US" u="sng" dirty="0"/>
              <a:t>not</a:t>
            </a:r>
            <a:r>
              <a:rPr lang="en-US" dirty="0"/>
              <a:t> </a:t>
            </a:r>
            <a:r>
              <a:rPr lang="en-US" u="sng" dirty="0"/>
              <a:t>do</a:t>
            </a:r>
            <a:r>
              <a:rPr lang="en-US" dirty="0"/>
              <a:t>?</a:t>
            </a:r>
          </a:p>
          <a:p>
            <a:endParaRPr lang="en-US" dirty="0"/>
          </a:p>
          <a:p>
            <a:r>
              <a:rPr lang="en-US" dirty="0"/>
              <a:t>What does the Just Man </a:t>
            </a:r>
            <a:r>
              <a:rPr lang="en-US" u="sng" dirty="0"/>
              <a:t>do</a:t>
            </a:r>
            <a:r>
              <a:rPr lang="en-US" dirty="0"/>
              <a:t>?</a:t>
            </a:r>
          </a:p>
          <a:p>
            <a:endParaRPr lang="en-US" dirty="0"/>
          </a:p>
          <a:p>
            <a:r>
              <a:rPr lang="en-US" dirty="0"/>
              <a:t>Who are the sinners?  (Rom 7:7-25)</a:t>
            </a:r>
          </a:p>
          <a:p>
            <a:endParaRPr lang="en-US" dirty="0"/>
          </a:p>
          <a:p>
            <a:r>
              <a:rPr lang="en-US" dirty="0"/>
              <a:t>Who are the righteous?  (Rom 4:7-8; Ps 32:1-2)</a:t>
            </a:r>
          </a:p>
          <a:p>
            <a:endParaRPr lang="en-US" dirty="0"/>
          </a:p>
          <a:p>
            <a:r>
              <a:rPr lang="en-US" dirty="0"/>
              <a:t>What is meant by Habakkuk 2:4?</a:t>
            </a:r>
          </a:p>
          <a:p>
            <a:endParaRPr lang="en-US" dirty="0"/>
          </a:p>
          <a:p>
            <a:r>
              <a:rPr lang="en-US" dirty="0"/>
              <a:t>(Rom 1:16-17; Gal 3:5-14; Heb 10:36-39)</a:t>
            </a:r>
          </a:p>
          <a:p>
            <a:endParaRPr lang="en-US" dirty="0"/>
          </a:p>
        </p:txBody>
      </p:sp>
      <p:sp>
        <p:nvSpPr>
          <p:cNvPr id="3" name="TextBox 2">
            <a:extLst>
              <a:ext uri="{FF2B5EF4-FFF2-40B4-BE49-F238E27FC236}">
                <a16:creationId xmlns:a16="http://schemas.microsoft.com/office/drawing/2014/main" id="{69751E1E-C561-744E-9AE1-11875C85DAE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976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33097</TotalTime>
  <Words>3775</Words>
  <Application>Microsoft Office PowerPoint</Application>
  <PresentationFormat>On-screen Show (4:3)</PresentationFormat>
  <Paragraphs>238</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He would be falsely accused Psalms 35:11    Mark 14:55-59</vt:lpstr>
      <vt:lpstr>They would cast lots for His clothes Psalms 22:18    Matthew 27:35-36</vt:lpstr>
      <vt:lpstr>He would be hated without cause Psalms 35:19    John 15:23-27</vt:lpstr>
      <vt:lpstr>He would come to do God’s will Psalms 40:6-8    Hebrews 10:5-9</vt:lpstr>
      <vt:lpstr>He would be consumed by zeal for God’s house Psalms 69:9    John 2:17</vt:lpstr>
      <vt:lpstr>He would be betrayed by a friend Psalms 41:9    Luke 22:47</vt:lpstr>
      <vt:lpstr>He would be given sour wine to drink Psalms 69:21    Matthew 27:34</vt:lpstr>
      <vt:lpstr>None of His bones would be broken Psalms 34:20    John 19:32-33</vt:lpstr>
      <vt:lpstr>He would ascend to God’s right hand Psalms 68:18    Mark 16:19</vt:lpstr>
      <vt:lpstr>His throne would be forever Psalms 45:6    Hebrews 1:8</vt:lpstr>
      <vt:lpstr>What difference should that make…? Psalms 40:7-8    John 5:39-40</vt:lpstr>
      <vt:lpstr>A quick review… Truth, The Nature of Mankind, and Worldviews</vt:lpstr>
      <vt:lpstr>Who is this Just Man…? Psalms 1</vt:lpstr>
      <vt:lpstr>How the World responds to the Just Man… Psalms 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1265</cp:revision>
  <cp:lastPrinted>2024-10-13T12:39:32Z</cp:lastPrinted>
  <dcterms:created xsi:type="dcterms:W3CDTF">2010-06-16T02:58:04Z</dcterms:created>
  <dcterms:modified xsi:type="dcterms:W3CDTF">2024-10-13T12:43:40Z</dcterms:modified>
</cp:coreProperties>
</file>