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1"/>
  </p:notesMasterIdLst>
  <p:sldIdLst>
    <p:sldId id="560" r:id="rId3"/>
    <p:sldId id="559" r:id="rId4"/>
    <p:sldId id="564" r:id="rId5"/>
    <p:sldId id="562" r:id="rId6"/>
    <p:sldId id="547" r:id="rId7"/>
    <p:sldId id="561" r:id="rId8"/>
    <p:sldId id="565" r:id="rId9"/>
    <p:sldId id="566" r:id="rId10"/>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45416" autoAdjust="0"/>
  </p:normalViewPr>
  <p:slideViewPr>
    <p:cSldViewPr>
      <p:cViewPr varScale="1">
        <p:scale>
          <a:sx n="71" d="100"/>
          <a:sy n="71" d="100"/>
        </p:scale>
        <p:origin x="4104" y="6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7/7/2025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457200" lvl="1"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lvl="0" indent="0">
              <a:buNone/>
            </a:pPr>
            <a:r>
              <a:rPr lang="en-US" sz="1400" dirty="0"/>
              <a:t>Consider the “Cohorts” present at the Pilate inquiry.  </a:t>
            </a:r>
          </a:p>
          <a:p>
            <a:pPr marL="342900" lvl="0" indent="-342900">
              <a:buAutoNum type="arabicPeriod"/>
            </a:pPr>
            <a:r>
              <a:rPr lang="en-US" sz="1400" dirty="0"/>
              <a:t>Pharisees – lacked discernment (Matt 16 : able to predict weather, but not able to see the signs of the time).  A time when both the Pharisees and Sadducees were unified.</a:t>
            </a:r>
          </a:p>
          <a:p>
            <a:pPr marL="342900" lvl="0" indent="-342900">
              <a:buAutoNum type="arabicPeriod"/>
            </a:pPr>
            <a:r>
              <a:rPr lang="en-US" sz="1400" dirty="0"/>
              <a:t>Romans – “Might is Right” – reading the wrong signs – ignoring significance of situational context – “the end justifies the means”</a:t>
            </a:r>
          </a:p>
          <a:p>
            <a:pPr marL="342900" lvl="0" indent="-342900">
              <a:buAutoNum type="arabicPeriod"/>
            </a:pPr>
            <a:r>
              <a:rPr lang="en-US" sz="1400" dirty="0"/>
              <a:t>Jesus – A cohort of 1 (Trinity?).  Speaking to whom?  </a:t>
            </a:r>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1" i="0" u="none" strike="noStrike" kern="1200" baseline="0" dirty="0">
                <a:solidFill>
                  <a:schemeClr val="tx1"/>
                </a:solidFill>
                <a:latin typeface="+mn-lt"/>
                <a:ea typeface="ＭＳ Ｐゴシック" pitchFamily="-106" charset="-128"/>
                <a:cs typeface="ＭＳ Ｐゴシック" pitchFamily="-106" charset="-128"/>
              </a:rPr>
              <a:t>Joh 18:33-37</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(33)  So Pilate went back into the governor’s residence, summoned Jesus, and asked him, “Are you the king of the Jews?”</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(34)  Jesus replied, “Are you saying this on your own initiative, or have others told you about me?”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(35)  Pilate answered, “I am not a Jew, am I? Your own people and your chief priests handed you over to me. What have you done?”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(36)  Jesus replied, “My kingdom is not from this world. If my kingdom were from this world, my servants would be fighting to keep me from being handed over to the Jewish authorities. But as it is, my kingdom is not from here.”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(37)  Then Pilate said, “So you are a king!” Jesus replied, “You say that I am a king. </a:t>
            </a:r>
            <a:r>
              <a:rPr lang="en-US" sz="1400" b="1" i="0" u="none" strike="noStrike" kern="1200" baseline="0" dirty="0">
                <a:solidFill>
                  <a:schemeClr val="tx1"/>
                </a:solidFill>
                <a:latin typeface="+mn-lt"/>
                <a:ea typeface="ＭＳ Ｐゴシック" pitchFamily="-106" charset="-128"/>
                <a:cs typeface="ＭＳ Ｐゴシック" pitchFamily="-106" charset="-128"/>
              </a:rPr>
              <a:t>For this reason I was born, and for this reason I came into the world – </a:t>
            </a:r>
            <a:r>
              <a:rPr lang="en-US" sz="1400" b="1" i="0" u="sng" strike="noStrike" kern="1200" baseline="0" dirty="0">
                <a:solidFill>
                  <a:schemeClr val="tx1"/>
                </a:solidFill>
                <a:latin typeface="+mn-lt"/>
                <a:ea typeface="ＭＳ Ｐゴシック" pitchFamily="-106" charset="-128"/>
                <a:cs typeface="ＭＳ Ｐゴシック" pitchFamily="-106" charset="-128"/>
              </a:rPr>
              <a:t>to testify to the truth</a:t>
            </a:r>
            <a:r>
              <a:rPr lang="en-US" sz="1400" b="1" i="0" u="none" strike="noStrike" kern="1200" baseline="0" dirty="0">
                <a:solidFill>
                  <a:schemeClr val="tx1"/>
                </a:solidFill>
                <a:latin typeface="+mn-lt"/>
                <a:ea typeface="ＭＳ Ｐゴシック" pitchFamily="-106" charset="-128"/>
                <a:cs typeface="ＭＳ Ｐゴシック" pitchFamily="-106" charset="-128"/>
              </a:rPr>
              <a:t>. </a:t>
            </a:r>
            <a:r>
              <a:rPr lang="en-US" sz="1400" b="1" i="0" u="sng" strike="noStrike" kern="1200" baseline="0" dirty="0">
                <a:solidFill>
                  <a:schemeClr val="tx1"/>
                </a:solidFill>
                <a:latin typeface="+mn-lt"/>
                <a:ea typeface="ＭＳ Ｐゴシック" pitchFamily="-106" charset="-128"/>
                <a:cs typeface="ＭＳ Ｐゴシック" pitchFamily="-106" charset="-128"/>
              </a:rPr>
              <a:t>Everyone who belongs to the truth listens to my voice</a:t>
            </a:r>
            <a:r>
              <a:rPr lang="en-US" sz="1400" b="1"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(6)  Jesus replied, “I am the way, and </a:t>
            </a:r>
            <a:r>
              <a:rPr lang="en-US" sz="1400" b="1" i="0" u="none" strike="noStrike" kern="1200" baseline="0" dirty="0">
                <a:solidFill>
                  <a:schemeClr val="tx1"/>
                </a:solidFill>
                <a:latin typeface="+mn-lt"/>
                <a:ea typeface="ＭＳ Ｐゴシック" pitchFamily="-106" charset="-128"/>
                <a:cs typeface="ＭＳ Ｐゴシック" pitchFamily="-106" charset="-128"/>
              </a:rPr>
              <a:t>the truth</a:t>
            </a:r>
            <a:r>
              <a:rPr lang="en-US" sz="1400" b="0" i="0" u="none" strike="noStrike" kern="1200" baseline="0" dirty="0">
                <a:solidFill>
                  <a:schemeClr val="tx1"/>
                </a:solidFill>
                <a:latin typeface="+mn-lt"/>
                <a:ea typeface="ＭＳ Ｐゴシック" pitchFamily="-106" charset="-128"/>
                <a:cs typeface="ＭＳ Ｐゴシック" pitchFamily="-106" charset="-128"/>
              </a:rPr>
              <a:t>, and the life. No one comes to the Father except through me.</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14:23</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(23)  Jesus replied, “</a:t>
            </a:r>
            <a:r>
              <a:rPr lang="en-US" sz="1400" b="1" i="0" u="none" strike="noStrike" kern="1200" baseline="0" dirty="0">
                <a:solidFill>
                  <a:schemeClr val="tx1"/>
                </a:solidFill>
                <a:latin typeface="+mn-lt"/>
                <a:ea typeface="ＭＳ Ｐゴシック" pitchFamily="-106" charset="-128"/>
                <a:cs typeface="ＭＳ Ｐゴシック" pitchFamily="-106" charset="-128"/>
              </a:rPr>
              <a:t>If anyone loves me, he will obey my word, and my Father will love him, and we will come to him and take up residence with him</a:t>
            </a:r>
            <a:r>
              <a:rPr lang="en-US" sz="1400" b="0"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r>
              <a:rPr lang="en-US" sz="1400" dirty="0"/>
              <a:t>I Cor. 2:13-16</a:t>
            </a:r>
          </a:p>
          <a:p>
            <a:r>
              <a:rPr lang="en-US" sz="1400" dirty="0"/>
              <a:t>“…</a:t>
            </a:r>
            <a:r>
              <a:rPr lang="en-US" sz="1400" b="1" dirty="0"/>
              <a:t>but we have the mind of Christ</a:t>
            </a:r>
            <a:r>
              <a:rPr lang="en-US" sz="1400" dirty="0"/>
              <a:t>”</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38002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A3048-D17D-3C5D-AB0A-DC346004CE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59ED23-E175-90C0-C3F7-FDCD83F51F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95593-7FDE-255C-9626-89DCCC62690E}"/>
              </a:ext>
            </a:extLst>
          </p:cNvPr>
          <p:cNvSpPr>
            <a:spLocks noGrp="1"/>
          </p:cNvSpPr>
          <p:nvPr>
            <p:ph type="body" idx="1"/>
          </p:nvPr>
        </p:nvSpPr>
        <p:spPr/>
        <p:txBody>
          <a:bodyPr>
            <a:normAutofit fontScale="40000" lnSpcReduction="20000"/>
          </a:bodyPr>
          <a:lstStyle/>
          <a:p>
            <a:r>
              <a:rPr lang="en-US" sz="1400" dirty="0"/>
              <a:t>There are two things that are in constant conflict – The Truth and The Lies</a:t>
            </a:r>
          </a:p>
          <a:p>
            <a:endParaRPr lang="en-US" sz="1400" dirty="0"/>
          </a:p>
          <a:p>
            <a:r>
              <a:rPr lang="en-US" sz="1400" dirty="0"/>
              <a:t>Knowledge is only valuable if it becomes the driving force in the choices we make.   The right choices requires knowledge.  A pattern of right choices suggests Wisdom.</a:t>
            </a:r>
          </a:p>
          <a:p>
            <a:endParaRPr lang="en-US" sz="1400" dirty="0"/>
          </a:p>
          <a:p>
            <a:r>
              <a:rPr lang="en-US" sz="1400" dirty="0"/>
              <a:t>What is the greatest need in the Church today?   The biggest problem?   (A lack of discernment)  (Accepting the wrong choices)  (Failing to recognize the signs)</a:t>
            </a:r>
          </a:p>
          <a:p>
            <a:endParaRPr lang="en-US" sz="1400" dirty="0"/>
          </a:p>
          <a:p>
            <a:r>
              <a:rPr lang="en-US" sz="1400" dirty="0"/>
              <a:t>Eclectic Theology – a quilted collection of patterns that makes no sense.  No discernment, no discrimination.  No rhyme nor reason.  Indiscriminate.  Contemporary Christian scene exhibits no discriminating judgements about any theological ideas.   How dare you question any viewpoint?   </a:t>
            </a:r>
          </a:p>
          <a:p>
            <a:endParaRPr lang="en-US" sz="1400" dirty="0"/>
          </a:p>
          <a:p>
            <a:r>
              <a:rPr lang="en-US" sz="1400" dirty="0"/>
              <a:t>Biblical Christianity is fighting for its life.  This growing lack of Spiritual Discrimination out-strips any other problem we now see in the Church.</a:t>
            </a:r>
          </a:p>
          <a:p>
            <a:endParaRPr lang="en-US" sz="1400" dirty="0"/>
          </a:p>
          <a:p>
            <a:r>
              <a:rPr lang="en-US" sz="1400" dirty="0"/>
              <a:t>We are warned against teachers “who tickle our ears” with certain messages, warned against false teachers, demonic forces, perverse teachings, commandments of men, ideas that are deceitful, empty philosophies, traditions of men, corrupters of the Word of God, false prophets, agents of Satan.</a:t>
            </a:r>
          </a:p>
          <a:p>
            <a:endParaRPr lang="en-US" sz="1400" dirty="0"/>
          </a:p>
          <a:p>
            <a:r>
              <a:rPr lang="en-US" sz="1400" dirty="0"/>
              <a:t>There is a world of chaos and confusion.  The system in which we live is pitted against the Truth of God.</a:t>
            </a:r>
          </a:p>
          <a:p>
            <a:endParaRPr lang="en-US" sz="1400" dirty="0"/>
          </a:p>
          <a:p>
            <a:r>
              <a:rPr lang="en-US" sz="1400" dirty="0"/>
              <a:t>Know the Truth.  Have Discernment.  </a:t>
            </a:r>
          </a:p>
          <a:p>
            <a:endParaRPr lang="en-US" sz="1400" dirty="0"/>
          </a:p>
          <a:p>
            <a:r>
              <a:rPr lang="en-US" sz="1400" dirty="0"/>
              <a:t>God has given you Himself (Jesus) who is Truth, The Holy Spirit that you may know Truth, His Word that you may test Truth.  How terrible that you may ignore these and yet be deceived.</a:t>
            </a:r>
          </a:p>
          <a:p>
            <a:endParaRPr lang="en-US" sz="1400" dirty="0"/>
          </a:p>
          <a:p>
            <a:r>
              <a:rPr lang="en-US" sz="1400" dirty="0"/>
              <a:t>Scriptural Interpretation with Precision is warranted.  Amateur versus Professional.  Knowing Sound Doctrine.  Lack of Doctrinal Clarity and Conviction.</a:t>
            </a:r>
          </a:p>
          <a:p>
            <a:endParaRPr lang="en-US" sz="1400" dirty="0"/>
          </a:p>
          <a:p>
            <a:r>
              <a:rPr lang="en-US" sz="1400" dirty="0"/>
              <a:t>Don’t spend time thinking about what “they” think versus what “He” thinks.“  “…but we have the mind of Christ” (1 Cor. 2).</a:t>
            </a:r>
          </a:p>
          <a:p>
            <a:endParaRPr lang="en-US" sz="1400" dirty="0"/>
          </a:p>
          <a:p>
            <a:r>
              <a:rPr lang="en-US" sz="1400" dirty="0"/>
              <a:t>It’s essential to be able to say “that’s right” and “that’s wrong”.  There is often an unwillingness to disagree.   </a:t>
            </a:r>
          </a:p>
          <a:p>
            <a:r>
              <a:rPr lang="en-US" sz="1400" dirty="0"/>
              <a:t>There has to be constant and healthy debate about Truth in the Church.  Be Opinionated…  Declare “that’s wrong” and “that’s right”.  Don’t be subjective…</a:t>
            </a:r>
          </a:p>
          <a:p>
            <a:endParaRPr lang="en-US" sz="1400" dirty="0"/>
          </a:p>
          <a:p>
            <a:pPr fontAlgn="auto"/>
            <a:r>
              <a:rPr lang="en-US" sz="1400" b="0" kern="1200" dirty="0">
                <a:solidFill>
                  <a:schemeClr val="tx1"/>
                </a:solidFill>
                <a:effectLst/>
                <a:latin typeface="+mn-lt"/>
                <a:ea typeface="ＭＳ Ｐゴシック" pitchFamily="-106" charset="-128"/>
                <a:cs typeface="ＭＳ Ｐゴシック" pitchFamily="-106" charset="-128"/>
              </a:rPr>
              <a:t>Jay Adams wrote… “From the garden of Eden with its two trees – one allowed, one forbidden – to the eternal destiny of the human being in heaven or in hell, the Bible sets forth two and only two ways: </a:t>
            </a:r>
            <a:r>
              <a:rPr lang="en-US" sz="1400" b="0" u="sng" kern="1200" dirty="0">
                <a:solidFill>
                  <a:schemeClr val="tx1"/>
                </a:solidFill>
                <a:effectLst/>
                <a:latin typeface="+mn-lt"/>
                <a:ea typeface="ＭＳ Ｐゴシック" pitchFamily="-106" charset="-128"/>
                <a:cs typeface="ＭＳ Ｐゴシック" pitchFamily="-106" charset="-128"/>
              </a:rPr>
              <a:t>God’s way and all others</a:t>
            </a:r>
            <a:r>
              <a:rPr lang="en-US" sz="1400" b="0" kern="1200" dirty="0">
                <a:solidFill>
                  <a:schemeClr val="tx1"/>
                </a:solidFill>
                <a:effectLst/>
                <a:latin typeface="+mn-lt"/>
                <a:ea typeface="ＭＳ Ｐゴシック" pitchFamily="-106" charset="-128"/>
                <a:cs typeface="ＭＳ Ｐゴシック" pitchFamily="-106" charset="-128"/>
              </a:rPr>
              <a:t>. Accordingly, people are either saved or lost. They belong to God’s people or the world. There is Gerizim, the mount of blessing, and Ebal, the mount of cursing. There is the narrow way and the wide way. One leads to eternal life, the other to eternal destruction.</a:t>
            </a:r>
          </a:p>
          <a:p>
            <a:pPr fontAlgn="auto"/>
            <a:endParaRPr lang="en-US" sz="1400" b="0" kern="1200" dirty="0">
              <a:solidFill>
                <a:schemeClr val="tx1"/>
              </a:solidFill>
              <a:effectLst/>
              <a:latin typeface="+mn-lt"/>
              <a:ea typeface="ＭＳ Ｐゴシック" pitchFamily="-106" charset="-128"/>
              <a:cs typeface="ＭＳ Ｐゴシック" pitchFamily="-106" charset="-128"/>
            </a:endParaRPr>
          </a:p>
          <a:p>
            <a:pPr fontAlgn="auto"/>
            <a:r>
              <a:rPr lang="en-US" sz="1400" b="0" kern="1200" dirty="0">
                <a:solidFill>
                  <a:schemeClr val="tx1"/>
                </a:solidFill>
                <a:effectLst/>
                <a:latin typeface="+mn-lt"/>
                <a:ea typeface="ＭＳ Ｐゴシック" pitchFamily="-106" charset="-128"/>
                <a:cs typeface="ＭＳ Ｐゴシック" pitchFamily="-106" charset="-128"/>
              </a:rPr>
              <a:t>“There are those who are against and those who are with us. There are those within the kingdom and those outside the kingdom. There is life and death, truth and falsehood, good and bad, light and darkness, the kingdom of God and the kingdom of Satan, love and hatred, spiritual wisdom and the wisdom of the world. And Christ is said to be the way, the truth, and the life; and no one may come to the Father but by Him. He is the only name under the sky by which one may be saved.” </a:t>
            </a:r>
          </a:p>
          <a:p>
            <a:pPr fontAlgn="auto"/>
            <a:endParaRPr lang="en-US" sz="1400" b="0" kern="1200" dirty="0">
              <a:solidFill>
                <a:schemeClr val="tx1"/>
              </a:solidFill>
              <a:effectLst/>
              <a:latin typeface="+mn-lt"/>
              <a:ea typeface="ＭＳ Ｐゴシック" pitchFamily="-106" charset="-128"/>
              <a:cs typeface="ＭＳ Ｐゴシック" pitchFamily="-106" charset="-128"/>
            </a:endParaRPr>
          </a:p>
          <a:p>
            <a:pPr fontAlgn="auto"/>
            <a:r>
              <a:rPr lang="en-US" sz="1400" b="0" kern="1200" dirty="0">
                <a:solidFill>
                  <a:schemeClr val="tx1"/>
                </a:solidFill>
                <a:effectLst/>
                <a:latin typeface="+mn-lt"/>
                <a:ea typeface="ＭＳ Ｐゴシック" pitchFamily="-106" charset="-128"/>
                <a:cs typeface="ＭＳ Ｐゴシック" pitchFamily="-106" charset="-128"/>
              </a:rPr>
              <a:t>And that is exactly the way the Bible presents itself. It presents truth and error, God’s way and everybody else’s way. There’s a right way, there’s a wrong way. There’s a right interpretation of a passage, and every other interpretation is the wrong one. There’s a right theology, and anything that disagrees with it is a wrong theology. There is a right way to understand God, Christ, the Holy Spirit, and salvation, and a wrong way. This is on every page of the Bible, from the beginning to the end of Scripture. This antithetical kind of thinking is everywhere.</a:t>
            </a:r>
          </a:p>
          <a:p>
            <a:endParaRPr lang="en-US" sz="1400" dirty="0"/>
          </a:p>
          <a:p>
            <a:endParaRPr lang="en-US" sz="1400" dirty="0"/>
          </a:p>
          <a:p>
            <a:endParaRPr lang="en-US" dirty="0"/>
          </a:p>
        </p:txBody>
      </p:sp>
      <p:sp>
        <p:nvSpPr>
          <p:cNvPr id="4" name="Slide Number Placeholder 3">
            <a:extLst>
              <a:ext uri="{FF2B5EF4-FFF2-40B4-BE49-F238E27FC236}">
                <a16:creationId xmlns:a16="http://schemas.microsoft.com/office/drawing/2014/main" id="{42856627-7B42-CCBC-A5DA-0086504FA70A}"/>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11498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3B88A-E5D5-C891-A5B7-A2E59CBBB6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9A2BE-BCFA-DC37-9DFE-0A52B6254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A91AAB-14DF-F678-E5FD-083E6BA72377}"/>
              </a:ext>
            </a:extLst>
          </p:cNvPr>
          <p:cNvSpPr>
            <a:spLocks noGrp="1"/>
          </p:cNvSpPr>
          <p:nvPr>
            <p:ph type="body" idx="1"/>
          </p:nvPr>
        </p:nvSpPr>
        <p:spPr/>
        <p:txBody>
          <a:bodyPr>
            <a:normAutofit/>
          </a:bodyPr>
          <a:lstStyle/>
          <a:p>
            <a:endParaRPr lang="en-US" b="1" dirty="0"/>
          </a:p>
          <a:p>
            <a:r>
              <a:rPr lang="en-US" dirty="0"/>
              <a:t>Discerning truth is essential for unity in the church. Without spiritual discernment, believers may fall into error, deception, or harmful division. Scripture calls God’s people not only to know the truth, but to test, examine, and uphold it.</a:t>
            </a:r>
          </a:p>
          <a:p>
            <a:endParaRPr lang="en-US" dirty="0"/>
          </a:p>
          <a:p>
            <a:r>
              <a:rPr lang="en-US" dirty="0"/>
              <a:t>Discernment defends unity by:</a:t>
            </a:r>
          </a:p>
          <a:p>
            <a:r>
              <a:rPr lang="en-US" b="1" dirty="0"/>
              <a:t>Preventing division</a:t>
            </a:r>
            <a:r>
              <a:rPr lang="en-US" dirty="0"/>
              <a:t> over false or misapplied doctrine.</a:t>
            </a:r>
          </a:p>
          <a:p>
            <a:r>
              <a:rPr lang="en-US" b="1" dirty="0"/>
              <a:t>Protecting the flock</a:t>
            </a:r>
            <a:r>
              <a:rPr lang="en-US" dirty="0"/>
              <a:t> from spiritual manipulation.</a:t>
            </a:r>
          </a:p>
          <a:p>
            <a:r>
              <a:rPr lang="en-US" b="1" dirty="0"/>
              <a:t>Promoting maturity</a:t>
            </a:r>
            <a:r>
              <a:rPr lang="en-US" dirty="0"/>
              <a:t>, which leads to clarity, humility, and shared understanding.</a:t>
            </a:r>
          </a:p>
          <a:p>
            <a:endParaRPr lang="en-US" b="1" dirty="0"/>
          </a:p>
          <a:p>
            <a:r>
              <a:rPr lang="en-US" b="1" dirty="0"/>
              <a:t>Practice</a:t>
            </a:r>
            <a:r>
              <a:rPr lang="en-US" dirty="0"/>
              <a:t>:</a:t>
            </a:r>
          </a:p>
          <a:p>
            <a:r>
              <a:rPr lang="en-US" dirty="0"/>
              <a:t>Measure claims by </a:t>
            </a:r>
            <a:r>
              <a:rPr lang="en-US" b="1" dirty="0"/>
              <a:t>Scripture</a:t>
            </a:r>
            <a:r>
              <a:rPr lang="en-US" dirty="0"/>
              <a:t> (Acts 17:11).</a:t>
            </a:r>
          </a:p>
          <a:p>
            <a:r>
              <a:rPr lang="en-US" dirty="0"/>
              <a:t>Assess outcomes through </a:t>
            </a:r>
            <a:r>
              <a:rPr lang="en-US" b="1" dirty="0"/>
              <a:t>spiritual fruit</a:t>
            </a:r>
            <a:r>
              <a:rPr lang="en-US" dirty="0"/>
              <a:t> (Galatians 5:22–23).</a:t>
            </a:r>
          </a:p>
          <a:p>
            <a:r>
              <a:rPr lang="en-US" dirty="0"/>
              <a:t>Encourage thoughtful </a:t>
            </a:r>
            <a:r>
              <a:rPr lang="en-US" b="1" dirty="0"/>
              <a:t>dialogue</a:t>
            </a:r>
            <a:r>
              <a:rPr lang="en-US" dirty="0"/>
              <a:t> rooted in love and truth (Ephesians 4:15).</a:t>
            </a:r>
          </a:p>
          <a:p>
            <a:endParaRPr lang="en-US" dirty="0"/>
          </a:p>
          <a:p>
            <a:r>
              <a:rPr lang="en-US" dirty="0"/>
              <a:t>Read:</a:t>
            </a:r>
          </a:p>
          <a:p>
            <a:r>
              <a:rPr lang="en-US" dirty="0"/>
              <a:t>Phil. 1:9-11</a:t>
            </a:r>
          </a:p>
          <a:p>
            <a:endParaRPr lang="en-US" dirty="0"/>
          </a:p>
          <a:p>
            <a:endParaRPr lang="en-US" dirty="0"/>
          </a:p>
        </p:txBody>
      </p:sp>
      <p:sp>
        <p:nvSpPr>
          <p:cNvPr id="4" name="Slide Number Placeholder 3">
            <a:extLst>
              <a:ext uri="{FF2B5EF4-FFF2-40B4-BE49-F238E27FC236}">
                <a16:creationId xmlns:a16="http://schemas.microsoft.com/office/drawing/2014/main" id="{AE872CDA-EB8D-6203-5E7A-3E86F9F47C9C}"/>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325972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fontScale="85000" lnSpcReduction="20000"/>
          </a:bodyPr>
          <a:lstStyle/>
          <a:p>
            <a:endParaRPr lang="en-US" b="1" dirty="0"/>
          </a:p>
          <a:p>
            <a:r>
              <a:rPr lang="en-US" dirty="0"/>
              <a:t>Here are three insightful quotes that associate </a:t>
            </a:r>
            <a:r>
              <a:rPr lang="en-US" b="1" dirty="0"/>
              <a:t>war with deception</a:t>
            </a:r>
            <a:r>
              <a:rPr lang="en-US" dirty="0"/>
              <a:t>, useful for exploring how </a:t>
            </a:r>
            <a:r>
              <a:rPr lang="en-US" b="1" dirty="0"/>
              <a:t>misinterpretation, false assumptions, or divisiveness</a:t>
            </a:r>
            <a:r>
              <a:rPr lang="en-US" dirty="0"/>
              <a:t> can function like warfare within a community or church.</a:t>
            </a:r>
          </a:p>
          <a:p>
            <a:endParaRPr lang="en-US" dirty="0"/>
          </a:p>
          <a:p>
            <a:r>
              <a:rPr lang="en-US" b="1" dirty="0"/>
              <a:t>1. “All warfare is based on deception.”</a:t>
            </a:r>
          </a:p>
          <a:p>
            <a:r>
              <a:rPr lang="en-US" dirty="0"/>
              <a:t>— </a:t>
            </a:r>
            <a:r>
              <a:rPr lang="en-US" i="1" dirty="0"/>
              <a:t>Sun Tzu, The Art of War</a:t>
            </a:r>
            <a:endParaRPr lang="en-US" dirty="0"/>
          </a:p>
          <a:p>
            <a:r>
              <a:rPr lang="en-US" b="1" dirty="0"/>
              <a:t>Context</a:t>
            </a:r>
            <a:r>
              <a:rPr lang="en-US" dirty="0"/>
              <a:t>: This foundational quote sets the tone for Sun Tzu’s philosophy, emphasizing that misleading the enemy is a strategic necessity.</a:t>
            </a:r>
          </a:p>
          <a:p>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r>
              <a:rPr lang="en-US" b="1" dirty="0"/>
              <a:t>2. “The first casualty of war is truth.”</a:t>
            </a:r>
          </a:p>
          <a:p>
            <a:r>
              <a:rPr lang="en-US" dirty="0"/>
              <a:t>— </a:t>
            </a:r>
            <a:r>
              <a:rPr lang="en-US" i="1" dirty="0"/>
              <a:t>Attributed to U.S. Senator Hiram Johnson (1917)</a:t>
            </a:r>
            <a:endParaRPr lang="en-US" dirty="0"/>
          </a:p>
          <a:p>
            <a:r>
              <a:rPr lang="en-US" b="1" dirty="0"/>
              <a:t>Context</a:t>
            </a:r>
            <a:r>
              <a:rPr lang="en-US" dirty="0"/>
              <a:t>: This saying reflects how propaganda, misinformation, and emotional manipulation quickly overshadow objective facts in any conflict.</a:t>
            </a:r>
          </a:p>
          <a:p>
            <a:r>
              <a:rPr lang="en-US" b="1" dirty="0"/>
              <a:t>Church Application</a:t>
            </a:r>
            <a:r>
              <a:rPr lang="en-US" dirty="0"/>
              <a:t>: In times of tension or disagreement, truth is often compromised by fear, pride, or presupposition—undermining unity.</a:t>
            </a:r>
          </a:p>
          <a:p>
            <a:endParaRPr lang="en-US" dirty="0"/>
          </a:p>
          <a:p>
            <a:r>
              <a:rPr lang="en-US" b="1" dirty="0"/>
              <a:t>3. “In war, truth is so precious that she should always be attended by a bodyguard of lies.”</a:t>
            </a:r>
          </a:p>
          <a:p>
            <a:r>
              <a:rPr lang="en-US" dirty="0"/>
              <a:t>— </a:t>
            </a:r>
            <a:r>
              <a:rPr lang="en-US" i="1" dirty="0"/>
              <a:t>Winston Churchill</a:t>
            </a:r>
            <a:endParaRPr lang="en-US" dirty="0"/>
          </a:p>
          <a:p>
            <a:r>
              <a:rPr lang="en-US" b="1" dirty="0"/>
              <a:t>Context</a:t>
            </a:r>
            <a:r>
              <a:rPr lang="en-US" dirty="0"/>
              <a:t>: Churchill used this line during WWII to justify the necessity of military deception in protecting national security.</a:t>
            </a:r>
          </a:p>
          <a:p>
            <a:r>
              <a:rPr lang="en-US" b="1" dirty="0"/>
              <a:t>Church Application</a:t>
            </a:r>
            <a:r>
              <a:rPr lang="en-US" dirty="0"/>
              <a:t>: When believers begin to guard their positions or reputations with rhetorical smokescreens rather than honest dialogue, relational breakdown is inevitable.</a:t>
            </a:r>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97D4-FD45-B5CC-34B6-091BE762D2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0E5046-62C5-9AD9-8390-C7F39FAA9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ABCA2-D438-C509-DB7D-951CD5093702}"/>
              </a:ext>
            </a:extLst>
          </p:cNvPr>
          <p:cNvSpPr>
            <a:spLocks noGrp="1"/>
          </p:cNvSpPr>
          <p:nvPr>
            <p:ph type="body" idx="1"/>
          </p:nvPr>
        </p:nvSpPr>
        <p:spPr/>
        <p:txBody>
          <a:bodyPr>
            <a:normAutofit/>
          </a:bodyPr>
          <a:lstStyle/>
          <a:p>
            <a:r>
              <a:rPr lang="en-US" dirty="0"/>
              <a:t>Job’s friends—Eliphaz, Bildad, Zophar, and Elihu—offer insight into how </a:t>
            </a:r>
            <a:r>
              <a:rPr lang="en-US" u="sng" dirty="0"/>
              <a:t>faulty presuppositions can damage relationships and cloud theological truth</a:t>
            </a:r>
            <a:r>
              <a:rPr lang="en-US" dirty="0"/>
              <a:t>. Each speaks as if he fully understands the reason for Job’s suffering, but their shared assumptions are flawed.</a:t>
            </a:r>
          </a:p>
          <a:p>
            <a:endParaRPr lang="en-US" dirty="0"/>
          </a:p>
          <a:p>
            <a:r>
              <a:rPr lang="en-US" dirty="0"/>
              <a:t>Key Observations:</a:t>
            </a:r>
          </a:p>
          <a:p>
            <a:r>
              <a:rPr lang="en-US" dirty="0"/>
              <a:t>1. Job’s character reputation indicates that his friends would also have been people of high character.  Each appears to “know God”.</a:t>
            </a:r>
          </a:p>
          <a:p>
            <a:r>
              <a:rPr lang="en-US" dirty="0"/>
              <a:t>2. The Satan (Accuser) appears to have overtaken Job’s friends.  Each friend ultimately accuses Job of sin.  They have become Delegated Accusers.</a:t>
            </a:r>
          </a:p>
          <a:p>
            <a:r>
              <a:rPr lang="en-US" dirty="0"/>
              <a:t>3. Ultimately, Job succumbs to the attack on his character (Job 42:3).  But what was his sin?  Where did Job’s sin originate (i.e. the Mind).</a:t>
            </a:r>
          </a:p>
          <a:p>
            <a:endParaRPr lang="en-US" dirty="0"/>
          </a:p>
          <a:p>
            <a:endParaRPr lang="en-US" dirty="0"/>
          </a:p>
        </p:txBody>
      </p:sp>
      <p:sp>
        <p:nvSpPr>
          <p:cNvPr id="4" name="Slide Number Placeholder 3">
            <a:extLst>
              <a:ext uri="{FF2B5EF4-FFF2-40B4-BE49-F238E27FC236}">
                <a16:creationId xmlns:a16="http://schemas.microsoft.com/office/drawing/2014/main" id="{B2EB662D-4D16-10BA-E671-93A13605E98D}"/>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760937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A0F56-E51E-1772-4BA8-9713A1628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9AF874-9DE6-65EC-F7E7-E745EDDFFC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A771D6-8B41-6459-68CE-57120F7D2855}"/>
              </a:ext>
            </a:extLst>
          </p:cNvPr>
          <p:cNvSpPr>
            <a:spLocks noGrp="1"/>
          </p:cNvSpPr>
          <p:nvPr>
            <p:ph type="body" idx="1"/>
          </p:nvPr>
        </p:nvSpPr>
        <p:spPr/>
        <p:txBody>
          <a:bodyPr>
            <a:normAutofit/>
          </a:bodyPr>
          <a:lstStyle/>
          <a:p>
            <a:r>
              <a:rPr lang="en-US" dirty="0"/>
              <a:t>All four speakers </a:t>
            </a:r>
            <a:r>
              <a:rPr lang="en-US" b="1" dirty="0"/>
              <a:t>operate from flawed presuppositions</a:t>
            </a:r>
            <a:r>
              <a:rPr lang="en-US" dirty="0"/>
              <a:t>: that Job’s suffering must be deserved. They demonstrate how </a:t>
            </a:r>
            <a:r>
              <a:rPr lang="en-US" b="1" dirty="0"/>
              <a:t>misapplication of truth</a:t>
            </a:r>
            <a:r>
              <a:rPr lang="en-US" dirty="0"/>
              <a:t>, even when well-intended, leads to </a:t>
            </a:r>
            <a:r>
              <a:rPr lang="en-US" b="1" dirty="0"/>
              <a:t>false counsel and further division</a:t>
            </a:r>
            <a:r>
              <a:rPr lang="en-US" dirty="0"/>
              <a:t>. Their failure underscores the need for </a:t>
            </a:r>
            <a:r>
              <a:rPr lang="en-US" b="1" dirty="0"/>
              <a:t>humility, context, and compassion</a:t>
            </a:r>
            <a:r>
              <a:rPr lang="en-US" dirty="0"/>
              <a:t> in theological dialogue—directly applicable to preserving unity in the church.</a:t>
            </a:r>
          </a:p>
          <a:p>
            <a:endParaRPr lang="en-US" dirty="0"/>
          </a:p>
          <a:p>
            <a:endParaRPr lang="en-US" dirty="0"/>
          </a:p>
        </p:txBody>
      </p:sp>
      <p:sp>
        <p:nvSpPr>
          <p:cNvPr id="4" name="Slide Number Placeholder 3">
            <a:extLst>
              <a:ext uri="{FF2B5EF4-FFF2-40B4-BE49-F238E27FC236}">
                <a16:creationId xmlns:a16="http://schemas.microsoft.com/office/drawing/2014/main" id="{222BF6B3-5164-CFF9-67DD-DFA32F472CB5}"/>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389479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64CA4-3F3B-42B2-82D6-9C9E69A03A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5F954F-D1EB-B6B8-CE1C-D4C6340306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FAFB00-6A10-3729-A40E-F9FD808C1CAF}"/>
              </a:ext>
            </a:extLst>
          </p:cNvPr>
          <p:cNvSpPr>
            <a:spLocks noGrp="1"/>
          </p:cNvSpPr>
          <p:nvPr>
            <p:ph type="body" idx="1"/>
          </p:nvPr>
        </p:nvSpPr>
        <p:spPr/>
        <p:txBody>
          <a:bodyPr>
            <a:normAutofit fontScale="92500" lnSpcReduction="20000"/>
          </a:bodyPr>
          <a:lstStyle/>
          <a:p>
            <a:r>
              <a:rPr lang="en-US" b="1" dirty="0"/>
              <a:t>Discernment via Truth Tests</a:t>
            </a:r>
          </a:p>
          <a:p>
            <a:endParaRPr lang="en-US" b="1" dirty="0"/>
          </a:p>
          <a:p>
            <a:r>
              <a:rPr lang="en-US" b="1" dirty="0"/>
              <a:t>1. Correspondence Test</a:t>
            </a:r>
          </a:p>
          <a:p>
            <a:pPr lvl="1"/>
            <a:r>
              <a:rPr lang="en-US" b="1" dirty="0"/>
              <a:t>Truth must correspond to reality.</a:t>
            </a:r>
            <a:endParaRPr lang="en-US" dirty="0"/>
          </a:p>
          <a:p>
            <a:pPr lvl="1"/>
            <a:r>
              <a:rPr lang="en-US" i="1" dirty="0"/>
              <a:t>Example</a:t>
            </a:r>
            <a:r>
              <a:rPr lang="en-US" dirty="0"/>
              <a:t>: If we say “God is love” (1 John 4:8), then our actions and church culture should reflect this.</a:t>
            </a:r>
          </a:p>
          <a:p>
            <a:pPr lvl="1"/>
            <a:r>
              <a:rPr lang="en-US" b="1" dirty="0"/>
              <a:t>Application</a:t>
            </a:r>
            <a:r>
              <a:rPr lang="en-US" dirty="0"/>
              <a:t>: Church unity must correspond to the visible fruit of love, peace, and mutual care—not just doctrinal statements.</a:t>
            </a:r>
          </a:p>
          <a:p>
            <a:r>
              <a:rPr lang="en-US" b="1" dirty="0"/>
              <a:t>2. Correlation Test</a:t>
            </a:r>
          </a:p>
          <a:p>
            <a:pPr lvl="1"/>
            <a:r>
              <a:rPr lang="en-US" b="1" dirty="0"/>
              <a:t>Truth must cohere with other known truths.</a:t>
            </a:r>
            <a:endParaRPr lang="en-US" dirty="0"/>
          </a:p>
          <a:p>
            <a:pPr lvl="1"/>
            <a:r>
              <a:rPr lang="en-US" i="1" dirty="0"/>
              <a:t>Example</a:t>
            </a:r>
            <a:r>
              <a:rPr lang="en-US" dirty="0"/>
              <a:t>: “Grace saves” and “Faith without works is dead” must correlate (Ephesians 2:8–10 + James 2:17).</a:t>
            </a:r>
          </a:p>
          <a:p>
            <a:pPr lvl="1"/>
            <a:r>
              <a:rPr lang="en-US" b="1" dirty="0"/>
              <a:t>Application</a:t>
            </a:r>
            <a:r>
              <a:rPr lang="en-US" dirty="0"/>
              <a:t>: Interpret Scripture in context of the whole Bible to avoid false dichotomies (e.g., truth vs. love, grace vs. accountability).</a:t>
            </a:r>
          </a:p>
          <a:p>
            <a:endParaRPr lang="en-US" dirty="0"/>
          </a:p>
          <a:p>
            <a:endParaRPr lang="en-US" dirty="0"/>
          </a:p>
          <a:p>
            <a:r>
              <a:rPr lang="en-US" dirty="0"/>
              <a:t>When divisions arise in the church—doctrinal, relational, or practical—they often spring from </a:t>
            </a:r>
            <a:r>
              <a:rPr lang="en-US" b="1" dirty="0"/>
              <a:t>presuppositions</a:t>
            </a:r>
            <a:r>
              <a:rPr lang="en-US" dirty="0"/>
              <a:t> that </a:t>
            </a:r>
            <a:r>
              <a:rPr lang="en-US" i="1" u="sng" dirty="0"/>
              <a:t>haven’t</a:t>
            </a:r>
            <a:r>
              <a:rPr lang="en-US" dirty="0"/>
              <a:t> been tested against </a:t>
            </a:r>
            <a:r>
              <a:rPr lang="en-US" b="1" dirty="0"/>
              <a:t>objective truth</a:t>
            </a:r>
            <a:r>
              <a:rPr lang="en-US" dirty="0"/>
              <a:t>.</a:t>
            </a:r>
          </a:p>
          <a:p>
            <a:r>
              <a:rPr lang="en-US" dirty="0"/>
              <a:t>Teaching mature Christians to:</a:t>
            </a:r>
          </a:p>
          <a:p>
            <a:r>
              <a:rPr lang="en-US" b="1" dirty="0"/>
              <a:t>Recognize their assumptions</a:t>
            </a:r>
            <a:r>
              <a:rPr lang="en-US" dirty="0"/>
              <a:t>,</a:t>
            </a:r>
          </a:p>
          <a:p>
            <a:r>
              <a:rPr lang="en-US" b="1" dirty="0"/>
              <a:t>Test ideas against Scripture and observable fruit</a:t>
            </a:r>
            <a:r>
              <a:rPr lang="en-US" dirty="0"/>
              <a:t>, and</a:t>
            </a:r>
          </a:p>
          <a:p>
            <a:r>
              <a:rPr lang="en-US" b="1" dirty="0"/>
              <a:t>Ensure coherence within the whole counsel of God </a:t>
            </a:r>
            <a:r>
              <a:rPr lang="en-US" dirty="0"/>
              <a:t>can help </a:t>
            </a:r>
            <a:r>
              <a:rPr lang="en-US" b="1" dirty="0"/>
              <a:t>resolve disagreements</a:t>
            </a:r>
            <a:r>
              <a:rPr lang="en-US" dirty="0"/>
              <a:t>, </a:t>
            </a:r>
            <a:r>
              <a:rPr lang="en-US" b="1" dirty="0"/>
              <a:t>strengthen unity</a:t>
            </a:r>
            <a:r>
              <a:rPr lang="en-US" dirty="0"/>
              <a:t>, and promote </a:t>
            </a:r>
            <a:r>
              <a:rPr lang="en-US" b="1" dirty="0"/>
              <a:t>humble discernment</a:t>
            </a:r>
            <a:r>
              <a:rPr lang="en-US" dirty="0"/>
              <a:t>.</a:t>
            </a:r>
          </a:p>
          <a:p>
            <a:endParaRPr lang="en-US" dirty="0"/>
          </a:p>
        </p:txBody>
      </p:sp>
      <p:sp>
        <p:nvSpPr>
          <p:cNvPr id="4" name="Slide Number Placeholder 3">
            <a:extLst>
              <a:ext uri="{FF2B5EF4-FFF2-40B4-BE49-F238E27FC236}">
                <a16:creationId xmlns:a16="http://schemas.microsoft.com/office/drawing/2014/main" id="{FDA77F08-6287-72E4-01E9-87A9826546C2}"/>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409656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sa846z8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810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Call to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A Divine Mandate</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What does it mean to “purify your soul”?</a:t>
            </a:r>
          </a:p>
          <a:p>
            <a:endParaRPr lang="en-US" sz="2400" dirty="0"/>
          </a:p>
          <a:p>
            <a:r>
              <a:rPr lang="en-US" sz="2200" b="0" dirty="0"/>
              <a:t>Since you have </a:t>
            </a:r>
            <a:r>
              <a:rPr lang="en-US" sz="2200" dirty="0"/>
              <a:t>purified your souls in obeying the truth through the Spirit in sincere love of the brethren</a:t>
            </a:r>
            <a:r>
              <a:rPr lang="en-US" sz="2200" b="0" dirty="0"/>
              <a:t>, love one another fervently with a pure heart, having been born again, not of corruptible seed but incorruptible, through the word of God which lives and abides forever…</a:t>
            </a:r>
          </a:p>
          <a:p>
            <a:r>
              <a:rPr lang="en-US" sz="2200" b="0" dirty="0"/>
              <a:t>(1 Peter 1:22-23)</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hlinkClick r:id="rId4"/>
              </a:rPr>
              <a:t>https://tinyurl.com/sa846z8m</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B21F9-89CF-7CAF-BC73-4206B19F57D6}"/>
              </a:ext>
            </a:extLst>
          </p:cNvPr>
          <p:cNvSpPr>
            <a:spLocks noGrp="1"/>
          </p:cNvSpPr>
          <p:nvPr>
            <p:ph type="title"/>
          </p:nvPr>
        </p:nvSpPr>
        <p:spPr>
          <a:xfrm>
            <a:off x="76200" y="7088"/>
            <a:ext cx="8991600"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which Cohort?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7EE008F8-5EB8-7519-E696-094990DD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51852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F437B-C484-EA04-78EC-CCD13A442D0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9B229D-7D39-6772-01FA-3366BCF9F032}"/>
              </a:ext>
            </a:extLst>
          </p:cNvPr>
          <p:cNvSpPr>
            <a:spLocks noGrp="1"/>
          </p:cNvSpPr>
          <p:nvPr>
            <p:ph type="title"/>
          </p:nvPr>
        </p:nvSpPr>
        <p:spPr>
          <a:xfrm>
            <a:off x="76200" y="7088"/>
            <a:ext cx="8991600" cy="914400"/>
          </a:xfrm>
        </p:spPr>
        <p:txBody>
          <a:bodyPr>
            <a:normAutofit fontScale="90000"/>
          </a:bodyPr>
          <a:lstStyle/>
          <a:p>
            <a:pPr algn="l"/>
            <a:r>
              <a:rPr lang="en-US" sz="3600" dirty="0"/>
              <a:t>A Call to Discernment</a:t>
            </a:r>
            <a:br>
              <a:rPr lang="en-US" sz="3600" dirty="0"/>
            </a:br>
            <a:r>
              <a:rPr lang="en-US" sz="2200" dirty="0">
                <a:solidFill>
                  <a:schemeClr val="tx2">
                    <a:lumMod val="60000"/>
                    <a:lumOff val="40000"/>
                  </a:schemeClr>
                </a:solidFill>
              </a:rPr>
              <a:t>A Key Capability of the Divine </a:t>
            </a:r>
            <a:r>
              <a:rPr lang="en-US" sz="2200">
                <a:solidFill>
                  <a:schemeClr val="tx2">
                    <a:lumMod val="60000"/>
                    <a:lumOff val="40000"/>
                  </a:schemeClr>
                </a:solidFill>
              </a:rPr>
              <a:t>Truth Cohort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85F0159-675B-F8D2-E792-96462FE53545}"/>
              </a:ext>
            </a:extLst>
          </p:cNvPr>
          <p:cNvSpPr txBox="1"/>
          <p:nvPr/>
        </p:nvSpPr>
        <p:spPr>
          <a:xfrm>
            <a:off x="26670" y="1066800"/>
            <a:ext cx="8991599" cy="5355312"/>
          </a:xfrm>
          <a:prstGeom prst="rect">
            <a:avLst/>
          </a:prstGeom>
          <a:noFill/>
        </p:spPr>
        <p:txBody>
          <a:bodyPr wrap="square">
            <a:spAutoFit/>
          </a:bodyPr>
          <a:lstStyle/>
          <a:p>
            <a:r>
              <a:rPr lang="en-US" b="1" dirty="0"/>
              <a:t>Matthew 16:1-4 </a:t>
            </a:r>
          </a:p>
          <a:p>
            <a:pPr marL="285750" indent="-285750">
              <a:buFont typeface="Arial" panose="020B0604020202020204" pitchFamily="34" charset="0"/>
              <a:buChar char="•"/>
            </a:pPr>
            <a:r>
              <a:rPr lang="en-US" dirty="0">
                <a:latin typeface="+mn-lt"/>
              </a:rPr>
              <a:t>Religious elite able to “discern the weather” but not the “prophetic signs”.  </a:t>
            </a:r>
          </a:p>
          <a:p>
            <a:pPr marL="285750" indent="-285750">
              <a:buFont typeface="Arial" panose="020B0604020202020204" pitchFamily="34" charset="0"/>
              <a:buChar char="•"/>
            </a:pPr>
            <a:endParaRPr lang="en-US" dirty="0">
              <a:latin typeface="+mn-lt"/>
            </a:endParaRPr>
          </a:p>
          <a:p>
            <a:r>
              <a:rPr lang="en-US" b="1" dirty="0"/>
              <a:t>2 Corinthians 11:1-4 </a:t>
            </a:r>
          </a:p>
          <a:p>
            <a:pPr marL="285750" indent="-285750">
              <a:buFont typeface="Arial" panose="020B0604020202020204" pitchFamily="34" charset="0"/>
              <a:buChar char="•"/>
            </a:pPr>
            <a:r>
              <a:rPr lang="en-US" dirty="0"/>
              <a:t>[False Doctrine]…”you will put up with it!”   Illustrates a Lack of Discernment.</a:t>
            </a:r>
          </a:p>
          <a:p>
            <a:pPr marL="285750" indent="-285750">
              <a:buFont typeface="Arial" panose="020B0604020202020204" pitchFamily="34" charset="0"/>
              <a:buChar char="•"/>
            </a:pPr>
            <a:endParaRPr lang="en-US" dirty="0"/>
          </a:p>
          <a:p>
            <a:r>
              <a:rPr lang="en-US" b="1" dirty="0"/>
              <a:t>2 Thessalonians 5:16-22 </a:t>
            </a:r>
          </a:p>
          <a:p>
            <a:pPr marL="285750" indent="-285750">
              <a:buFont typeface="Arial" panose="020B0604020202020204" pitchFamily="34" charset="0"/>
              <a:buChar char="•"/>
            </a:pPr>
            <a:r>
              <a:rPr lang="en-US" dirty="0"/>
              <a:t>“Do not despise Revelation (i.e. preaching).”  Scripture, discernment, testing.</a:t>
            </a:r>
          </a:p>
          <a:p>
            <a:r>
              <a:rPr lang="en-US" dirty="0"/>
              <a:t>  </a:t>
            </a:r>
          </a:p>
          <a:p>
            <a:r>
              <a:rPr lang="en-US" b="1" dirty="0"/>
              <a:t>2 Timothy 2:15-17 </a:t>
            </a:r>
          </a:p>
          <a:p>
            <a:pPr marL="285750" indent="-285750">
              <a:buFont typeface="Arial" panose="020B0604020202020204" pitchFamily="34" charset="0"/>
              <a:buChar char="•"/>
            </a:pPr>
            <a:r>
              <a:rPr lang="en-US" dirty="0"/>
              <a:t>Practice doctrinal precision.  Avoid the dogmas of self-image and self-worth influencers.</a:t>
            </a:r>
          </a:p>
          <a:p>
            <a:endParaRPr lang="en-US" dirty="0">
              <a:latin typeface="+mn-lt"/>
            </a:endParaRPr>
          </a:p>
          <a:p>
            <a:r>
              <a:rPr lang="en-US" b="1" dirty="0"/>
              <a:t>1 Timothy 6:3-5 ; 11-16 </a:t>
            </a:r>
          </a:p>
          <a:p>
            <a:pPr marL="285750" indent="-285750">
              <a:buFont typeface="Arial" panose="020B0604020202020204" pitchFamily="34" charset="0"/>
              <a:buChar char="•"/>
            </a:pPr>
            <a:r>
              <a:rPr lang="en-US" dirty="0"/>
              <a:t>Guard the Truth. Gain skills for distinguishing truth from falsehood and from half-truth.</a:t>
            </a:r>
          </a:p>
          <a:p>
            <a:endParaRPr lang="en-US" dirty="0">
              <a:latin typeface="+mn-lt"/>
            </a:endParaRPr>
          </a:p>
          <a:p>
            <a:r>
              <a:rPr lang="en-US" b="1" dirty="0"/>
              <a:t>1 John 2:20-29</a:t>
            </a:r>
          </a:p>
          <a:p>
            <a:pPr marL="285750" indent="-285750">
              <a:buFont typeface="Arial" panose="020B0604020202020204" pitchFamily="34" charset="0"/>
              <a:buChar char="•"/>
            </a:pPr>
            <a:r>
              <a:rPr lang="en-US" dirty="0"/>
              <a:t>Constant conflict – The Truth vs. Lies.  Abide in Him and His Teaching.</a:t>
            </a:r>
          </a:p>
        </p:txBody>
      </p:sp>
    </p:spTree>
    <p:extLst>
      <p:ext uri="{BB962C8B-B14F-4D97-AF65-F5344CB8AC3E}">
        <p14:creationId xmlns:p14="http://schemas.microsoft.com/office/powerpoint/2010/main" val="89995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7">
                                            <p:txEl>
                                              <p:pRg st="15" end="15"/>
                                            </p:txEl>
                                          </p:spTgt>
                                        </p:tgtEl>
                                        <p:attrNameLst>
                                          <p:attrName>style.visibility</p:attrName>
                                        </p:attrNameLst>
                                      </p:cBhvr>
                                      <p:to>
                                        <p:strVal val="visible"/>
                                      </p:to>
                                    </p:set>
                                    <p:animEffect transition="in" filter="fade">
                                      <p:cBhvr>
                                        <p:cTn id="67" dur="1000"/>
                                        <p:tgtEl>
                                          <p:spTgt spid="7">
                                            <p:txEl>
                                              <p:pRg st="15" end="15"/>
                                            </p:txEl>
                                          </p:spTgt>
                                        </p:tgtEl>
                                      </p:cBhvr>
                                    </p:animEffect>
                                    <p:anim calcmode="lin" valueType="num">
                                      <p:cBhvr>
                                        <p:cTn id="68"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
                                            <p:txEl>
                                              <p:pRg st="16" end="16"/>
                                            </p:txEl>
                                          </p:spTgt>
                                        </p:tgtEl>
                                        <p:attrNameLst>
                                          <p:attrName>style.visibility</p:attrName>
                                        </p:attrNameLst>
                                      </p:cBhvr>
                                      <p:to>
                                        <p:strVal val="visible"/>
                                      </p:to>
                                    </p:set>
                                    <p:animEffect transition="in" filter="fade">
                                      <p:cBhvr>
                                        <p:cTn id="72" dur="1000"/>
                                        <p:tgtEl>
                                          <p:spTgt spid="7">
                                            <p:txEl>
                                              <p:pRg st="16" end="16"/>
                                            </p:txEl>
                                          </p:spTgt>
                                        </p:tgtEl>
                                      </p:cBhvr>
                                    </p:animEffect>
                                    <p:anim calcmode="lin" valueType="num">
                                      <p:cBhvr>
                                        <p:cTn id="73"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74"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203CC-DF6C-FC7B-3410-1E9E27D63B4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BED4A74-A3D9-D613-E938-A3BCA6B2F98D}"/>
              </a:ext>
            </a:extLst>
          </p:cNvPr>
          <p:cNvSpPr>
            <a:spLocks noGrp="1"/>
          </p:cNvSpPr>
          <p:nvPr>
            <p:ph type="title"/>
          </p:nvPr>
        </p:nvSpPr>
        <p:spPr>
          <a:xfrm>
            <a:off x="76200" y="7088"/>
            <a:ext cx="8991600" cy="914400"/>
          </a:xfrm>
        </p:spPr>
        <p:txBody>
          <a:bodyPr>
            <a:normAutofit fontScale="90000"/>
          </a:bodyPr>
          <a:lstStyle/>
          <a:p>
            <a:pPr algn="l"/>
            <a:r>
              <a:rPr lang="en-US" sz="3600" dirty="0"/>
              <a:t>How to Discern Truth</a:t>
            </a:r>
            <a:br>
              <a:rPr lang="en-US" sz="3600" dirty="0"/>
            </a:br>
            <a:r>
              <a:rPr lang="en-US" sz="2200" dirty="0">
                <a:solidFill>
                  <a:schemeClr val="tx2">
                    <a:lumMod val="60000"/>
                    <a:lumOff val="40000"/>
                  </a:schemeClr>
                </a:solidFill>
              </a:rPr>
              <a:t>A Biblical Call to Discernment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7E81BCC-EB30-DE60-B67F-FC34D01A86A1}"/>
              </a:ext>
            </a:extLst>
          </p:cNvPr>
          <p:cNvSpPr txBox="1"/>
          <p:nvPr/>
        </p:nvSpPr>
        <p:spPr>
          <a:xfrm>
            <a:off x="76201" y="921488"/>
            <a:ext cx="8991599" cy="5632311"/>
          </a:xfrm>
          <a:prstGeom prst="rect">
            <a:avLst/>
          </a:prstGeom>
          <a:noFill/>
        </p:spPr>
        <p:txBody>
          <a:bodyPr wrap="square">
            <a:spAutoFit/>
          </a:bodyPr>
          <a:lstStyle/>
          <a:p>
            <a:r>
              <a:rPr lang="en-US" b="1" dirty="0"/>
              <a:t>1 Thessalonians 5:21–22</a:t>
            </a:r>
            <a:br>
              <a:rPr lang="en-US" dirty="0"/>
            </a:br>
            <a:r>
              <a:rPr lang="en-US" i="1" dirty="0"/>
              <a:t>“Test everything; hold fast what is good. Abstain from every form of evil.”</a:t>
            </a:r>
            <a:br>
              <a:rPr lang="en-US" dirty="0"/>
            </a:br>
            <a:r>
              <a:rPr lang="en-US" dirty="0"/>
              <a:t>→ Paul calls believers to actively </a:t>
            </a:r>
            <a:r>
              <a:rPr lang="en-US" b="1" dirty="0"/>
              <a:t>evaluate teachings and influences</a:t>
            </a:r>
            <a:r>
              <a:rPr lang="en-US" dirty="0"/>
              <a:t> rather than accept them blindly.</a:t>
            </a:r>
          </a:p>
          <a:p>
            <a:endParaRPr lang="en-US" dirty="0"/>
          </a:p>
          <a:p>
            <a:r>
              <a:rPr lang="en-US" b="1" dirty="0"/>
              <a:t>1 John 4:1</a:t>
            </a:r>
            <a:br>
              <a:rPr lang="en-US" dirty="0"/>
            </a:br>
            <a:r>
              <a:rPr lang="en-US" i="1" dirty="0"/>
              <a:t>“Beloved, do not believe every spirit, but test the spirits to see whether they are from God.”</a:t>
            </a:r>
            <a:br>
              <a:rPr lang="en-US" dirty="0"/>
            </a:br>
            <a:r>
              <a:rPr lang="en-US" dirty="0"/>
              <a:t>→ A direct command to </a:t>
            </a:r>
            <a:r>
              <a:rPr lang="en-US" b="1" dirty="0"/>
              <a:t>discern between truth and deception</a:t>
            </a:r>
            <a:r>
              <a:rPr lang="en-US" dirty="0"/>
              <a:t>, especially spiritual and doctrinal influences.</a:t>
            </a:r>
          </a:p>
          <a:p>
            <a:endParaRPr lang="en-US" dirty="0"/>
          </a:p>
          <a:p>
            <a:r>
              <a:rPr lang="en-US" b="1" dirty="0"/>
              <a:t>Hebrews 5:14</a:t>
            </a:r>
            <a:br>
              <a:rPr lang="en-US" dirty="0"/>
            </a:br>
            <a:r>
              <a:rPr lang="en-US" i="1" dirty="0"/>
              <a:t>“But solid food is for the mature, for those who have their powers of discernment trained by constant practice to distinguish good from evil.”</a:t>
            </a:r>
            <a:br>
              <a:rPr lang="en-US" dirty="0"/>
            </a:br>
            <a:r>
              <a:rPr lang="en-US" dirty="0"/>
              <a:t>→ </a:t>
            </a:r>
            <a:r>
              <a:rPr lang="en-US" b="1" dirty="0"/>
              <a:t>Discernment develops through spiritual maturity</a:t>
            </a:r>
            <a:r>
              <a:rPr lang="en-US" dirty="0"/>
              <a:t> and disciplined practice.</a:t>
            </a:r>
          </a:p>
          <a:p>
            <a:endParaRPr lang="en-US" b="1" dirty="0"/>
          </a:p>
          <a:p>
            <a:r>
              <a:rPr lang="en-US" b="1" dirty="0"/>
              <a:t>Matthew 7:15–20</a:t>
            </a:r>
            <a:br>
              <a:rPr lang="en-US" dirty="0"/>
            </a:br>
            <a:r>
              <a:rPr lang="en-US" i="1" dirty="0"/>
              <a:t>“By their fruit you will recognize them.”</a:t>
            </a:r>
            <a:br>
              <a:rPr lang="en-US" dirty="0"/>
            </a:br>
            <a:r>
              <a:rPr lang="en-US" dirty="0"/>
              <a:t>→ Jesus teaches </a:t>
            </a:r>
            <a:r>
              <a:rPr lang="en-US" b="1" dirty="0"/>
              <a:t>discernment by evidence</a:t>
            </a:r>
            <a:r>
              <a:rPr lang="en-US" dirty="0"/>
              <a:t>—truth is recognized by the fruit it produces.</a:t>
            </a:r>
          </a:p>
        </p:txBody>
      </p:sp>
    </p:spTree>
    <p:extLst>
      <p:ext uri="{BB962C8B-B14F-4D97-AF65-F5344CB8AC3E}">
        <p14:creationId xmlns:p14="http://schemas.microsoft.com/office/powerpoint/2010/main" val="193193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6200" y="7088"/>
            <a:ext cx="8991600" cy="914400"/>
          </a:xfrm>
        </p:spPr>
        <p:txBody>
          <a:bodyPr>
            <a:normAutofit fontScale="90000"/>
          </a:bodyPr>
          <a:lstStyle/>
          <a:p>
            <a:pPr algn="l"/>
            <a:r>
              <a:rPr lang="en-US" sz="3600" dirty="0"/>
              <a:t>The Art of Deception</a:t>
            </a:r>
            <a:br>
              <a:rPr lang="en-US" sz="3600" dirty="0"/>
            </a:br>
            <a:r>
              <a:rPr lang="en-US" sz="2200" dirty="0">
                <a:solidFill>
                  <a:schemeClr val="tx2">
                    <a:lumMod val="60000"/>
                    <a:lumOff val="40000"/>
                  </a:schemeClr>
                </a:solidFill>
              </a:rPr>
              <a:t>Discernment counters Deception</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228600" y="1143000"/>
            <a:ext cx="8610600" cy="5355312"/>
          </a:xfrm>
          <a:prstGeom prst="rect">
            <a:avLst/>
          </a:prstGeom>
          <a:noFill/>
        </p:spPr>
        <p:txBody>
          <a:bodyPr wrap="square">
            <a:spAutoFit/>
          </a:bodyPr>
          <a:lstStyle/>
          <a:p>
            <a:r>
              <a:rPr lang="en-US" b="1" dirty="0"/>
              <a:t>“All warfare is based on deception.” </a:t>
            </a:r>
            <a:r>
              <a:rPr lang="en-US" dirty="0"/>
              <a:t>— </a:t>
            </a:r>
            <a:r>
              <a:rPr lang="en-US" i="1" dirty="0"/>
              <a:t>Sun Tzu, The Art of War</a:t>
            </a:r>
          </a:p>
          <a:p>
            <a:endParaRPr lang="en-US" b="1" dirty="0"/>
          </a:p>
          <a:p>
            <a:pPr lvl="1"/>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endParaRPr lang="en-US" b="1" dirty="0"/>
          </a:p>
          <a:p>
            <a:r>
              <a:rPr lang="en-US" b="1" dirty="0"/>
              <a:t>“The first casualty of war is truth.” </a:t>
            </a:r>
            <a:r>
              <a:rPr lang="en-US" dirty="0"/>
              <a:t>— </a:t>
            </a:r>
            <a:r>
              <a:rPr lang="en-US" i="1" dirty="0"/>
              <a:t>U.S. Senator Hiram Johnson (1917)</a:t>
            </a:r>
          </a:p>
          <a:p>
            <a:endParaRPr lang="en-US" b="1" dirty="0"/>
          </a:p>
          <a:p>
            <a:pPr lvl="1"/>
            <a:r>
              <a:rPr lang="en-US" b="1" dirty="0"/>
              <a:t>Church Application</a:t>
            </a:r>
            <a:r>
              <a:rPr lang="en-US" dirty="0"/>
              <a:t>: In times of tension or disagreement, truth is often compromised by fear, pride, or presupposition—undermining unity.</a:t>
            </a:r>
          </a:p>
          <a:p>
            <a:endParaRPr lang="en-US" dirty="0"/>
          </a:p>
          <a:p>
            <a:endParaRPr lang="en-US" b="1" dirty="0"/>
          </a:p>
          <a:p>
            <a:r>
              <a:rPr lang="en-US" b="1" dirty="0"/>
              <a:t>“In war, truth is so precious that she should always be attended by a bodyguard of lies.” </a:t>
            </a:r>
            <a:r>
              <a:rPr lang="en-US" dirty="0"/>
              <a:t>— </a:t>
            </a:r>
            <a:r>
              <a:rPr lang="en-US" i="1" dirty="0"/>
              <a:t>Winston Churchill</a:t>
            </a:r>
          </a:p>
          <a:p>
            <a:endParaRPr lang="en-US" b="1" dirty="0"/>
          </a:p>
          <a:p>
            <a:pPr lvl="1"/>
            <a:r>
              <a:rPr lang="en-US" b="1" dirty="0"/>
              <a:t>Church Application</a:t>
            </a:r>
            <a:r>
              <a:rPr lang="en-US" dirty="0"/>
              <a:t>: When believers begin to guard their positions or reputations with rhetorical smokescreens rather than honest dialogue, relational breakdown is inevitable.</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1000"/>
                                        <p:tgtEl>
                                          <p:spTgt spid="7">
                                            <p:txEl>
                                              <p:pRg st="5" end="5"/>
                                            </p:txEl>
                                          </p:spTgt>
                                        </p:tgtEl>
                                      </p:cBhvr>
                                    </p:animEffect>
                                    <p:anim calcmode="lin" valueType="num">
                                      <p:cBhvr>
                                        <p:cTn id="2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fade">
                                      <p:cBhvr>
                                        <p:cTn id="24" dur="1000"/>
                                        <p:tgtEl>
                                          <p:spTgt spid="7">
                                            <p:txEl>
                                              <p:pRg st="7" end="7"/>
                                            </p:txEl>
                                          </p:spTgt>
                                        </p:tgtEl>
                                      </p:cBhvr>
                                    </p:animEffect>
                                    <p:anim calcmode="lin" valueType="num">
                                      <p:cBhvr>
                                        <p:cTn id="25"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fade">
                                      <p:cBhvr>
                                        <p:cTn id="31" dur="1000"/>
                                        <p:tgtEl>
                                          <p:spTgt spid="7">
                                            <p:txEl>
                                              <p:pRg st="10" end="10"/>
                                            </p:txEl>
                                          </p:spTgt>
                                        </p:tgtEl>
                                      </p:cBhvr>
                                    </p:animEffect>
                                    <p:anim calcmode="lin" valueType="num">
                                      <p:cBhvr>
                                        <p:cTn id="3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12" end="12"/>
                                            </p:txEl>
                                          </p:spTgt>
                                        </p:tgtEl>
                                        <p:attrNameLst>
                                          <p:attrName>style.visibility</p:attrName>
                                        </p:attrNameLst>
                                      </p:cBhvr>
                                      <p:to>
                                        <p:strVal val="visible"/>
                                      </p:to>
                                    </p:set>
                                    <p:animEffect transition="in" filter="fade">
                                      <p:cBhvr>
                                        <p:cTn id="36" dur="1000"/>
                                        <p:tgtEl>
                                          <p:spTgt spid="7">
                                            <p:txEl>
                                              <p:pRg st="12" end="12"/>
                                            </p:txEl>
                                          </p:spTgt>
                                        </p:tgtEl>
                                      </p:cBhvr>
                                    </p:animEffect>
                                    <p:anim calcmode="lin" valueType="num">
                                      <p:cBhvr>
                                        <p:cTn id="37"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E56DF-05EE-F4A0-AD13-CB562D3E1AD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601327A-FC02-5541-3280-5BDD20A18B34}"/>
              </a:ext>
            </a:extLst>
          </p:cNvPr>
          <p:cNvSpPr>
            <a:spLocks noGrp="1"/>
          </p:cNvSpPr>
          <p:nvPr>
            <p:ph type="title"/>
          </p:nvPr>
        </p:nvSpPr>
        <p:spPr>
          <a:xfrm>
            <a:off x="76200" y="7088"/>
            <a:ext cx="8991600" cy="914400"/>
          </a:xfrm>
        </p:spPr>
        <p:txBody>
          <a:bodyPr>
            <a:normAutofit fontScale="90000"/>
          </a:bodyPr>
          <a:lstStyle/>
          <a:p>
            <a:pPr algn="l"/>
            <a:r>
              <a:rPr lang="en-US" sz="3600" dirty="0"/>
              <a:t>Job’s Friends</a:t>
            </a:r>
            <a:br>
              <a:rPr lang="en-US" sz="3600" dirty="0"/>
            </a:br>
            <a:r>
              <a:rPr lang="en-US" sz="2200" dirty="0">
                <a:solidFill>
                  <a:schemeClr val="tx2">
                    <a:lumMod val="60000"/>
                    <a:lumOff val="40000"/>
                  </a:schemeClr>
                </a:solidFill>
              </a:rPr>
              <a:t>Practice Discernment</a:t>
            </a:r>
            <a:endParaRPr lang="en-US" sz="2200" i="1" u="sng" dirty="0">
              <a:solidFill>
                <a:schemeClr val="tx2">
                  <a:lumMod val="60000"/>
                  <a:lumOff val="40000"/>
                </a:schemeClr>
              </a:solidFill>
            </a:endParaRPr>
          </a:p>
        </p:txBody>
      </p:sp>
      <p:pic>
        <p:nvPicPr>
          <p:cNvPr id="3" name="Picture 2" descr="A painting of a group of people&#10;&#10;AI-generated content may be incorrect.">
            <a:extLst>
              <a:ext uri="{FF2B5EF4-FFF2-40B4-BE49-F238E27FC236}">
                <a16:creationId xmlns:a16="http://schemas.microsoft.com/office/drawing/2014/main" id="{A243AC3D-1F60-F717-B2CC-6E2928AE89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450" y="918185"/>
            <a:ext cx="8039100" cy="5740597"/>
          </a:xfrm>
          <a:prstGeom prst="rect">
            <a:avLst/>
          </a:prstGeom>
        </p:spPr>
      </p:pic>
    </p:spTree>
    <p:extLst>
      <p:ext uri="{BB962C8B-B14F-4D97-AF65-F5344CB8AC3E}">
        <p14:creationId xmlns:p14="http://schemas.microsoft.com/office/powerpoint/2010/main" val="217081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0A2B6-3099-4B3B-203A-E50497DD082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C8DD16-B5B3-63F1-69B5-3168307D152B}"/>
              </a:ext>
            </a:extLst>
          </p:cNvPr>
          <p:cNvSpPr>
            <a:spLocks noGrp="1"/>
          </p:cNvSpPr>
          <p:nvPr>
            <p:ph type="title"/>
          </p:nvPr>
        </p:nvSpPr>
        <p:spPr>
          <a:xfrm>
            <a:off x="76200" y="7088"/>
            <a:ext cx="8991600" cy="754912"/>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90989111-7EF5-05AC-AF17-A79429B4BA22}"/>
              </a:ext>
            </a:extLst>
          </p:cNvPr>
          <p:cNvSpPr txBox="1"/>
          <p:nvPr/>
        </p:nvSpPr>
        <p:spPr>
          <a:xfrm>
            <a:off x="76201" y="762000"/>
            <a:ext cx="8991599" cy="6186309"/>
          </a:xfrm>
          <a:prstGeom prst="rect">
            <a:avLst/>
          </a:prstGeom>
          <a:noFill/>
        </p:spPr>
        <p:txBody>
          <a:bodyPr wrap="square">
            <a:spAutoFit/>
          </a:bodyPr>
          <a:lstStyle/>
          <a:p>
            <a:r>
              <a:rPr lang="en-US" b="1" dirty="0"/>
              <a:t>Suffering is always the result of sin</a:t>
            </a:r>
            <a:br>
              <a:rPr lang="en-US" dirty="0"/>
            </a:br>
            <a:r>
              <a:rPr lang="en-US" dirty="0"/>
              <a:t>Assuming a direct correlation between personal sin and suffering, leaving no room for mystery or divine testing.</a:t>
            </a:r>
          </a:p>
          <a:p>
            <a:r>
              <a:rPr lang="en-US" i="1" dirty="0"/>
              <a:t>“Consider now: Who being innocent has ever perished?” </a:t>
            </a:r>
            <a:r>
              <a:rPr lang="en-US" dirty="0"/>
              <a:t>– Eliphaz (Job 4:7)</a:t>
            </a:r>
          </a:p>
          <a:p>
            <a:endParaRPr lang="en-US" dirty="0"/>
          </a:p>
          <a:p>
            <a:r>
              <a:rPr lang="en-US" b="1" dirty="0"/>
              <a:t>God’s justice is immediate and visible</a:t>
            </a:r>
            <a:br>
              <a:rPr lang="en-US" dirty="0"/>
            </a:br>
            <a:r>
              <a:rPr lang="en-US" dirty="0"/>
              <a:t>Assuming God always rewards or punishes visibly and swiftly.</a:t>
            </a:r>
          </a:p>
          <a:p>
            <a:r>
              <a:rPr lang="en-US" i="1" dirty="0"/>
              <a:t>“Surely God does not reject one who is blameless…” </a:t>
            </a:r>
            <a:r>
              <a:rPr lang="en-US" dirty="0"/>
              <a:t>– Bildad (Job 8:20)</a:t>
            </a:r>
          </a:p>
          <a:p>
            <a:endParaRPr lang="en-US" dirty="0"/>
          </a:p>
          <a:p>
            <a:r>
              <a:rPr lang="en-US" b="1" dirty="0"/>
              <a:t>Human wisdom can fully explain divine action</a:t>
            </a:r>
            <a:br>
              <a:rPr lang="en-US" dirty="0"/>
            </a:br>
            <a:r>
              <a:rPr lang="en-US" dirty="0"/>
              <a:t>Assuming they understand God’s ways through tradition or reason.</a:t>
            </a:r>
          </a:p>
          <a:p>
            <a:r>
              <a:rPr lang="en-US" i="1" dirty="0"/>
              <a:t>“Are God’s consolations not enough for you…?” </a:t>
            </a:r>
            <a:r>
              <a:rPr lang="en-US" dirty="0"/>
              <a:t>– Eliphaz (Job 15:11)</a:t>
            </a:r>
          </a:p>
          <a:p>
            <a:endParaRPr lang="en-US" dirty="0"/>
          </a:p>
          <a:p>
            <a:r>
              <a:rPr lang="en-US" b="1" dirty="0"/>
              <a:t>Suffering may be preventative or instructive, not always punitive</a:t>
            </a:r>
            <a:br>
              <a:rPr lang="en-US" dirty="0"/>
            </a:br>
            <a:r>
              <a:rPr lang="en-US" dirty="0"/>
              <a:t>Presuming to speak with divine authority.  </a:t>
            </a:r>
          </a:p>
          <a:p>
            <a:r>
              <a:rPr lang="en-US" i="1" dirty="0"/>
              <a:t>God does all these things to a person… to turn them back from the pit.” </a:t>
            </a:r>
            <a:r>
              <a:rPr lang="en-US" dirty="0"/>
              <a:t>– Elihu (Job 33:29-30)</a:t>
            </a:r>
          </a:p>
          <a:p>
            <a:endParaRPr lang="en-US" dirty="0"/>
          </a:p>
          <a:p>
            <a:r>
              <a:rPr lang="en-US" b="1" dirty="0"/>
              <a:t>Confession and repentance will instantly fix the problem</a:t>
            </a:r>
            <a:br>
              <a:rPr lang="en-US" dirty="0"/>
            </a:br>
            <a:r>
              <a:rPr lang="en-US" dirty="0"/>
              <a:t>Assuming that doing so will immediately restore his fortunes.</a:t>
            </a:r>
          </a:p>
          <a:p>
            <a:r>
              <a:rPr lang="en-US" i="1" dirty="0"/>
              <a:t>“If you put away the sin that is in your hand… then you will lift up your face without shame.”</a:t>
            </a:r>
            <a:r>
              <a:rPr lang="en-US" dirty="0"/>
              <a:t> – Zophar (Job 11:14–15)</a:t>
            </a:r>
          </a:p>
        </p:txBody>
      </p:sp>
    </p:spTree>
    <p:extLst>
      <p:ext uri="{BB962C8B-B14F-4D97-AF65-F5344CB8AC3E}">
        <p14:creationId xmlns:p14="http://schemas.microsoft.com/office/powerpoint/2010/main" val="243244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E39AD-E2C5-9ACF-C92F-DC974C1DD99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9815465-210E-3A2B-2EEB-88027BDAB64C}"/>
              </a:ext>
            </a:extLst>
          </p:cNvPr>
          <p:cNvSpPr>
            <a:spLocks noGrp="1"/>
          </p:cNvSpPr>
          <p:nvPr>
            <p:ph type="title"/>
          </p:nvPr>
        </p:nvSpPr>
        <p:spPr>
          <a:xfrm>
            <a:off x="76200" y="7088"/>
            <a:ext cx="8991600" cy="914400"/>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4F69D2E7-3449-E530-5EB3-7E4124053931}"/>
              </a:ext>
            </a:extLst>
          </p:cNvPr>
          <p:cNvSpPr txBox="1"/>
          <p:nvPr/>
        </p:nvSpPr>
        <p:spPr>
          <a:xfrm>
            <a:off x="76201" y="921488"/>
            <a:ext cx="8991599" cy="5909310"/>
          </a:xfrm>
          <a:prstGeom prst="rect">
            <a:avLst/>
          </a:prstGeom>
          <a:noFill/>
        </p:spPr>
        <p:txBody>
          <a:bodyPr wrap="square">
            <a:spAutoFit/>
          </a:bodyPr>
          <a:lstStyle/>
          <a:p>
            <a:r>
              <a:rPr lang="en-US" b="1" dirty="0"/>
              <a:t>Job’s Response and Divine Admonition:</a:t>
            </a:r>
            <a:r>
              <a:rPr lang="en-US" dirty="0"/>
              <a:t> While Job rightly resists the flawed arguments of his friends and maintains his innocence, he eventually slips into self-righteousness and questions God's justice. In chapters 38–41, God responds not by explaining Job’s suffering but by humbling him with a series of rhetorical questions that reveal divine sovereignty and human limitation.</a:t>
            </a:r>
          </a:p>
          <a:p>
            <a:r>
              <a:rPr lang="en-US" i="1" dirty="0"/>
              <a:t>“Who is this that obscures my plans with words without knowledge?” – God to Job (Job 38:2)</a:t>
            </a:r>
          </a:p>
          <a:p>
            <a:endParaRPr lang="en-US" dirty="0"/>
          </a:p>
          <a:p>
            <a:r>
              <a:rPr lang="en-US" dirty="0"/>
              <a:t>Though Job never curses God, he does accuse God of injustice, and this presumption is what God corrects. Job’s error is not moral failure, but </a:t>
            </a:r>
            <a:r>
              <a:rPr lang="en-US" b="1" dirty="0"/>
              <a:t>intellectual and theological presumption</a:t>
            </a:r>
            <a:r>
              <a:rPr lang="en-US" dirty="0"/>
              <a:t>; assuming that God must explain Himself.</a:t>
            </a:r>
          </a:p>
          <a:p>
            <a:r>
              <a:rPr lang="en-US" i="1" dirty="0"/>
              <a:t>“Surely I spoke of things I did not understand, things too wonderful for me to know.” – Job (Job 42:3)</a:t>
            </a:r>
          </a:p>
          <a:p>
            <a:endParaRPr lang="en-US" b="1" dirty="0"/>
          </a:p>
          <a:p>
            <a:r>
              <a:rPr lang="en-US" b="1" dirty="0"/>
              <a:t>Insights:</a:t>
            </a:r>
            <a:r>
              <a:rPr lang="en-US" dirty="0"/>
              <a:t> Even the righteous can err in trying to defend themselves or interpret God's will. The Friend’s assumptions demonstrate how sincere but shallow theology can lead to misjudgment and further pain. The story of Job reminds us to approach others with humility, listen well, and trust God’s sovereignty even when His purposes are hidden. We must practice </a:t>
            </a:r>
            <a:r>
              <a:rPr lang="en-US" b="1" dirty="0"/>
              <a:t>discernment</a:t>
            </a:r>
            <a:r>
              <a:rPr lang="en-US" dirty="0"/>
              <a:t> to avoid becoming </a:t>
            </a:r>
            <a:r>
              <a:rPr lang="en-US" b="1" u="sng" dirty="0"/>
              <a:t>delegated accusers</a:t>
            </a:r>
            <a:r>
              <a:rPr lang="en-US" dirty="0"/>
              <a:t> like Job’s Friends. The pathway to restored understanding and unity is </a:t>
            </a:r>
            <a:r>
              <a:rPr lang="en-US" b="1" dirty="0"/>
              <a:t>humble submission to divine wisdom</a:t>
            </a:r>
            <a:r>
              <a:rPr lang="en-US" dirty="0"/>
              <a:t>.</a:t>
            </a:r>
            <a:endParaRPr lang="en-US" b="1" dirty="0"/>
          </a:p>
        </p:txBody>
      </p:sp>
    </p:spTree>
    <p:extLst>
      <p:ext uri="{BB962C8B-B14F-4D97-AF65-F5344CB8AC3E}">
        <p14:creationId xmlns:p14="http://schemas.microsoft.com/office/powerpoint/2010/main" val="346359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42831</TotalTime>
  <Words>2847</Words>
  <Application>Microsoft Office PowerPoint</Application>
  <PresentationFormat>On-screen Show (4:3)</PresentationFormat>
  <Paragraphs>192</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Arial Narrow</vt:lpstr>
      <vt:lpstr>Calibri</vt:lpstr>
      <vt:lpstr>Wingdings</vt:lpstr>
      <vt:lpstr>PPT_Template_2010SummerSchool</vt:lpstr>
      <vt:lpstr>1_UPCRC_Powerpoint_Template_with I-Mark</vt:lpstr>
      <vt:lpstr>PowerPoint Presentation</vt:lpstr>
      <vt:lpstr>The Call to a Unifying Truth A Call to which Cohort?  (John 18:37)</vt:lpstr>
      <vt:lpstr>A Call to Discernment A Key Capability of the Divine Truth Cohort</vt:lpstr>
      <vt:lpstr>How to Discern Truth A Biblical Call to Discernment</vt:lpstr>
      <vt:lpstr>The Art of Deception Discernment counters Deception</vt:lpstr>
      <vt:lpstr>Job’s Friends Practice Discernment</vt:lpstr>
      <vt:lpstr>Presuppositional Thinking Faulty presuppositions damage relationships and cloud theological truth</vt:lpstr>
      <vt:lpstr>Presuppositional Thinking Faulty presuppositions damage relationships and cloud theological truth</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1483</cp:revision>
  <cp:lastPrinted>2025-07-06T12:26:14Z</cp:lastPrinted>
  <dcterms:created xsi:type="dcterms:W3CDTF">2010-06-16T02:58:04Z</dcterms:created>
  <dcterms:modified xsi:type="dcterms:W3CDTF">2025-07-07T14:13:34Z</dcterms:modified>
</cp:coreProperties>
</file>