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4"/>
  </p:notesMasterIdLst>
  <p:sldIdLst>
    <p:sldId id="395" r:id="rId3"/>
    <p:sldId id="336" r:id="rId4"/>
    <p:sldId id="569" r:id="rId5"/>
    <p:sldId id="572" r:id="rId6"/>
    <p:sldId id="578" r:id="rId7"/>
    <p:sldId id="571" r:id="rId8"/>
    <p:sldId id="558" r:id="rId9"/>
    <p:sldId id="574" r:id="rId10"/>
    <p:sldId id="575" r:id="rId11"/>
    <p:sldId id="576" r:id="rId12"/>
    <p:sldId id="577" r:id="rId1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62" autoAdjust="0"/>
    <p:restoredTop sz="24893" autoAdjust="0"/>
  </p:normalViewPr>
  <p:slideViewPr>
    <p:cSldViewPr>
      <p:cViewPr varScale="1">
        <p:scale>
          <a:sx n="39" d="100"/>
          <a:sy n="39" d="100"/>
        </p:scale>
        <p:origin x="3318" y="60"/>
      </p:cViewPr>
      <p:guideLst>
        <p:guide orient="horz" pos="2160"/>
        <p:guide pos="2880"/>
      </p:guideLst>
    </p:cSldViewPr>
  </p:slideViewPr>
  <p:notesTextViewPr>
    <p:cViewPr>
      <p:scale>
        <a:sx n="1" d="1"/>
        <a:sy n="1" d="1"/>
      </p:scale>
      <p:origin x="0" y="-153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1" cy="480060"/>
          </a:xfrm>
          <a:prstGeom prst="rect">
            <a:avLst/>
          </a:prstGeom>
        </p:spPr>
        <p:txBody>
          <a:bodyPr vert="horz" wrap="square" lIns="96628" tIns="48314" rIns="96628" bIns="4831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9" y="1"/>
            <a:ext cx="3169921" cy="480060"/>
          </a:xfrm>
          <a:prstGeom prst="rect">
            <a:avLst/>
          </a:prstGeom>
        </p:spPr>
        <p:txBody>
          <a:bodyPr vert="horz" wrap="square" lIns="96628" tIns="48314" rIns="96628" bIns="4831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10/24/2025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28" tIns="48314" rIns="96628" bIns="4831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28" tIns="48314" rIns="96628" bIns="4831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628" tIns="48314" rIns="96628" bIns="4831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9" y="9119474"/>
            <a:ext cx="3169921" cy="480060"/>
          </a:xfrm>
          <a:prstGeom prst="rect">
            <a:avLst/>
          </a:prstGeom>
        </p:spPr>
        <p:txBody>
          <a:bodyPr vert="horz" wrap="square" lIns="96628" tIns="48314" rIns="96628" bIns="4831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Promise to David: An Eternal Kingdom</a:t>
            </a:r>
          </a:p>
          <a:p>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Core Theme</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God’s covenant with David promised an everlasting throne and a royal descendant whose kingdom would never end. This promise is fulfilled in Jesus Christ, the Son of David, whose eternal reign brings the Kingdom of God to every believer’s heart and to the ends of the earth.</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Key Verse:</a:t>
            </a:r>
            <a:r>
              <a:rPr lang="en-US" sz="1200" kern="1200" dirty="0">
                <a:solidFill>
                  <a:schemeClr val="tx1"/>
                </a:solidFill>
                <a:effectLst/>
                <a:latin typeface="+mn-lt"/>
                <a:ea typeface="ＭＳ Ｐゴシック" pitchFamily="-106" charset="-128"/>
                <a:cs typeface="ＭＳ Ｐゴシック" pitchFamily="-106" charset="-128"/>
              </a:rPr>
              <a:t> “Your house and your kingdom shall be made sure forever before me; your throne shall be established forever.” - </a:t>
            </a:r>
            <a:r>
              <a:rPr lang="en-US" sz="1200" i="1" kern="1200" dirty="0">
                <a:solidFill>
                  <a:schemeClr val="tx1"/>
                </a:solidFill>
                <a:effectLst/>
                <a:latin typeface="+mn-lt"/>
                <a:ea typeface="ＭＳ Ｐゴシック" pitchFamily="-106" charset="-128"/>
                <a:cs typeface="ＭＳ Ｐゴシック" pitchFamily="-106" charset="-128"/>
              </a:rPr>
              <a:t>2 Samuel 7:16 (ESV)</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God’s covenant with David was not merely about a dynasty but about </a:t>
            </a:r>
            <a:r>
              <a:rPr lang="en-US" sz="1200" b="1" kern="1200" dirty="0">
                <a:solidFill>
                  <a:schemeClr val="tx1"/>
                </a:solidFill>
                <a:effectLst/>
                <a:latin typeface="+mn-lt"/>
                <a:ea typeface="ＭＳ Ｐゴシック" pitchFamily="-106" charset="-128"/>
                <a:cs typeface="ＭＳ Ｐゴシック" pitchFamily="-106" charset="-128"/>
              </a:rPr>
              <a:t>divine destiny</a:t>
            </a:r>
            <a:r>
              <a:rPr lang="en-US" sz="1200" kern="1200" dirty="0">
                <a:solidFill>
                  <a:schemeClr val="tx1"/>
                </a:solidFill>
                <a:effectLst/>
                <a:latin typeface="+mn-lt"/>
                <a:ea typeface="ＭＳ Ｐゴシック" pitchFamily="-106" charset="-128"/>
                <a:cs typeface="ＭＳ Ｐゴシック" pitchFamily="-106" charset="-128"/>
              </a:rPr>
              <a:t> - the revelation of the eternal King, Jesus Christ.</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The Psalms sing His story, the prophets foretell His coming, the Gospels reveal His glory, and the Church proclaims His reign.</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Through Christ, the throne of David becomes the throne of grace.</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924DC-7E79-F956-7E7A-9A91CF8102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290594-776B-4B1C-CB5D-578AEE388C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81AF37-CC7E-26F1-1A98-CB676DE120E2}"/>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REVELATION REFERENCES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18. Revelation 3:7</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words of him who is holy and true, who holds the key of David.”</a:t>
            </a:r>
          </a:p>
          <a:p>
            <a:pPr rtl="0" fontAlgn="ctr"/>
            <a:r>
              <a:rPr lang="en-US" sz="1400" kern="1200" dirty="0">
                <a:solidFill>
                  <a:schemeClr val="tx1"/>
                </a:solidFill>
                <a:effectLst/>
                <a:latin typeface="+mn-lt"/>
                <a:ea typeface="ＭＳ Ｐゴシック" pitchFamily="-106" charset="-128"/>
                <a:cs typeface="ＭＳ Ｐゴシック" pitchFamily="-106" charset="-128"/>
              </a:rPr>
              <a:t>Jesus holds </a:t>
            </a:r>
            <a:r>
              <a:rPr lang="en-US" sz="1400" b="1" kern="1200" dirty="0">
                <a:solidFill>
                  <a:schemeClr val="tx1"/>
                </a:solidFill>
                <a:effectLst/>
                <a:latin typeface="+mn-lt"/>
                <a:ea typeface="ＭＳ Ｐゴシック" pitchFamily="-106" charset="-128"/>
                <a:cs typeface="ＭＳ Ｐゴシック" pitchFamily="-106" charset="-128"/>
              </a:rPr>
              <a:t>the key of David</a:t>
            </a:r>
            <a:r>
              <a:rPr lang="en-US" sz="1400" kern="1200" dirty="0">
                <a:solidFill>
                  <a:schemeClr val="tx1"/>
                </a:solidFill>
                <a:effectLst/>
                <a:latin typeface="+mn-lt"/>
                <a:ea typeface="ＭＳ Ｐゴシック" pitchFamily="-106" charset="-128"/>
                <a:cs typeface="ＭＳ Ｐゴシック" pitchFamily="-106" charset="-128"/>
              </a:rPr>
              <a:t>, symbolizing ultimate royal and spiritual authority - fulfillment of </a:t>
            </a:r>
            <a:r>
              <a:rPr lang="en-US" sz="1400" b="1" kern="1200" dirty="0">
                <a:solidFill>
                  <a:schemeClr val="tx1"/>
                </a:solidFill>
                <a:effectLst/>
                <a:latin typeface="+mn-lt"/>
                <a:ea typeface="ＭＳ Ｐゴシック" pitchFamily="-106" charset="-128"/>
                <a:cs typeface="ＭＳ Ｐゴシック" pitchFamily="-106" charset="-128"/>
              </a:rPr>
              <a:t>Isaiah 22:22</a:t>
            </a:r>
            <a:r>
              <a:rPr lang="en-US" sz="1400" kern="1200" dirty="0">
                <a:solidFill>
                  <a:schemeClr val="tx1"/>
                </a:solidFill>
                <a:effectLst/>
                <a:latin typeface="+mn-lt"/>
                <a:ea typeface="ＭＳ Ｐゴシック" pitchFamily="-106" charset="-128"/>
                <a:cs typeface="ＭＳ Ｐゴシック" pitchFamily="-106" charset="-128"/>
              </a:rPr>
              <a:t> and the Davidic covenantal right to rule.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19. Revelation 5:5</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“See, the Lion of the tribe of Judah, the Root of David, has triumphed.”</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Root of David</a:t>
            </a:r>
            <a:r>
              <a:rPr lang="en-US" sz="1400" kern="1200" dirty="0">
                <a:solidFill>
                  <a:schemeClr val="tx1"/>
                </a:solidFill>
                <a:effectLst/>
                <a:latin typeface="+mn-lt"/>
                <a:ea typeface="ＭＳ Ｐゴシック" pitchFamily="-106" charset="-128"/>
                <a:cs typeface="ＭＳ Ｐゴシック" pitchFamily="-106" charset="-128"/>
              </a:rPr>
              <a:t> title explicitly identifies Jesus as the </a:t>
            </a:r>
            <a:r>
              <a:rPr lang="en-US" sz="1400" b="1" kern="1200" dirty="0">
                <a:solidFill>
                  <a:schemeClr val="tx1"/>
                </a:solidFill>
                <a:effectLst/>
                <a:latin typeface="+mn-lt"/>
                <a:ea typeface="ＭＳ Ｐゴシック" pitchFamily="-106" charset="-128"/>
                <a:cs typeface="ＭＳ Ｐゴシック" pitchFamily="-106" charset="-128"/>
              </a:rPr>
              <a:t>Messianic King</a:t>
            </a:r>
            <a:r>
              <a:rPr lang="en-US" sz="1400" kern="1200" dirty="0">
                <a:solidFill>
                  <a:schemeClr val="tx1"/>
                </a:solidFill>
                <a:effectLst/>
                <a:latin typeface="+mn-lt"/>
                <a:ea typeface="ＭＳ Ｐゴシック" pitchFamily="-106" charset="-128"/>
                <a:cs typeface="ＭＳ Ｐゴシック" pitchFamily="-106" charset="-128"/>
              </a:rPr>
              <a:t> promised to David, now enthroned in heavenly glory.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20. Revelation 22:16</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 Jesus… am the Root and the Offspring of David, the bright Morning Star.”</a:t>
            </a:r>
          </a:p>
          <a:p>
            <a:pPr rtl="0" fontAlgn="ctr"/>
            <a:r>
              <a:rPr lang="en-US" sz="1400" kern="1200" dirty="0">
                <a:solidFill>
                  <a:schemeClr val="tx1"/>
                </a:solidFill>
                <a:effectLst/>
                <a:latin typeface="+mn-lt"/>
                <a:ea typeface="ＭＳ Ｐゴシック" pitchFamily="-106" charset="-128"/>
                <a:cs typeface="ＭＳ Ｐゴシック" pitchFamily="-106" charset="-128"/>
              </a:rPr>
              <a:t>Jesus claims both </a:t>
            </a:r>
            <a:r>
              <a:rPr lang="en-US" sz="1400" b="1" kern="1200" dirty="0">
                <a:solidFill>
                  <a:schemeClr val="tx1"/>
                </a:solidFill>
                <a:effectLst/>
                <a:latin typeface="+mn-lt"/>
                <a:ea typeface="ＭＳ Ｐゴシック" pitchFamily="-106" charset="-128"/>
                <a:cs typeface="ＭＳ Ｐゴシック" pitchFamily="-106" charset="-128"/>
              </a:rPr>
              <a:t>preexistence (Root)</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fulfillment (Offspring)</a:t>
            </a:r>
            <a:r>
              <a:rPr lang="en-US" sz="1400" kern="1200" dirty="0">
                <a:solidFill>
                  <a:schemeClr val="tx1"/>
                </a:solidFill>
                <a:effectLst/>
                <a:latin typeface="+mn-lt"/>
                <a:ea typeface="ＭＳ Ｐゴシック" pitchFamily="-106" charset="-128"/>
                <a:cs typeface="ＭＳ Ｐゴシック" pitchFamily="-106" charset="-128"/>
              </a:rPr>
              <a:t> - the eternal Son and promised heir who reigns forever.</a:t>
            </a:r>
          </a:p>
          <a:p>
            <a:endParaRPr lang="en-US" dirty="0"/>
          </a:p>
        </p:txBody>
      </p:sp>
      <p:sp>
        <p:nvSpPr>
          <p:cNvPr id="4" name="Slide Number Placeholder 3">
            <a:extLst>
              <a:ext uri="{FF2B5EF4-FFF2-40B4-BE49-F238E27FC236}">
                <a16:creationId xmlns:a16="http://schemas.microsoft.com/office/drawing/2014/main" id="{2A2EFACF-5AF4-FBCF-C716-A7E106575171}"/>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28943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0A427-6557-E534-52C7-3D41176EA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6A0662-D143-3A3F-D7F4-E831CFB6AF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9715D-2BD5-AC1B-AA1F-3E4ABBAA292F}"/>
              </a:ext>
            </a:extLst>
          </p:cNvPr>
          <p:cNvSpPr>
            <a:spLocks noGrp="1"/>
          </p:cNvSpPr>
          <p:nvPr>
            <p:ph type="body" idx="1"/>
          </p:nvPr>
        </p:nvSpPr>
        <p:spPr/>
        <p:txBody>
          <a:bodyPr>
            <a:normAutofit/>
          </a:bodyPr>
          <a:lstStyle/>
          <a:p>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New Testament repeatedly affirms</a:t>
            </a:r>
            <a:r>
              <a:rPr lang="en-US" sz="1400" kern="1200" dirty="0">
                <a:solidFill>
                  <a:schemeClr val="tx1"/>
                </a:solidFill>
                <a:effectLst/>
                <a:latin typeface="+mn-lt"/>
                <a:ea typeface="ＭＳ Ｐゴシック" pitchFamily="-106" charset="-128"/>
                <a:cs typeface="ＭＳ Ｐゴシック" pitchFamily="-106" charset="-128"/>
              </a:rPr>
              <a:t> that:</a:t>
            </a:r>
          </a:p>
          <a:p>
            <a:pPr marL="171450" indent="-171450" rtl="0" fontAlgn="ctr">
              <a:buFont typeface="Arial" panose="020B0604020202020204" pitchFamily="34" charset="0"/>
              <a:buChar char="•"/>
            </a:pPr>
            <a:r>
              <a:rPr lang="en-US" sz="1400" b="0" i="0" kern="1200" dirty="0">
                <a:solidFill>
                  <a:schemeClr val="tx1"/>
                </a:solidFill>
                <a:effectLst/>
                <a:latin typeface="+mn-lt"/>
                <a:ea typeface="ＭＳ Ｐゴシック" pitchFamily="-106" charset="-128"/>
                <a:cs typeface="ＭＳ Ｐゴシック" pitchFamily="-106" charset="-128"/>
              </a:rPr>
              <a:t>Jesus is </a:t>
            </a:r>
            <a:r>
              <a:rPr lang="en-US" sz="1400" b="1" i="0" kern="1200" dirty="0">
                <a:solidFill>
                  <a:schemeClr val="tx1"/>
                </a:solidFill>
                <a:effectLst/>
                <a:latin typeface="+mn-lt"/>
                <a:ea typeface="ＭＳ Ｐゴシック" pitchFamily="-106" charset="-128"/>
                <a:cs typeface="ＭＳ Ｐゴシック" pitchFamily="-106" charset="-128"/>
              </a:rPr>
              <a:t>descended from David</a:t>
            </a:r>
            <a:r>
              <a:rPr lang="en-US" sz="1400" b="0" i="0" kern="1200" dirty="0">
                <a:solidFill>
                  <a:schemeClr val="tx1"/>
                </a:solidFill>
                <a:effectLst/>
                <a:latin typeface="+mn-lt"/>
                <a:ea typeface="ＭＳ Ｐゴシック" pitchFamily="-106" charset="-128"/>
                <a:cs typeface="ＭＳ Ｐゴシック" pitchFamily="-106" charset="-128"/>
              </a:rPr>
              <a:t> according to the flesh (human lineage).</a:t>
            </a:r>
          </a:p>
          <a:p>
            <a:pPr marL="171450" indent="-171450" rtl="0" fontAlgn="ctr">
              <a:buFont typeface="Arial" panose="020B0604020202020204" pitchFamily="34" charset="0"/>
              <a:buChar char="•"/>
            </a:pPr>
            <a:r>
              <a:rPr lang="en-US" sz="1400" b="0" i="0" kern="1200" dirty="0">
                <a:solidFill>
                  <a:schemeClr val="tx1"/>
                </a:solidFill>
                <a:effectLst/>
                <a:latin typeface="+mn-lt"/>
                <a:ea typeface="ＭＳ Ｐゴシック" pitchFamily="-106" charset="-128"/>
                <a:cs typeface="ＭＳ Ｐゴシック" pitchFamily="-106" charset="-128"/>
              </a:rPr>
              <a:t>God </a:t>
            </a:r>
            <a:r>
              <a:rPr lang="en-US" sz="1400" b="1" i="0" kern="1200" dirty="0">
                <a:solidFill>
                  <a:schemeClr val="tx1"/>
                </a:solidFill>
                <a:effectLst/>
                <a:latin typeface="+mn-lt"/>
                <a:ea typeface="ＭＳ Ｐゴシック" pitchFamily="-106" charset="-128"/>
                <a:cs typeface="ＭＳ Ｐゴシック" pitchFamily="-106" charset="-128"/>
              </a:rPr>
              <a:t>confirmed His covenant</a:t>
            </a:r>
            <a:r>
              <a:rPr lang="en-US" sz="1400" b="0" i="0" kern="1200" dirty="0">
                <a:solidFill>
                  <a:schemeClr val="tx1"/>
                </a:solidFill>
                <a:effectLst/>
                <a:latin typeface="+mn-lt"/>
                <a:ea typeface="ＭＳ Ｐゴシック" pitchFamily="-106" charset="-128"/>
                <a:cs typeface="ＭＳ Ｐゴシック" pitchFamily="-106" charset="-128"/>
              </a:rPr>
              <a:t> with David through Jesus’ </a:t>
            </a:r>
            <a:r>
              <a:rPr lang="en-US" sz="1400" b="1" i="0" kern="1200" dirty="0">
                <a:solidFill>
                  <a:schemeClr val="tx1"/>
                </a:solidFill>
                <a:effectLst/>
                <a:latin typeface="+mn-lt"/>
                <a:ea typeface="ＭＳ Ｐゴシック" pitchFamily="-106" charset="-128"/>
                <a:cs typeface="ＭＳ Ｐゴシック" pitchFamily="-106" charset="-128"/>
              </a:rPr>
              <a:t>resurrection and exaltation</a:t>
            </a:r>
            <a:r>
              <a:rPr lang="en-US" sz="1400" b="0" i="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400" b="0" i="0" kern="1200" dirty="0">
                <a:solidFill>
                  <a:schemeClr val="tx1"/>
                </a:solidFill>
                <a:effectLst/>
                <a:latin typeface="+mn-lt"/>
                <a:ea typeface="ＭＳ Ｐゴシック" pitchFamily="-106" charset="-128"/>
                <a:cs typeface="ＭＳ Ｐゴシック" pitchFamily="-106" charset="-128"/>
              </a:rPr>
              <a:t>Christ now </a:t>
            </a:r>
            <a:r>
              <a:rPr lang="en-US" sz="1400" b="1" i="0" kern="1200" dirty="0">
                <a:solidFill>
                  <a:schemeClr val="tx1"/>
                </a:solidFill>
                <a:effectLst/>
                <a:latin typeface="+mn-lt"/>
                <a:ea typeface="ＭＳ Ｐゴシック" pitchFamily="-106" charset="-128"/>
                <a:cs typeface="ＭＳ Ｐゴシック" pitchFamily="-106" charset="-128"/>
              </a:rPr>
              <a:t>reigns forever</a:t>
            </a:r>
            <a:r>
              <a:rPr lang="en-US" sz="1400" b="0" i="0" kern="1200" dirty="0">
                <a:solidFill>
                  <a:schemeClr val="tx1"/>
                </a:solidFill>
                <a:effectLst/>
                <a:latin typeface="+mn-lt"/>
                <a:ea typeface="ＭＳ Ｐゴシック" pitchFamily="-106" charset="-128"/>
                <a:cs typeface="ＭＳ Ｐゴシック" pitchFamily="-106" charset="-128"/>
              </a:rPr>
              <a:t> as the eternal fulfillment of the promise that David’s throne would never end.</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Summary Verse: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“He will reign over the house of Jacob forever, and of His kingdom there will be no end.” - </a:t>
            </a:r>
            <a:r>
              <a:rPr lang="en-US" sz="1400" i="1" kern="1200" dirty="0">
                <a:solidFill>
                  <a:schemeClr val="tx1"/>
                </a:solidFill>
                <a:effectLst/>
                <a:latin typeface="+mn-lt"/>
                <a:ea typeface="ＭＳ Ｐゴシック" pitchFamily="-106" charset="-128"/>
                <a:cs typeface="ＭＳ Ｐゴシック" pitchFamily="-106" charset="-128"/>
              </a:rPr>
              <a:t>Luke 1:33</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3B81A30C-3A28-7BD6-F3B2-BD97849FA085}"/>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dirty="0"/>
          </a:p>
        </p:txBody>
      </p:sp>
    </p:spTree>
    <p:extLst>
      <p:ext uri="{BB962C8B-B14F-4D97-AF65-F5344CB8AC3E}">
        <p14:creationId xmlns:p14="http://schemas.microsoft.com/office/powerpoint/2010/main" val="131097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God’s Character in Scripture</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Scripture Focus:</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i="1" kern="1200" dirty="0">
                <a:solidFill>
                  <a:schemeClr val="tx1"/>
                </a:solidFill>
                <a:effectLst/>
                <a:latin typeface="+mn-lt"/>
                <a:ea typeface="ＭＳ Ｐゴシック" pitchFamily="-106" charset="-128"/>
                <a:cs typeface="ＭＳ Ｐゴシック" pitchFamily="-106" charset="-128"/>
              </a:rPr>
              <a:t>2 Samuel 7:12-16; Psalm 89:3-4, 28-37; Psalm 132:11-12</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In 2 Samuel 7, God covenants with David that his offspring will build a house for God’s name and that his throne will be established forever.</a:t>
            </a: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God binds Himself by promise, revealing His </a:t>
            </a:r>
            <a:r>
              <a:rPr lang="en-US" sz="1200" i="1" kern="1200" dirty="0">
                <a:solidFill>
                  <a:schemeClr val="tx1"/>
                </a:solidFill>
                <a:effectLst/>
                <a:latin typeface="+mn-lt"/>
                <a:ea typeface="ＭＳ Ｐゴシック" pitchFamily="-106" charset="-128"/>
                <a:cs typeface="ＭＳ Ｐゴシック" pitchFamily="-106" charset="-128"/>
              </a:rPr>
              <a:t>steadfast love</a:t>
            </a:r>
            <a:r>
              <a:rPr lang="en-US" sz="1200" kern="1200" dirty="0">
                <a:solidFill>
                  <a:schemeClr val="tx1"/>
                </a:solidFill>
                <a:effectLst/>
                <a:latin typeface="+mn-lt"/>
                <a:ea typeface="ＭＳ Ｐゴシック" pitchFamily="-106" charset="-128"/>
                <a:cs typeface="ＭＳ Ｐゴシック" pitchFamily="-106" charset="-128"/>
              </a:rPr>
              <a:t> and </a:t>
            </a:r>
            <a:r>
              <a:rPr lang="en-US" sz="1200" i="1" kern="1200" dirty="0">
                <a:solidFill>
                  <a:schemeClr val="tx1"/>
                </a:solidFill>
                <a:effectLst/>
                <a:latin typeface="+mn-lt"/>
                <a:ea typeface="ＭＳ Ｐゴシック" pitchFamily="-106" charset="-128"/>
                <a:cs typeface="ＭＳ Ｐゴシック" pitchFamily="-106" charset="-128"/>
              </a:rPr>
              <a:t>faithfulness</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Psalm 89 and Psalm 132 echo this covenant: God will not revoke His promise even when David’s descendants falter. His mercy upholds His covenant.</a:t>
            </a:r>
          </a:p>
          <a:p>
            <a:pPr marL="171450" indent="-171450">
              <a:buFont typeface="Arial" panose="020B0604020202020204" pitchFamily="34" charset="0"/>
              <a:buChar char="•"/>
            </a:pPr>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Revelation of God’s Character:</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God is faithful to His word even when human kings fail. He shows Himself as the </a:t>
            </a:r>
            <a:r>
              <a:rPr lang="en-US" sz="1200" b="1" kern="1200" dirty="0">
                <a:solidFill>
                  <a:schemeClr val="tx1"/>
                </a:solidFill>
                <a:effectLst/>
                <a:latin typeface="+mn-lt"/>
                <a:ea typeface="ＭＳ Ｐゴシック" pitchFamily="-106" charset="-128"/>
                <a:cs typeface="ＭＳ Ｐゴシック" pitchFamily="-106" charset="-128"/>
              </a:rPr>
              <a:t>Covenant Keeper</a:t>
            </a:r>
            <a:r>
              <a:rPr lang="en-US" sz="1200" kern="1200" dirty="0">
                <a:solidFill>
                  <a:schemeClr val="tx1"/>
                </a:solidFill>
                <a:effectLst/>
                <a:latin typeface="+mn-lt"/>
                <a:ea typeface="ＭＳ Ｐゴシック" pitchFamily="-106" charset="-128"/>
                <a:cs typeface="ＭＳ Ｐゴシック" pitchFamily="-106" charset="-128"/>
              </a:rPr>
              <a:t>, the </a:t>
            </a:r>
            <a:r>
              <a:rPr lang="en-US" sz="1200" b="1" kern="1200" dirty="0">
                <a:solidFill>
                  <a:schemeClr val="tx1"/>
                </a:solidFill>
                <a:effectLst/>
                <a:latin typeface="+mn-lt"/>
                <a:ea typeface="ＭＳ Ｐゴシック" pitchFamily="-106" charset="-128"/>
                <a:cs typeface="ＭＳ Ｐゴシック" pitchFamily="-106" charset="-128"/>
              </a:rPr>
              <a:t>Promise Sustainer</a:t>
            </a:r>
            <a:r>
              <a:rPr lang="en-US" sz="1200" kern="1200" dirty="0">
                <a:solidFill>
                  <a:schemeClr val="tx1"/>
                </a:solidFill>
                <a:effectLst/>
                <a:latin typeface="+mn-lt"/>
                <a:ea typeface="ＭＳ Ｐゴシック" pitchFamily="-106" charset="-128"/>
                <a:cs typeface="ＭＳ Ｐゴシック" pitchFamily="-106" charset="-128"/>
              </a:rPr>
              <a:t>, and the </a:t>
            </a:r>
            <a:r>
              <a:rPr lang="en-US" sz="1200" b="1" kern="1200" dirty="0">
                <a:solidFill>
                  <a:schemeClr val="tx1"/>
                </a:solidFill>
                <a:effectLst/>
                <a:latin typeface="+mn-lt"/>
                <a:ea typeface="ＭＳ Ｐゴシック" pitchFamily="-106" charset="-128"/>
                <a:cs typeface="ＭＳ Ｐゴシック" pitchFamily="-106" charset="-128"/>
              </a:rPr>
              <a:t>Faithful Kingmaker</a:t>
            </a:r>
            <a:r>
              <a:rPr lang="en-US" sz="1200" kern="1200" dirty="0">
                <a:solidFill>
                  <a:schemeClr val="tx1"/>
                </a:solidFill>
                <a:effectLst/>
                <a:latin typeface="+mn-lt"/>
                <a:ea typeface="ＭＳ Ｐゴシック" pitchFamily="-106" charset="-128"/>
                <a:cs typeface="ＭＳ Ｐゴシック" pitchFamily="-106" charset="-128"/>
              </a:rPr>
              <a:t>.</a:t>
            </a:r>
          </a:p>
          <a:p>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a:solidFill>
                  <a:schemeClr val="tx1"/>
                </a:solidFill>
                <a:latin typeface="+mn-lt"/>
                <a:ea typeface="ＭＳ Ｐゴシック" pitchFamily="-106" charset="-128"/>
                <a:cs typeface="ＭＳ Ｐゴシック" pitchFamily="-106" charset="-128"/>
              </a:rPr>
              <a:t>2Sa 7:10-16  </a:t>
            </a:r>
            <a:r>
              <a:rPr lang="en-US" sz="1200" b="0" i="0" u="none" strike="noStrike" kern="1200" baseline="0" dirty="0">
                <a:solidFill>
                  <a:schemeClr val="tx1"/>
                </a:solidFill>
                <a:latin typeface="+mn-lt"/>
                <a:ea typeface="ＭＳ Ｐゴシック" pitchFamily="-106" charset="-128"/>
                <a:cs typeface="ＭＳ Ｐゴシック" pitchFamily="-106" charset="-128"/>
              </a:rPr>
              <a:t>I will establish a place for my people Israel and settle them there; they will live there and not be disturbed any more. Violent men will not oppress them again, as they did in the beginning  (11)  and during the time when I appointed judges to lead my people Israel. Instead, I will give you relief from all your enemies. The LORD declares to you that he himself will build a dynastic house for you.  (12)  When the time comes for you to die, I will raise up your descendant, one of your own sons, to succeed you, and I will establish his kingdom.  (13)  He will build a house for my name, and I will make his dynasty permanent.  (14)  I will become his father and he will become my son. When he sins, I will correct him with the rod of men and with wounds inflicted by human beings.  (15)  But my loyal love will not be removed from him as I removed it from Saul, whom I removed from before you.  (16)  Your house and your kingdom will stand before me permanently; your dynasty will be permanent.’”</a:t>
            </a:r>
          </a:p>
          <a:p>
            <a:pPr lvl="0"/>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err="1">
                <a:solidFill>
                  <a:schemeClr val="tx1"/>
                </a:solidFill>
                <a:latin typeface="+mn-lt"/>
                <a:ea typeface="ＭＳ Ｐゴシック" pitchFamily="-106" charset="-128"/>
                <a:cs typeface="ＭＳ Ｐゴシック" pitchFamily="-106" charset="-128"/>
              </a:rPr>
              <a:t>Psa</a:t>
            </a:r>
            <a:r>
              <a:rPr lang="en-US" sz="1200" b="1" i="0" u="none" strike="noStrike" kern="1200" baseline="0" dirty="0">
                <a:solidFill>
                  <a:schemeClr val="tx1"/>
                </a:solidFill>
                <a:latin typeface="+mn-lt"/>
                <a:ea typeface="ＭＳ Ｐゴシック" pitchFamily="-106" charset="-128"/>
                <a:cs typeface="ＭＳ Ｐゴシック" pitchFamily="-106" charset="-128"/>
              </a:rPr>
              <a:t> 89:2-4  </a:t>
            </a:r>
            <a:r>
              <a:rPr lang="en-US" sz="1200" b="0" i="0" u="none" strike="noStrike" kern="1200" baseline="0" dirty="0">
                <a:solidFill>
                  <a:schemeClr val="tx1"/>
                </a:solidFill>
                <a:latin typeface="+mn-lt"/>
                <a:ea typeface="ＭＳ Ｐゴシック" pitchFamily="-106" charset="-128"/>
                <a:cs typeface="ＭＳ Ｐゴシック" pitchFamily="-106" charset="-128"/>
              </a:rPr>
              <a:t>For I say, “Loyal love is permanently established; in the skies you set up your faithfulness.”  (3)  The LORD said, “I have made a covenant with my chosen one; I have made a promise on oath to David, my servant:  (4)  ‘I will give you an eternal dynasty and establish your throne throughout future generations.’” (Selah)</a:t>
            </a:r>
          </a:p>
          <a:p>
            <a:pPr lvl="0"/>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1" i="0" u="none" strike="noStrike" kern="1200" baseline="0" dirty="0" err="1">
                <a:solidFill>
                  <a:schemeClr val="tx1"/>
                </a:solidFill>
                <a:latin typeface="+mn-lt"/>
                <a:ea typeface="ＭＳ Ｐゴシック" pitchFamily="-106" charset="-128"/>
                <a:cs typeface="ＭＳ Ｐゴシック" pitchFamily="-106" charset="-128"/>
              </a:rPr>
              <a:t>Psa</a:t>
            </a:r>
            <a:r>
              <a:rPr lang="en-US" sz="1200" b="1" i="0" u="none" strike="noStrike" kern="1200" baseline="0" dirty="0">
                <a:solidFill>
                  <a:schemeClr val="tx1"/>
                </a:solidFill>
                <a:latin typeface="+mn-lt"/>
                <a:ea typeface="ＭＳ Ｐゴシック" pitchFamily="-106" charset="-128"/>
                <a:cs typeface="ＭＳ Ｐゴシック" pitchFamily="-106" charset="-128"/>
              </a:rPr>
              <a:t> 132:10-12  </a:t>
            </a:r>
            <a:r>
              <a:rPr lang="en-US" sz="1200" b="0" i="0" u="none" strike="noStrike" kern="1200" baseline="0" dirty="0">
                <a:solidFill>
                  <a:schemeClr val="tx1"/>
                </a:solidFill>
                <a:latin typeface="+mn-lt"/>
                <a:ea typeface="ＭＳ Ｐゴシック" pitchFamily="-106" charset="-128"/>
                <a:cs typeface="ＭＳ Ｐゴシック" pitchFamily="-106" charset="-128"/>
              </a:rPr>
              <a:t>For the sake of David, your servant, do not reject your chosen king!  (11)  The LORD made a reliable promise to David; he will not go back on his word. He said, “I will place one of your descendants on your throne.  (12)  If your sons keep my covenant and the rules I teach them, their sons will also sit on your throne forever.”</a:t>
            </a:r>
          </a:p>
          <a:p>
            <a:pPr lvl="0"/>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E5B25-0D87-10F5-B89F-B3FAD1B04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9DEE9-3ECA-C9ED-3467-AD6AF8845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94C4E-FB6E-C8B2-EE8E-DB3A12AA557A}"/>
              </a:ext>
            </a:extLst>
          </p:cNvPr>
          <p:cNvSpPr>
            <a:spLocks noGrp="1"/>
          </p:cNvSpPr>
          <p:nvPr>
            <p:ph type="body" idx="1"/>
          </p:nvPr>
        </p:nvSpPr>
        <p:spPr/>
        <p:txBody>
          <a:bodyPr>
            <a:normAutofit fontScale="85000" lnSpcReduction="20000"/>
          </a:bodyPr>
          <a:lstStyle/>
          <a:p>
            <a:r>
              <a:rPr lang="en-US" sz="1200" b="1" kern="1200" dirty="0">
                <a:solidFill>
                  <a:schemeClr val="tx1"/>
                </a:solidFill>
                <a:effectLst/>
                <a:latin typeface="+mn-lt"/>
                <a:ea typeface="ＭＳ Ｐゴシック" pitchFamily="-106" charset="-128"/>
                <a:cs typeface="ＭＳ Ｐゴシック" pitchFamily="-106" charset="-128"/>
              </a:rPr>
              <a:t>God’s Character in History</a:t>
            </a:r>
            <a:endParaRPr lang="en-US" sz="1200" kern="1200" dirty="0">
              <a:solidFill>
                <a:schemeClr val="tx1"/>
              </a:solidFill>
              <a:effectLst/>
              <a:latin typeface="+mn-lt"/>
              <a:ea typeface="ＭＳ Ｐゴシック" pitchFamily="-106" charset="-128"/>
              <a:cs typeface="ＭＳ Ｐゴシック" pitchFamily="-106" charset="-128"/>
            </a:endParaRP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Historical Fulfillment and Struggle: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ctr"/>
            <a:r>
              <a:rPr lang="en-US" sz="1200" kern="1200" dirty="0">
                <a:solidFill>
                  <a:schemeClr val="tx1"/>
                </a:solidFill>
                <a:effectLst/>
                <a:latin typeface="+mn-lt"/>
                <a:ea typeface="ＭＳ Ｐゴシック" pitchFamily="-106" charset="-128"/>
                <a:cs typeface="ＭＳ Ｐゴシック" pitchFamily="-106" charset="-128"/>
              </a:rPr>
              <a:t>Despite periods of rebellion, exile, and the fall of David’s monarchy, God preserved David’s lineage “for His servant David’s sake” (</a:t>
            </a:r>
            <a:r>
              <a:rPr lang="en-US" sz="1200" i="1" kern="1200" dirty="0">
                <a:solidFill>
                  <a:schemeClr val="tx1"/>
                </a:solidFill>
                <a:effectLst/>
                <a:latin typeface="+mn-lt"/>
                <a:ea typeface="ＭＳ Ｐゴシック" pitchFamily="-106" charset="-128"/>
                <a:cs typeface="ＭＳ Ｐゴシック" pitchFamily="-106" charset="-128"/>
              </a:rPr>
              <a:t>2 Kings 8:19</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The prophets rekindled Israel’s hope in the promised eternal King:</a:t>
            </a:r>
          </a:p>
          <a:p>
            <a:pPr lvl="1" rtl="0" fontAlgn="ctr"/>
            <a:r>
              <a:rPr lang="en-US" sz="1200" b="1" kern="1200" dirty="0">
                <a:solidFill>
                  <a:schemeClr val="tx1"/>
                </a:solidFill>
                <a:effectLst/>
                <a:latin typeface="+mn-lt"/>
                <a:ea typeface="ＭＳ Ｐゴシック" pitchFamily="-106" charset="-128"/>
                <a:cs typeface="+mn-cs"/>
              </a:rPr>
              <a:t>Isaiah 9:6–7</a:t>
            </a:r>
            <a:r>
              <a:rPr lang="en-US" sz="1200" kern="1200" dirty="0">
                <a:solidFill>
                  <a:schemeClr val="tx1"/>
                </a:solidFill>
                <a:effectLst/>
                <a:latin typeface="+mn-lt"/>
                <a:ea typeface="ＭＳ Ｐゴシック" pitchFamily="-106" charset="-128"/>
                <a:cs typeface="+mn-cs"/>
              </a:rPr>
              <a:t> - “Of the increase of his government and peace there will be no end, on the throne of David.”</a:t>
            </a:r>
          </a:p>
          <a:p>
            <a:pPr lvl="1" rtl="0" fontAlgn="ctr"/>
            <a:r>
              <a:rPr lang="en-US" sz="1200" b="1" kern="1200" dirty="0">
                <a:solidFill>
                  <a:schemeClr val="tx1"/>
                </a:solidFill>
                <a:effectLst/>
                <a:latin typeface="+mn-lt"/>
                <a:ea typeface="ＭＳ Ｐゴシック" pitchFamily="-106" charset="-128"/>
                <a:cs typeface="+mn-cs"/>
              </a:rPr>
              <a:t>Jeremiah 23:5–6</a:t>
            </a:r>
            <a:r>
              <a:rPr lang="en-US" sz="1200" kern="1200" dirty="0">
                <a:solidFill>
                  <a:schemeClr val="tx1"/>
                </a:solidFill>
                <a:effectLst/>
                <a:latin typeface="+mn-lt"/>
                <a:ea typeface="ＭＳ Ｐゴシック" pitchFamily="-106" charset="-128"/>
                <a:cs typeface="+mn-cs"/>
              </a:rPr>
              <a:t> - “I will raise up for David a righteous Branch.”</a:t>
            </a:r>
          </a:p>
          <a:p>
            <a:pPr lvl="1" rtl="0" fontAlgn="ctr"/>
            <a:r>
              <a:rPr lang="en-US" sz="1200" b="1" kern="1200" dirty="0">
                <a:solidFill>
                  <a:schemeClr val="tx1"/>
                </a:solidFill>
                <a:effectLst/>
                <a:latin typeface="+mn-lt"/>
                <a:ea typeface="ＭＳ Ｐゴシック" pitchFamily="-106" charset="-128"/>
                <a:cs typeface="+mn-cs"/>
              </a:rPr>
              <a:t>Ezekiel 37:24–25</a:t>
            </a:r>
            <a:r>
              <a:rPr lang="en-US" sz="1200" kern="1200" dirty="0">
                <a:solidFill>
                  <a:schemeClr val="tx1"/>
                </a:solidFill>
                <a:effectLst/>
                <a:latin typeface="+mn-lt"/>
                <a:ea typeface="ＭＳ Ｐゴシック" pitchFamily="-106" charset="-128"/>
                <a:cs typeface="+mn-cs"/>
              </a:rPr>
              <a:t> - “My servant David shall be their prince forever.”</a:t>
            </a:r>
          </a:p>
          <a:p>
            <a:r>
              <a:rPr lang="en-US" sz="1200" kern="1200" dirty="0">
                <a:solidFill>
                  <a:schemeClr val="tx1"/>
                </a:solidFill>
                <a:effectLst/>
                <a:latin typeface="+mn-lt"/>
                <a:ea typeface="ＭＳ Ｐゴシック" pitchFamily="-106" charset="-128"/>
                <a:cs typeface="ＭＳ Ｐゴシック" pitchFamily="-106" charset="-128"/>
              </a:rPr>
              <a:t>These historical promises bridged the silence of centuries, preparing for the Messiah’s coming in the fullness of time.</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b="1" kern="1200" dirty="0">
                <a:solidFill>
                  <a:schemeClr val="tx1"/>
                </a:solidFill>
                <a:effectLst/>
                <a:latin typeface="+mn-lt"/>
                <a:ea typeface="ＭＳ Ｐゴシック" pitchFamily="-106" charset="-128"/>
                <a:cs typeface="ＭＳ Ｐゴシック" pitchFamily="-106" charset="-128"/>
              </a:rPr>
              <a:t>God’s Character Shown:</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Even in silence and exile, God’s covenant faithfulness endures. He writes His promises into history, ensuring that His redemptive plan never fails.</a:t>
            </a:r>
          </a:p>
          <a:p>
            <a:pPr marL="332"/>
            <a:endParaRPr lang="en-US" sz="1400" dirty="0"/>
          </a:p>
          <a:p>
            <a:r>
              <a:rPr lang="en-US" sz="1200" b="1" kern="1200" dirty="0">
                <a:solidFill>
                  <a:schemeClr val="tx1"/>
                </a:solidFill>
                <a:effectLst/>
                <a:latin typeface="+mn-lt"/>
                <a:ea typeface="ＭＳ Ｐゴシック" pitchFamily="-106" charset="-128"/>
                <a:cs typeface="ＭＳ Ｐゴシック" pitchFamily="-106" charset="-128"/>
              </a:rPr>
              <a:t>The Problem: Covenant Judgment vs. Covenant Promise</a:t>
            </a:r>
            <a:endParaRPr lang="en-US" sz="1200" kern="1200" dirty="0">
              <a:solidFill>
                <a:schemeClr val="tx1"/>
              </a:solidFill>
              <a:effectLst/>
              <a:latin typeface="+mn-lt"/>
              <a:ea typeface="ＭＳ Ｐゴシック" pitchFamily="-106" charset="-128"/>
              <a:cs typeface="ＭＳ Ｐゴシック" pitchFamily="-106" charset="-128"/>
            </a:endParaRPr>
          </a:p>
          <a:p>
            <a:pPr lvl="1"/>
            <a:r>
              <a:rPr lang="en-US" sz="1200" b="1" kern="1200" dirty="0">
                <a:solidFill>
                  <a:schemeClr val="tx1"/>
                </a:solidFill>
                <a:effectLst/>
                <a:latin typeface="+mn-lt"/>
                <a:ea typeface="ＭＳ Ｐゴシック" pitchFamily="-106" charset="-128"/>
                <a:cs typeface="ＭＳ Ｐゴシック" pitchFamily="-106" charset="-128"/>
              </a:rPr>
              <a:t>Deuteronomy 29:20</a:t>
            </a:r>
            <a:endParaRPr lang="en-US" sz="1200" kern="1200" dirty="0">
              <a:solidFill>
                <a:schemeClr val="tx1"/>
              </a:solidFill>
              <a:effectLst/>
              <a:latin typeface="+mn-lt"/>
              <a:ea typeface="ＭＳ Ｐゴシック" pitchFamily="-106" charset="-128"/>
              <a:cs typeface="ＭＳ Ｐゴシック" pitchFamily="-106" charset="-128"/>
            </a:endParaRPr>
          </a:p>
          <a:p>
            <a:pPr lvl="1"/>
            <a:r>
              <a:rPr lang="en-US" sz="1200" kern="1200" dirty="0">
                <a:solidFill>
                  <a:schemeClr val="tx1"/>
                </a:solidFill>
                <a:effectLst/>
                <a:latin typeface="+mn-lt"/>
                <a:ea typeface="ＭＳ Ｐゴシック" pitchFamily="-106" charset="-128"/>
                <a:cs typeface="ＭＳ Ｐゴシック" pitchFamily="-106" charset="-128"/>
              </a:rPr>
              <a:t>“The LORD will never be willing to forgive him; his name will be blotted out from under heaven.”</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This “blotting out” principle applied to </a:t>
            </a:r>
            <a:r>
              <a:rPr lang="en-US" sz="1200" b="1" kern="1200" dirty="0">
                <a:solidFill>
                  <a:schemeClr val="tx1"/>
                </a:solidFill>
                <a:effectLst/>
                <a:latin typeface="+mn-lt"/>
                <a:ea typeface="ＭＳ Ｐゴシック" pitchFamily="-106" charset="-128"/>
                <a:cs typeface="ＭＳ Ｐゴシック" pitchFamily="-106" charset="-128"/>
              </a:rPr>
              <a:t>idolaters under the Mosaic covenant</a:t>
            </a:r>
            <a:r>
              <a:rPr lang="en-US" sz="1200" kern="1200" dirty="0">
                <a:solidFill>
                  <a:schemeClr val="tx1"/>
                </a:solidFill>
                <a:effectLst/>
                <a:latin typeface="+mn-lt"/>
                <a:ea typeface="ＭＳ Ｐゴシック" pitchFamily="-106" charset="-128"/>
                <a:cs typeface="ＭＳ Ｐゴシック" pitchFamily="-106" charset="-128"/>
              </a:rPr>
              <a:t> — cutting them off from the covenant nation.</a:t>
            </a:r>
          </a:p>
          <a:p>
            <a:pPr marL="171450" indent="-171450">
              <a:buFont typeface="Arial" panose="020B0604020202020204" pitchFamily="34" charset="0"/>
              <a:buChar char="•"/>
            </a:pPr>
            <a:r>
              <a:rPr lang="en-US" sz="1200" b="1" kern="1200" dirty="0">
                <a:solidFill>
                  <a:schemeClr val="tx1"/>
                </a:solidFill>
                <a:effectLst/>
                <a:latin typeface="+mn-lt"/>
                <a:ea typeface="ＭＳ Ｐゴシック" pitchFamily="-106" charset="-128"/>
                <a:cs typeface="ＭＳ Ｐゴシック" pitchFamily="-106" charset="-128"/>
              </a:rPr>
              <a:t>Ahaziah, Joash, and Amaziah</a:t>
            </a:r>
            <a:r>
              <a:rPr lang="en-US" sz="1200" kern="1200" dirty="0">
                <a:solidFill>
                  <a:schemeClr val="tx1"/>
                </a:solidFill>
                <a:effectLst/>
                <a:latin typeface="+mn-lt"/>
                <a:ea typeface="ＭＳ Ｐゴシック" pitchFamily="-106" charset="-128"/>
                <a:cs typeface="ＭＳ Ｐゴシック" pitchFamily="-106" charset="-128"/>
              </a:rPr>
              <a:t>, all corrupted by </a:t>
            </a:r>
            <a:r>
              <a:rPr lang="en-US" sz="1200" b="1" kern="1200" dirty="0">
                <a:solidFill>
                  <a:schemeClr val="tx1"/>
                </a:solidFill>
                <a:effectLst/>
                <a:latin typeface="+mn-lt"/>
                <a:ea typeface="ＭＳ Ｐゴシック" pitchFamily="-106" charset="-128"/>
                <a:cs typeface="ＭＳ Ｐゴシック" pitchFamily="-106" charset="-128"/>
              </a:rPr>
              <a:t>idolatry</a:t>
            </a:r>
            <a:r>
              <a:rPr lang="en-US" sz="1200" kern="1200" dirty="0">
                <a:solidFill>
                  <a:schemeClr val="tx1"/>
                </a:solidFill>
                <a:effectLst/>
                <a:latin typeface="+mn-lt"/>
                <a:ea typeface="ＭＳ Ｐゴシック" pitchFamily="-106" charset="-128"/>
                <a:cs typeface="ＭＳ Ｐゴシック" pitchFamily="-106" charset="-128"/>
              </a:rPr>
              <a:t> and intermarriage with the house of Ahab (through Athaliah), came under this judgment.</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Thus, Matthew omits them — symbolically reflecting that their names were indeed “blotted out” of the covenant record, fulfilling the </a:t>
            </a:r>
            <a:r>
              <a:rPr lang="en-US" sz="1200" b="1" kern="1200" dirty="0">
                <a:solidFill>
                  <a:schemeClr val="tx1"/>
                </a:solidFill>
                <a:effectLst/>
                <a:latin typeface="+mn-lt"/>
                <a:ea typeface="ＭＳ Ｐゴシック" pitchFamily="-106" charset="-128"/>
                <a:cs typeface="ＭＳ Ｐゴシック" pitchFamily="-106" charset="-128"/>
              </a:rPr>
              <a:t>Law’s sentence</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Then, later in the monarchy, comes a much deeper problem — </a:t>
            </a:r>
            <a:r>
              <a:rPr lang="en-US" sz="1200" b="1" kern="1200" dirty="0">
                <a:solidFill>
                  <a:schemeClr val="tx1"/>
                </a:solidFill>
                <a:effectLst/>
                <a:latin typeface="+mn-lt"/>
                <a:ea typeface="ＭＳ Ｐゴシック" pitchFamily="-106" charset="-128"/>
                <a:cs typeface="ＭＳ Ｐゴシック" pitchFamily="-106" charset="-128"/>
              </a:rPr>
              <a:t>the blood curse on Jehoiakim and his line.</a:t>
            </a:r>
            <a:endParaRPr lang="en-US" sz="1200" kern="1200" dirty="0">
              <a:solidFill>
                <a:schemeClr val="tx1"/>
              </a:solidFill>
              <a:effectLst/>
              <a:latin typeface="+mn-lt"/>
              <a:ea typeface="ＭＳ Ｐゴシック" pitchFamily="-106" charset="-128"/>
              <a:cs typeface="ＭＳ Ｐゴシック" pitchFamily="-106" charset="-128"/>
            </a:endParaRPr>
          </a:p>
          <a:p>
            <a:pPr marL="332"/>
            <a:endParaRPr lang="en-US" sz="1400" dirty="0"/>
          </a:p>
          <a:p>
            <a:r>
              <a:rPr lang="en-US" sz="1200" b="1" kern="1200" dirty="0">
                <a:solidFill>
                  <a:schemeClr val="tx1"/>
                </a:solidFill>
                <a:effectLst/>
                <a:latin typeface="+mn-lt"/>
                <a:ea typeface="ＭＳ Ｐゴシック" pitchFamily="-106" charset="-128"/>
                <a:cs typeface="ＭＳ Ｐゴシック" pitchFamily="-106" charset="-128"/>
              </a:rPr>
              <a:t>The Curse Pronounced on Jehoiakim and Jeconiah</a:t>
            </a:r>
            <a:endParaRPr lang="en-US" sz="1200" kern="1200" dirty="0">
              <a:solidFill>
                <a:schemeClr val="tx1"/>
              </a:solidFill>
              <a:effectLst/>
              <a:latin typeface="+mn-lt"/>
              <a:ea typeface="ＭＳ Ｐゴシック" pitchFamily="-106" charset="-128"/>
              <a:cs typeface="ＭＳ Ｐゴシック" pitchFamily="-106" charset="-128"/>
            </a:endParaRPr>
          </a:p>
          <a:p>
            <a:pPr lvl="1"/>
            <a:r>
              <a:rPr lang="en-US" sz="1200" b="1" kern="1200" dirty="0">
                <a:solidFill>
                  <a:schemeClr val="tx1"/>
                </a:solidFill>
                <a:effectLst/>
                <a:latin typeface="+mn-lt"/>
                <a:ea typeface="ＭＳ Ｐゴシック" pitchFamily="-106" charset="-128"/>
                <a:cs typeface="ＭＳ Ｐゴシック" pitchFamily="-106" charset="-128"/>
              </a:rPr>
              <a:t>Jehoiakim’s Curse — Jeremiah 22:18–19, 30</a:t>
            </a:r>
            <a:endParaRPr lang="en-US" sz="1200" kern="1200" dirty="0">
              <a:solidFill>
                <a:schemeClr val="tx1"/>
              </a:solidFill>
              <a:effectLst/>
              <a:latin typeface="+mn-lt"/>
              <a:ea typeface="ＭＳ Ｐゴシック" pitchFamily="-106" charset="-128"/>
              <a:cs typeface="ＭＳ Ｐゴシック" pitchFamily="-106" charset="-128"/>
            </a:endParaRPr>
          </a:p>
          <a:p>
            <a:pPr lvl="1"/>
            <a:r>
              <a:rPr lang="en-US" sz="1200" kern="1200" dirty="0">
                <a:solidFill>
                  <a:schemeClr val="tx1"/>
                </a:solidFill>
                <a:effectLst/>
                <a:latin typeface="+mn-lt"/>
                <a:ea typeface="ＭＳ Ｐゴシック" pitchFamily="-106" charset="-128"/>
                <a:cs typeface="ＭＳ Ｐゴシック" pitchFamily="-106" charset="-128"/>
              </a:rPr>
              <a:t>“He shall have none to sit on the throne of David, and his dead body shall be cast out...</a:t>
            </a:r>
          </a:p>
          <a:p>
            <a:pPr lvl="1"/>
            <a:r>
              <a:rPr lang="en-US" sz="1200" kern="1200" dirty="0">
                <a:solidFill>
                  <a:schemeClr val="tx1"/>
                </a:solidFill>
                <a:effectLst/>
                <a:latin typeface="+mn-lt"/>
                <a:ea typeface="ＭＳ Ｐゴシック" pitchFamily="-106" charset="-128"/>
                <a:cs typeface="ＭＳ Ｐゴシック" pitchFamily="-106" charset="-128"/>
              </a:rPr>
              <a:t>Write this man down as childless, a man who shall not prosper in his days;</a:t>
            </a:r>
          </a:p>
          <a:p>
            <a:pPr lvl="1"/>
            <a:r>
              <a:rPr lang="en-US" sz="1200" kern="1200" dirty="0">
                <a:solidFill>
                  <a:schemeClr val="tx1"/>
                </a:solidFill>
                <a:effectLst/>
                <a:latin typeface="+mn-lt"/>
                <a:ea typeface="ＭＳ Ｐゴシック" pitchFamily="-106" charset="-128"/>
                <a:cs typeface="ＭＳ Ｐゴシック" pitchFamily="-106" charset="-128"/>
              </a:rPr>
              <a:t>for none of his offspring shall sit on the throne of David or rule again in Judah.”</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Here, God declares a </a:t>
            </a:r>
            <a:r>
              <a:rPr lang="en-US" sz="1200" b="1" kern="1200" dirty="0">
                <a:solidFill>
                  <a:schemeClr val="tx1"/>
                </a:solidFill>
                <a:effectLst/>
                <a:latin typeface="+mn-lt"/>
                <a:ea typeface="ＭＳ Ｐゴシック" pitchFamily="-106" charset="-128"/>
                <a:cs typeface="ＭＳ Ｐゴシック" pitchFamily="-106" charset="-128"/>
              </a:rPr>
              <a:t>“blood curse”</a:t>
            </a:r>
            <a:r>
              <a:rPr lang="en-US" sz="1200" kern="1200" dirty="0">
                <a:solidFill>
                  <a:schemeClr val="tx1"/>
                </a:solidFill>
                <a:effectLst/>
                <a:latin typeface="+mn-lt"/>
                <a:ea typeface="ＭＳ Ｐゴシック" pitchFamily="-106" charset="-128"/>
                <a:cs typeface="ＭＳ Ｐゴシック" pitchFamily="-106" charset="-128"/>
              </a:rPr>
              <a:t> on </a:t>
            </a:r>
            <a:r>
              <a:rPr lang="en-US" sz="1200" b="1" kern="1200" dirty="0">
                <a:solidFill>
                  <a:schemeClr val="tx1"/>
                </a:solidFill>
                <a:effectLst/>
                <a:latin typeface="+mn-lt"/>
                <a:ea typeface="ＭＳ Ｐゴシック" pitchFamily="-106" charset="-128"/>
                <a:cs typeface="ＭＳ Ｐゴシック" pitchFamily="-106" charset="-128"/>
              </a:rPr>
              <a:t>Jehoiakim’s line</a:t>
            </a:r>
            <a:r>
              <a:rPr lang="en-US" sz="1200" kern="1200" dirty="0">
                <a:solidFill>
                  <a:schemeClr val="tx1"/>
                </a:solidFill>
                <a:effectLst/>
                <a:latin typeface="+mn-lt"/>
                <a:ea typeface="ＭＳ Ｐゴシック" pitchFamily="-106" charset="-128"/>
                <a:cs typeface="ＭＳ Ｐゴシック" pitchFamily="-106" charset="-128"/>
              </a:rPr>
              <a:t> (and explicitly on his son </a:t>
            </a:r>
            <a:r>
              <a:rPr lang="en-US" sz="1200" b="1" kern="1200" dirty="0">
                <a:solidFill>
                  <a:schemeClr val="tx1"/>
                </a:solidFill>
                <a:effectLst/>
                <a:latin typeface="+mn-lt"/>
                <a:ea typeface="ＭＳ Ｐゴシック" pitchFamily="-106" charset="-128"/>
                <a:cs typeface="ＭＳ Ｐゴシック" pitchFamily="-106" charset="-128"/>
              </a:rPr>
              <a:t>Jeconiah / Coniah</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This seems to make the </a:t>
            </a:r>
            <a:r>
              <a:rPr lang="en-US" sz="1200" b="1" kern="1200" dirty="0">
                <a:solidFill>
                  <a:schemeClr val="tx1"/>
                </a:solidFill>
                <a:effectLst/>
                <a:latin typeface="+mn-lt"/>
                <a:ea typeface="ＭＳ Ｐゴシック" pitchFamily="-106" charset="-128"/>
                <a:cs typeface="ＭＳ Ｐゴシック" pitchFamily="-106" charset="-128"/>
              </a:rPr>
              <a:t>Davidic promise impossible</a:t>
            </a:r>
            <a:r>
              <a:rPr lang="en-US" sz="1200" kern="1200" dirty="0">
                <a:solidFill>
                  <a:schemeClr val="tx1"/>
                </a:solidFill>
                <a:effectLst/>
                <a:latin typeface="+mn-lt"/>
                <a:ea typeface="ＭＳ Ｐゴシック" pitchFamily="-106" charset="-128"/>
                <a:cs typeface="ＭＳ Ｐゴシック" pitchFamily="-106" charset="-128"/>
              </a:rPr>
              <a:t> — for if the royal line is cursed, how can a son of David reign forever?</a:t>
            </a:r>
          </a:p>
          <a:p>
            <a:pPr marL="332"/>
            <a:endParaRPr lang="en-US" sz="1400" dirty="0"/>
          </a:p>
          <a:p>
            <a:r>
              <a:rPr lang="en-US" sz="1200" b="1" kern="1200" dirty="0">
                <a:solidFill>
                  <a:schemeClr val="tx1"/>
                </a:solidFill>
                <a:effectLst/>
                <a:latin typeface="+mn-lt"/>
                <a:ea typeface="ＭＳ Ｐゴシック" pitchFamily="-106" charset="-128"/>
                <a:cs typeface="ＭＳ Ｐゴシック" pitchFamily="-106" charset="-128"/>
              </a:rPr>
              <a:t>God’s Covenant Faithfulness Despite Judgment</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This brings us back to the foundation of </a:t>
            </a:r>
            <a:r>
              <a:rPr lang="en-US" sz="1200" b="1" kern="1200" dirty="0">
                <a:solidFill>
                  <a:schemeClr val="tx1"/>
                </a:solidFill>
                <a:effectLst/>
                <a:latin typeface="+mn-lt"/>
                <a:ea typeface="ＭＳ Ｐゴシック" pitchFamily="-106" charset="-128"/>
                <a:cs typeface="ＭＳ Ｐゴシック" pitchFamily="-106" charset="-128"/>
              </a:rPr>
              <a:t>2 Samuel 7:14–16</a:t>
            </a:r>
            <a:r>
              <a:rPr lang="en-US" sz="1200" kern="1200" dirty="0">
                <a:solidFill>
                  <a:schemeClr val="tx1"/>
                </a:solidFill>
                <a:effectLst/>
                <a:latin typeface="+mn-lt"/>
                <a:ea typeface="ＭＳ Ｐゴシック" pitchFamily="-106" charset="-128"/>
                <a:cs typeface="ＭＳ Ｐゴシック" pitchFamily="-106" charset="-128"/>
              </a:rPr>
              <a:t>:</a:t>
            </a:r>
          </a:p>
          <a:p>
            <a:pPr lvl="1"/>
            <a:r>
              <a:rPr lang="en-US" sz="1200" kern="1200" dirty="0">
                <a:solidFill>
                  <a:schemeClr val="tx1"/>
                </a:solidFill>
                <a:effectLst/>
                <a:latin typeface="+mn-lt"/>
                <a:ea typeface="ＭＳ Ｐゴシック" pitchFamily="-106" charset="-128"/>
                <a:cs typeface="ＭＳ Ｐゴシック" pitchFamily="-106" charset="-128"/>
              </a:rPr>
              <a:t>“When he commits iniquity, I will chasten him with the rod of men…</a:t>
            </a:r>
          </a:p>
          <a:p>
            <a:pPr lvl="1"/>
            <a:r>
              <a:rPr lang="en-US" sz="1200" kern="1200" dirty="0">
                <a:solidFill>
                  <a:schemeClr val="tx1"/>
                </a:solidFill>
                <a:effectLst/>
                <a:latin typeface="+mn-lt"/>
                <a:ea typeface="ＭＳ Ｐゴシック" pitchFamily="-106" charset="-128"/>
                <a:cs typeface="ＭＳ Ｐゴシック" pitchFamily="-106" charset="-128"/>
              </a:rPr>
              <a:t>But my steadfast love will not depart from him…</a:t>
            </a:r>
          </a:p>
          <a:p>
            <a:pPr lvl="1"/>
            <a:r>
              <a:rPr lang="en-US" sz="1200" kern="1200" dirty="0">
                <a:solidFill>
                  <a:schemeClr val="tx1"/>
                </a:solidFill>
                <a:effectLst/>
                <a:latin typeface="+mn-lt"/>
                <a:ea typeface="ＭＳ Ｐゴシック" pitchFamily="-106" charset="-128"/>
                <a:cs typeface="ＭＳ Ｐゴシック" pitchFamily="-106" charset="-128"/>
              </a:rPr>
              <a:t>And your house and your kingdom shall be made sure forever.”</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So God </a:t>
            </a:r>
            <a:r>
              <a:rPr lang="en-US" sz="1200" b="1" kern="1200" dirty="0">
                <a:solidFill>
                  <a:schemeClr val="tx1"/>
                </a:solidFill>
                <a:effectLst/>
                <a:latin typeface="+mn-lt"/>
                <a:ea typeface="ＭＳ Ｐゴシック" pitchFamily="-106" charset="-128"/>
                <a:cs typeface="ＭＳ Ｐゴシック" pitchFamily="-106" charset="-128"/>
              </a:rPr>
              <a:t>disciplines David’s descendants</a:t>
            </a:r>
            <a:r>
              <a:rPr lang="en-US" sz="1200" kern="1200" dirty="0">
                <a:solidFill>
                  <a:schemeClr val="tx1"/>
                </a:solidFill>
                <a:effectLst/>
                <a:latin typeface="+mn-lt"/>
                <a:ea typeface="ＭＳ Ｐゴシック" pitchFamily="-106" charset="-128"/>
                <a:cs typeface="ＭＳ Ｐゴシック" pitchFamily="-106" charset="-128"/>
              </a:rPr>
              <a:t>, even to the point of cursing, dethronement, and exile — yet </a:t>
            </a:r>
            <a:r>
              <a:rPr lang="en-US" sz="1200" b="1" kern="1200" dirty="0">
                <a:solidFill>
                  <a:schemeClr val="tx1"/>
                </a:solidFill>
                <a:effectLst/>
                <a:latin typeface="+mn-lt"/>
                <a:ea typeface="ＭＳ Ｐゴシック" pitchFamily="-106" charset="-128"/>
                <a:cs typeface="ＭＳ Ｐゴシック" pitchFamily="-106" charset="-128"/>
              </a:rPr>
              <a:t>He will not annul His covenant</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He preserves the royal line </a:t>
            </a:r>
            <a:r>
              <a:rPr lang="en-US" sz="1200" b="1" kern="1200" dirty="0">
                <a:solidFill>
                  <a:schemeClr val="tx1"/>
                </a:solidFill>
                <a:effectLst/>
                <a:latin typeface="+mn-lt"/>
                <a:ea typeface="ＭＳ Ｐゴシック" pitchFamily="-106" charset="-128"/>
                <a:cs typeface="ＭＳ Ｐゴシック" pitchFamily="-106" charset="-128"/>
              </a:rPr>
              <a:t>through divine mercy</a:t>
            </a:r>
            <a:r>
              <a:rPr lang="en-US" sz="1200" kern="1200" dirty="0">
                <a:solidFill>
                  <a:schemeClr val="tx1"/>
                </a:solidFill>
                <a:effectLst/>
                <a:latin typeface="+mn-lt"/>
                <a:ea typeface="ＭＳ Ｐゴシック" pitchFamily="-106" charset="-128"/>
                <a:cs typeface="ＭＳ Ｐゴシック" pitchFamily="-106" charset="-128"/>
              </a:rPr>
              <a:t>, not human merit.</a:t>
            </a:r>
          </a:p>
          <a:p>
            <a:pPr marL="332"/>
            <a:endParaRPr lang="en-US" sz="1400" dirty="0"/>
          </a:p>
          <a:p>
            <a:pPr marL="332"/>
            <a:endParaRPr lang="en-US" sz="1400" dirty="0"/>
          </a:p>
        </p:txBody>
      </p:sp>
      <p:sp>
        <p:nvSpPr>
          <p:cNvPr id="4" name="Slide Number Placeholder 3">
            <a:extLst>
              <a:ext uri="{FF2B5EF4-FFF2-40B4-BE49-F238E27FC236}">
                <a16:creationId xmlns:a16="http://schemas.microsoft.com/office/drawing/2014/main" id="{0FA1875F-5A5F-61B5-393B-C46E3DEAA5E9}"/>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55706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53614-C301-D3D3-0741-C0D57E1E2B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AD7627-E918-EECA-1F38-4E69A4DFF5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633996-1AAE-FA3C-AAFA-0ACE0A32DE5A}"/>
              </a:ext>
            </a:extLst>
          </p:cNvPr>
          <p:cNvSpPr>
            <a:spLocks noGrp="1"/>
          </p:cNvSpPr>
          <p:nvPr>
            <p:ph type="body" idx="1"/>
          </p:nvPr>
        </p:nvSpPr>
        <p:spPr/>
        <p:txBody>
          <a:bodyPr>
            <a:normAutofit fontScale="92500" lnSpcReduction="20000"/>
          </a:bodyPr>
          <a:lstStyle/>
          <a:p>
            <a:pPr marL="332"/>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The Historical Resolution: Two Branches of David’s Line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After the exile, the royal line splits into </a:t>
            </a:r>
            <a:r>
              <a:rPr lang="en-US" sz="1400" b="1" kern="1200" dirty="0">
                <a:solidFill>
                  <a:schemeClr val="tx1"/>
                </a:solidFill>
                <a:effectLst/>
                <a:latin typeface="+mn-lt"/>
                <a:ea typeface="ＭＳ Ｐゴシック" pitchFamily="-106" charset="-128"/>
                <a:cs typeface="ＭＳ Ｐゴシック" pitchFamily="-106" charset="-128"/>
              </a:rPr>
              <a:t>two surviving branches</a:t>
            </a:r>
            <a:r>
              <a:rPr lang="en-US" sz="1400" kern="1200" dirty="0">
                <a:solidFill>
                  <a:schemeClr val="tx1"/>
                </a:solidFill>
                <a:effectLst/>
                <a:latin typeface="+mn-lt"/>
                <a:ea typeface="ＭＳ Ｐゴシック" pitchFamily="-106" charset="-128"/>
                <a:cs typeface="ＭＳ Ｐゴシック" pitchFamily="-106" charset="-128"/>
              </a:rPr>
              <a:t> descending from David through different sons:</a:t>
            </a:r>
          </a:p>
          <a:p>
            <a:pPr rtl="0" fontAlgn="t"/>
            <a:r>
              <a:rPr lang="en-US" sz="1400" b="1" kern="1200" dirty="0">
                <a:solidFill>
                  <a:schemeClr val="tx1"/>
                </a:solidFill>
                <a:effectLst/>
                <a:latin typeface="+mn-lt"/>
                <a:ea typeface="ＭＳ Ｐゴシック" pitchFamily="-106" charset="-128"/>
                <a:cs typeface="ＭＳ Ｐゴシック" pitchFamily="-106" charset="-128"/>
              </a:rPr>
              <a:t>Davidic Line</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Descended Through</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Representative in Genealogy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Lineage Found In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Royal (Legal)</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kern="1200" dirty="0">
                <a:solidFill>
                  <a:schemeClr val="tx1"/>
                </a:solidFill>
                <a:effectLst/>
                <a:latin typeface="+mn-lt"/>
                <a:ea typeface="ＭＳ Ｐゴシック" pitchFamily="-106" charset="-128"/>
                <a:cs typeface="ＭＳ Ｐゴシック" pitchFamily="-106" charset="-128"/>
              </a:rPr>
              <a:t>Solomon → Jeconiah</a:t>
            </a:r>
          </a:p>
          <a:p>
            <a:pPr rtl="0" fontAlgn="t"/>
            <a:r>
              <a:rPr lang="en-US" sz="1400" b="1" kern="1200" dirty="0">
                <a:solidFill>
                  <a:schemeClr val="tx1"/>
                </a:solidFill>
                <a:effectLst/>
                <a:latin typeface="+mn-lt"/>
                <a:ea typeface="ＭＳ Ｐゴシック" pitchFamily="-106" charset="-128"/>
                <a:cs typeface="ＭＳ Ｐゴシック" pitchFamily="-106" charset="-128"/>
              </a:rPr>
              <a:t>Joseph</a:t>
            </a:r>
            <a:r>
              <a:rPr lang="en-US" sz="1400" kern="1200" dirty="0">
                <a:solidFill>
                  <a:schemeClr val="tx1"/>
                </a:solidFill>
                <a:effectLst/>
                <a:latin typeface="+mn-lt"/>
                <a:ea typeface="ＭＳ Ｐゴシック" pitchFamily="-106" charset="-128"/>
                <a:cs typeface="ＭＳ Ｐゴシック" pitchFamily="-106" charset="-128"/>
              </a:rPr>
              <a:t>, husband of Mary</a:t>
            </a:r>
          </a:p>
          <a:p>
            <a:pPr rtl="0" fontAlgn="t"/>
            <a:r>
              <a:rPr lang="en-US" sz="1400" i="1" kern="1200" dirty="0">
                <a:solidFill>
                  <a:schemeClr val="tx1"/>
                </a:solidFill>
                <a:effectLst/>
                <a:latin typeface="+mn-lt"/>
                <a:ea typeface="ＭＳ Ｐゴシック" pitchFamily="-106" charset="-128"/>
                <a:cs typeface="ＭＳ Ｐゴシック" pitchFamily="-106" charset="-128"/>
              </a:rPr>
              <a:t>Matthew 1</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Blood (Biological)</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kern="1200" dirty="0">
                <a:solidFill>
                  <a:schemeClr val="tx1"/>
                </a:solidFill>
                <a:effectLst/>
                <a:latin typeface="+mn-lt"/>
                <a:ea typeface="ＭＳ Ｐゴシック" pitchFamily="-106" charset="-128"/>
                <a:cs typeface="ＭＳ Ｐゴシック" pitchFamily="-106" charset="-128"/>
              </a:rPr>
              <a:t>Nathan (another son of David)</a:t>
            </a:r>
          </a:p>
          <a:p>
            <a:pPr rtl="0" fontAlgn="t"/>
            <a:r>
              <a:rPr lang="en-US" sz="1400" b="1" kern="1200" dirty="0">
                <a:solidFill>
                  <a:schemeClr val="tx1"/>
                </a:solidFill>
                <a:effectLst/>
                <a:latin typeface="+mn-lt"/>
                <a:ea typeface="ＭＳ Ｐゴシック" pitchFamily="-106" charset="-128"/>
                <a:cs typeface="ＭＳ Ｐゴシック" pitchFamily="-106" charset="-128"/>
              </a:rPr>
              <a:t>Mary</a:t>
            </a:r>
            <a:r>
              <a:rPr lang="en-US" sz="1400" kern="1200" dirty="0">
                <a:solidFill>
                  <a:schemeClr val="tx1"/>
                </a:solidFill>
                <a:effectLst/>
                <a:latin typeface="+mn-lt"/>
                <a:ea typeface="ＭＳ Ｐゴシック" pitchFamily="-106" charset="-128"/>
                <a:cs typeface="ＭＳ Ｐゴシック" pitchFamily="-106" charset="-128"/>
              </a:rPr>
              <a:t>, mother of Jesus</a:t>
            </a:r>
          </a:p>
          <a:p>
            <a:pPr rtl="0" fontAlgn="t"/>
            <a:r>
              <a:rPr lang="en-US" sz="1400" i="1" kern="1200" dirty="0">
                <a:solidFill>
                  <a:schemeClr val="tx1"/>
                </a:solidFill>
                <a:effectLst/>
                <a:latin typeface="+mn-lt"/>
                <a:ea typeface="ＭＳ Ｐゴシック" pitchFamily="-106" charset="-128"/>
                <a:cs typeface="ＭＳ Ｐゴシック" pitchFamily="-106" charset="-128"/>
              </a:rPr>
              <a:t>Luke 3</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Thus:</a:t>
            </a:r>
          </a:p>
          <a:p>
            <a:pPr rtl="0" fontAlgn="ctr"/>
            <a:r>
              <a:rPr lang="en-US" sz="1400" b="1" kern="1200" dirty="0">
                <a:solidFill>
                  <a:schemeClr val="tx1"/>
                </a:solidFill>
                <a:effectLst/>
                <a:latin typeface="+mn-lt"/>
                <a:ea typeface="ＭＳ Ｐゴシック" pitchFamily="-106" charset="-128"/>
                <a:cs typeface="ＭＳ Ｐゴシック" pitchFamily="-106" charset="-128"/>
              </a:rPr>
              <a:t>Joseph’s line</a:t>
            </a:r>
            <a:r>
              <a:rPr lang="en-US" sz="1400" kern="1200" dirty="0">
                <a:solidFill>
                  <a:schemeClr val="tx1"/>
                </a:solidFill>
                <a:effectLst/>
                <a:latin typeface="+mn-lt"/>
                <a:ea typeface="ＭＳ Ｐゴシック" pitchFamily="-106" charset="-128"/>
                <a:cs typeface="ＭＳ Ｐゴシック" pitchFamily="-106" charset="-128"/>
              </a:rPr>
              <a:t> traces the </a:t>
            </a:r>
            <a:r>
              <a:rPr lang="en-US" sz="1400" b="1" kern="1200" dirty="0">
                <a:solidFill>
                  <a:schemeClr val="tx1"/>
                </a:solidFill>
                <a:effectLst/>
                <a:latin typeface="+mn-lt"/>
                <a:ea typeface="ＭＳ Ｐゴシック" pitchFamily="-106" charset="-128"/>
                <a:cs typeface="ＭＳ Ｐゴシック" pitchFamily="-106" charset="-128"/>
              </a:rPr>
              <a:t>legal right to the throne</a:t>
            </a:r>
            <a:r>
              <a:rPr lang="en-US" sz="1400" kern="1200" dirty="0">
                <a:solidFill>
                  <a:schemeClr val="tx1"/>
                </a:solidFill>
                <a:effectLst/>
                <a:latin typeface="+mn-lt"/>
                <a:ea typeface="ＭＳ Ｐゴシック" pitchFamily="-106" charset="-128"/>
                <a:cs typeface="ＭＳ Ｐゴシック" pitchFamily="-106" charset="-128"/>
              </a:rPr>
              <a:t> through Solomon and Jeconiah.</a:t>
            </a:r>
          </a:p>
          <a:p>
            <a:pPr rtl="0" fontAlgn="ctr"/>
            <a:r>
              <a:rPr lang="en-US" sz="1400" b="1" kern="1200" dirty="0">
                <a:solidFill>
                  <a:schemeClr val="tx1"/>
                </a:solidFill>
                <a:effectLst/>
                <a:latin typeface="+mn-lt"/>
                <a:ea typeface="ＭＳ Ｐゴシック" pitchFamily="-106" charset="-128"/>
                <a:cs typeface="ＭＳ Ｐゴシック" pitchFamily="-106" charset="-128"/>
              </a:rPr>
              <a:t>Mary’s line</a:t>
            </a:r>
            <a:r>
              <a:rPr lang="en-US" sz="1400" kern="1200" dirty="0">
                <a:solidFill>
                  <a:schemeClr val="tx1"/>
                </a:solidFill>
                <a:effectLst/>
                <a:latin typeface="+mn-lt"/>
                <a:ea typeface="ＭＳ Ｐゴシック" pitchFamily="-106" charset="-128"/>
                <a:cs typeface="ＭＳ Ｐゴシック" pitchFamily="-106" charset="-128"/>
              </a:rPr>
              <a:t> traces the </a:t>
            </a:r>
            <a:r>
              <a:rPr lang="en-US" sz="1400" b="1" kern="1200" dirty="0">
                <a:solidFill>
                  <a:schemeClr val="tx1"/>
                </a:solidFill>
                <a:effectLst/>
                <a:latin typeface="+mn-lt"/>
                <a:ea typeface="ＭＳ Ｐゴシック" pitchFamily="-106" charset="-128"/>
                <a:cs typeface="ＭＳ Ｐゴシック" pitchFamily="-106" charset="-128"/>
              </a:rPr>
              <a:t>biological descent from David</a:t>
            </a:r>
            <a:r>
              <a:rPr lang="en-US" sz="1400" kern="1200" dirty="0">
                <a:solidFill>
                  <a:schemeClr val="tx1"/>
                </a:solidFill>
                <a:effectLst/>
                <a:latin typeface="+mn-lt"/>
                <a:ea typeface="ＭＳ Ｐゴシック" pitchFamily="-106" charset="-128"/>
                <a:cs typeface="ＭＳ Ｐゴシック" pitchFamily="-106" charset="-128"/>
              </a:rPr>
              <a:t> through Nathan — </a:t>
            </a:r>
            <a:r>
              <a:rPr lang="en-US" sz="1400" b="1" kern="1200" dirty="0">
                <a:solidFill>
                  <a:schemeClr val="tx1"/>
                </a:solidFill>
                <a:effectLst/>
                <a:latin typeface="+mn-lt"/>
                <a:ea typeface="ＭＳ Ｐゴシック" pitchFamily="-106" charset="-128"/>
                <a:cs typeface="ＭＳ Ｐゴシック" pitchFamily="-106" charset="-128"/>
              </a:rPr>
              <a:t>bypassing the blood curse</a:t>
            </a:r>
            <a:r>
              <a:rPr lang="en-US" sz="1400" kern="1200" dirty="0">
                <a:solidFill>
                  <a:schemeClr val="tx1"/>
                </a:solidFill>
                <a:effectLst/>
                <a:latin typeface="+mn-lt"/>
                <a:ea typeface="ＭＳ Ｐゴシック" pitchFamily="-106" charset="-128"/>
                <a:cs typeface="ＭＳ Ｐゴシック" pitchFamily="-106" charset="-128"/>
              </a:rPr>
              <a:t>.</a:t>
            </a:r>
          </a:p>
          <a:p>
            <a:pPr marL="332"/>
            <a:endParaRPr lang="en-US" sz="1600" dirty="0"/>
          </a:p>
          <a:p>
            <a:pPr marL="332"/>
            <a:endParaRPr lang="en-US" sz="1600" dirty="0"/>
          </a:p>
          <a:p>
            <a:r>
              <a:rPr lang="en-US" sz="1200" b="1" kern="1200" dirty="0">
                <a:solidFill>
                  <a:schemeClr val="tx1"/>
                </a:solidFill>
                <a:effectLst/>
                <a:latin typeface="+mn-lt"/>
                <a:ea typeface="ＭＳ Ｐゴシック" pitchFamily="-106" charset="-128"/>
                <a:cs typeface="ＭＳ Ｐゴシック" pitchFamily="-106" charset="-128"/>
              </a:rPr>
              <a:t>The Prophetic Solution: Virgin Birth as Covenant Fulfillment</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Because of Jeremiah’s curse, </a:t>
            </a:r>
            <a:r>
              <a:rPr lang="en-US" sz="1200" b="1" kern="1200" dirty="0">
                <a:solidFill>
                  <a:schemeClr val="tx1"/>
                </a:solidFill>
                <a:effectLst/>
                <a:latin typeface="+mn-lt"/>
                <a:ea typeface="ＭＳ Ｐゴシック" pitchFamily="-106" charset="-128"/>
                <a:cs typeface="ＭＳ Ｐゴシック" pitchFamily="-106" charset="-128"/>
              </a:rPr>
              <a:t>no physical descendant of Jeconiah</a:t>
            </a:r>
            <a:r>
              <a:rPr lang="en-US" sz="1200" kern="1200" dirty="0">
                <a:solidFill>
                  <a:schemeClr val="tx1"/>
                </a:solidFill>
                <a:effectLst/>
                <a:latin typeface="+mn-lt"/>
                <a:ea typeface="ＭＳ Ｐゴシック" pitchFamily="-106" charset="-128"/>
                <a:cs typeface="ＭＳ Ｐゴシック" pitchFamily="-106" charset="-128"/>
              </a:rPr>
              <a:t> could lawfully reign as king.</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Therefore, if the Messiah were a natural son of Joseph (Jeconiah’s descendant), He would be disqualified.</a:t>
            </a:r>
          </a:p>
          <a:p>
            <a:pPr marL="171450" indent="-171450">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But the </a:t>
            </a:r>
            <a:r>
              <a:rPr lang="en-US" sz="1200" b="1" kern="1200" dirty="0">
                <a:solidFill>
                  <a:schemeClr val="tx1"/>
                </a:solidFill>
                <a:effectLst/>
                <a:latin typeface="+mn-lt"/>
                <a:ea typeface="ＭＳ Ｐゴシック" pitchFamily="-106" charset="-128"/>
                <a:cs typeface="ＭＳ Ｐゴシック" pitchFamily="-106" charset="-128"/>
              </a:rPr>
              <a:t>virgin birth</a:t>
            </a:r>
            <a:r>
              <a:rPr lang="en-US" sz="1200" kern="1200" dirty="0">
                <a:solidFill>
                  <a:schemeClr val="tx1"/>
                </a:solidFill>
                <a:effectLst/>
                <a:latin typeface="+mn-lt"/>
                <a:ea typeface="ＭＳ Ｐゴシック" pitchFamily="-106" charset="-128"/>
                <a:cs typeface="ＭＳ Ｐゴシック" pitchFamily="-106" charset="-128"/>
              </a:rPr>
              <a:t> provides the divine resolution:</a:t>
            </a: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Jesus is </a:t>
            </a:r>
            <a:r>
              <a:rPr lang="en-US" sz="1200" b="1" kern="1200" dirty="0">
                <a:solidFill>
                  <a:schemeClr val="tx1"/>
                </a:solidFill>
                <a:effectLst/>
                <a:latin typeface="+mn-lt"/>
                <a:ea typeface="ＭＳ Ｐゴシック" pitchFamily="-106" charset="-128"/>
                <a:cs typeface="ＭＳ Ｐゴシック" pitchFamily="-106" charset="-128"/>
              </a:rPr>
              <a:t>not the physical son of Joseph</a:t>
            </a:r>
            <a:r>
              <a:rPr lang="en-US" sz="1200" kern="1200" dirty="0">
                <a:solidFill>
                  <a:schemeClr val="tx1"/>
                </a:solidFill>
                <a:effectLst/>
                <a:latin typeface="+mn-lt"/>
                <a:ea typeface="ＭＳ Ｐゴシック" pitchFamily="-106" charset="-128"/>
                <a:cs typeface="ＭＳ Ｐゴシック" pitchFamily="-106" charset="-128"/>
              </a:rPr>
              <a:t>, thus </a:t>
            </a:r>
            <a:r>
              <a:rPr lang="en-US" sz="1200" b="1" kern="1200" dirty="0">
                <a:solidFill>
                  <a:schemeClr val="tx1"/>
                </a:solidFill>
                <a:effectLst/>
                <a:latin typeface="+mn-lt"/>
                <a:ea typeface="ＭＳ Ｐゴシック" pitchFamily="-106" charset="-128"/>
                <a:cs typeface="ＭＳ Ｐゴシック" pitchFamily="-106" charset="-128"/>
              </a:rPr>
              <a:t>not subject to Jeconiah’s curse</a:t>
            </a:r>
            <a:r>
              <a:rPr lang="en-US" sz="12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Yet by being </a:t>
            </a:r>
            <a:r>
              <a:rPr lang="en-US" sz="1200" b="1" kern="1200" dirty="0">
                <a:solidFill>
                  <a:schemeClr val="tx1"/>
                </a:solidFill>
                <a:effectLst/>
                <a:latin typeface="+mn-lt"/>
                <a:ea typeface="ＭＳ Ｐゴシック" pitchFamily="-106" charset="-128"/>
                <a:cs typeface="ＭＳ Ｐゴシック" pitchFamily="-106" charset="-128"/>
              </a:rPr>
              <a:t>Joseph’s legal son through adoption</a:t>
            </a:r>
            <a:r>
              <a:rPr lang="en-US" sz="1200" kern="1200" dirty="0">
                <a:solidFill>
                  <a:schemeClr val="tx1"/>
                </a:solidFill>
                <a:effectLst/>
                <a:latin typeface="+mn-lt"/>
                <a:ea typeface="ＭＳ Ｐゴシック" pitchFamily="-106" charset="-128"/>
                <a:cs typeface="ＭＳ Ｐゴシック" pitchFamily="-106" charset="-128"/>
              </a:rPr>
              <a:t>, He </a:t>
            </a:r>
            <a:r>
              <a:rPr lang="en-US" sz="1200" b="1" kern="1200" dirty="0">
                <a:solidFill>
                  <a:schemeClr val="tx1"/>
                </a:solidFill>
                <a:effectLst/>
                <a:latin typeface="+mn-lt"/>
                <a:ea typeface="ＭＳ Ｐゴシック" pitchFamily="-106" charset="-128"/>
                <a:cs typeface="ＭＳ Ｐゴシック" pitchFamily="-106" charset="-128"/>
              </a:rPr>
              <a:t>inherits the royal right</a:t>
            </a:r>
            <a:r>
              <a:rPr lang="en-US" sz="1200" kern="1200" dirty="0">
                <a:solidFill>
                  <a:schemeClr val="tx1"/>
                </a:solidFill>
                <a:effectLst/>
                <a:latin typeface="+mn-lt"/>
                <a:ea typeface="ＭＳ Ｐゴシック" pitchFamily="-106" charset="-128"/>
                <a:cs typeface="ＭＳ Ｐゴシック" pitchFamily="-106" charset="-128"/>
              </a:rPr>
              <a:t> to David’s throne.</a:t>
            </a: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And through </a:t>
            </a:r>
            <a:r>
              <a:rPr lang="en-US" sz="1200" b="1" kern="1200" dirty="0">
                <a:solidFill>
                  <a:schemeClr val="tx1"/>
                </a:solidFill>
                <a:effectLst/>
                <a:latin typeface="+mn-lt"/>
                <a:ea typeface="ＭＳ Ｐゴシック" pitchFamily="-106" charset="-128"/>
                <a:cs typeface="ＭＳ Ｐゴシック" pitchFamily="-106" charset="-128"/>
              </a:rPr>
              <a:t>Mary’s bloodline (Luke 3)</a:t>
            </a:r>
            <a:r>
              <a:rPr lang="en-US" sz="1200" kern="1200" dirty="0">
                <a:solidFill>
                  <a:schemeClr val="tx1"/>
                </a:solidFill>
                <a:effectLst/>
                <a:latin typeface="+mn-lt"/>
                <a:ea typeface="ＭＳ Ｐゴシック" pitchFamily="-106" charset="-128"/>
                <a:cs typeface="ＭＳ Ｐゴシック" pitchFamily="-106" charset="-128"/>
              </a:rPr>
              <a:t>, He is </a:t>
            </a:r>
            <a:r>
              <a:rPr lang="en-US" sz="1200" b="1" kern="1200" dirty="0">
                <a:solidFill>
                  <a:schemeClr val="tx1"/>
                </a:solidFill>
                <a:effectLst/>
                <a:latin typeface="+mn-lt"/>
                <a:ea typeface="ＭＳ Ｐゴシック" pitchFamily="-106" charset="-128"/>
                <a:cs typeface="ＭＳ Ｐゴシック" pitchFamily="-106" charset="-128"/>
              </a:rPr>
              <a:t>a true descendant of David</a:t>
            </a:r>
            <a:r>
              <a:rPr lang="en-US" sz="1200" kern="1200" dirty="0">
                <a:solidFill>
                  <a:schemeClr val="tx1"/>
                </a:solidFill>
                <a:effectLst/>
                <a:latin typeface="+mn-lt"/>
                <a:ea typeface="ＭＳ Ｐゴシック" pitchFamily="-106" charset="-128"/>
                <a:cs typeface="ＭＳ Ｐゴシック" pitchFamily="-106" charset="-128"/>
              </a:rPr>
              <a:t> — but from the </a:t>
            </a:r>
            <a:r>
              <a:rPr lang="en-US" sz="1200" b="1" kern="1200" dirty="0">
                <a:solidFill>
                  <a:schemeClr val="tx1"/>
                </a:solidFill>
                <a:effectLst/>
                <a:latin typeface="+mn-lt"/>
                <a:ea typeface="ＭＳ Ｐゴシック" pitchFamily="-106" charset="-128"/>
                <a:cs typeface="ＭＳ Ｐゴシック" pitchFamily="-106" charset="-128"/>
              </a:rPr>
              <a:t>uncursed </a:t>
            </a:r>
            <a:r>
              <a:rPr lang="en-US" sz="1200" b="1" kern="1200" dirty="0" err="1">
                <a:solidFill>
                  <a:schemeClr val="tx1"/>
                </a:solidFill>
                <a:effectLst/>
                <a:latin typeface="+mn-lt"/>
                <a:ea typeface="ＭＳ Ｐゴシック" pitchFamily="-106" charset="-128"/>
                <a:cs typeface="ＭＳ Ｐゴシック" pitchFamily="-106" charset="-128"/>
              </a:rPr>
              <a:t>Nathanic</a:t>
            </a:r>
            <a:r>
              <a:rPr lang="en-US" sz="1200" b="1" kern="1200" dirty="0">
                <a:solidFill>
                  <a:schemeClr val="tx1"/>
                </a:solidFill>
                <a:effectLst/>
                <a:latin typeface="+mn-lt"/>
                <a:ea typeface="ＭＳ Ｐゴシック" pitchFamily="-106" charset="-128"/>
                <a:cs typeface="ＭＳ Ｐゴシック" pitchFamily="-106" charset="-128"/>
              </a:rPr>
              <a:t> branch</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b="1" kern="1200" dirty="0">
                <a:solidFill>
                  <a:schemeClr val="tx1"/>
                </a:solidFill>
                <a:effectLst/>
                <a:latin typeface="+mn-lt"/>
                <a:ea typeface="ＭＳ Ｐゴシック" pitchFamily="-106" charset="-128"/>
                <a:cs typeface="ＭＳ Ｐゴシック" pitchFamily="-106" charset="-128"/>
              </a:rPr>
              <a:t>In summary:</a:t>
            </a:r>
            <a:endParaRPr lang="en-US" sz="12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By birth through Mary → Jesus is </a:t>
            </a:r>
            <a:r>
              <a:rPr lang="en-US" sz="1200" i="1" kern="1200" dirty="0">
                <a:solidFill>
                  <a:schemeClr val="tx1"/>
                </a:solidFill>
                <a:effectLst/>
                <a:latin typeface="+mn-lt"/>
                <a:ea typeface="ＭＳ Ｐゴシック" pitchFamily="-106" charset="-128"/>
                <a:cs typeface="ＭＳ Ｐゴシック" pitchFamily="-106" charset="-128"/>
              </a:rPr>
              <a:t>biologically</a:t>
            </a:r>
            <a:r>
              <a:rPr lang="en-US" sz="1200" kern="1200" dirty="0">
                <a:solidFill>
                  <a:schemeClr val="tx1"/>
                </a:solidFill>
                <a:effectLst/>
                <a:latin typeface="+mn-lt"/>
                <a:ea typeface="ＭＳ Ｐゴシック" pitchFamily="-106" charset="-128"/>
                <a:cs typeface="ＭＳ Ｐゴシック" pitchFamily="-106" charset="-128"/>
              </a:rPr>
              <a:t> the Son of David.</a:t>
            </a: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By legal adoption through Joseph → Jesus is </a:t>
            </a:r>
            <a:r>
              <a:rPr lang="en-US" sz="1200" i="1" kern="1200" dirty="0">
                <a:solidFill>
                  <a:schemeClr val="tx1"/>
                </a:solidFill>
                <a:effectLst/>
                <a:latin typeface="+mn-lt"/>
                <a:ea typeface="ＭＳ Ｐゴシック" pitchFamily="-106" charset="-128"/>
                <a:cs typeface="ＭＳ Ｐゴシック" pitchFamily="-106" charset="-128"/>
              </a:rPr>
              <a:t>legally</a:t>
            </a:r>
            <a:r>
              <a:rPr lang="en-US" sz="1200" kern="1200" dirty="0">
                <a:solidFill>
                  <a:schemeClr val="tx1"/>
                </a:solidFill>
                <a:effectLst/>
                <a:latin typeface="+mn-lt"/>
                <a:ea typeface="ＭＳ Ｐゴシック" pitchFamily="-106" charset="-128"/>
                <a:cs typeface="ＭＳ Ｐゴシック" pitchFamily="-106" charset="-128"/>
              </a:rPr>
              <a:t> heir to David’s throne.</a:t>
            </a:r>
          </a:p>
          <a:p>
            <a:pPr marL="171450" indent="-171450" rtl="0" fontAlgn="ctr">
              <a:buFont typeface="Arial" panose="020B0604020202020204" pitchFamily="34" charset="0"/>
              <a:buChar char="•"/>
            </a:pPr>
            <a:r>
              <a:rPr lang="en-US" sz="1200" kern="1200" dirty="0">
                <a:solidFill>
                  <a:schemeClr val="tx1"/>
                </a:solidFill>
                <a:effectLst/>
                <a:latin typeface="+mn-lt"/>
                <a:ea typeface="ＭＳ Ｐゴシック" pitchFamily="-106" charset="-128"/>
                <a:cs typeface="ＭＳ Ｐゴシック" pitchFamily="-106" charset="-128"/>
              </a:rPr>
              <a:t>By divine origin through the Holy Spirit → Jesus is </a:t>
            </a:r>
            <a:r>
              <a:rPr lang="en-US" sz="1200" i="1" kern="1200" dirty="0">
                <a:solidFill>
                  <a:schemeClr val="tx1"/>
                </a:solidFill>
                <a:effectLst/>
                <a:latin typeface="+mn-lt"/>
                <a:ea typeface="ＭＳ Ｐゴシック" pitchFamily="-106" charset="-128"/>
                <a:cs typeface="ＭＳ Ｐゴシック" pitchFamily="-106" charset="-128"/>
              </a:rPr>
              <a:t>eternally qualified</a:t>
            </a:r>
            <a:r>
              <a:rPr lang="en-US" sz="1200" kern="1200" dirty="0">
                <a:solidFill>
                  <a:schemeClr val="tx1"/>
                </a:solidFill>
                <a:effectLst/>
                <a:latin typeface="+mn-lt"/>
                <a:ea typeface="ＭＳ Ｐゴシック" pitchFamily="-106" charset="-128"/>
                <a:cs typeface="ＭＳ Ｐゴシック" pitchFamily="-106" charset="-128"/>
              </a:rPr>
              <a:t> to reign.</a:t>
            </a:r>
          </a:p>
          <a:p>
            <a:pPr marL="332"/>
            <a:endParaRPr lang="en-US" sz="1400" dirty="0"/>
          </a:p>
          <a:p>
            <a:r>
              <a:rPr lang="en-US" sz="1200" b="1" kern="1200" dirty="0">
                <a:solidFill>
                  <a:schemeClr val="tx1"/>
                </a:solidFill>
                <a:effectLst/>
                <a:latin typeface="+mn-lt"/>
                <a:ea typeface="ＭＳ Ｐゴシック" pitchFamily="-106" charset="-128"/>
                <a:cs typeface="ＭＳ Ｐゴシック" pitchFamily="-106" charset="-128"/>
              </a:rPr>
              <a:t>Theological Fulfillment: Justice and Grace Meet</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This resolution demonstrates </a:t>
            </a:r>
            <a:r>
              <a:rPr lang="en-US" sz="1200" b="1" kern="1200" dirty="0">
                <a:solidFill>
                  <a:schemeClr val="tx1"/>
                </a:solidFill>
                <a:effectLst/>
                <a:latin typeface="+mn-lt"/>
                <a:ea typeface="ＭＳ Ｐゴシック" pitchFamily="-106" charset="-128"/>
                <a:cs typeface="ＭＳ Ｐゴシック" pitchFamily="-106" charset="-128"/>
              </a:rPr>
              <a:t>the perfect harmony of God’s justice and mercy</a:t>
            </a:r>
            <a:r>
              <a:rPr lang="en-US" sz="1200" kern="1200" dirty="0">
                <a:solidFill>
                  <a:schemeClr val="tx1"/>
                </a:solidFill>
                <a:effectLst/>
                <a:latin typeface="+mn-lt"/>
                <a:ea typeface="ＭＳ Ｐゴシック" pitchFamily="-106" charset="-128"/>
                <a:cs typeface="ＭＳ Ｐゴシック" pitchFamily="-106" charset="-128"/>
              </a:rPr>
              <a:t>:</a:t>
            </a:r>
          </a:p>
          <a:p>
            <a:pPr rtl="0" fontAlgn="t"/>
            <a:r>
              <a:rPr lang="en-US" sz="1200" b="1" kern="1200" dirty="0">
                <a:solidFill>
                  <a:schemeClr val="tx1"/>
                </a:solidFill>
                <a:effectLst/>
                <a:latin typeface="+mn-lt"/>
                <a:ea typeface="ＭＳ Ｐゴシック" pitchFamily="-106" charset="-128"/>
                <a:cs typeface="ＭＳ Ｐゴシック" pitchFamily="-106" charset="-128"/>
              </a:rPr>
              <a:t>Aspect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b="1" kern="1200" dirty="0">
                <a:solidFill>
                  <a:schemeClr val="tx1"/>
                </a:solidFill>
                <a:effectLst/>
                <a:latin typeface="+mn-lt"/>
                <a:ea typeface="ＭＳ Ｐゴシック" pitchFamily="-106" charset="-128"/>
                <a:cs typeface="ＭＳ Ｐゴシック" pitchFamily="-106" charset="-128"/>
              </a:rPr>
              <a:t>Law’s Judgment</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b="1" kern="1200" dirty="0">
                <a:solidFill>
                  <a:schemeClr val="tx1"/>
                </a:solidFill>
                <a:effectLst/>
                <a:latin typeface="+mn-lt"/>
                <a:ea typeface="ＭＳ Ｐゴシック" pitchFamily="-106" charset="-128"/>
                <a:cs typeface="ＭＳ Ｐゴシック" pitchFamily="-106" charset="-128"/>
              </a:rPr>
              <a:t>God’s Grace and Promise</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kern="1200" dirty="0">
                <a:solidFill>
                  <a:schemeClr val="tx1"/>
                </a:solidFill>
                <a:effectLst/>
                <a:latin typeface="+mn-lt"/>
                <a:ea typeface="ＭＳ Ｐゴシック" pitchFamily="-106" charset="-128"/>
                <a:cs typeface="ＭＳ Ｐゴシック" pitchFamily="-106" charset="-128"/>
              </a:rPr>
              <a:t>Idolaters’ names blotted out (Deut. 29:20)</a:t>
            </a:r>
          </a:p>
          <a:p>
            <a:pPr rtl="0" fontAlgn="t"/>
            <a:r>
              <a:rPr lang="en-US" sz="1200" kern="1200" dirty="0">
                <a:solidFill>
                  <a:schemeClr val="tx1"/>
                </a:solidFill>
                <a:effectLst/>
                <a:latin typeface="+mn-lt"/>
                <a:ea typeface="ＭＳ Ｐゴシック" pitchFamily="-106" charset="-128"/>
                <a:cs typeface="ＭＳ Ｐゴシック" pitchFamily="-106" charset="-128"/>
              </a:rPr>
              <a:t>Ahaziah, Joash, Amaziah omitted</a:t>
            </a:r>
          </a:p>
          <a:p>
            <a:pPr rtl="0" fontAlgn="t"/>
            <a:r>
              <a:rPr lang="en-US" sz="1200" kern="1200" dirty="0">
                <a:solidFill>
                  <a:schemeClr val="tx1"/>
                </a:solidFill>
                <a:effectLst/>
                <a:latin typeface="+mn-lt"/>
                <a:ea typeface="ＭＳ Ｐゴシック" pitchFamily="-106" charset="-128"/>
                <a:cs typeface="ＭＳ Ｐゴシック" pitchFamily="-106" charset="-128"/>
              </a:rPr>
              <a:t>God preserves the line through righteous heirs</a:t>
            </a:r>
          </a:p>
          <a:p>
            <a:pPr rtl="0" fontAlgn="t"/>
            <a:r>
              <a:rPr lang="en-US" sz="1200" kern="1200" dirty="0">
                <a:solidFill>
                  <a:schemeClr val="tx1"/>
                </a:solidFill>
                <a:effectLst/>
                <a:latin typeface="+mn-lt"/>
                <a:ea typeface="ＭＳ Ｐゴシック" pitchFamily="-106" charset="-128"/>
                <a:cs typeface="ＭＳ Ｐゴシック" pitchFamily="-106" charset="-128"/>
              </a:rPr>
              <a:t>Blood curse on Jehoiakim (Jer. 22:30)</a:t>
            </a:r>
          </a:p>
          <a:p>
            <a:pPr rtl="0" fontAlgn="t"/>
            <a:r>
              <a:rPr lang="en-US" sz="1200" kern="1200" dirty="0">
                <a:solidFill>
                  <a:schemeClr val="tx1"/>
                </a:solidFill>
                <a:effectLst/>
                <a:latin typeface="+mn-lt"/>
                <a:ea typeface="ＭＳ Ｐゴシック" pitchFamily="-106" charset="-128"/>
                <a:cs typeface="ＭＳ Ｐゴシック" pitchFamily="-106" charset="-128"/>
              </a:rPr>
              <a:t>Legal descendants barred from throne</a:t>
            </a:r>
          </a:p>
          <a:p>
            <a:pPr rtl="0" fontAlgn="t"/>
            <a:r>
              <a:rPr lang="en-US" sz="1200" kern="1200" dirty="0">
                <a:solidFill>
                  <a:schemeClr val="tx1"/>
                </a:solidFill>
                <a:effectLst/>
                <a:latin typeface="+mn-lt"/>
                <a:ea typeface="ＭＳ Ｐゴシック" pitchFamily="-106" charset="-128"/>
                <a:cs typeface="ＭＳ Ｐゴシック" pitchFamily="-106" charset="-128"/>
              </a:rPr>
              <a:t>Virgin birth bypasses the curse</a:t>
            </a:r>
          </a:p>
          <a:p>
            <a:pPr rtl="0" fontAlgn="t"/>
            <a:r>
              <a:rPr lang="en-US" sz="1200" kern="1200" dirty="0">
                <a:solidFill>
                  <a:schemeClr val="tx1"/>
                </a:solidFill>
                <a:effectLst/>
                <a:latin typeface="+mn-lt"/>
                <a:ea typeface="ＭＳ Ｐゴシック" pitchFamily="-106" charset="-128"/>
                <a:cs typeface="ＭＳ Ｐゴシック" pitchFamily="-106" charset="-128"/>
              </a:rPr>
              <a:t>Exile and fall of monarchy</a:t>
            </a:r>
          </a:p>
          <a:p>
            <a:pPr rtl="0" fontAlgn="t"/>
            <a:r>
              <a:rPr lang="en-US" sz="1200" kern="1200" dirty="0">
                <a:solidFill>
                  <a:schemeClr val="tx1"/>
                </a:solidFill>
                <a:effectLst/>
                <a:latin typeface="+mn-lt"/>
                <a:ea typeface="ＭＳ Ｐゴシック" pitchFamily="-106" charset="-128"/>
                <a:cs typeface="ＭＳ Ｐゴシック" pitchFamily="-106" charset="-128"/>
              </a:rPr>
              <a:t>National punishment</a:t>
            </a:r>
          </a:p>
          <a:p>
            <a:pPr rtl="0" fontAlgn="t"/>
            <a:r>
              <a:rPr lang="en-US" sz="1200" kern="1200" dirty="0">
                <a:solidFill>
                  <a:schemeClr val="tx1"/>
                </a:solidFill>
                <a:effectLst/>
                <a:latin typeface="+mn-lt"/>
                <a:ea typeface="ＭＳ Ｐゴシック" pitchFamily="-106" charset="-128"/>
                <a:cs typeface="ＭＳ Ｐゴシック" pitchFamily="-106" charset="-128"/>
              </a:rPr>
              <a:t>Covenant preserved and fulfilled in Christ</a:t>
            </a:r>
          </a:p>
          <a:p>
            <a:pPr rtl="0" fontAlgn="t"/>
            <a:r>
              <a:rPr lang="en-US" sz="1200" kern="1200" dirty="0">
                <a:solidFill>
                  <a:schemeClr val="tx1"/>
                </a:solidFill>
                <a:effectLst/>
                <a:latin typeface="+mn-lt"/>
                <a:ea typeface="ＭＳ Ｐゴシック" pitchFamily="-106" charset="-128"/>
                <a:cs typeface="ＭＳ Ｐゴシック" pitchFamily="-106" charset="-128"/>
              </a:rPr>
              <a:t>Death reigns through sin</a:t>
            </a:r>
          </a:p>
          <a:p>
            <a:pPr rtl="0" fontAlgn="t"/>
            <a:r>
              <a:rPr lang="en-US" sz="1200" kern="1200" dirty="0">
                <a:solidFill>
                  <a:schemeClr val="tx1"/>
                </a:solidFill>
                <a:effectLst/>
                <a:latin typeface="+mn-lt"/>
                <a:ea typeface="ＭＳ Ｐゴシック" pitchFamily="-106" charset="-128"/>
                <a:cs typeface="ＭＳ Ｐゴシック" pitchFamily="-106" charset="-128"/>
              </a:rPr>
              <a:t>Resurrection reigns through Christ</a:t>
            </a:r>
          </a:p>
          <a:p>
            <a:pPr rtl="0" fontAlgn="t"/>
            <a:r>
              <a:rPr lang="en-US" sz="1200" kern="1200" dirty="0">
                <a:solidFill>
                  <a:schemeClr val="tx1"/>
                </a:solidFill>
                <a:effectLst/>
                <a:latin typeface="+mn-lt"/>
                <a:ea typeface="ＭＳ Ｐゴシック" pitchFamily="-106" charset="-128"/>
                <a:cs typeface="ＭＳ Ｐゴシック" pitchFamily="-106" charset="-128"/>
              </a:rPr>
              <a:t>“The sure mercies of David” fulfilled (Acts 13:34)</a:t>
            </a:r>
          </a:p>
          <a:p>
            <a:r>
              <a:rPr lang="en-US" sz="1200" kern="1200" dirty="0">
                <a:solidFill>
                  <a:schemeClr val="tx1"/>
                </a:solidFill>
                <a:effectLst/>
                <a:latin typeface="+mn-lt"/>
                <a:ea typeface="ＭＳ Ｐゴシック" pitchFamily="-106" charset="-128"/>
                <a:cs typeface="ＭＳ Ｐゴシック" pitchFamily="-106" charset="-128"/>
              </a:rPr>
              <a:t>“The sure mercies of David” (Isaiah 55:3; Acts 13:34) are </a:t>
            </a:r>
            <a:r>
              <a:rPr lang="en-US" sz="1200" b="1" kern="1200" dirty="0">
                <a:solidFill>
                  <a:schemeClr val="tx1"/>
                </a:solidFill>
                <a:effectLst/>
                <a:latin typeface="+mn-lt"/>
                <a:ea typeface="ＭＳ Ｐゴシック" pitchFamily="-106" charset="-128"/>
                <a:cs typeface="ＭＳ Ｐゴシック" pitchFamily="-106" charset="-128"/>
              </a:rPr>
              <a:t>sure</a:t>
            </a:r>
            <a:r>
              <a:rPr lang="en-US" sz="1200" kern="1200" dirty="0">
                <a:solidFill>
                  <a:schemeClr val="tx1"/>
                </a:solidFill>
                <a:effectLst/>
                <a:latin typeface="+mn-lt"/>
                <a:ea typeface="ＭＳ Ｐゴシック" pitchFamily="-106" charset="-128"/>
                <a:cs typeface="ＭＳ Ｐゴシック" pitchFamily="-106" charset="-128"/>
              </a:rPr>
              <a:t> precisely because they depend not on the obedience of kings,</a:t>
            </a:r>
          </a:p>
          <a:p>
            <a:r>
              <a:rPr lang="en-US" sz="1200" kern="1200" dirty="0">
                <a:solidFill>
                  <a:schemeClr val="tx1"/>
                </a:solidFill>
                <a:effectLst/>
                <a:latin typeface="+mn-lt"/>
                <a:ea typeface="ＭＳ Ｐゴシック" pitchFamily="-106" charset="-128"/>
                <a:cs typeface="ＭＳ Ｐゴシック" pitchFamily="-106" charset="-128"/>
              </a:rPr>
              <a:t>but on the </a:t>
            </a:r>
            <a:r>
              <a:rPr lang="en-US" sz="1200" b="1" kern="1200" dirty="0">
                <a:solidFill>
                  <a:schemeClr val="tx1"/>
                </a:solidFill>
                <a:effectLst/>
                <a:latin typeface="+mn-lt"/>
                <a:ea typeface="ＭＳ Ｐゴシック" pitchFamily="-106" charset="-128"/>
                <a:cs typeface="ＭＳ Ｐゴシック" pitchFamily="-106" charset="-128"/>
              </a:rPr>
              <a:t>faithfulness of God</a:t>
            </a:r>
            <a:r>
              <a:rPr lang="en-US" sz="1200" kern="1200" dirty="0">
                <a:solidFill>
                  <a:schemeClr val="tx1"/>
                </a:solidFill>
                <a:effectLst/>
                <a:latin typeface="+mn-lt"/>
                <a:ea typeface="ＭＳ Ｐゴシック" pitchFamily="-106" charset="-128"/>
                <a:cs typeface="ＭＳ Ｐゴシック" pitchFamily="-106" charset="-128"/>
              </a:rPr>
              <a:t> who promised and fulfilled them in His Son.</a:t>
            </a:r>
          </a:p>
          <a:p>
            <a:pPr marL="332"/>
            <a:endParaRPr lang="en-US" sz="1400" dirty="0"/>
          </a:p>
          <a:p>
            <a:pPr marL="332"/>
            <a:endParaRPr lang="en-US" sz="1400" dirty="0"/>
          </a:p>
          <a:p>
            <a:r>
              <a:rPr lang="en-US" sz="1200" b="1" kern="1200" dirty="0">
                <a:solidFill>
                  <a:schemeClr val="tx1"/>
                </a:solidFill>
                <a:effectLst/>
                <a:latin typeface="+mn-lt"/>
                <a:ea typeface="ＭＳ Ｐゴシック" pitchFamily="-106" charset="-128"/>
                <a:cs typeface="ＭＳ Ｐゴシック" pitchFamily="-106" charset="-128"/>
              </a:rPr>
              <a:t>Christ’s Ultimate Vindication of the Davidic Covenant</a:t>
            </a:r>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In the end:</a:t>
            </a:r>
          </a:p>
          <a:p>
            <a:pPr rtl="0" fontAlgn="ctr"/>
            <a:r>
              <a:rPr lang="en-US" sz="1200" kern="1200" dirty="0">
                <a:solidFill>
                  <a:schemeClr val="tx1"/>
                </a:solidFill>
                <a:effectLst/>
                <a:latin typeface="+mn-lt"/>
                <a:ea typeface="ＭＳ Ｐゴシック" pitchFamily="-106" charset="-128"/>
                <a:cs typeface="ＭＳ Ｐゴシック" pitchFamily="-106" charset="-128"/>
              </a:rPr>
              <a:t>The “blotted out” names demonstrate </a:t>
            </a:r>
            <a:r>
              <a:rPr lang="en-US" sz="1200" b="1" kern="1200" dirty="0">
                <a:solidFill>
                  <a:schemeClr val="tx1"/>
                </a:solidFill>
                <a:effectLst/>
                <a:latin typeface="+mn-lt"/>
                <a:ea typeface="ＭＳ Ｐゴシック" pitchFamily="-106" charset="-128"/>
                <a:cs typeface="ＭＳ Ｐゴシック" pitchFamily="-106" charset="-128"/>
              </a:rPr>
              <a:t>the holiness of God under the Law</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The “curse” on Jehoiakim shows </a:t>
            </a:r>
            <a:r>
              <a:rPr lang="en-US" sz="1200" b="1" kern="1200" dirty="0">
                <a:solidFill>
                  <a:schemeClr val="tx1"/>
                </a:solidFill>
                <a:effectLst/>
                <a:latin typeface="+mn-lt"/>
                <a:ea typeface="ＭＳ Ｐゴシック" pitchFamily="-106" charset="-128"/>
                <a:cs typeface="ＭＳ Ｐゴシック" pitchFamily="-106" charset="-128"/>
              </a:rPr>
              <a:t>the consequences of covenant-breaking</a:t>
            </a:r>
            <a:r>
              <a:rPr lang="en-US" sz="1200" kern="1200" dirty="0">
                <a:solidFill>
                  <a:schemeClr val="tx1"/>
                </a:solidFill>
                <a:effectLst/>
                <a:latin typeface="+mn-lt"/>
                <a:ea typeface="ＭＳ Ｐゴシック" pitchFamily="-106" charset="-128"/>
                <a:cs typeface="ＭＳ Ｐゴシック" pitchFamily="-106" charset="-128"/>
              </a:rPr>
              <a:t>.</a:t>
            </a:r>
          </a:p>
          <a:p>
            <a:pPr rtl="0" fontAlgn="ctr"/>
            <a:r>
              <a:rPr lang="en-US" sz="1200" kern="1200" dirty="0">
                <a:solidFill>
                  <a:schemeClr val="tx1"/>
                </a:solidFill>
                <a:effectLst/>
                <a:latin typeface="+mn-lt"/>
                <a:ea typeface="ＭＳ Ｐゴシック" pitchFamily="-106" charset="-128"/>
                <a:cs typeface="ＭＳ Ｐゴシック" pitchFamily="-106" charset="-128"/>
              </a:rPr>
              <a:t>The miraculous preservation through Mary and Joseph reveals </a:t>
            </a:r>
            <a:r>
              <a:rPr lang="en-US" sz="1200" b="1" kern="1200" dirty="0">
                <a:solidFill>
                  <a:schemeClr val="tx1"/>
                </a:solidFill>
                <a:effectLst/>
                <a:latin typeface="+mn-lt"/>
                <a:ea typeface="ＭＳ Ｐゴシック" pitchFamily="-106" charset="-128"/>
                <a:cs typeface="ＭＳ Ｐゴシック" pitchFamily="-106" charset="-128"/>
              </a:rPr>
              <a:t>the grace and sovereignty of God</a:t>
            </a:r>
            <a:r>
              <a:rPr lang="en-US" sz="1200" kern="1200" dirty="0">
                <a:solidFill>
                  <a:schemeClr val="tx1"/>
                </a:solidFill>
                <a:effectLst/>
                <a:latin typeface="+mn-lt"/>
                <a:ea typeface="ＭＳ Ｐゴシック" pitchFamily="-106" charset="-128"/>
                <a:cs typeface="ＭＳ Ｐゴシック" pitchFamily="-106" charset="-128"/>
              </a:rPr>
              <a:t>.</a:t>
            </a:r>
          </a:p>
          <a:p>
            <a:r>
              <a:rPr lang="en-US" sz="1200" kern="1200" dirty="0">
                <a:solidFill>
                  <a:schemeClr val="tx1"/>
                </a:solidFill>
                <a:effectLst/>
                <a:latin typeface="+mn-lt"/>
                <a:ea typeface="ＭＳ Ｐゴシック" pitchFamily="-106" charset="-128"/>
                <a:cs typeface="ＭＳ Ｐゴシック" pitchFamily="-106" charset="-128"/>
              </a:rPr>
              <a:t>Jesus, as the </a:t>
            </a:r>
            <a:r>
              <a:rPr lang="en-US" sz="1200" b="1" kern="1200" dirty="0">
                <a:solidFill>
                  <a:schemeClr val="tx1"/>
                </a:solidFill>
                <a:effectLst/>
                <a:latin typeface="+mn-lt"/>
                <a:ea typeface="ＭＳ Ｐゴシック" pitchFamily="-106" charset="-128"/>
                <a:cs typeface="ＭＳ Ｐゴシック" pitchFamily="-106" charset="-128"/>
              </a:rPr>
              <a:t>Son of David and the Son of God</a:t>
            </a:r>
            <a:r>
              <a:rPr lang="en-US" sz="1200" kern="1200" dirty="0">
                <a:solidFill>
                  <a:schemeClr val="tx1"/>
                </a:solidFill>
                <a:effectLst/>
                <a:latin typeface="+mn-lt"/>
                <a:ea typeface="ＭＳ Ｐゴシック" pitchFamily="-106" charset="-128"/>
                <a:cs typeface="ＭＳ Ｐゴシック" pitchFamily="-106" charset="-128"/>
              </a:rPr>
              <a:t>, unites both sides of the covenant:</a:t>
            </a:r>
          </a:p>
          <a:p>
            <a:pPr rtl="0" fontAlgn="ctr"/>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Davidic promise</a:t>
            </a:r>
            <a:r>
              <a:rPr lang="en-US" sz="1200" kern="1200" dirty="0">
                <a:solidFill>
                  <a:schemeClr val="tx1"/>
                </a:solidFill>
                <a:effectLst/>
                <a:latin typeface="+mn-lt"/>
                <a:ea typeface="ＭＳ Ｐゴシック" pitchFamily="-106" charset="-128"/>
                <a:cs typeface="ＭＳ Ｐゴシック" pitchFamily="-106" charset="-128"/>
              </a:rPr>
              <a:t> (2 Samuel 7)</a:t>
            </a:r>
          </a:p>
          <a:p>
            <a:pPr rtl="0" fontAlgn="ctr"/>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Abrahamic blessing</a:t>
            </a:r>
            <a:r>
              <a:rPr lang="en-US" sz="1200" kern="1200" dirty="0">
                <a:solidFill>
                  <a:schemeClr val="tx1"/>
                </a:solidFill>
                <a:effectLst/>
                <a:latin typeface="+mn-lt"/>
                <a:ea typeface="ＭＳ Ｐゴシック" pitchFamily="-106" charset="-128"/>
                <a:cs typeface="ＭＳ Ｐゴシック" pitchFamily="-106" charset="-128"/>
              </a:rPr>
              <a:t> (Genesis 12)</a:t>
            </a:r>
          </a:p>
          <a:p>
            <a:pPr rtl="0" fontAlgn="ctr"/>
            <a:r>
              <a:rPr lang="en-US" sz="1200" kern="1200" dirty="0">
                <a:solidFill>
                  <a:schemeClr val="tx1"/>
                </a:solidFill>
                <a:effectLst/>
                <a:latin typeface="+mn-lt"/>
                <a:ea typeface="ＭＳ Ｐゴシック" pitchFamily="-106" charset="-128"/>
                <a:cs typeface="ＭＳ Ｐゴシック" pitchFamily="-106" charset="-128"/>
              </a:rPr>
              <a:t>The </a:t>
            </a:r>
            <a:r>
              <a:rPr lang="en-US" sz="1200" i="1" kern="1200" dirty="0">
                <a:solidFill>
                  <a:schemeClr val="tx1"/>
                </a:solidFill>
                <a:effectLst/>
                <a:latin typeface="+mn-lt"/>
                <a:ea typeface="ＭＳ Ｐゴシック" pitchFamily="-106" charset="-128"/>
                <a:cs typeface="ＭＳ Ｐゴシック" pitchFamily="-106" charset="-128"/>
              </a:rPr>
              <a:t>New Covenant</a:t>
            </a:r>
            <a:r>
              <a:rPr lang="en-US" sz="1200" kern="1200" dirty="0">
                <a:solidFill>
                  <a:schemeClr val="tx1"/>
                </a:solidFill>
                <a:effectLst/>
                <a:latin typeface="+mn-lt"/>
                <a:ea typeface="ＭＳ Ｐゴシック" pitchFamily="-106" charset="-128"/>
                <a:cs typeface="ＭＳ Ｐゴシック" pitchFamily="-106" charset="-128"/>
              </a:rPr>
              <a:t> (Jeremiah 31)</a:t>
            </a:r>
          </a:p>
          <a:p>
            <a:r>
              <a:rPr lang="en-US" sz="1200" kern="1200" dirty="0">
                <a:solidFill>
                  <a:schemeClr val="tx1"/>
                </a:solidFill>
                <a:effectLst/>
                <a:latin typeface="+mn-lt"/>
                <a:ea typeface="ＭＳ Ｐゴシック" pitchFamily="-106" charset="-128"/>
                <a:cs typeface="ＭＳ Ｐゴシック" pitchFamily="-106" charset="-128"/>
              </a:rPr>
              <a:t>All converge in Him — the King whose throne will never end.</a:t>
            </a:r>
          </a:p>
          <a:p>
            <a:pPr marL="332"/>
            <a:endParaRPr lang="en-US" sz="1400" dirty="0"/>
          </a:p>
        </p:txBody>
      </p:sp>
      <p:sp>
        <p:nvSpPr>
          <p:cNvPr id="4" name="Slide Number Placeholder 3">
            <a:extLst>
              <a:ext uri="{FF2B5EF4-FFF2-40B4-BE49-F238E27FC236}">
                <a16:creationId xmlns:a16="http://schemas.microsoft.com/office/drawing/2014/main" id="{2FA5A55B-AFD1-805E-2877-EDBCDD0FEA1C}"/>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720610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DCED3-047F-116C-59B1-110E2B9F68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D1A6E4-5D26-9A79-DB99-63F160216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40979C-6CA6-9A83-E883-476F59B5A92B}"/>
              </a:ext>
            </a:extLst>
          </p:cNvPr>
          <p:cNvSpPr>
            <a:spLocks noGrp="1"/>
          </p:cNvSpPr>
          <p:nvPr>
            <p:ph type="body" idx="1"/>
          </p:nvPr>
        </p:nvSpPr>
        <p:spPr/>
        <p:txBody>
          <a:bodyPr>
            <a:normAutofit fontScale="25000" lnSpcReduction="20000"/>
          </a:bodyPr>
          <a:lstStyle/>
          <a:p>
            <a:pPr marL="332"/>
            <a:endParaRPr lang="en-US" sz="1400" dirty="0"/>
          </a:p>
          <a:p>
            <a:pPr marL="332"/>
            <a:endParaRPr lang="en-US" sz="1400" dirty="0"/>
          </a:p>
        </p:txBody>
      </p:sp>
      <p:sp>
        <p:nvSpPr>
          <p:cNvPr id="4" name="Slide Number Placeholder 3">
            <a:extLst>
              <a:ext uri="{FF2B5EF4-FFF2-40B4-BE49-F238E27FC236}">
                <a16:creationId xmlns:a16="http://schemas.microsoft.com/office/drawing/2014/main" id="{335C10D4-065F-39BF-A1B4-230D33F18014}"/>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822421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9992A-0505-1F1B-00BF-DD16DC993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8A706-95B1-23EA-0999-FE5CD32F8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411CA1-8D45-77D3-73B3-01621CC00AC5}"/>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God’s Character Revealed in Jesus</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New Testament Fulfillment:</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u="sng" kern="1200" dirty="0">
                <a:solidFill>
                  <a:schemeClr val="tx1"/>
                </a:solidFill>
                <a:effectLst/>
                <a:latin typeface="+mn-lt"/>
                <a:ea typeface="ＭＳ Ｐゴシック" pitchFamily="-106" charset="-128"/>
                <a:cs typeface="ＭＳ Ｐゴシック" pitchFamily="-106" charset="-128"/>
              </a:rPr>
              <a:t>Prophecy / Promise</a:t>
            </a:r>
            <a:r>
              <a:rPr lang="en-US" sz="1400" b="0" kern="1200" dirty="0">
                <a:solidFill>
                  <a:schemeClr val="tx1"/>
                </a:solidFill>
                <a:effectLst/>
                <a:latin typeface="+mn-lt"/>
                <a:ea typeface="ＭＳ Ｐゴシック" pitchFamily="-106" charset="-128"/>
                <a:cs typeface="ＭＳ Ｐゴシック" pitchFamily="-106" charset="-128"/>
              </a:rPr>
              <a:t>	</a:t>
            </a:r>
            <a:r>
              <a:rPr lang="en-US" sz="1400" b="1" u="sng" kern="1200" dirty="0">
                <a:solidFill>
                  <a:schemeClr val="tx1"/>
                </a:solidFill>
                <a:effectLst/>
                <a:latin typeface="+mn-lt"/>
                <a:ea typeface="ＭＳ Ｐゴシック" pitchFamily="-106" charset="-128"/>
                <a:cs typeface="ＭＳ Ｐゴシック" pitchFamily="-106" charset="-128"/>
              </a:rPr>
              <a:t>New Testament Fulfillment</a:t>
            </a:r>
            <a:r>
              <a:rPr lang="en-US" sz="1400" b="0" kern="1200" dirty="0">
                <a:solidFill>
                  <a:schemeClr val="tx1"/>
                </a:solidFill>
                <a:effectLst/>
                <a:latin typeface="+mn-lt"/>
                <a:ea typeface="ＭＳ Ｐゴシック" pitchFamily="-106" charset="-128"/>
                <a:cs typeface="ＭＳ Ｐゴシック" pitchFamily="-106" charset="-128"/>
              </a:rPr>
              <a:t>		</a:t>
            </a:r>
            <a:r>
              <a:rPr lang="en-US" sz="1400" b="1" u="sng" kern="1200" dirty="0">
                <a:solidFill>
                  <a:schemeClr val="tx1"/>
                </a:solidFill>
                <a:effectLst/>
                <a:latin typeface="+mn-lt"/>
                <a:ea typeface="ＭＳ Ｐゴシック" pitchFamily="-106" charset="-128"/>
                <a:cs typeface="ＭＳ Ｐゴシック" pitchFamily="-106" charset="-128"/>
              </a:rPr>
              <a:t>Description</a:t>
            </a:r>
            <a:endParaRPr lang="en-US" sz="1400" u="sng" kern="1200" dirty="0">
              <a:solidFill>
                <a:schemeClr val="tx1"/>
              </a:solidFill>
              <a:effectLst/>
              <a:latin typeface="+mn-lt"/>
              <a:ea typeface="ＭＳ Ｐゴシック" pitchFamily="-106" charset="-128"/>
              <a:cs typeface="ＭＳ Ｐゴシック" pitchFamily="-106" charset="-128"/>
            </a:endParaRPr>
          </a:p>
          <a:p>
            <a:pPr rtl="0" fontAlgn="t"/>
            <a:r>
              <a:rPr lang="en-US" sz="1400" kern="1200" dirty="0">
                <a:solidFill>
                  <a:schemeClr val="tx1"/>
                </a:solidFill>
                <a:effectLst/>
                <a:latin typeface="+mn-lt"/>
                <a:ea typeface="ＭＳ Ｐゴシック" pitchFamily="-106" charset="-128"/>
                <a:cs typeface="ＭＳ Ｐゴシック" pitchFamily="-106" charset="-128"/>
              </a:rPr>
              <a:t>2 Samuel 7:12-16	</a:t>
            </a:r>
            <a:r>
              <a:rPr lang="en-US" sz="1400" b="1" kern="1200" dirty="0">
                <a:solidFill>
                  <a:schemeClr val="tx1"/>
                </a:solidFill>
                <a:effectLst/>
                <a:latin typeface="+mn-lt"/>
                <a:ea typeface="ＭＳ Ｐゴシック" pitchFamily="-106" charset="-128"/>
                <a:cs typeface="ＭＳ Ｐゴシック" pitchFamily="-106" charset="-128"/>
              </a:rPr>
              <a:t>Luke 1:32-33			</a:t>
            </a:r>
            <a:r>
              <a:rPr lang="en-US" sz="1400" kern="1200" dirty="0">
                <a:solidFill>
                  <a:schemeClr val="tx1"/>
                </a:solidFill>
                <a:effectLst/>
                <a:latin typeface="+mn-lt"/>
                <a:ea typeface="ＭＳ Ｐゴシック" pitchFamily="-106" charset="-128"/>
                <a:cs typeface="ＭＳ Ｐゴシック" pitchFamily="-106" charset="-128"/>
              </a:rPr>
              <a:t>The angel declares Jesus will sit on “the throne of his father David” and reign forever.</a:t>
            </a:r>
          </a:p>
          <a:p>
            <a:pPr rtl="0" fontAlgn="t"/>
            <a:r>
              <a:rPr lang="en-US" sz="1400" kern="1200" dirty="0">
                <a:solidFill>
                  <a:schemeClr val="tx1"/>
                </a:solidFill>
                <a:effectLst/>
                <a:latin typeface="+mn-lt"/>
                <a:ea typeface="ＭＳ Ｐゴシック" pitchFamily="-106" charset="-128"/>
                <a:cs typeface="ＭＳ Ｐゴシック" pitchFamily="-106" charset="-128"/>
              </a:rPr>
              <a:t>Psalm 89:3-4		</a:t>
            </a:r>
            <a:r>
              <a:rPr lang="en-US" sz="1400" b="1" kern="1200" dirty="0">
                <a:solidFill>
                  <a:schemeClr val="tx1"/>
                </a:solidFill>
                <a:effectLst/>
                <a:latin typeface="+mn-lt"/>
                <a:ea typeface="ＭＳ Ｐゴシック" pitchFamily="-106" charset="-128"/>
                <a:cs typeface="ＭＳ Ｐゴシック" pitchFamily="-106" charset="-128"/>
              </a:rPr>
              <a:t>Acts 13:22-23			</a:t>
            </a:r>
            <a:r>
              <a:rPr lang="en-US" sz="1400" kern="1200" dirty="0">
                <a:solidFill>
                  <a:schemeClr val="tx1"/>
                </a:solidFill>
                <a:effectLst/>
                <a:latin typeface="+mn-lt"/>
                <a:ea typeface="ＭＳ Ｐゴシック" pitchFamily="-106" charset="-128"/>
                <a:cs typeface="ＭＳ Ｐゴシック" pitchFamily="-106" charset="-128"/>
              </a:rPr>
              <a:t>Paul proclaims that from David’s line came the Savior, Jesus.</a:t>
            </a:r>
          </a:p>
          <a:p>
            <a:pPr rtl="0" fontAlgn="t"/>
            <a:r>
              <a:rPr lang="en-US" sz="1400" kern="1200" dirty="0">
                <a:solidFill>
                  <a:schemeClr val="tx1"/>
                </a:solidFill>
                <a:effectLst/>
                <a:latin typeface="+mn-lt"/>
                <a:ea typeface="ＭＳ Ｐゴシック" pitchFamily="-106" charset="-128"/>
                <a:cs typeface="ＭＳ Ｐゴシック" pitchFamily="-106" charset="-128"/>
              </a:rPr>
              <a:t>Psalm 2:6-9		</a:t>
            </a:r>
            <a:r>
              <a:rPr lang="en-US" sz="1400" b="1" kern="1200" dirty="0">
                <a:solidFill>
                  <a:schemeClr val="tx1"/>
                </a:solidFill>
                <a:effectLst/>
                <a:latin typeface="+mn-lt"/>
                <a:ea typeface="ＭＳ Ｐゴシック" pitchFamily="-106" charset="-128"/>
                <a:cs typeface="ＭＳ Ｐゴシック" pitchFamily="-106" charset="-128"/>
              </a:rPr>
              <a:t>Acts 13:33; Hebrews 1:5		</a:t>
            </a:r>
            <a:r>
              <a:rPr lang="en-US" sz="1400" kern="1200" dirty="0">
                <a:solidFill>
                  <a:schemeClr val="tx1"/>
                </a:solidFill>
                <a:effectLst/>
                <a:latin typeface="+mn-lt"/>
                <a:ea typeface="ＭＳ Ｐゴシック" pitchFamily="-106" charset="-128"/>
                <a:cs typeface="ＭＳ Ｐゴシック" pitchFamily="-106" charset="-128"/>
              </a:rPr>
              <a:t>God’s declaration “You are my Son” identifies Jesus as the divine heir and King.</a:t>
            </a:r>
          </a:p>
          <a:p>
            <a:pPr rtl="0" fontAlgn="t"/>
            <a:r>
              <a:rPr lang="en-US" sz="1400" kern="1200" dirty="0">
                <a:solidFill>
                  <a:schemeClr val="tx1"/>
                </a:solidFill>
                <a:effectLst/>
                <a:latin typeface="+mn-lt"/>
                <a:ea typeface="ＭＳ Ｐゴシック" pitchFamily="-106" charset="-128"/>
                <a:cs typeface="ＭＳ Ｐゴシック" pitchFamily="-106" charset="-128"/>
              </a:rPr>
              <a:t>Psalm 110:1		</a:t>
            </a:r>
            <a:r>
              <a:rPr lang="en-US" sz="1400" b="1" kern="1200" dirty="0">
                <a:solidFill>
                  <a:schemeClr val="tx1"/>
                </a:solidFill>
                <a:effectLst/>
                <a:latin typeface="+mn-lt"/>
                <a:ea typeface="ＭＳ Ｐゴシック" pitchFamily="-106" charset="-128"/>
                <a:cs typeface="ＭＳ Ｐゴシック" pitchFamily="-106" charset="-128"/>
              </a:rPr>
              <a:t>Matthew 22:41-45; Acts 2:34-36	</a:t>
            </a:r>
            <a:r>
              <a:rPr lang="en-US" sz="1400" kern="1200" dirty="0">
                <a:solidFill>
                  <a:schemeClr val="tx1"/>
                </a:solidFill>
                <a:effectLst/>
                <a:latin typeface="+mn-lt"/>
                <a:ea typeface="ＭＳ Ｐゴシック" pitchFamily="-106" charset="-128"/>
                <a:cs typeface="ＭＳ Ｐゴシック" pitchFamily="-106" charset="-128"/>
              </a:rPr>
              <a:t>Jesus is David’s Lord, exalted at God’s right hand.</a:t>
            </a:r>
          </a:p>
          <a:p>
            <a:pPr rtl="0" fontAlgn="t"/>
            <a:r>
              <a:rPr lang="en-US" sz="1400" kern="1200" dirty="0">
                <a:solidFill>
                  <a:schemeClr val="tx1"/>
                </a:solidFill>
                <a:effectLst/>
                <a:latin typeface="+mn-lt"/>
                <a:ea typeface="ＭＳ Ｐゴシック" pitchFamily="-106" charset="-128"/>
                <a:cs typeface="ＭＳ Ｐゴシック" pitchFamily="-106" charset="-128"/>
              </a:rPr>
              <a:t>Psalm 118:22-26	</a:t>
            </a:r>
            <a:r>
              <a:rPr lang="en-US" sz="1400" b="1" kern="1200" dirty="0">
                <a:solidFill>
                  <a:schemeClr val="tx1"/>
                </a:solidFill>
                <a:effectLst/>
                <a:latin typeface="+mn-lt"/>
                <a:ea typeface="ＭＳ Ｐゴシック" pitchFamily="-106" charset="-128"/>
                <a:cs typeface="ＭＳ Ｐゴシック" pitchFamily="-106" charset="-128"/>
              </a:rPr>
              <a:t>Matthew 21:9; Acts 4:11		</a:t>
            </a:r>
            <a:r>
              <a:rPr lang="en-US" sz="1400" kern="1200" dirty="0">
                <a:solidFill>
                  <a:schemeClr val="tx1"/>
                </a:solidFill>
                <a:effectLst/>
                <a:latin typeface="+mn-lt"/>
                <a:ea typeface="ＭＳ Ｐゴシック" pitchFamily="-106" charset="-128"/>
                <a:cs typeface="ＭＳ Ｐゴシック" pitchFamily="-106" charset="-128"/>
              </a:rPr>
              <a:t>The rejected stone (Messiah) becomes the cornerstone.</a:t>
            </a:r>
          </a:p>
          <a:p>
            <a:pPr rtl="0" fontAlgn="t"/>
            <a:r>
              <a:rPr lang="en-US" sz="1400" kern="1200" dirty="0">
                <a:solidFill>
                  <a:schemeClr val="tx1"/>
                </a:solidFill>
                <a:effectLst/>
                <a:latin typeface="+mn-lt"/>
                <a:ea typeface="ＭＳ Ｐゴシック" pitchFamily="-106" charset="-128"/>
                <a:cs typeface="ＭＳ Ｐゴシック" pitchFamily="-106" charset="-128"/>
              </a:rPr>
              <a:t>Isaiah 9:6-7		</a:t>
            </a:r>
            <a:r>
              <a:rPr lang="en-US" sz="1400" b="1" kern="1200" dirty="0">
                <a:solidFill>
                  <a:schemeClr val="tx1"/>
                </a:solidFill>
                <a:effectLst/>
                <a:latin typeface="+mn-lt"/>
                <a:ea typeface="ＭＳ Ｐゴシック" pitchFamily="-106" charset="-128"/>
                <a:cs typeface="ＭＳ Ｐゴシック" pitchFamily="-106" charset="-128"/>
              </a:rPr>
              <a:t>Luke 2:11; Revelation 11:15		</a:t>
            </a:r>
            <a:r>
              <a:rPr lang="en-US" sz="1400" kern="1200" dirty="0">
                <a:solidFill>
                  <a:schemeClr val="tx1"/>
                </a:solidFill>
                <a:effectLst/>
                <a:latin typeface="+mn-lt"/>
                <a:ea typeface="ＭＳ Ｐゴシック" pitchFamily="-106" charset="-128"/>
                <a:cs typeface="ＭＳ Ｐゴシック" pitchFamily="-106" charset="-128"/>
              </a:rPr>
              <a:t>Jesus, born as King, will reign forever as “Prince of Peace.”</a:t>
            </a:r>
          </a:p>
          <a:p>
            <a:endParaRPr lang="en-US" sz="1400" b="1"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Christ’s Kingship:</a:t>
            </a:r>
            <a:endParaRPr lang="en-US" sz="14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Jesus enters Jerusalem as the “Son of David” (</a:t>
            </a:r>
            <a:r>
              <a:rPr lang="en-US" sz="1400" i="1" kern="1200" dirty="0">
                <a:solidFill>
                  <a:schemeClr val="tx1"/>
                </a:solidFill>
                <a:effectLst/>
                <a:latin typeface="+mn-lt"/>
                <a:ea typeface="ＭＳ Ｐゴシック" pitchFamily="-106" charset="-128"/>
                <a:cs typeface="ＭＳ Ｐゴシック" pitchFamily="-106" charset="-128"/>
              </a:rPr>
              <a:t>Matthew 21:9</a:t>
            </a:r>
            <a:r>
              <a:rPr lang="en-US" sz="14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Pilate’s inscription, “Jesus of Nazareth, King of the Jews” (</a:t>
            </a:r>
            <a:r>
              <a:rPr lang="en-US" sz="1400" i="1" kern="1200" dirty="0">
                <a:solidFill>
                  <a:schemeClr val="tx1"/>
                </a:solidFill>
                <a:effectLst/>
                <a:latin typeface="+mn-lt"/>
                <a:ea typeface="ＭＳ Ｐゴシック" pitchFamily="-106" charset="-128"/>
                <a:cs typeface="ＭＳ Ｐゴシック" pitchFamily="-106" charset="-128"/>
              </a:rPr>
              <a:t>John 19:19</a:t>
            </a:r>
            <a:r>
              <a:rPr lang="en-US" sz="1400" kern="1200" dirty="0">
                <a:solidFill>
                  <a:schemeClr val="tx1"/>
                </a:solidFill>
                <a:effectLst/>
                <a:latin typeface="+mn-lt"/>
                <a:ea typeface="ＭＳ Ｐゴシック" pitchFamily="-106" charset="-128"/>
                <a:cs typeface="ＭＳ Ｐゴシック" pitchFamily="-106" charset="-128"/>
              </a:rPr>
              <a:t>), unintentionally declares truth.</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After His resurrection, Jesus declares, “All authority in heaven and on earth has been given to Me” (</a:t>
            </a:r>
            <a:r>
              <a:rPr lang="en-US" sz="1400" i="1" kern="1200" dirty="0">
                <a:solidFill>
                  <a:schemeClr val="tx1"/>
                </a:solidFill>
                <a:effectLst/>
                <a:latin typeface="+mn-lt"/>
                <a:ea typeface="ＭＳ Ｐゴシック" pitchFamily="-106" charset="-128"/>
                <a:cs typeface="ＭＳ Ｐゴシック" pitchFamily="-106" charset="-128"/>
              </a:rPr>
              <a:t>Matthew 28:18</a:t>
            </a:r>
            <a:r>
              <a:rPr lang="en-US" sz="14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In Revelation, He is “King of kings and Lord of lords” (</a:t>
            </a:r>
            <a:r>
              <a:rPr lang="en-US" sz="1400" i="1" kern="1200" dirty="0">
                <a:solidFill>
                  <a:schemeClr val="tx1"/>
                </a:solidFill>
                <a:effectLst/>
                <a:latin typeface="+mn-lt"/>
                <a:ea typeface="ＭＳ Ｐゴシック" pitchFamily="-106" charset="-128"/>
                <a:cs typeface="ＭＳ Ｐゴシック" pitchFamily="-106" charset="-128"/>
              </a:rPr>
              <a:t>Revelation 19:16</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God’s Character Displayed in Jesus: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Faithfulness, sovereignty, and mercy converge in Christ. God fulfills His word not through temporal power but through eternal reign - a kingdom not of this world (</a:t>
            </a:r>
            <a:r>
              <a:rPr lang="en-US" sz="1400" i="1" kern="1200" dirty="0">
                <a:solidFill>
                  <a:schemeClr val="tx1"/>
                </a:solidFill>
                <a:effectLst/>
                <a:latin typeface="+mn-lt"/>
                <a:ea typeface="ＭＳ Ｐゴシック" pitchFamily="-106" charset="-128"/>
                <a:cs typeface="ＭＳ Ｐゴシック" pitchFamily="-106" charset="-128"/>
              </a:rPr>
              <a:t>John 18:36</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17F07E67-9EF1-32B4-10D6-B1FC1272B767}"/>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82231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8BF06-F966-B39B-09C5-2EC93F0CA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F5257-3A74-ED22-BC05-BE02BCD9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99129-E9F6-6023-D665-985F2DB6ECBF}"/>
              </a:ext>
            </a:extLst>
          </p:cNvPr>
          <p:cNvSpPr>
            <a:spLocks noGrp="1"/>
          </p:cNvSpPr>
          <p:nvPr>
            <p:ph type="body" idx="1"/>
          </p:nvPr>
        </p:nvSpPr>
        <p:spPr/>
        <p:txBody>
          <a:bodyPr>
            <a:normAutofit fontScale="55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GOSPEL REFERENCES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 Matthew 1:1</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“The book of the genealogy of Jesus Christ, the son of David, the son of Abraham.”</a:t>
            </a:r>
          </a:p>
          <a:p>
            <a:pPr rtl="0" fontAlgn="ctr"/>
            <a:r>
              <a:rPr lang="en-US" sz="1400" kern="1200" dirty="0">
                <a:solidFill>
                  <a:schemeClr val="tx1"/>
                </a:solidFill>
                <a:effectLst/>
                <a:latin typeface="+mn-lt"/>
                <a:ea typeface="ＭＳ Ｐゴシック" pitchFamily="-106" charset="-128"/>
                <a:cs typeface="ＭＳ Ｐゴシック" pitchFamily="-106" charset="-128"/>
              </a:rPr>
              <a:t>Opens the New Testament by rooting Jesus in </a:t>
            </a:r>
            <a:r>
              <a:rPr lang="en-US" sz="1400" b="1" kern="1200" dirty="0">
                <a:solidFill>
                  <a:schemeClr val="tx1"/>
                </a:solidFill>
                <a:effectLst/>
                <a:latin typeface="+mn-lt"/>
                <a:ea typeface="ＭＳ Ｐゴシック" pitchFamily="-106" charset="-128"/>
                <a:cs typeface="ＭＳ Ｐゴシック" pitchFamily="-106" charset="-128"/>
              </a:rPr>
              <a:t>David’s royal line</a:t>
            </a:r>
            <a:r>
              <a:rPr lang="en-US" sz="1400" kern="1200" dirty="0">
                <a:solidFill>
                  <a:schemeClr val="tx1"/>
                </a:solidFill>
                <a:effectLst/>
                <a:latin typeface="+mn-lt"/>
                <a:ea typeface="ＭＳ Ｐゴシック" pitchFamily="-106" charset="-128"/>
                <a:cs typeface="ＭＳ Ｐゴシック" pitchFamily="-106" charset="-128"/>
              </a:rPr>
              <a:t>, affirming that He is the promised heir to the Davidic throne.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2. Matthew 9:27; 12:23; 15:22; 20:30-31; 21:9,15</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“Son of David, have mercy on us!”</a:t>
            </a:r>
          </a:p>
          <a:p>
            <a:r>
              <a:rPr lang="en-US" sz="1400" i="1" kern="1200" dirty="0">
                <a:solidFill>
                  <a:schemeClr val="tx1"/>
                </a:solidFill>
                <a:effectLst/>
                <a:latin typeface="+mn-lt"/>
                <a:ea typeface="ＭＳ Ｐゴシック" pitchFamily="-106" charset="-128"/>
                <a:cs typeface="ＭＳ Ｐゴシック" pitchFamily="-106" charset="-128"/>
              </a:rPr>
              <a:t>“Hosanna to the Son of David!”</a:t>
            </a:r>
          </a:p>
          <a:p>
            <a:pPr rtl="0" fontAlgn="ctr"/>
            <a:r>
              <a:rPr lang="en-US" sz="1400" kern="1200" dirty="0">
                <a:solidFill>
                  <a:schemeClr val="tx1"/>
                </a:solidFill>
                <a:effectLst/>
                <a:latin typeface="+mn-lt"/>
                <a:ea typeface="ＭＳ Ｐゴシック" pitchFamily="-106" charset="-128"/>
                <a:cs typeface="ＭＳ Ｐゴシック" pitchFamily="-106" charset="-128"/>
              </a:rPr>
              <a:t>The title </a:t>
            </a:r>
            <a:r>
              <a:rPr lang="en-US" sz="1400" b="1" kern="1200" dirty="0">
                <a:solidFill>
                  <a:schemeClr val="tx1"/>
                </a:solidFill>
                <a:effectLst/>
                <a:latin typeface="+mn-lt"/>
                <a:ea typeface="ＭＳ Ｐゴシック" pitchFamily="-106" charset="-128"/>
                <a:cs typeface="ＭＳ Ｐゴシック" pitchFamily="-106" charset="-128"/>
              </a:rPr>
              <a:t>“Son of David”</a:t>
            </a:r>
            <a:r>
              <a:rPr lang="en-US" sz="1400" kern="1200" dirty="0">
                <a:solidFill>
                  <a:schemeClr val="tx1"/>
                </a:solidFill>
                <a:effectLst/>
                <a:latin typeface="+mn-lt"/>
                <a:ea typeface="ＭＳ Ｐゴシック" pitchFamily="-106" charset="-128"/>
                <a:cs typeface="ＭＳ Ｐゴシック" pitchFamily="-106" charset="-128"/>
              </a:rPr>
              <a:t> is a public recognition that Jesus is the awaited </a:t>
            </a:r>
            <a:r>
              <a:rPr lang="en-US" sz="1400" b="1" kern="1200" dirty="0">
                <a:solidFill>
                  <a:schemeClr val="tx1"/>
                </a:solidFill>
                <a:effectLst/>
                <a:latin typeface="+mn-lt"/>
                <a:ea typeface="ＭＳ Ｐゴシック" pitchFamily="-106" charset="-128"/>
                <a:cs typeface="ＭＳ Ｐゴシック" pitchFamily="-106" charset="-128"/>
              </a:rPr>
              <a:t>Messianic King</a:t>
            </a:r>
            <a:r>
              <a:rPr lang="en-US" sz="1400" kern="1200" dirty="0">
                <a:solidFill>
                  <a:schemeClr val="tx1"/>
                </a:solidFill>
                <a:effectLst/>
                <a:latin typeface="+mn-lt"/>
                <a:ea typeface="ＭＳ Ｐゴシック" pitchFamily="-106" charset="-128"/>
                <a:cs typeface="ＭＳ Ｐゴシック" pitchFamily="-106" charset="-128"/>
              </a:rPr>
              <a:t> promised to David (2 Sam. 7:12-16; Isa. 9:7).</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3. Matthew 22:41-45 / Mark 12:35-37 / Luke 20:41-44</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“How is it then that David, speaking by the Spirit, calls him ‘Lord’?”</a:t>
            </a:r>
          </a:p>
          <a:p>
            <a:pPr rtl="0" fontAlgn="ctr"/>
            <a:r>
              <a:rPr lang="en-US" sz="1400" kern="1200" dirty="0">
                <a:solidFill>
                  <a:schemeClr val="tx1"/>
                </a:solidFill>
                <a:effectLst/>
                <a:latin typeface="+mn-lt"/>
                <a:ea typeface="ＭＳ Ｐゴシック" pitchFamily="-106" charset="-128"/>
                <a:cs typeface="ＭＳ Ｐゴシック" pitchFamily="-106" charset="-128"/>
              </a:rPr>
              <a:t>Jesus cites </a:t>
            </a:r>
            <a:r>
              <a:rPr lang="en-US" sz="1400" b="1" kern="1200" dirty="0">
                <a:solidFill>
                  <a:schemeClr val="tx1"/>
                </a:solidFill>
                <a:effectLst/>
                <a:latin typeface="+mn-lt"/>
                <a:ea typeface="ＭＳ Ｐゴシック" pitchFamily="-106" charset="-128"/>
                <a:cs typeface="ＭＳ Ｐゴシック" pitchFamily="-106" charset="-128"/>
              </a:rPr>
              <a:t>Psalm 110:1</a:t>
            </a:r>
            <a:r>
              <a:rPr lang="en-US" sz="1400" kern="1200" dirty="0">
                <a:solidFill>
                  <a:schemeClr val="tx1"/>
                </a:solidFill>
                <a:effectLst/>
                <a:latin typeface="+mn-lt"/>
                <a:ea typeface="ＭＳ Ｐゴシック" pitchFamily="-106" charset="-128"/>
                <a:cs typeface="ＭＳ Ｐゴシック" pitchFamily="-106" charset="-128"/>
              </a:rPr>
              <a:t>, revealing that the Messiah is </a:t>
            </a:r>
            <a:r>
              <a:rPr lang="en-US" sz="1400" b="1" kern="1200" dirty="0">
                <a:solidFill>
                  <a:schemeClr val="tx1"/>
                </a:solidFill>
                <a:effectLst/>
                <a:latin typeface="+mn-lt"/>
                <a:ea typeface="ＭＳ Ｐゴシック" pitchFamily="-106" charset="-128"/>
                <a:cs typeface="ＭＳ Ｐゴシック" pitchFamily="-106" charset="-128"/>
              </a:rPr>
              <a:t>David’s Lord as well as his Son</a:t>
            </a:r>
            <a:r>
              <a:rPr lang="en-US" sz="1400" kern="1200" dirty="0">
                <a:solidFill>
                  <a:schemeClr val="tx1"/>
                </a:solidFill>
                <a:effectLst/>
                <a:latin typeface="+mn-lt"/>
                <a:ea typeface="ＭＳ Ｐゴシック" pitchFamily="-106" charset="-128"/>
                <a:cs typeface="ＭＳ Ｐゴシック" pitchFamily="-106" charset="-128"/>
              </a:rPr>
              <a:t>, showing His divine kingship.</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4. Luke 1:30-33</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“The Lord God will give him the throne of his father David, and he will reign over the house of Jacob forever; his kingdom will never end.”</a:t>
            </a:r>
          </a:p>
          <a:p>
            <a:pPr rtl="0" fontAlgn="ctr"/>
            <a:r>
              <a:rPr lang="en-US" sz="1400" kern="1200" dirty="0">
                <a:solidFill>
                  <a:schemeClr val="tx1"/>
                </a:solidFill>
                <a:effectLst/>
                <a:latin typeface="+mn-lt"/>
                <a:ea typeface="ＭＳ Ｐゴシック" pitchFamily="-106" charset="-128"/>
                <a:cs typeface="ＭＳ Ｐゴシック" pitchFamily="-106" charset="-128"/>
              </a:rPr>
              <a:t>Gabriel directly announces the </a:t>
            </a:r>
            <a:r>
              <a:rPr lang="en-US" sz="1400" b="1" kern="1200" dirty="0">
                <a:solidFill>
                  <a:schemeClr val="tx1"/>
                </a:solidFill>
                <a:effectLst/>
                <a:latin typeface="+mn-lt"/>
                <a:ea typeface="ＭＳ Ｐゴシック" pitchFamily="-106" charset="-128"/>
                <a:cs typeface="ＭＳ Ｐゴシック" pitchFamily="-106" charset="-128"/>
              </a:rPr>
              <a:t>Davidic Covenant’s fulfillment</a:t>
            </a:r>
            <a:r>
              <a:rPr lang="en-US" sz="1400" kern="1200" dirty="0">
                <a:solidFill>
                  <a:schemeClr val="tx1"/>
                </a:solidFill>
                <a:effectLst/>
                <a:latin typeface="+mn-lt"/>
                <a:ea typeface="ＭＳ Ｐゴシック" pitchFamily="-106" charset="-128"/>
                <a:cs typeface="ＭＳ Ｐゴシック" pitchFamily="-106" charset="-128"/>
              </a:rPr>
              <a:t> in Jesus.</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Echoes 2 Samuel 7:13-16 and Isaiah 9:7 almost verbatim.</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5. Luke 1:68-69</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“He has raised up a horn of salvation for us in the house of his servant David.”</a:t>
            </a:r>
          </a:p>
          <a:p>
            <a:pPr rtl="0" fontAlgn="ctr"/>
            <a:r>
              <a:rPr lang="en-US" sz="1400" kern="1200" dirty="0">
                <a:solidFill>
                  <a:schemeClr val="tx1"/>
                </a:solidFill>
                <a:effectLst/>
                <a:latin typeface="+mn-lt"/>
                <a:ea typeface="ＭＳ Ｐゴシック" pitchFamily="-106" charset="-128"/>
                <a:cs typeface="ＭＳ Ｐゴシック" pitchFamily="-106" charset="-128"/>
              </a:rPr>
              <a:t>Zechariah prophesies that Jesus’ coming is the realization of God’s </a:t>
            </a:r>
            <a:r>
              <a:rPr lang="en-US" sz="1400" b="1" kern="1200" dirty="0">
                <a:solidFill>
                  <a:schemeClr val="tx1"/>
                </a:solidFill>
                <a:effectLst/>
                <a:latin typeface="+mn-lt"/>
                <a:ea typeface="ＭＳ Ｐゴシック" pitchFamily="-106" charset="-128"/>
                <a:cs typeface="ＭＳ Ｐゴシック" pitchFamily="-106" charset="-128"/>
              </a:rPr>
              <a:t>promise to David</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6. Luke 2:4-11</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“Joseph went up … to Bethlehem, the town of David… Today in the town of David a Savior has been born to you; he is Christ the Lord.”</a:t>
            </a:r>
          </a:p>
          <a:p>
            <a:pPr rtl="0" fontAlgn="ctr"/>
            <a:r>
              <a:rPr lang="en-US" sz="1400" kern="1200" dirty="0">
                <a:solidFill>
                  <a:schemeClr val="tx1"/>
                </a:solidFill>
                <a:effectLst/>
                <a:latin typeface="+mn-lt"/>
                <a:ea typeface="ＭＳ Ｐゴシック" pitchFamily="-106" charset="-128"/>
                <a:cs typeface="ＭＳ Ｐゴシック" pitchFamily="-106" charset="-128"/>
              </a:rPr>
              <a:t>Bethlehem’s mention links Jesus’ birth to </a:t>
            </a:r>
            <a:r>
              <a:rPr lang="en-US" sz="1400" b="1" kern="1200" dirty="0">
                <a:solidFill>
                  <a:schemeClr val="tx1"/>
                </a:solidFill>
                <a:effectLst/>
                <a:latin typeface="+mn-lt"/>
                <a:ea typeface="ＭＳ Ｐゴシック" pitchFamily="-106" charset="-128"/>
                <a:cs typeface="ＭＳ Ｐゴシック" pitchFamily="-106" charset="-128"/>
              </a:rPr>
              <a:t>David’s lineage and hometown</a:t>
            </a:r>
            <a:r>
              <a:rPr lang="en-US" sz="1400" kern="1200" dirty="0">
                <a:solidFill>
                  <a:schemeClr val="tx1"/>
                </a:solidFill>
                <a:effectLst/>
                <a:latin typeface="+mn-lt"/>
                <a:ea typeface="ＭＳ Ｐゴシック" pitchFamily="-106" charset="-128"/>
                <a:cs typeface="ＭＳ Ｐゴシック" pitchFamily="-106" charset="-128"/>
              </a:rPr>
              <a:t>, fulfilling </a:t>
            </a:r>
            <a:r>
              <a:rPr lang="en-US" sz="1400" b="1" kern="1200" dirty="0">
                <a:solidFill>
                  <a:schemeClr val="tx1"/>
                </a:solidFill>
                <a:effectLst/>
                <a:latin typeface="+mn-lt"/>
                <a:ea typeface="ＭＳ Ｐゴシック" pitchFamily="-106" charset="-128"/>
                <a:cs typeface="ＭＳ Ｐゴシック" pitchFamily="-106" charset="-128"/>
              </a:rPr>
              <a:t>Micah 5:2</a:t>
            </a:r>
            <a:r>
              <a:rPr lang="en-US" sz="1400" kern="1200" dirty="0">
                <a:solidFill>
                  <a:schemeClr val="tx1"/>
                </a:solidFill>
                <a:effectLst/>
                <a:latin typeface="+mn-lt"/>
                <a:ea typeface="ＭＳ Ｐゴシック" pitchFamily="-106" charset="-128"/>
                <a:cs typeface="ＭＳ Ｐゴシック" pitchFamily="-106" charset="-128"/>
              </a:rPr>
              <a:t> and God’s covenantal promise.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7. John 7:42</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“Does not Scripture say that the Messiah will come from David’s descendants and from Bethlehem, the town where David lived?”</a:t>
            </a:r>
          </a:p>
          <a:p>
            <a:pPr rtl="0" fontAlgn="ctr"/>
            <a:r>
              <a:rPr lang="en-US" sz="1400" kern="1200" dirty="0">
                <a:solidFill>
                  <a:schemeClr val="tx1"/>
                </a:solidFill>
                <a:effectLst/>
                <a:latin typeface="+mn-lt"/>
                <a:ea typeface="ＭＳ Ｐゴシック" pitchFamily="-106" charset="-128"/>
                <a:cs typeface="ＭＳ Ｐゴシック" pitchFamily="-106" charset="-128"/>
              </a:rPr>
              <a:t>Even the crowds recognized that </a:t>
            </a:r>
            <a:r>
              <a:rPr lang="en-US" sz="1400" b="1" kern="1200" dirty="0">
                <a:solidFill>
                  <a:schemeClr val="tx1"/>
                </a:solidFill>
                <a:effectLst/>
                <a:latin typeface="+mn-lt"/>
                <a:ea typeface="ＭＳ Ｐゴシック" pitchFamily="-106" charset="-128"/>
                <a:cs typeface="ＭＳ Ｐゴシック" pitchFamily="-106" charset="-128"/>
              </a:rPr>
              <a:t>Messiah must come from David’s line</a:t>
            </a:r>
            <a:r>
              <a:rPr lang="en-US" sz="1400" kern="1200" dirty="0">
                <a:solidFill>
                  <a:schemeClr val="tx1"/>
                </a:solidFill>
                <a:effectLst/>
                <a:latin typeface="+mn-lt"/>
                <a:ea typeface="ＭＳ Ｐゴシック" pitchFamily="-106" charset="-128"/>
                <a:cs typeface="ＭＳ Ｐゴシック" pitchFamily="-106" charset="-128"/>
              </a:rPr>
              <a:t>, showing common knowledge of the covenant expectation.</a:t>
            </a:r>
          </a:p>
          <a:p>
            <a:r>
              <a:rPr lang="en-US" sz="14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A0E90E1C-B8B1-575A-34A6-ACCF5274D2BA}"/>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1766211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74FEC-6FE2-09CB-59BF-EF103354C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C365E-3F27-CD54-B73F-959B7832F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9EC6CD-6C68-4C70-E367-98282C1CC20F}"/>
              </a:ext>
            </a:extLst>
          </p:cNvPr>
          <p:cNvSpPr>
            <a:spLocks noGrp="1"/>
          </p:cNvSpPr>
          <p:nvPr>
            <p:ph type="body" idx="1"/>
          </p:nvPr>
        </p:nvSpPr>
        <p:spPr/>
        <p:txBody>
          <a:bodyPr>
            <a:normAutofit fontScale="6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ACTS REFERENCES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8. Acts 2:29-36</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“God had sworn an oath to him that he would place one of his descendants on his throne… God has made this Jesus, whom you crucified, both Lord and Christ.”</a:t>
            </a:r>
          </a:p>
          <a:p>
            <a:pPr rtl="0" fontAlgn="ctr"/>
            <a:r>
              <a:rPr lang="en-US" sz="1400" kern="1200" dirty="0">
                <a:solidFill>
                  <a:schemeClr val="tx1"/>
                </a:solidFill>
                <a:effectLst/>
                <a:latin typeface="+mn-lt"/>
                <a:ea typeface="ＭＳ Ｐゴシック" pitchFamily="-106" charset="-128"/>
                <a:cs typeface="ＭＳ Ｐゴシック" pitchFamily="-106" charset="-128"/>
              </a:rPr>
              <a:t>Peter explicitly references </a:t>
            </a:r>
            <a:r>
              <a:rPr lang="en-US" sz="1400" b="1" kern="1200" dirty="0">
                <a:solidFill>
                  <a:schemeClr val="tx1"/>
                </a:solidFill>
                <a:effectLst/>
                <a:latin typeface="+mn-lt"/>
                <a:ea typeface="ＭＳ Ｐゴシック" pitchFamily="-106" charset="-128"/>
                <a:cs typeface="ＭＳ Ｐゴシック" pitchFamily="-106" charset="-128"/>
              </a:rPr>
              <a:t>the oath to David</a:t>
            </a:r>
            <a:r>
              <a:rPr lang="en-US" sz="1400" kern="1200" dirty="0">
                <a:solidFill>
                  <a:schemeClr val="tx1"/>
                </a:solidFill>
                <a:effectLst/>
                <a:latin typeface="+mn-lt"/>
                <a:ea typeface="ＭＳ Ｐゴシック" pitchFamily="-106" charset="-128"/>
                <a:cs typeface="ＭＳ Ｐゴシック" pitchFamily="-106" charset="-128"/>
              </a:rPr>
              <a:t> (2 Samuel 7), declaring that it is fulfilled in Jesus’ </a:t>
            </a:r>
            <a:r>
              <a:rPr lang="en-US" sz="1400" b="1" kern="1200" dirty="0">
                <a:solidFill>
                  <a:schemeClr val="tx1"/>
                </a:solidFill>
                <a:effectLst/>
                <a:latin typeface="+mn-lt"/>
                <a:ea typeface="ＭＳ Ｐゴシック" pitchFamily="-106" charset="-128"/>
                <a:cs typeface="ＭＳ Ｐゴシック" pitchFamily="-106" charset="-128"/>
              </a:rPr>
              <a:t>resurrection and exaltation</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9. Acts 7:45-46</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“David … found favor in God’s sight and asked that he might find a dwelling place for the God of Jacob.”</a:t>
            </a:r>
          </a:p>
          <a:p>
            <a:pPr rtl="0" fontAlgn="ctr"/>
            <a:r>
              <a:rPr lang="en-US" sz="1400" kern="1200" dirty="0">
                <a:solidFill>
                  <a:schemeClr val="tx1"/>
                </a:solidFill>
                <a:effectLst/>
                <a:latin typeface="+mn-lt"/>
                <a:ea typeface="ＭＳ Ｐゴシック" pitchFamily="-106" charset="-128"/>
                <a:cs typeface="ＭＳ Ｐゴシック" pitchFamily="-106" charset="-128"/>
              </a:rPr>
              <a:t>Stephen recalls David’s role in God’s redemptive plan - building context for </a:t>
            </a:r>
            <a:r>
              <a:rPr lang="en-US" sz="1400" b="1" kern="1200" dirty="0">
                <a:solidFill>
                  <a:schemeClr val="tx1"/>
                </a:solidFill>
                <a:effectLst/>
                <a:latin typeface="+mn-lt"/>
                <a:ea typeface="ＭＳ Ｐゴシック" pitchFamily="-106" charset="-128"/>
                <a:cs typeface="ＭＳ Ｐゴシック" pitchFamily="-106" charset="-128"/>
              </a:rPr>
              <a:t>God’s covenant promise of an everlasting house</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10. Acts 13:22-23</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“From this man’s descendants God has brought to Israel the Savior Jesus, as he promised.”</a:t>
            </a:r>
          </a:p>
          <a:p>
            <a:pPr rtl="0" fontAlgn="ctr"/>
            <a:r>
              <a:rPr lang="en-US" sz="1400" kern="1200" dirty="0">
                <a:solidFill>
                  <a:schemeClr val="tx1"/>
                </a:solidFill>
                <a:effectLst/>
                <a:latin typeface="+mn-lt"/>
                <a:ea typeface="ＭＳ Ｐゴシック" pitchFamily="-106" charset="-128"/>
                <a:cs typeface="ＭＳ Ｐゴシック" pitchFamily="-106" charset="-128"/>
              </a:rPr>
              <a:t>Paul explicitly ties </a:t>
            </a:r>
            <a:r>
              <a:rPr lang="en-US" sz="1400" b="1" kern="1200" dirty="0">
                <a:solidFill>
                  <a:schemeClr val="tx1"/>
                </a:solidFill>
                <a:effectLst/>
                <a:latin typeface="+mn-lt"/>
                <a:ea typeface="ＭＳ Ｐゴシック" pitchFamily="-106" charset="-128"/>
                <a:cs typeface="ＭＳ Ｐゴシック" pitchFamily="-106" charset="-128"/>
              </a:rPr>
              <a:t>the promise to David</a:t>
            </a:r>
            <a:r>
              <a:rPr lang="en-US" sz="1400" kern="1200" dirty="0">
                <a:solidFill>
                  <a:schemeClr val="tx1"/>
                </a:solidFill>
                <a:effectLst/>
                <a:latin typeface="+mn-lt"/>
                <a:ea typeface="ＭＳ Ｐゴシック" pitchFamily="-106" charset="-128"/>
                <a:cs typeface="ＭＳ Ｐゴシック" pitchFamily="-106" charset="-128"/>
              </a:rPr>
              <a:t> with the arrival of Jesus, affirming continuity from covenant to Christ.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11. Acts 13:32-34</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“What God promised to the fathers he has fulfilled to us their children by raising Jesus… as it is written in the second Psalm… ‘I will give you the holy and sure blessings of David.’”</a:t>
            </a:r>
          </a:p>
          <a:p>
            <a:pPr rtl="0" fontAlgn="ctr"/>
            <a:r>
              <a:rPr lang="en-US" sz="1400" kern="1200" dirty="0">
                <a:solidFill>
                  <a:schemeClr val="tx1"/>
                </a:solidFill>
                <a:effectLst/>
                <a:latin typeface="+mn-lt"/>
                <a:ea typeface="ＭＳ Ｐゴシック" pitchFamily="-106" charset="-128"/>
                <a:cs typeface="ＭＳ Ｐゴシック" pitchFamily="-106" charset="-128"/>
              </a:rPr>
              <a:t>Paul quotes </a:t>
            </a:r>
            <a:r>
              <a:rPr lang="en-US" sz="1400" b="1" kern="1200" dirty="0">
                <a:solidFill>
                  <a:schemeClr val="tx1"/>
                </a:solidFill>
                <a:effectLst/>
                <a:latin typeface="+mn-lt"/>
                <a:ea typeface="ＭＳ Ｐゴシック" pitchFamily="-106" charset="-128"/>
                <a:cs typeface="ＭＳ Ｐゴシック" pitchFamily="-106" charset="-128"/>
              </a:rPr>
              <a:t>Psalm 2</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Isaiah 55:3</a:t>
            </a:r>
            <a:r>
              <a:rPr lang="en-US" sz="1400" kern="1200" dirty="0">
                <a:solidFill>
                  <a:schemeClr val="tx1"/>
                </a:solidFill>
                <a:effectLst/>
                <a:latin typeface="+mn-lt"/>
                <a:ea typeface="ＭＳ Ｐゴシック" pitchFamily="-106" charset="-128"/>
                <a:cs typeface="ＭＳ Ｐゴシック" pitchFamily="-106" charset="-128"/>
              </a:rPr>
              <a:t>, identifying Jesus’ </a:t>
            </a:r>
            <a:r>
              <a:rPr lang="en-US" sz="1400" b="1" kern="1200" dirty="0">
                <a:solidFill>
                  <a:schemeClr val="tx1"/>
                </a:solidFill>
                <a:effectLst/>
                <a:latin typeface="+mn-lt"/>
                <a:ea typeface="ＭＳ Ｐゴシック" pitchFamily="-106" charset="-128"/>
                <a:cs typeface="ＭＳ Ｐゴシック" pitchFamily="-106" charset="-128"/>
              </a:rPr>
              <a:t>resurrection as the confirmation</a:t>
            </a:r>
            <a:r>
              <a:rPr lang="en-US" sz="1400" kern="1200" dirty="0">
                <a:solidFill>
                  <a:schemeClr val="tx1"/>
                </a:solidFill>
                <a:effectLst/>
                <a:latin typeface="+mn-lt"/>
                <a:ea typeface="ＭＳ Ｐゴシック" pitchFamily="-106" charset="-128"/>
                <a:cs typeface="ＭＳ Ｐゴシック" pitchFamily="-106" charset="-128"/>
              </a:rPr>
              <a:t> of God’s “sure mercies of David.”</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12. Acts 15:15-17</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James quotes </a:t>
            </a:r>
            <a:r>
              <a:rPr lang="en-US" sz="1400" b="1" kern="1200" dirty="0">
                <a:solidFill>
                  <a:schemeClr val="tx1"/>
                </a:solidFill>
                <a:effectLst/>
                <a:latin typeface="+mn-lt"/>
                <a:ea typeface="ＭＳ Ｐゴシック" pitchFamily="-106" charset="-128"/>
                <a:cs typeface="ＭＳ Ｐゴシック" pitchFamily="-106" charset="-128"/>
              </a:rPr>
              <a:t>Amos 9:11-12</a:t>
            </a:r>
            <a:r>
              <a:rPr lang="en-US" sz="1400" kern="1200" dirty="0">
                <a:solidFill>
                  <a:schemeClr val="tx1"/>
                </a:solidFill>
                <a:effectLst/>
                <a:latin typeface="+mn-lt"/>
                <a:ea typeface="ＭＳ Ｐゴシック" pitchFamily="-106" charset="-128"/>
                <a:cs typeface="ＭＳ Ｐゴシック" pitchFamily="-106" charset="-128"/>
              </a:rPr>
              <a:t> -</a:t>
            </a:r>
          </a:p>
          <a:p>
            <a:r>
              <a:rPr lang="en-US" sz="1400" kern="1200" dirty="0">
                <a:solidFill>
                  <a:schemeClr val="tx1"/>
                </a:solidFill>
                <a:effectLst/>
                <a:latin typeface="+mn-lt"/>
                <a:ea typeface="ＭＳ Ｐゴシック" pitchFamily="-106" charset="-128"/>
                <a:cs typeface="ＭＳ Ｐゴシック" pitchFamily="-106" charset="-128"/>
              </a:rPr>
              <a:t>“After this I will return and rebuild David’s fallen tent…”</a:t>
            </a:r>
          </a:p>
          <a:p>
            <a:pPr rtl="0" fontAlgn="ctr"/>
            <a:r>
              <a:rPr lang="en-US" sz="1400" kern="1200" dirty="0">
                <a:solidFill>
                  <a:schemeClr val="tx1"/>
                </a:solidFill>
                <a:effectLst/>
                <a:latin typeface="+mn-lt"/>
                <a:ea typeface="ＭＳ Ｐゴシック" pitchFamily="-106" charset="-128"/>
                <a:cs typeface="ＭＳ Ｐゴシック" pitchFamily="-106" charset="-128"/>
              </a:rPr>
              <a:t>The early Church sees Gentile inclusion as part of the </a:t>
            </a:r>
            <a:r>
              <a:rPr lang="en-US" sz="1400" b="1" kern="1200" dirty="0">
                <a:solidFill>
                  <a:schemeClr val="tx1"/>
                </a:solidFill>
                <a:effectLst/>
                <a:latin typeface="+mn-lt"/>
                <a:ea typeface="ＭＳ Ｐゴシック" pitchFamily="-106" charset="-128"/>
                <a:cs typeface="ＭＳ Ｐゴシック" pitchFamily="-106" charset="-128"/>
              </a:rPr>
              <a:t>restoration of David’s kingdom</a:t>
            </a:r>
            <a:r>
              <a:rPr lang="en-US" sz="1400" kern="1200" dirty="0">
                <a:solidFill>
                  <a:schemeClr val="tx1"/>
                </a:solidFill>
                <a:effectLst/>
                <a:latin typeface="+mn-lt"/>
                <a:ea typeface="ＭＳ Ｐゴシック" pitchFamily="-106" charset="-128"/>
                <a:cs typeface="ＭＳ Ｐゴシック" pitchFamily="-106" charset="-128"/>
              </a:rPr>
              <a:t> through Jesus the Messiah.</a:t>
            </a:r>
          </a:p>
          <a:p>
            <a:endParaRPr lang="en-US" dirty="0"/>
          </a:p>
        </p:txBody>
      </p:sp>
      <p:sp>
        <p:nvSpPr>
          <p:cNvPr id="4" name="Slide Number Placeholder 3">
            <a:extLst>
              <a:ext uri="{FF2B5EF4-FFF2-40B4-BE49-F238E27FC236}">
                <a16:creationId xmlns:a16="http://schemas.microsoft.com/office/drawing/2014/main" id="{6A84FB2E-80DC-4F65-2D4C-2EB8FD92C2C1}"/>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418495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59EBA-E9B3-5C0E-3D3A-191B206F51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89CB0-3D54-C496-4FE4-B15393D54A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5481DB-8208-06AC-503C-2E1D3CC65FFF}"/>
              </a:ext>
            </a:extLst>
          </p:cNvPr>
          <p:cNvSpPr>
            <a:spLocks noGrp="1"/>
          </p:cNvSpPr>
          <p:nvPr>
            <p:ph type="body" idx="1"/>
          </p:nvPr>
        </p:nvSpPr>
        <p:spPr/>
        <p:txBody>
          <a:bodyPr>
            <a:normAutofit fontScale="6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EPISTLE REFERENCES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13. Romans 1:3-4</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“Concerning his Son, who was descended from David according to the flesh and declared to be the Son of God in power by his resurrection.”</a:t>
            </a:r>
          </a:p>
          <a:p>
            <a:pPr rtl="0" fontAlgn="ctr"/>
            <a:r>
              <a:rPr lang="en-US" sz="1400" kern="1200" dirty="0">
                <a:solidFill>
                  <a:schemeClr val="tx1"/>
                </a:solidFill>
                <a:effectLst/>
                <a:latin typeface="+mn-lt"/>
                <a:ea typeface="ＭＳ Ｐゴシック" pitchFamily="-106" charset="-128"/>
                <a:cs typeface="ＭＳ Ｐゴシック" pitchFamily="-106" charset="-128"/>
              </a:rPr>
              <a:t>Paul links Jesus’ </a:t>
            </a:r>
            <a:r>
              <a:rPr lang="en-US" sz="1400" b="1" kern="1200" dirty="0">
                <a:solidFill>
                  <a:schemeClr val="tx1"/>
                </a:solidFill>
                <a:effectLst/>
                <a:latin typeface="+mn-lt"/>
                <a:ea typeface="ＭＳ Ｐゴシック" pitchFamily="-106" charset="-128"/>
                <a:cs typeface="ＭＳ Ｐゴシック" pitchFamily="-106" charset="-128"/>
              </a:rPr>
              <a:t>Davidic descent</a:t>
            </a:r>
            <a:r>
              <a:rPr lang="en-US" sz="1400" kern="1200" dirty="0">
                <a:solidFill>
                  <a:schemeClr val="tx1"/>
                </a:solidFill>
                <a:effectLst/>
                <a:latin typeface="+mn-lt"/>
                <a:ea typeface="ＭＳ Ｐゴシック" pitchFamily="-106" charset="-128"/>
                <a:cs typeface="ＭＳ Ｐゴシック" pitchFamily="-106" charset="-128"/>
              </a:rPr>
              <a:t> (fulfilling the covenant promise) with His divine sonship confirmed by resurrection.</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14. Romans 15:12</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Paul quotes </a:t>
            </a:r>
            <a:r>
              <a:rPr lang="en-US" sz="1400" b="1" kern="1200" dirty="0">
                <a:solidFill>
                  <a:schemeClr val="tx1"/>
                </a:solidFill>
                <a:effectLst/>
                <a:latin typeface="+mn-lt"/>
                <a:ea typeface="ＭＳ Ｐゴシック" pitchFamily="-106" charset="-128"/>
                <a:cs typeface="ＭＳ Ｐゴシック" pitchFamily="-106" charset="-128"/>
              </a:rPr>
              <a:t>Isaiah 11:10</a:t>
            </a:r>
            <a:r>
              <a:rPr lang="en-US" sz="1400" kern="1200" dirty="0">
                <a:solidFill>
                  <a:schemeClr val="tx1"/>
                </a:solidFill>
                <a:effectLst/>
                <a:latin typeface="+mn-lt"/>
                <a:ea typeface="ＭＳ Ｐゴシック" pitchFamily="-106" charset="-128"/>
                <a:cs typeface="ＭＳ Ｐゴシック" pitchFamily="-106" charset="-128"/>
              </a:rPr>
              <a:t> -</a:t>
            </a:r>
          </a:p>
          <a:p>
            <a:r>
              <a:rPr lang="en-US" sz="1400" kern="1200" dirty="0">
                <a:solidFill>
                  <a:schemeClr val="tx1"/>
                </a:solidFill>
                <a:effectLst/>
                <a:latin typeface="+mn-lt"/>
                <a:ea typeface="ＭＳ Ｐゴシック" pitchFamily="-106" charset="-128"/>
                <a:cs typeface="ＭＳ Ｐゴシック" pitchFamily="-106" charset="-128"/>
              </a:rPr>
              <a:t>“The Root of Jesse will spring up, one who will arise to rule over the nations.”</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Root of Jesse (David’s father)</a:t>
            </a:r>
            <a:r>
              <a:rPr lang="en-US" sz="1400" kern="1200" dirty="0">
                <a:solidFill>
                  <a:schemeClr val="tx1"/>
                </a:solidFill>
                <a:effectLst/>
                <a:latin typeface="+mn-lt"/>
                <a:ea typeface="ＭＳ Ｐゴシック" pitchFamily="-106" charset="-128"/>
                <a:cs typeface="ＭＳ Ｐゴシック" pitchFamily="-106" charset="-128"/>
              </a:rPr>
              <a:t> is a direct prophetic title for the Messiah, showing that Christ’s reign fulfills the Davidic hope.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15. 2 Timothy 2:8</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“Remember Jesus Christ, raised from the dead, descended from David. This is my gospel.”</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Davidic descent of Jesus</a:t>
            </a:r>
            <a:r>
              <a:rPr lang="en-US" sz="1400" kern="1200" dirty="0">
                <a:solidFill>
                  <a:schemeClr val="tx1"/>
                </a:solidFill>
                <a:effectLst/>
                <a:latin typeface="+mn-lt"/>
                <a:ea typeface="ＭＳ Ｐゴシック" pitchFamily="-106" charset="-128"/>
                <a:cs typeface="ＭＳ Ｐゴシック" pitchFamily="-106" charset="-128"/>
              </a:rPr>
              <a:t> is essential to the gospel itself - it testifies to God’s faithfulness to His covenant promise.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16. Hebrews 1:5</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“You are my Son; today I have begotten you.”</a:t>
            </a:r>
          </a:p>
          <a:p>
            <a:r>
              <a:rPr lang="en-US" sz="1400" kern="1200" dirty="0">
                <a:solidFill>
                  <a:schemeClr val="tx1"/>
                </a:solidFill>
                <a:effectLst/>
                <a:latin typeface="+mn-lt"/>
                <a:ea typeface="ＭＳ Ｐゴシック" pitchFamily="-106" charset="-128"/>
                <a:cs typeface="ＭＳ Ｐゴシック" pitchFamily="-106" charset="-128"/>
              </a:rPr>
              <a:t>(Psalm 2:7)</a:t>
            </a:r>
          </a:p>
          <a:p>
            <a:pPr rtl="0" fontAlgn="ctr"/>
            <a:r>
              <a:rPr lang="en-US" sz="1400" kern="1200" dirty="0">
                <a:solidFill>
                  <a:schemeClr val="tx1"/>
                </a:solidFill>
                <a:effectLst/>
                <a:latin typeface="+mn-lt"/>
                <a:ea typeface="ＭＳ Ｐゴシック" pitchFamily="-106" charset="-128"/>
                <a:cs typeface="ＭＳ Ｐゴシック" pitchFamily="-106" charset="-128"/>
              </a:rPr>
              <a:t>Psalm 2 is a </a:t>
            </a:r>
            <a:r>
              <a:rPr lang="en-US" sz="1400" b="1" kern="1200" dirty="0">
                <a:solidFill>
                  <a:schemeClr val="tx1"/>
                </a:solidFill>
                <a:effectLst/>
                <a:latin typeface="+mn-lt"/>
                <a:ea typeface="ＭＳ Ｐゴシック" pitchFamily="-106" charset="-128"/>
                <a:cs typeface="ＭＳ Ｐゴシック" pitchFamily="-106" charset="-128"/>
              </a:rPr>
              <a:t>Davidic royal psalm</a:t>
            </a:r>
            <a:r>
              <a:rPr lang="en-US" sz="1400" kern="1200" dirty="0">
                <a:solidFill>
                  <a:schemeClr val="tx1"/>
                </a:solidFill>
                <a:effectLst/>
                <a:latin typeface="+mn-lt"/>
                <a:ea typeface="ＭＳ Ｐゴシック" pitchFamily="-106" charset="-128"/>
                <a:cs typeface="ＭＳ Ｐゴシック" pitchFamily="-106" charset="-128"/>
              </a:rPr>
              <a:t>, and the author of Hebrews applies it to Jesus’ exaltation - the true fulfillment of God’s covenant with David.</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17. Hebrews 7:14</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“It is evident that our Lord was descended from Judah.”</a:t>
            </a:r>
          </a:p>
          <a:p>
            <a:pPr rtl="0" fontAlgn="ctr"/>
            <a:r>
              <a:rPr lang="en-US" sz="1400" kern="1200" dirty="0">
                <a:solidFill>
                  <a:schemeClr val="tx1"/>
                </a:solidFill>
                <a:effectLst/>
                <a:latin typeface="+mn-lt"/>
                <a:ea typeface="ＭＳ Ｐゴシック" pitchFamily="-106" charset="-128"/>
                <a:cs typeface="ＭＳ Ｐゴシック" pitchFamily="-106" charset="-128"/>
              </a:rPr>
              <a:t>Affirms Jesus’ tribal lineage from Judah - the same line from which David came (Genesis 49:10), verifying </a:t>
            </a:r>
            <a:r>
              <a:rPr lang="en-US" sz="1400" b="1" kern="1200" dirty="0">
                <a:solidFill>
                  <a:schemeClr val="tx1"/>
                </a:solidFill>
                <a:effectLst/>
                <a:latin typeface="+mn-lt"/>
                <a:ea typeface="ＭＳ Ｐゴシック" pitchFamily="-106" charset="-128"/>
                <a:cs typeface="ＭＳ Ｐゴシック" pitchFamily="-106" charset="-128"/>
              </a:rPr>
              <a:t>the legal right to David’s throne</a:t>
            </a:r>
            <a:r>
              <a:rPr lang="en-US" sz="14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5029E11A-5E9C-4E5D-810F-8777D1229AAF}"/>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664565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The Promises of God</a:t>
            </a:r>
            <a:br>
              <a:rPr lang="en-US" dirty="0"/>
            </a:br>
            <a:endParaRPr lang="en-US" dirty="0"/>
          </a:p>
          <a:p>
            <a:r>
              <a:rPr lang="en-US" dirty="0">
                <a:solidFill>
                  <a:schemeClr val="accent1">
                    <a:lumMod val="50000"/>
                  </a:schemeClr>
                </a:solidFill>
              </a:rPr>
              <a:t>Promise to David: An Eternal Kingdom</a:t>
            </a:r>
          </a:p>
          <a:p>
            <a:endParaRPr lang="en-US" sz="2400" dirty="0">
              <a:solidFill>
                <a:schemeClr val="tx2">
                  <a:lumMod val="60000"/>
                  <a:lumOff val="40000"/>
                </a:schemeClr>
              </a:solidFill>
            </a:endParaRPr>
          </a:p>
          <a:p>
            <a:r>
              <a:rPr lang="en-US" b="0" dirty="0"/>
              <a:t>Your house and your kingdom will stand before me permanently; your dynasty will be permanent.’”</a:t>
            </a:r>
            <a:br>
              <a:rPr lang="en-US" b="0" dirty="0"/>
            </a:br>
            <a:r>
              <a:rPr lang="en-US" b="0" dirty="0"/>
              <a:t>(2 Samuel 7:16)</a:t>
            </a:r>
            <a:endParaRPr lang="en-US" dirty="0">
              <a:solidFill>
                <a:schemeClr val="tx1"/>
              </a:solidFill>
              <a:ea typeface="ＭＳ Ｐゴシック" pitchFamily="-106" charset="-128"/>
              <a:cs typeface="ＭＳ Ｐゴシック" pitchFamily="-106" charset="-128"/>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http://tinyurl.com/GodOfPromises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5CE08-A15C-823A-1049-F5CE3371E00F}"/>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5C80EBB-56FD-D26B-DC80-ABE4A826F8A2}"/>
              </a:ext>
            </a:extLst>
          </p:cNvPr>
          <p:cNvSpPr txBox="1">
            <a:spLocks/>
          </p:cNvSpPr>
          <p:nvPr/>
        </p:nvSpPr>
        <p:spPr bwMode="auto">
          <a:xfrm>
            <a:off x="2286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Revelation</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C074DF6E-0055-D375-E7AC-54CA38C4C8EF}"/>
              </a:ext>
            </a:extLst>
          </p:cNvPr>
          <p:cNvSpPr txBox="1"/>
          <p:nvPr/>
        </p:nvSpPr>
        <p:spPr>
          <a:xfrm>
            <a:off x="228600" y="1143000"/>
            <a:ext cx="8534400" cy="4093428"/>
          </a:xfrm>
          <a:prstGeom prst="rect">
            <a:avLst/>
          </a:prstGeom>
          <a:noFill/>
        </p:spPr>
        <p:txBody>
          <a:bodyPr wrap="square" rtlCol="0">
            <a:spAutoFit/>
          </a:bodyPr>
          <a:lstStyle/>
          <a:p>
            <a:r>
              <a:rPr lang="en-US" sz="2000" b="1" u="sng" dirty="0">
                <a:ea typeface="ＭＳ Ｐゴシック" pitchFamily="-106" charset="-128"/>
                <a:cs typeface="ＭＳ Ｐゴシック" pitchFamily="-106" charset="-128"/>
              </a:rPr>
              <a:t>Revelation 3:7</a:t>
            </a:r>
            <a:r>
              <a:rPr lang="en-US" sz="2000" dirty="0">
                <a:ea typeface="ＭＳ Ｐゴシック" pitchFamily="-106" charset="-128"/>
                <a:cs typeface="ＭＳ Ｐゴシック" pitchFamily="-106" charset="-128"/>
              </a:rPr>
              <a:t>  </a:t>
            </a:r>
            <a:r>
              <a:rPr lang="en-US" sz="2000" i="1" dirty="0">
                <a:ea typeface="ＭＳ Ｐゴシック" pitchFamily="-106" charset="-128"/>
                <a:cs typeface="ＭＳ Ｐゴシック" pitchFamily="-106" charset="-128"/>
              </a:rPr>
              <a:t>“The words of him who is holy and true, who holds the key of David.”</a:t>
            </a:r>
          </a:p>
          <a:p>
            <a:pPr lvl="1" fontAlgn="ctr"/>
            <a:r>
              <a:rPr lang="en-US" sz="2000" dirty="0">
                <a:ea typeface="ＭＳ Ｐゴシック" pitchFamily="-106" charset="-128"/>
                <a:cs typeface="ＭＳ Ｐゴシック" pitchFamily="-106" charset="-128"/>
              </a:rPr>
              <a:t>Jesus holds </a:t>
            </a:r>
            <a:r>
              <a:rPr lang="en-US" sz="2000" b="1" dirty="0">
                <a:ea typeface="ＭＳ Ｐゴシック" pitchFamily="-106" charset="-128"/>
                <a:cs typeface="ＭＳ Ｐゴシック" pitchFamily="-106" charset="-128"/>
              </a:rPr>
              <a:t>the key of David</a:t>
            </a:r>
            <a:r>
              <a:rPr lang="en-US" sz="2000" dirty="0">
                <a:ea typeface="ＭＳ Ｐゴシック" pitchFamily="-106" charset="-128"/>
                <a:cs typeface="ＭＳ Ｐゴシック" pitchFamily="-106" charset="-128"/>
              </a:rPr>
              <a:t>, symbolizing ultimate royal and spiritual authority - fulfillment of </a:t>
            </a:r>
            <a:r>
              <a:rPr lang="en-US" sz="2000" b="1" dirty="0">
                <a:ea typeface="ＭＳ Ｐゴシック" pitchFamily="-106" charset="-128"/>
                <a:cs typeface="ＭＳ Ｐゴシック" pitchFamily="-106" charset="-128"/>
              </a:rPr>
              <a:t>Isaiah 22:22</a:t>
            </a:r>
            <a:r>
              <a:rPr lang="en-US" sz="2000" dirty="0">
                <a:ea typeface="ＭＳ Ｐゴシック" pitchFamily="-106" charset="-128"/>
                <a:cs typeface="ＭＳ Ｐゴシック" pitchFamily="-106" charset="-128"/>
              </a:rPr>
              <a:t> and the Davidic covenantal right to rule.</a:t>
            </a:r>
          </a:p>
          <a:p>
            <a:r>
              <a:rPr lang="en-US" sz="2000" b="1" u="sng" dirty="0">
                <a:ea typeface="ＭＳ Ｐゴシック" pitchFamily="-106" charset="-128"/>
                <a:cs typeface="ＭＳ Ｐゴシック" pitchFamily="-106" charset="-128"/>
              </a:rPr>
              <a:t>Revelation 5:5</a:t>
            </a:r>
            <a:r>
              <a:rPr lang="en-US" sz="2000" dirty="0">
                <a:ea typeface="ＭＳ Ｐゴシック" pitchFamily="-106" charset="-128"/>
                <a:cs typeface="ＭＳ Ｐゴシック" pitchFamily="-106" charset="-128"/>
              </a:rPr>
              <a:t>  </a:t>
            </a:r>
            <a:r>
              <a:rPr lang="en-US" sz="2000" i="1" dirty="0">
                <a:ea typeface="ＭＳ Ｐゴシック" pitchFamily="-106" charset="-128"/>
                <a:cs typeface="ＭＳ Ｐゴシック" pitchFamily="-106" charset="-128"/>
              </a:rPr>
              <a:t>“See, the Lion of the tribe of Judah, the Root of David, has triumphed.”</a:t>
            </a:r>
          </a:p>
          <a:p>
            <a:pPr lvl="1" fontAlgn="ctr"/>
            <a:r>
              <a:rPr lang="en-US" sz="2000" dirty="0">
                <a:ea typeface="ＭＳ Ｐゴシック" pitchFamily="-106" charset="-128"/>
                <a:cs typeface="ＭＳ Ｐゴシック" pitchFamily="-106" charset="-128"/>
              </a:rPr>
              <a:t>The </a:t>
            </a:r>
            <a:r>
              <a:rPr lang="en-US" sz="2000" b="1" dirty="0">
                <a:ea typeface="ＭＳ Ｐゴシック" pitchFamily="-106" charset="-128"/>
                <a:cs typeface="ＭＳ Ｐゴシック" pitchFamily="-106" charset="-128"/>
              </a:rPr>
              <a:t>Root of David</a:t>
            </a:r>
            <a:r>
              <a:rPr lang="en-US" sz="2000" dirty="0">
                <a:ea typeface="ＭＳ Ｐゴシック" pitchFamily="-106" charset="-128"/>
                <a:cs typeface="ＭＳ Ｐゴシック" pitchFamily="-106" charset="-128"/>
              </a:rPr>
              <a:t> title explicitly identifies Jesus as the </a:t>
            </a:r>
            <a:r>
              <a:rPr lang="en-US" sz="2000" b="1" dirty="0">
                <a:ea typeface="ＭＳ Ｐゴシック" pitchFamily="-106" charset="-128"/>
                <a:cs typeface="ＭＳ Ｐゴシック" pitchFamily="-106" charset="-128"/>
              </a:rPr>
              <a:t>Messianic King</a:t>
            </a:r>
            <a:r>
              <a:rPr lang="en-US" sz="2000" dirty="0">
                <a:ea typeface="ＭＳ Ｐゴシック" pitchFamily="-106" charset="-128"/>
                <a:cs typeface="ＭＳ Ｐゴシック" pitchFamily="-106" charset="-128"/>
              </a:rPr>
              <a:t> promised to David, now enthroned in heavenly glory.</a:t>
            </a:r>
          </a:p>
          <a:p>
            <a:r>
              <a:rPr lang="en-US" sz="2000" b="1" u="sng" dirty="0">
                <a:ea typeface="ＭＳ Ｐゴシック" pitchFamily="-106" charset="-128"/>
                <a:cs typeface="ＭＳ Ｐゴシック" pitchFamily="-106" charset="-128"/>
              </a:rPr>
              <a:t>Revelation 22:16</a:t>
            </a:r>
            <a:r>
              <a:rPr lang="en-US" sz="2000" dirty="0">
                <a:ea typeface="ＭＳ Ｐゴシック" pitchFamily="-106" charset="-128"/>
                <a:cs typeface="ＭＳ Ｐゴシック" pitchFamily="-106" charset="-128"/>
              </a:rPr>
              <a:t>  </a:t>
            </a:r>
            <a:r>
              <a:rPr lang="en-US" sz="2000" i="1" dirty="0">
                <a:ea typeface="ＭＳ Ｐゴシック" pitchFamily="-106" charset="-128"/>
                <a:cs typeface="ＭＳ Ｐゴシック" pitchFamily="-106" charset="-128"/>
              </a:rPr>
              <a:t>“I, Jesus… am the Root and the Offspring of David, the bright Morning Star.”</a:t>
            </a:r>
          </a:p>
          <a:p>
            <a:pPr lvl="1" fontAlgn="ctr"/>
            <a:r>
              <a:rPr lang="en-US" sz="2000" dirty="0">
                <a:ea typeface="ＭＳ Ｐゴシック" pitchFamily="-106" charset="-128"/>
                <a:cs typeface="ＭＳ Ｐゴシック" pitchFamily="-106" charset="-128"/>
              </a:rPr>
              <a:t>Jesus claims both </a:t>
            </a:r>
            <a:r>
              <a:rPr lang="en-US" sz="2000" b="1" dirty="0">
                <a:ea typeface="ＭＳ Ｐゴシック" pitchFamily="-106" charset="-128"/>
                <a:cs typeface="ＭＳ Ｐゴシック" pitchFamily="-106" charset="-128"/>
              </a:rPr>
              <a:t>preexistence (Root)</a:t>
            </a:r>
            <a:r>
              <a:rPr lang="en-US" sz="2000" dirty="0">
                <a:ea typeface="ＭＳ Ｐゴシック" pitchFamily="-106" charset="-128"/>
                <a:cs typeface="ＭＳ Ｐゴシック" pitchFamily="-106" charset="-128"/>
              </a:rPr>
              <a:t> and </a:t>
            </a:r>
            <a:r>
              <a:rPr lang="en-US" sz="2000" b="1" dirty="0">
                <a:ea typeface="ＭＳ Ｐゴシック" pitchFamily="-106" charset="-128"/>
                <a:cs typeface="ＭＳ Ｐゴシック" pitchFamily="-106" charset="-128"/>
              </a:rPr>
              <a:t>fulfillment (Offspring)</a:t>
            </a:r>
            <a:r>
              <a:rPr lang="en-US" sz="2000" dirty="0">
                <a:ea typeface="ＭＳ Ｐゴシック" pitchFamily="-106" charset="-128"/>
                <a:cs typeface="ＭＳ Ｐゴシック" pitchFamily="-106" charset="-128"/>
              </a:rPr>
              <a:t> - the eternal Son and promised heir who reigns forever.</a:t>
            </a:r>
          </a:p>
        </p:txBody>
      </p:sp>
    </p:spTree>
    <p:extLst>
      <p:ext uri="{BB962C8B-B14F-4D97-AF65-F5344CB8AC3E}">
        <p14:creationId xmlns:p14="http://schemas.microsoft.com/office/powerpoint/2010/main" val="21510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AD4BE-A8B4-EEE4-CC7B-7702811A557C}"/>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CEEA09B-C2AB-80C3-95BD-0509332A7E36}"/>
              </a:ext>
            </a:extLst>
          </p:cNvPr>
          <p:cNvGraphicFramePr>
            <a:graphicFrameLocks noGrp="1"/>
          </p:cNvGraphicFramePr>
          <p:nvPr>
            <p:extLst>
              <p:ext uri="{D42A27DB-BD31-4B8C-83A1-F6EECF244321}">
                <p14:modId xmlns:p14="http://schemas.microsoft.com/office/powerpoint/2010/main" val="1562378831"/>
              </p:ext>
            </p:extLst>
          </p:nvPr>
        </p:nvGraphicFramePr>
        <p:xfrm>
          <a:off x="228600" y="685800"/>
          <a:ext cx="8686800" cy="57302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1422033159"/>
                    </a:ext>
                  </a:extLst>
                </a:gridCol>
                <a:gridCol w="2841381">
                  <a:extLst>
                    <a:ext uri="{9D8B030D-6E8A-4147-A177-3AD203B41FA5}">
                      <a16:colId xmlns:a16="http://schemas.microsoft.com/office/drawing/2014/main" val="1561228063"/>
                    </a:ext>
                  </a:extLst>
                </a:gridCol>
                <a:gridCol w="4092819">
                  <a:extLst>
                    <a:ext uri="{9D8B030D-6E8A-4147-A177-3AD203B41FA5}">
                      <a16:colId xmlns:a16="http://schemas.microsoft.com/office/drawing/2014/main" val="2838652334"/>
                    </a:ext>
                  </a:extLst>
                </a:gridCol>
              </a:tblGrid>
              <a:tr h="370840">
                <a:tc>
                  <a:txBody>
                    <a:bodyPr/>
                    <a:lstStyle/>
                    <a:p>
                      <a:r>
                        <a:rPr lang="en-US" sz="2000" dirty="0"/>
                        <a:t>Book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References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Key Theme</a:t>
                      </a:r>
                    </a:p>
                  </a:txBody>
                  <a:tcPr/>
                </a:tc>
                <a:extLst>
                  <a:ext uri="{0D108BD9-81ED-4DB2-BD59-A6C34878D82A}">
                    <a16:rowId xmlns:a16="http://schemas.microsoft.com/office/drawing/2014/main" val="231292391"/>
                  </a:ext>
                </a:extLst>
              </a:tr>
              <a:tr h="370840">
                <a:tc>
                  <a:txBody>
                    <a:bodyPr/>
                    <a:lstStyle/>
                    <a:p>
                      <a:pPr marL="0" marR="0" fontAlgn="t">
                        <a:buNone/>
                      </a:pPr>
                      <a:r>
                        <a:rPr lang="en-US" sz="2000" b="1" dirty="0">
                          <a:effectLst/>
                          <a:latin typeface="Calibri" panose="020F0502020204030204" pitchFamily="34" charset="0"/>
                        </a:rPr>
                        <a:t>Matthew</a:t>
                      </a:r>
                      <a:endParaRPr lang="en-US" sz="2000" dirty="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1:1; 9:27; 21:9; 22:41-45</a:t>
                      </a:r>
                      <a:endParaRPr lang="en-US" sz="2000" dirty="0"/>
                    </a:p>
                  </a:txBody>
                  <a:tcPr/>
                </a:tc>
                <a:tc>
                  <a:txBody>
                    <a:bodyPr/>
                    <a:lstStyle/>
                    <a:p>
                      <a:r>
                        <a:rPr lang="en-US" sz="2000" kern="1200" dirty="0">
                          <a:solidFill>
                            <a:schemeClr val="dk1"/>
                          </a:solidFill>
                          <a:effectLst/>
                          <a:latin typeface="+mn-lt"/>
                          <a:ea typeface="+mn-ea"/>
                          <a:cs typeface="+mn-cs"/>
                        </a:rPr>
                        <a:t>Jesus as Son of David and rightful King</a:t>
                      </a:r>
                    </a:p>
                  </a:txBody>
                  <a:tcPr/>
                </a:tc>
                <a:extLst>
                  <a:ext uri="{0D108BD9-81ED-4DB2-BD59-A6C34878D82A}">
                    <a16:rowId xmlns:a16="http://schemas.microsoft.com/office/drawing/2014/main" val="3077214051"/>
                  </a:ext>
                </a:extLst>
              </a:tr>
              <a:tr h="370840">
                <a:tc>
                  <a:txBody>
                    <a:bodyPr/>
                    <a:lstStyle/>
                    <a:p>
                      <a:pPr marL="0" marR="0" fontAlgn="t">
                        <a:buNone/>
                      </a:pPr>
                      <a:r>
                        <a:rPr lang="en-US" sz="2000" b="1">
                          <a:effectLst/>
                          <a:latin typeface="Calibri" panose="020F0502020204030204" pitchFamily="34" charset="0"/>
                        </a:rPr>
                        <a:t>Luke</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1:30-33, 68-69; 2:4-11</a:t>
                      </a:r>
                      <a:endParaRPr lang="en-US" sz="2000" dirty="0"/>
                    </a:p>
                  </a:txBody>
                  <a:tcPr/>
                </a:tc>
                <a:tc>
                  <a:txBody>
                    <a:bodyPr/>
                    <a:lstStyle/>
                    <a:p>
                      <a:r>
                        <a:rPr lang="en-US" sz="2000" kern="1200" dirty="0">
                          <a:solidFill>
                            <a:schemeClr val="dk1"/>
                          </a:solidFill>
                          <a:effectLst/>
                          <a:latin typeface="+mn-lt"/>
                          <a:ea typeface="+mn-ea"/>
                          <a:cs typeface="+mn-cs"/>
                        </a:rPr>
                        <a:t>Promise of the eternal throne fulfilled</a:t>
                      </a:r>
                    </a:p>
                  </a:txBody>
                  <a:tcPr/>
                </a:tc>
                <a:extLst>
                  <a:ext uri="{0D108BD9-81ED-4DB2-BD59-A6C34878D82A}">
                    <a16:rowId xmlns:a16="http://schemas.microsoft.com/office/drawing/2014/main" val="3778483922"/>
                  </a:ext>
                </a:extLst>
              </a:tr>
              <a:tr h="370840">
                <a:tc>
                  <a:txBody>
                    <a:bodyPr/>
                    <a:lstStyle/>
                    <a:p>
                      <a:pPr marL="0" marR="0" fontAlgn="t">
                        <a:buNone/>
                      </a:pPr>
                      <a:r>
                        <a:rPr lang="en-US" sz="2000" b="1">
                          <a:effectLst/>
                          <a:latin typeface="Calibri" panose="020F0502020204030204" pitchFamily="34" charset="0"/>
                        </a:rPr>
                        <a:t>John</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7:42</a:t>
                      </a:r>
                    </a:p>
                  </a:txBody>
                  <a:tcPr/>
                </a:tc>
                <a:tc>
                  <a:txBody>
                    <a:bodyPr/>
                    <a:lstStyle/>
                    <a:p>
                      <a:r>
                        <a:rPr lang="en-US" sz="2000" kern="1200" dirty="0">
                          <a:solidFill>
                            <a:schemeClr val="dk1"/>
                          </a:solidFill>
                          <a:effectLst/>
                          <a:latin typeface="+mn-lt"/>
                          <a:ea typeface="+mn-ea"/>
                          <a:cs typeface="+mn-cs"/>
                        </a:rPr>
                        <a:t>Messiah expected from David’s line</a:t>
                      </a:r>
                      <a:endParaRPr lang="en-US" sz="2000" dirty="0"/>
                    </a:p>
                  </a:txBody>
                  <a:tcPr/>
                </a:tc>
                <a:extLst>
                  <a:ext uri="{0D108BD9-81ED-4DB2-BD59-A6C34878D82A}">
                    <a16:rowId xmlns:a16="http://schemas.microsoft.com/office/drawing/2014/main" val="679584730"/>
                  </a:ext>
                </a:extLst>
              </a:tr>
              <a:tr h="370840">
                <a:tc>
                  <a:txBody>
                    <a:bodyPr/>
                    <a:lstStyle/>
                    <a:p>
                      <a:pPr marL="0" marR="0" fontAlgn="t">
                        <a:buNone/>
                      </a:pPr>
                      <a:r>
                        <a:rPr lang="en-US" sz="2000" b="1">
                          <a:effectLst/>
                          <a:latin typeface="Calibri" panose="020F0502020204030204" pitchFamily="34" charset="0"/>
                        </a:rPr>
                        <a:t>Acts</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2:29-36; 13:22-34; 15:15-17</a:t>
                      </a:r>
                      <a:endParaRPr lang="en-US" sz="2000" dirty="0"/>
                    </a:p>
                  </a:txBody>
                  <a:tcPr/>
                </a:tc>
                <a:tc>
                  <a:txBody>
                    <a:bodyPr/>
                    <a:lstStyle/>
                    <a:p>
                      <a:r>
                        <a:rPr lang="en-US" sz="2000" kern="1200" dirty="0">
                          <a:solidFill>
                            <a:schemeClr val="dk1"/>
                          </a:solidFill>
                          <a:effectLst/>
                          <a:latin typeface="+mn-lt"/>
                          <a:ea typeface="+mn-ea"/>
                          <a:cs typeface="+mn-cs"/>
                        </a:rPr>
                        <a:t>Apostolic preaching affirms Davidic covenant</a:t>
                      </a:r>
                      <a:endParaRPr lang="en-US" sz="2000" dirty="0"/>
                    </a:p>
                  </a:txBody>
                  <a:tcPr/>
                </a:tc>
                <a:extLst>
                  <a:ext uri="{0D108BD9-81ED-4DB2-BD59-A6C34878D82A}">
                    <a16:rowId xmlns:a16="http://schemas.microsoft.com/office/drawing/2014/main" val="645337839"/>
                  </a:ext>
                </a:extLst>
              </a:tr>
              <a:tr h="370840">
                <a:tc>
                  <a:txBody>
                    <a:bodyPr/>
                    <a:lstStyle/>
                    <a:p>
                      <a:pPr marL="0" marR="0" fontAlgn="t">
                        <a:buNone/>
                      </a:pPr>
                      <a:r>
                        <a:rPr lang="en-US" sz="2000" b="1">
                          <a:effectLst/>
                          <a:latin typeface="Calibri" panose="020F0502020204030204" pitchFamily="34" charset="0"/>
                        </a:rPr>
                        <a:t>Romans</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1:3-4; 15:12</a:t>
                      </a:r>
                      <a:endParaRPr lang="en-US" sz="2000" dirty="0"/>
                    </a:p>
                  </a:txBody>
                  <a:tcPr/>
                </a:tc>
                <a:tc>
                  <a:txBody>
                    <a:bodyPr/>
                    <a:lstStyle/>
                    <a:p>
                      <a:r>
                        <a:rPr lang="en-US" sz="2000" kern="1200" dirty="0">
                          <a:solidFill>
                            <a:schemeClr val="dk1"/>
                          </a:solidFill>
                          <a:effectLst/>
                          <a:latin typeface="+mn-lt"/>
                          <a:ea typeface="+mn-ea"/>
                          <a:cs typeface="+mn-cs"/>
                        </a:rPr>
                        <a:t>Christ’s kingship fulfills prophecy</a:t>
                      </a:r>
                    </a:p>
                  </a:txBody>
                  <a:tcPr/>
                </a:tc>
                <a:extLst>
                  <a:ext uri="{0D108BD9-81ED-4DB2-BD59-A6C34878D82A}">
                    <a16:rowId xmlns:a16="http://schemas.microsoft.com/office/drawing/2014/main" val="2984132893"/>
                  </a:ext>
                </a:extLst>
              </a:tr>
              <a:tr h="370840">
                <a:tc>
                  <a:txBody>
                    <a:bodyPr/>
                    <a:lstStyle/>
                    <a:p>
                      <a:pPr marL="0" marR="0" fontAlgn="t">
                        <a:buNone/>
                      </a:pPr>
                      <a:r>
                        <a:rPr lang="en-US" sz="2000" b="1">
                          <a:effectLst/>
                          <a:latin typeface="Calibri" panose="020F0502020204030204" pitchFamily="34" charset="0"/>
                        </a:rPr>
                        <a:t>2 Timothy</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2:8</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effectLst/>
                          <a:latin typeface="+mn-lt"/>
                          <a:ea typeface="+mn-ea"/>
                          <a:cs typeface="+mn-cs"/>
                        </a:rPr>
                        <a:t>Gospel centered on Davidic promise</a:t>
                      </a:r>
                      <a:endParaRPr lang="en-US" sz="2000" kern="1200" dirty="0">
                        <a:solidFill>
                          <a:schemeClr val="dk1"/>
                        </a:solidFill>
                        <a:latin typeface="+mn-lt"/>
                        <a:ea typeface="+mn-ea"/>
                        <a:cs typeface="+mn-cs"/>
                      </a:endParaRPr>
                    </a:p>
                  </a:txBody>
                  <a:tcPr marL="50800" marR="50800" marT="50800" marB="50800"/>
                </a:tc>
                <a:extLst>
                  <a:ext uri="{0D108BD9-81ED-4DB2-BD59-A6C34878D82A}">
                    <a16:rowId xmlns:a16="http://schemas.microsoft.com/office/drawing/2014/main" val="1262358848"/>
                  </a:ext>
                </a:extLst>
              </a:tr>
              <a:tr h="370840">
                <a:tc>
                  <a:txBody>
                    <a:bodyPr/>
                    <a:lstStyle/>
                    <a:p>
                      <a:pPr marL="0" marR="0" fontAlgn="t">
                        <a:buNone/>
                      </a:pPr>
                      <a:r>
                        <a:rPr lang="en-US" sz="2000" b="1">
                          <a:effectLst/>
                          <a:latin typeface="Calibri" panose="020F0502020204030204" pitchFamily="34" charset="0"/>
                        </a:rPr>
                        <a:t>Hebrews</a:t>
                      </a:r>
                      <a:endParaRPr lang="en-US" sz="2000">
                        <a:effectLst/>
                        <a:latin typeface="Calibri" panose="020F0502020204030204" pitchFamily="34" charset="0"/>
                      </a:endParaRPr>
                    </a:p>
                  </a:txBody>
                  <a:tcPr marL="50800" marR="50800" marT="50800" marB="50800"/>
                </a:tc>
                <a:tc>
                  <a:txBody>
                    <a:bodyPr/>
                    <a:lstStyle/>
                    <a:p>
                      <a:pPr marL="0" marR="0" algn="l" defTabSz="914400" rtl="0" eaLnBrk="1" fontAlgn="t" latinLnBrk="0" hangingPunct="1">
                        <a:buNone/>
                      </a:pPr>
                      <a:r>
                        <a:rPr lang="en-US" sz="2000" kern="1200" dirty="0">
                          <a:solidFill>
                            <a:schemeClr val="dk1"/>
                          </a:solidFill>
                          <a:effectLst/>
                          <a:latin typeface="+mn-lt"/>
                          <a:ea typeface="+mn-ea"/>
                          <a:cs typeface="+mn-cs"/>
                        </a:rPr>
                        <a:t>1:5; 7:14</a:t>
                      </a:r>
                      <a:endParaRPr lang="en-US" sz="2000" kern="1200" dirty="0">
                        <a:solidFill>
                          <a:schemeClr val="dk1"/>
                        </a:solidFill>
                        <a:latin typeface="+mn-lt"/>
                        <a:ea typeface="+mn-ea"/>
                        <a:cs typeface="+mn-cs"/>
                      </a:endParaRPr>
                    </a:p>
                  </a:txBody>
                  <a:tcPr marL="50800" marR="50800" marT="50800" marB="50800"/>
                </a:tc>
                <a:tc>
                  <a:txBody>
                    <a:bodyPr/>
                    <a:lstStyle/>
                    <a:p>
                      <a:r>
                        <a:rPr lang="en-US" sz="2000" kern="1200" dirty="0">
                          <a:solidFill>
                            <a:schemeClr val="dk1"/>
                          </a:solidFill>
                          <a:effectLst/>
                          <a:latin typeface="+mn-lt"/>
                          <a:ea typeface="+mn-ea"/>
                          <a:cs typeface="+mn-cs"/>
                        </a:rPr>
                        <a:t>Jesus as eternal Davidic Son and Priest</a:t>
                      </a:r>
                    </a:p>
                  </a:txBody>
                  <a:tcPr marL="50800" marR="50800" marT="50800" marB="50800"/>
                </a:tc>
                <a:extLst>
                  <a:ext uri="{0D108BD9-81ED-4DB2-BD59-A6C34878D82A}">
                    <a16:rowId xmlns:a16="http://schemas.microsoft.com/office/drawing/2014/main" val="4071472363"/>
                  </a:ext>
                </a:extLst>
              </a:tr>
              <a:tr h="370840">
                <a:tc>
                  <a:txBody>
                    <a:bodyPr/>
                    <a:lstStyle/>
                    <a:p>
                      <a:pPr marL="0" marR="0" fontAlgn="t">
                        <a:buNone/>
                      </a:pPr>
                      <a:r>
                        <a:rPr lang="en-US" sz="2000" b="1">
                          <a:effectLst/>
                          <a:latin typeface="Calibri" panose="020F0502020204030204" pitchFamily="34" charset="0"/>
                        </a:rPr>
                        <a:t>Revelation</a:t>
                      </a:r>
                      <a:endParaRPr lang="en-US" sz="2000">
                        <a:effectLst/>
                        <a:latin typeface="Calibri" panose="020F0502020204030204" pitchFamily="34" charset="0"/>
                      </a:endParaRPr>
                    </a:p>
                  </a:txBody>
                  <a:tcPr marL="50800" marR="50800" marT="50800" marB="50800"/>
                </a:tc>
                <a:tc>
                  <a:txBody>
                    <a:bodyPr/>
                    <a:lstStyle/>
                    <a:p>
                      <a:r>
                        <a:rPr lang="en-US" sz="2000" kern="1200" dirty="0">
                          <a:solidFill>
                            <a:schemeClr val="dk1"/>
                          </a:solidFill>
                          <a:effectLst/>
                          <a:latin typeface="+mn-lt"/>
                          <a:ea typeface="+mn-ea"/>
                          <a:cs typeface="+mn-cs"/>
                        </a:rPr>
                        <a:t>3:7; 5:5; 22:16</a:t>
                      </a:r>
                      <a:endParaRPr lang="en-US" sz="2000" dirty="0"/>
                    </a:p>
                  </a:txBody>
                  <a:tcPr/>
                </a:tc>
                <a:tc>
                  <a:txBody>
                    <a:bodyPr/>
                    <a:lstStyle/>
                    <a:p>
                      <a:r>
                        <a:rPr lang="en-US" sz="2000" kern="1200" dirty="0">
                          <a:solidFill>
                            <a:schemeClr val="dk1"/>
                          </a:solidFill>
                          <a:effectLst/>
                          <a:latin typeface="+mn-lt"/>
                          <a:ea typeface="+mn-ea"/>
                          <a:cs typeface="+mn-cs"/>
                        </a:rPr>
                        <a:t>Jesus reigns eternally as the Root of David</a:t>
                      </a:r>
                    </a:p>
                  </a:txBody>
                  <a:tcPr/>
                </a:tc>
                <a:extLst>
                  <a:ext uri="{0D108BD9-81ED-4DB2-BD59-A6C34878D82A}">
                    <a16:rowId xmlns:a16="http://schemas.microsoft.com/office/drawing/2014/main" val="3584540837"/>
                  </a:ext>
                </a:extLst>
              </a:tr>
            </a:tbl>
          </a:graphicData>
        </a:graphic>
      </p:graphicFrame>
      <p:sp>
        <p:nvSpPr>
          <p:cNvPr id="6" name="Title 1">
            <a:extLst>
              <a:ext uri="{FF2B5EF4-FFF2-40B4-BE49-F238E27FC236}">
                <a16:creationId xmlns:a16="http://schemas.microsoft.com/office/drawing/2014/main" id="{013B2393-5C3C-12CE-F971-D454B3FE26E4}"/>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Summary - New Testament References to Davidic Covenant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1318608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God’s Character Revealed</a:t>
            </a:r>
            <a:br>
              <a:rPr lang="en-US" sz="3600" dirty="0"/>
            </a:br>
            <a:r>
              <a:rPr lang="en-US" sz="2400" dirty="0">
                <a:solidFill>
                  <a:schemeClr val="tx2">
                    <a:lumMod val="60000"/>
                    <a:lumOff val="40000"/>
                  </a:schemeClr>
                </a:solidFill>
              </a:rPr>
              <a:t>The Covenant with David</a:t>
            </a:r>
            <a:endParaRPr lang="en-US" sz="2000" dirty="0">
              <a:solidFill>
                <a:schemeClr val="tx2">
                  <a:lumMod val="60000"/>
                  <a:lumOff val="40000"/>
                </a:schemeClr>
              </a:solidFill>
            </a:endParaRPr>
          </a:p>
        </p:txBody>
      </p:sp>
      <p:sp>
        <p:nvSpPr>
          <p:cNvPr id="6" name="TextBox 5"/>
          <p:cNvSpPr txBox="1"/>
          <p:nvPr/>
        </p:nvSpPr>
        <p:spPr>
          <a:xfrm>
            <a:off x="381000" y="904530"/>
            <a:ext cx="8442960" cy="2616101"/>
          </a:xfrm>
          <a:prstGeom prst="rect">
            <a:avLst/>
          </a:prstGeom>
          <a:noFill/>
        </p:spPr>
        <p:txBody>
          <a:bodyPr wrap="square" rtlCol="0">
            <a:spAutoFit/>
          </a:bodyPr>
          <a:lstStyle/>
          <a:p>
            <a:r>
              <a:rPr lang="en-US" sz="2000" b="1" i="1" u="sng" dirty="0">
                <a:solidFill>
                  <a:schemeClr val="accent1"/>
                </a:solidFill>
              </a:rPr>
              <a:t>Covenant Keeper</a:t>
            </a:r>
          </a:p>
          <a:p>
            <a:r>
              <a:rPr lang="en-US" b="1" dirty="0">
                <a:ea typeface="ＭＳ Ｐゴシック" pitchFamily="-106" charset="-128"/>
                <a:cs typeface="ＭＳ Ｐゴシック" pitchFamily="-106" charset="-128"/>
              </a:rPr>
              <a:t>2 Sam 7:12-16</a:t>
            </a:r>
            <a:r>
              <a:rPr lang="en-US" dirty="0">
                <a:ea typeface="ＭＳ Ｐゴシック" pitchFamily="-106" charset="-128"/>
                <a:cs typeface="ＭＳ Ｐゴシック" pitchFamily="-106" charset="-128"/>
              </a:rPr>
              <a:t>  </a:t>
            </a:r>
            <a:r>
              <a:rPr lang="en-US" dirty="0"/>
              <a:t>When the time comes for you to die, I will raise up your descendant, one of your own sons, to succeed you, and I will establish his kingdom. </a:t>
            </a:r>
            <a:r>
              <a:rPr lang="en-US" i="1" dirty="0"/>
              <a:t>He will build a house for my name, and I will make his dynasty permanent. </a:t>
            </a:r>
            <a:r>
              <a:rPr lang="en-US" dirty="0"/>
              <a:t>I will become his father and he will become my son. When he sins, I will correct him with the rod of men and with wounds inflicted by human beings. But my loyal love will not be removed from him as I removed it from Saul, whom I removed from before you. </a:t>
            </a:r>
            <a:r>
              <a:rPr lang="en-US" i="1" dirty="0"/>
              <a:t>Your house and your kingdom will stand before me permanently; your dynasty will be permanent</a:t>
            </a:r>
            <a:r>
              <a:rPr lang="en-US" dirty="0"/>
              <a:t>.’”</a:t>
            </a:r>
          </a:p>
        </p:txBody>
      </p:sp>
      <p:sp>
        <p:nvSpPr>
          <p:cNvPr id="7" name="TextBox 6"/>
          <p:cNvSpPr txBox="1"/>
          <p:nvPr/>
        </p:nvSpPr>
        <p:spPr>
          <a:xfrm>
            <a:off x="381000" y="3520631"/>
            <a:ext cx="8458200" cy="1508105"/>
          </a:xfrm>
          <a:prstGeom prst="rect">
            <a:avLst/>
          </a:prstGeom>
          <a:noFill/>
        </p:spPr>
        <p:txBody>
          <a:bodyPr wrap="square" rtlCol="0">
            <a:spAutoFit/>
          </a:bodyPr>
          <a:lstStyle/>
          <a:p>
            <a:r>
              <a:rPr lang="en-US" sz="2000" b="1" i="1" u="sng" dirty="0">
                <a:solidFill>
                  <a:schemeClr val="accent1"/>
                </a:solidFill>
              </a:rPr>
              <a:t>Promise Sustainer</a:t>
            </a:r>
          </a:p>
          <a:p>
            <a:r>
              <a:rPr lang="en-US" b="1" dirty="0"/>
              <a:t>Psalms 89:2-4</a:t>
            </a:r>
            <a:r>
              <a:rPr lang="en-US" b="1" i="1" dirty="0"/>
              <a:t>  </a:t>
            </a:r>
            <a:r>
              <a:rPr lang="en-US" dirty="0"/>
              <a:t>For I say, “Loyal love is permanently established; in the skies you set up your faithfulness.” The LORD said, “</a:t>
            </a:r>
            <a:r>
              <a:rPr lang="en-US" i="1" dirty="0"/>
              <a:t>I have made a covenant with my chosen one; I have made a promise on oath to David, my servant</a:t>
            </a:r>
            <a:r>
              <a:rPr lang="en-US" dirty="0"/>
              <a:t>: ‘I will give you an eternal dynasty and establish your throne throughout future generations.’” </a:t>
            </a:r>
          </a:p>
        </p:txBody>
      </p:sp>
      <p:sp>
        <p:nvSpPr>
          <p:cNvPr id="8" name="TextBox 7"/>
          <p:cNvSpPr txBox="1"/>
          <p:nvPr/>
        </p:nvSpPr>
        <p:spPr>
          <a:xfrm>
            <a:off x="381000" y="5028736"/>
            <a:ext cx="8397240" cy="1785104"/>
          </a:xfrm>
          <a:prstGeom prst="rect">
            <a:avLst/>
          </a:prstGeom>
          <a:noFill/>
        </p:spPr>
        <p:txBody>
          <a:bodyPr wrap="square" rtlCol="0">
            <a:spAutoFit/>
          </a:bodyPr>
          <a:lstStyle/>
          <a:p>
            <a:r>
              <a:rPr lang="en-US" sz="2000" b="1" i="1" u="sng" dirty="0">
                <a:solidFill>
                  <a:schemeClr val="accent1"/>
                </a:solidFill>
              </a:rPr>
              <a:t>Faithful Kingmaker</a:t>
            </a:r>
          </a:p>
          <a:p>
            <a:r>
              <a:rPr lang="en-US" b="1" dirty="0"/>
              <a:t>Psalms 132:10-12  </a:t>
            </a:r>
            <a:r>
              <a:rPr lang="en-US" dirty="0"/>
              <a:t>For the sake of David, your servant, do not reject your chosen king! The LORD made a reliable promise to David; he will not go back on his word. He said, “</a:t>
            </a:r>
            <a:r>
              <a:rPr lang="en-US" i="1" dirty="0"/>
              <a:t>I will place one of your descendants on your throne. If your sons keep my covenant and the rules I teach them, their sons will also sit on your throne forever.</a:t>
            </a:r>
            <a:r>
              <a:rPr lang="en-US" dirty="0"/>
              <a:t>”</a:t>
            </a:r>
            <a:endParaRPr lang="en-US" dirty="0">
              <a:ea typeface="ＭＳ Ｐゴシック" pitchFamily="-106" charset="-128"/>
              <a:cs typeface="ＭＳ Ｐゴシック" pitchFamily="-106" charset="-128"/>
            </a:endParaRP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9188-04A9-52C5-6236-87870DBCAE9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7335138-917F-F534-C9F6-D4F14F2657F8}"/>
              </a:ext>
            </a:extLst>
          </p:cNvPr>
          <p:cNvSpPr txBox="1">
            <a:spLocks/>
          </p:cNvSpPr>
          <p:nvPr/>
        </p:nvSpPr>
        <p:spPr bwMode="auto">
          <a:xfrm>
            <a:off x="32004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God’s Character Revealed</a:t>
            </a:r>
            <a:br>
              <a:rPr lang="en-US" dirty="0"/>
            </a:br>
            <a:r>
              <a:rPr lang="en-US" sz="3400" dirty="0">
                <a:solidFill>
                  <a:schemeClr val="tx2">
                    <a:lumMod val="60000"/>
                    <a:lumOff val="40000"/>
                  </a:schemeClr>
                </a:solidFill>
              </a:rPr>
              <a:t>The History of the Davidic Covenant</a:t>
            </a:r>
          </a:p>
        </p:txBody>
      </p:sp>
      <p:sp>
        <p:nvSpPr>
          <p:cNvPr id="6" name="TextBox 5">
            <a:extLst>
              <a:ext uri="{FF2B5EF4-FFF2-40B4-BE49-F238E27FC236}">
                <a16:creationId xmlns:a16="http://schemas.microsoft.com/office/drawing/2014/main" id="{D178B8B2-0EED-F84B-A839-0C5387D36DF2}"/>
              </a:ext>
            </a:extLst>
          </p:cNvPr>
          <p:cNvSpPr txBox="1"/>
          <p:nvPr/>
        </p:nvSpPr>
        <p:spPr>
          <a:xfrm>
            <a:off x="320040" y="914400"/>
            <a:ext cx="8442960" cy="3046988"/>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Historical Fulfillment and Struggles</a:t>
            </a:r>
            <a:endParaRPr lang="en-US" sz="1600" u="sng" dirty="0">
              <a:ea typeface="ＭＳ Ｐゴシック" pitchFamily="-106" charset="-128"/>
              <a:cs typeface="ＭＳ Ｐゴシック" pitchFamily="-106" charset="-128"/>
            </a:endParaRPr>
          </a:p>
          <a:p>
            <a:pPr fontAlgn="ctr"/>
            <a:r>
              <a:rPr lang="en-US" sz="1600" dirty="0">
                <a:ea typeface="ＭＳ Ｐゴシック" pitchFamily="-106" charset="-128"/>
                <a:cs typeface="ＭＳ Ｐゴシック" pitchFamily="-106" charset="-128"/>
              </a:rPr>
              <a:t>Despite periods of rebellion, exile, and the fall of David’s monarchy, God preserved David’s lineage </a:t>
            </a:r>
            <a:r>
              <a:rPr lang="en-US" sz="1600" i="1" dirty="0">
                <a:ea typeface="ＭＳ Ｐゴシック" pitchFamily="-106" charset="-128"/>
                <a:cs typeface="ＭＳ Ｐゴシック" pitchFamily="-106" charset="-128"/>
              </a:rPr>
              <a:t>“for His servant David’s sake”</a:t>
            </a:r>
            <a:r>
              <a:rPr lang="en-US" sz="1600" dirty="0">
                <a:ea typeface="ＭＳ Ｐゴシック" pitchFamily="-106" charset="-128"/>
                <a:cs typeface="ＭＳ Ｐゴシック" pitchFamily="-106" charset="-128"/>
              </a:rPr>
              <a:t> (</a:t>
            </a:r>
            <a:r>
              <a:rPr lang="en-US" sz="1600" i="1" dirty="0">
                <a:ea typeface="ＭＳ Ｐゴシック" pitchFamily="-106" charset="-128"/>
                <a:cs typeface="ＭＳ Ｐゴシック" pitchFamily="-106" charset="-128"/>
              </a:rPr>
              <a:t>2 Kings 8:19</a:t>
            </a:r>
            <a:r>
              <a:rPr lang="en-US" sz="1600" dirty="0">
                <a:ea typeface="ＭＳ Ｐゴシック" pitchFamily="-106" charset="-128"/>
                <a:cs typeface="ＭＳ Ｐゴシック" pitchFamily="-106" charset="-128"/>
              </a:rPr>
              <a:t>).</a:t>
            </a:r>
          </a:p>
          <a:p>
            <a:pPr fontAlgn="ctr"/>
            <a:endParaRPr lang="en-US" sz="1600" dirty="0">
              <a:ea typeface="ＭＳ Ｐゴシック" pitchFamily="-106" charset="-128"/>
              <a:cs typeface="ＭＳ Ｐゴシック" pitchFamily="-106" charset="-128"/>
            </a:endParaRPr>
          </a:p>
          <a:p>
            <a:pPr fontAlgn="ctr"/>
            <a:r>
              <a:rPr lang="en-US" sz="1600" dirty="0">
                <a:ea typeface="ＭＳ Ｐゴシック" pitchFamily="-106" charset="-128"/>
                <a:cs typeface="ＭＳ Ｐゴシック" pitchFamily="-106" charset="-128"/>
              </a:rPr>
              <a:t>The prophets rekindled Israel’s hope in the promised eternal King:</a:t>
            </a:r>
          </a:p>
          <a:p>
            <a:pPr lvl="1" fontAlgn="ctr"/>
            <a:r>
              <a:rPr lang="en-US" sz="1600" b="1" dirty="0">
                <a:ea typeface="ＭＳ Ｐゴシック" pitchFamily="-106" charset="-128"/>
              </a:rPr>
              <a:t>Isaiah 9:6-7</a:t>
            </a:r>
            <a:r>
              <a:rPr lang="en-US" sz="1600" dirty="0">
                <a:ea typeface="ＭＳ Ｐゴシック" pitchFamily="-106" charset="-128"/>
              </a:rPr>
              <a:t> - </a:t>
            </a:r>
            <a:r>
              <a:rPr lang="en-US" sz="1600" i="1" dirty="0">
                <a:ea typeface="ＭＳ Ｐゴシック" pitchFamily="-106" charset="-128"/>
              </a:rPr>
              <a:t>“Of the increase of his government and peace there will be no end, on the throne of David.”</a:t>
            </a:r>
          </a:p>
          <a:p>
            <a:pPr lvl="1" fontAlgn="ctr"/>
            <a:r>
              <a:rPr lang="en-US" sz="1600" b="1" dirty="0">
                <a:ea typeface="ＭＳ Ｐゴシック" pitchFamily="-106" charset="-128"/>
              </a:rPr>
              <a:t>Jeremiah 23:5-6</a:t>
            </a:r>
            <a:r>
              <a:rPr lang="en-US" sz="1600" dirty="0">
                <a:ea typeface="ＭＳ Ｐゴシック" pitchFamily="-106" charset="-128"/>
              </a:rPr>
              <a:t> - </a:t>
            </a:r>
            <a:r>
              <a:rPr lang="en-US" sz="1600" i="1" dirty="0">
                <a:ea typeface="ＭＳ Ｐゴシック" pitchFamily="-106" charset="-128"/>
              </a:rPr>
              <a:t>“I will raise up for David a righteous Branch.”</a:t>
            </a:r>
          </a:p>
          <a:p>
            <a:pPr lvl="1" fontAlgn="ctr"/>
            <a:r>
              <a:rPr lang="en-US" sz="1600" b="1" dirty="0">
                <a:ea typeface="ＭＳ Ｐゴシック" pitchFamily="-106" charset="-128"/>
              </a:rPr>
              <a:t>Ezekiel 37:24-25</a:t>
            </a:r>
            <a:r>
              <a:rPr lang="en-US" sz="1600" dirty="0">
                <a:ea typeface="ＭＳ Ｐゴシック" pitchFamily="-106" charset="-128"/>
              </a:rPr>
              <a:t> - </a:t>
            </a:r>
            <a:r>
              <a:rPr lang="en-US" sz="1600" i="1" dirty="0">
                <a:ea typeface="ＭＳ Ｐゴシック" pitchFamily="-106" charset="-128"/>
              </a:rPr>
              <a:t>“My servant David shall be their prince forever.”</a:t>
            </a:r>
          </a:p>
          <a:p>
            <a:endParaRPr lang="en-US" sz="1600" dirty="0">
              <a:ea typeface="ＭＳ Ｐゴシック" pitchFamily="-106" charset="-128"/>
              <a:cs typeface="ＭＳ Ｐゴシック" pitchFamily="-106" charset="-128"/>
            </a:endParaRPr>
          </a:p>
          <a:p>
            <a:r>
              <a:rPr lang="en-US" sz="1600" dirty="0">
                <a:ea typeface="ＭＳ Ｐゴシック" pitchFamily="-106" charset="-128"/>
                <a:cs typeface="ＭＳ Ｐゴシック" pitchFamily="-106" charset="-128"/>
              </a:rPr>
              <a:t>These historical promises bridged the silence of centuries, preparing for the Messiah’s coming in the fullness of time.</a:t>
            </a:r>
          </a:p>
        </p:txBody>
      </p:sp>
      <p:sp>
        <p:nvSpPr>
          <p:cNvPr id="2" name="TextBox 1">
            <a:extLst>
              <a:ext uri="{FF2B5EF4-FFF2-40B4-BE49-F238E27FC236}">
                <a16:creationId xmlns:a16="http://schemas.microsoft.com/office/drawing/2014/main" id="{6DA21B98-35E5-B93D-51DE-464488ABBFC0}"/>
              </a:ext>
            </a:extLst>
          </p:cNvPr>
          <p:cNvSpPr txBox="1"/>
          <p:nvPr/>
        </p:nvSpPr>
        <p:spPr>
          <a:xfrm>
            <a:off x="324658" y="4038600"/>
            <a:ext cx="8442960" cy="2585323"/>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The Problem with Idolatrous Kings and a Blood-Line Curse</a:t>
            </a:r>
            <a:endParaRPr lang="en-US" sz="1600" dirty="0">
              <a:ea typeface="ＭＳ Ｐゴシック" pitchFamily="-106" charset="-128"/>
              <a:cs typeface="ＭＳ Ｐゴシック" pitchFamily="-106" charset="-128"/>
            </a:endParaRPr>
          </a:p>
          <a:p>
            <a:endParaRPr lang="en-US" sz="1600" u="sng" dirty="0">
              <a:ea typeface="ＭＳ Ｐゴシック" pitchFamily="-106" charset="-128"/>
              <a:cs typeface="ＭＳ Ｐゴシック" pitchFamily="-106" charset="-128"/>
            </a:endParaRPr>
          </a:p>
          <a:p>
            <a:r>
              <a:rPr lang="en-US" sz="1600" b="1" dirty="0"/>
              <a:t>David</a:t>
            </a:r>
            <a:endParaRPr lang="en-US" sz="1600" dirty="0"/>
          </a:p>
          <a:p>
            <a:r>
              <a:rPr lang="en-US" sz="1600" dirty="0"/>
              <a:t> ↳ </a:t>
            </a:r>
            <a:r>
              <a:rPr lang="en-US" sz="1600" b="1" dirty="0"/>
              <a:t>Solomon → Jehoiakim ( → Jeconiah → Joseph )</a:t>
            </a:r>
            <a:r>
              <a:rPr lang="en-US" sz="1600" dirty="0"/>
              <a:t> → </a:t>
            </a:r>
            <a:r>
              <a:rPr lang="en-US" sz="1600" i="1" dirty="0"/>
              <a:t>Cursed Line</a:t>
            </a:r>
            <a:r>
              <a:rPr lang="en-US" sz="1600" dirty="0"/>
              <a:t> (Jer 22:30)</a:t>
            </a:r>
          </a:p>
          <a:p>
            <a:r>
              <a:rPr lang="en-US" sz="1600" dirty="0"/>
              <a:t> ↳ </a:t>
            </a:r>
            <a:r>
              <a:rPr lang="en-US" sz="1600" b="1" dirty="0"/>
              <a:t>Nathan → Mary → JESUS ( adopted by Joseph )</a:t>
            </a:r>
            <a:r>
              <a:rPr lang="en-US" sz="1600" dirty="0"/>
              <a:t> → </a:t>
            </a:r>
            <a:r>
              <a:rPr lang="en-US" sz="1600" i="1" dirty="0"/>
              <a:t>Fulfilled Line</a:t>
            </a:r>
            <a:endParaRPr lang="en-US" sz="1600" dirty="0"/>
          </a:p>
          <a:p>
            <a:endParaRPr lang="en-US" sz="1600" b="1" dirty="0"/>
          </a:p>
          <a:p>
            <a:r>
              <a:rPr lang="en-US" sz="1600" b="1" dirty="0"/>
              <a:t>“The sure mercies of David”</a:t>
            </a:r>
            <a:r>
              <a:rPr lang="en-US" sz="1600" dirty="0"/>
              <a:t> (Isaiah 55:3 / Acts 13:34)</a:t>
            </a:r>
          </a:p>
          <a:p>
            <a:pPr marL="285750" indent="-285750">
              <a:buFont typeface="Arial" panose="020B0604020202020204" pitchFamily="34" charset="0"/>
              <a:buChar char="•"/>
            </a:pPr>
            <a:r>
              <a:rPr lang="en-US" sz="1600" dirty="0"/>
              <a:t>Are secured not through human succession,</a:t>
            </a:r>
          </a:p>
          <a:p>
            <a:pPr marL="285750" indent="-285750">
              <a:buFont typeface="Arial" panose="020B0604020202020204" pitchFamily="34" charset="0"/>
              <a:buChar char="•"/>
            </a:pPr>
            <a:r>
              <a:rPr lang="en-US" sz="1600" dirty="0"/>
              <a:t>but through the </a:t>
            </a:r>
            <a:r>
              <a:rPr lang="en-US" sz="1600" b="1" dirty="0"/>
              <a:t>incarnation of the sinless Son of God</a:t>
            </a:r>
            <a:r>
              <a:rPr lang="en-US" sz="1600" dirty="0"/>
              <a:t>,</a:t>
            </a:r>
          </a:p>
          <a:p>
            <a:pPr marL="285750" indent="-285750">
              <a:buFont typeface="Arial" panose="020B0604020202020204" pitchFamily="34" charset="0"/>
              <a:buChar char="•"/>
            </a:pPr>
            <a:r>
              <a:rPr lang="en-US" sz="1600" dirty="0"/>
              <a:t>who carries David’s throne beyond time and judgment.</a:t>
            </a:r>
          </a:p>
        </p:txBody>
      </p:sp>
    </p:spTree>
    <p:extLst>
      <p:ext uri="{BB962C8B-B14F-4D97-AF65-F5344CB8AC3E}">
        <p14:creationId xmlns:p14="http://schemas.microsoft.com/office/powerpoint/2010/main" val="11383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81EA1-3416-6914-82A2-F177F6F83C2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6187894-D5C1-1134-F36E-88C82A29DCCA}"/>
              </a:ext>
            </a:extLst>
          </p:cNvPr>
          <p:cNvSpPr txBox="1">
            <a:spLocks/>
          </p:cNvSpPr>
          <p:nvPr/>
        </p:nvSpPr>
        <p:spPr bwMode="auto">
          <a:xfrm>
            <a:off x="76201" y="0"/>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62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300" dirty="0">
                <a:solidFill>
                  <a:schemeClr val="tx2">
                    <a:lumMod val="60000"/>
                    <a:lumOff val="40000"/>
                  </a:schemeClr>
                </a:solidFill>
              </a:rPr>
              <a:t>Virgin Birth Preserves the Davidic Covenant</a:t>
            </a:r>
          </a:p>
        </p:txBody>
      </p:sp>
      <p:graphicFrame>
        <p:nvGraphicFramePr>
          <p:cNvPr id="3" name="Table 2">
            <a:extLst>
              <a:ext uri="{FF2B5EF4-FFF2-40B4-BE49-F238E27FC236}">
                <a16:creationId xmlns:a16="http://schemas.microsoft.com/office/drawing/2014/main" id="{4C8CB2EF-63CD-E114-6501-4DD18071DBDD}"/>
              </a:ext>
            </a:extLst>
          </p:cNvPr>
          <p:cNvGraphicFramePr>
            <a:graphicFrameLocks noGrp="1"/>
          </p:cNvGraphicFramePr>
          <p:nvPr>
            <p:extLst>
              <p:ext uri="{D42A27DB-BD31-4B8C-83A1-F6EECF244321}">
                <p14:modId xmlns:p14="http://schemas.microsoft.com/office/powerpoint/2010/main" val="1874827034"/>
              </p:ext>
            </p:extLst>
          </p:nvPr>
        </p:nvGraphicFramePr>
        <p:xfrm>
          <a:off x="190500" y="533400"/>
          <a:ext cx="8762999" cy="6400802"/>
        </p:xfrm>
        <a:graphic>
          <a:graphicData uri="http://schemas.openxmlformats.org/drawingml/2006/table">
            <a:tbl>
              <a:tblPr/>
              <a:tblGrid>
                <a:gridCol w="1010653">
                  <a:extLst>
                    <a:ext uri="{9D8B030D-6E8A-4147-A177-3AD203B41FA5}">
                      <a16:colId xmlns:a16="http://schemas.microsoft.com/office/drawing/2014/main" val="1025160454"/>
                    </a:ext>
                  </a:extLst>
                </a:gridCol>
                <a:gridCol w="3263882">
                  <a:extLst>
                    <a:ext uri="{9D8B030D-6E8A-4147-A177-3AD203B41FA5}">
                      <a16:colId xmlns:a16="http://schemas.microsoft.com/office/drawing/2014/main" val="1597152932"/>
                    </a:ext>
                  </a:extLst>
                </a:gridCol>
                <a:gridCol w="2560124">
                  <a:extLst>
                    <a:ext uri="{9D8B030D-6E8A-4147-A177-3AD203B41FA5}">
                      <a16:colId xmlns:a16="http://schemas.microsoft.com/office/drawing/2014/main" val="1268140396"/>
                    </a:ext>
                  </a:extLst>
                </a:gridCol>
                <a:gridCol w="1928340">
                  <a:extLst>
                    <a:ext uri="{9D8B030D-6E8A-4147-A177-3AD203B41FA5}">
                      <a16:colId xmlns:a16="http://schemas.microsoft.com/office/drawing/2014/main" val="4276179931"/>
                    </a:ext>
                  </a:extLst>
                </a:gridCol>
              </a:tblGrid>
              <a:tr h="463922">
                <a:tc>
                  <a:txBody>
                    <a:bodyPr/>
                    <a:lstStyle/>
                    <a:p>
                      <a:pPr marL="0" marR="0" fontAlgn="t">
                        <a:buNone/>
                      </a:pPr>
                      <a:r>
                        <a:rPr lang="en-US" sz="1200" b="1" u="sng" dirty="0">
                          <a:effectLst/>
                          <a:latin typeface="Calibri" panose="020F0502020204030204" pitchFamily="34" charset="0"/>
                        </a:rPr>
                        <a:t>Aspect</a:t>
                      </a:r>
                      <a:endParaRPr lang="en-US" sz="1200" u="sng"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b="1" u="sng" dirty="0">
                          <a:effectLst/>
                          <a:latin typeface="Calibri" panose="020F0502020204030204" pitchFamily="34" charset="0"/>
                        </a:rPr>
                        <a:t>The Cursed Line </a:t>
                      </a:r>
                      <a:r>
                        <a:rPr lang="en-US" sz="1200" b="1" dirty="0">
                          <a:effectLst/>
                          <a:latin typeface="Calibri" panose="020F0502020204030204" pitchFamily="34" charset="0"/>
                        </a:rPr>
                        <a:t>– Jehoiakim &amp; His Descendants (Matthew 1:6-16)</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b="1" u="sng" dirty="0">
                          <a:effectLst/>
                          <a:latin typeface="Calibri" panose="020F0502020204030204" pitchFamily="34" charset="0"/>
                        </a:rPr>
                        <a:t>The Fulfilled Line </a:t>
                      </a:r>
                      <a:r>
                        <a:rPr lang="en-US" sz="1200" b="1" dirty="0">
                          <a:effectLst/>
                          <a:latin typeface="Calibri" panose="020F0502020204030204" pitchFamily="34" charset="0"/>
                        </a:rPr>
                        <a:t>– Jesus the Messiah (Luke 3:23-31)</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b="1" u="sng" dirty="0">
                          <a:effectLst/>
                          <a:latin typeface="Calibri" panose="020F0502020204030204" pitchFamily="34" charset="0"/>
                        </a:rPr>
                        <a:t>Theological Significance</a:t>
                      </a:r>
                      <a:endParaRPr lang="en-US" sz="1200" u="sng" dirty="0">
                        <a:effectLst/>
                        <a:latin typeface="Calibri" panose="020F0502020204030204" pitchFamily="34" charset="0"/>
                      </a:endParaRPr>
                    </a:p>
                  </a:txBody>
                  <a:tcPr marL="45953" marR="45953" marT="45953" marB="45953">
                    <a:lnL>
                      <a:noFill/>
                    </a:lnL>
                    <a:lnR>
                      <a:noFill/>
                    </a:lnR>
                    <a:lnT>
                      <a:noFill/>
                    </a:lnT>
                    <a:lnB>
                      <a:noFill/>
                    </a:lnB>
                    <a:noFill/>
                  </a:tcPr>
                </a:tc>
                <a:extLst>
                  <a:ext uri="{0D108BD9-81ED-4DB2-BD59-A6C34878D82A}">
                    <a16:rowId xmlns:a16="http://schemas.microsoft.com/office/drawing/2014/main" val="3300190113"/>
                  </a:ext>
                </a:extLst>
              </a:tr>
              <a:tr h="649302">
                <a:tc>
                  <a:txBody>
                    <a:bodyPr/>
                    <a:lstStyle/>
                    <a:p>
                      <a:pPr marL="0" marR="0" fontAlgn="t">
                        <a:buNone/>
                      </a:pPr>
                      <a:r>
                        <a:rPr lang="en-US" sz="1200" b="1">
                          <a:effectLst/>
                          <a:latin typeface="Calibri" panose="020F0502020204030204" pitchFamily="34" charset="0"/>
                        </a:rPr>
                        <a:t>Lineage Source</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Royal line through </a:t>
                      </a:r>
                      <a:r>
                        <a:rPr lang="en-US" sz="1200" b="1" dirty="0">
                          <a:effectLst/>
                          <a:latin typeface="Calibri" panose="020F0502020204030204" pitchFamily="34" charset="0"/>
                        </a:rPr>
                        <a:t>David → Solomon → Jehoiakim → Jeconiah → Joseph</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Blood line through </a:t>
                      </a:r>
                      <a:r>
                        <a:rPr lang="en-US" sz="1200" b="1">
                          <a:effectLst/>
                          <a:latin typeface="Calibri" panose="020F0502020204030204" pitchFamily="34" charset="0"/>
                        </a:rPr>
                        <a:t>David → Nathan → Mary</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Two distinct branches of David’s house preserved through exile</a:t>
                      </a:r>
                    </a:p>
                  </a:txBody>
                  <a:tcPr marL="45953" marR="45953" marT="45953" marB="45953">
                    <a:lnL>
                      <a:noFill/>
                    </a:lnL>
                    <a:lnR>
                      <a:noFill/>
                    </a:lnR>
                    <a:lnT>
                      <a:noFill/>
                    </a:lnT>
                    <a:lnB>
                      <a:noFill/>
                    </a:lnB>
                    <a:noFill/>
                  </a:tcPr>
                </a:tc>
                <a:extLst>
                  <a:ext uri="{0D108BD9-81ED-4DB2-BD59-A6C34878D82A}">
                    <a16:rowId xmlns:a16="http://schemas.microsoft.com/office/drawing/2014/main" val="235375206"/>
                  </a:ext>
                </a:extLst>
              </a:tr>
              <a:tr h="649302">
                <a:tc>
                  <a:txBody>
                    <a:bodyPr/>
                    <a:lstStyle/>
                    <a:p>
                      <a:pPr marL="0" marR="0" fontAlgn="t">
                        <a:buNone/>
                      </a:pPr>
                      <a:r>
                        <a:rPr lang="en-US" sz="1200" b="1">
                          <a:effectLst/>
                          <a:latin typeface="Calibri" panose="020F0502020204030204" pitchFamily="34" charset="0"/>
                        </a:rPr>
                        <a:t>Divine Judgment</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b="1" dirty="0">
                          <a:effectLst/>
                          <a:latin typeface="Calibri" panose="020F0502020204030204" pitchFamily="34" charset="0"/>
                        </a:rPr>
                        <a:t>Jeremiah 22:30 – “Write this man down as childless… none of his seed shall prosper sitting upon the throne of David.”</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Free from the curse: not biologically descended from Jehoiakim or Jeconiah</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The blood-curse terminates within the Solomonic branch</a:t>
                      </a:r>
                    </a:p>
                  </a:txBody>
                  <a:tcPr marL="45953" marR="45953" marT="45953" marB="45953">
                    <a:lnL>
                      <a:noFill/>
                    </a:lnL>
                    <a:lnR>
                      <a:noFill/>
                    </a:lnR>
                    <a:lnT>
                      <a:noFill/>
                    </a:lnT>
                    <a:lnB>
                      <a:noFill/>
                    </a:lnB>
                    <a:noFill/>
                  </a:tcPr>
                </a:tc>
                <a:extLst>
                  <a:ext uri="{0D108BD9-81ED-4DB2-BD59-A6C34878D82A}">
                    <a16:rowId xmlns:a16="http://schemas.microsoft.com/office/drawing/2014/main" val="784757281"/>
                  </a:ext>
                </a:extLst>
              </a:tr>
              <a:tr h="463922">
                <a:tc>
                  <a:txBody>
                    <a:bodyPr/>
                    <a:lstStyle/>
                    <a:p>
                      <a:pPr marL="0" marR="0" fontAlgn="t">
                        <a:buNone/>
                      </a:pPr>
                      <a:r>
                        <a:rPr lang="en-US" sz="1200" b="1">
                          <a:effectLst/>
                          <a:latin typeface="Calibri" panose="020F0502020204030204" pitchFamily="34" charset="0"/>
                        </a:rPr>
                        <a:t>Human Failure</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Idolatry, injustice, covenant breaking → royal line dethroned (2 Kings 23–24)</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Righteous lineage preserved quietly in obscurity (Luke 1:27; 2:4)</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God’s mercy preserves a remnant amid judgment</a:t>
                      </a:r>
                    </a:p>
                  </a:txBody>
                  <a:tcPr marL="45953" marR="45953" marT="45953" marB="45953">
                    <a:lnL>
                      <a:noFill/>
                    </a:lnL>
                    <a:lnR>
                      <a:noFill/>
                    </a:lnR>
                    <a:lnT>
                      <a:noFill/>
                    </a:lnT>
                    <a:lnB>
                      <a:noFill/>
                    </a:lnB>
                    <a:noFill/>
                  </a:tcPr>
                </a:tc>
                <a:extLst>
                  <a:ext uri="{0D108BD9-81ED-4DB2-BD59-A6C34878D82A}">
                    <a16:rowId xmlns:a16="http://schemas.microsoft.com/office/drawing/2014/main" val="1411010295"/>
                  </a:ext>
                </a:extLst>
              </a:tr>
              <a:tr h="649302">
                <a:tc>
                  <a:txBody>
                    <a:bodyPr/>
                    <a:lstStyle/>
                    <a:p>
                      <a:pPr marL="0" marR="0" fontAlgn="t">
                        <a:buNone/>
                      </a:pPr>
                      <a:r>
                        <a:rPr lang="en-US" sz="1200" b="1">
                          <a:effectLst/>
                          <a:latin typeface="Calibri" panose="020F0502020204030204" pitchFamily="34" charset="0"/>
                        </a:rPr>
                        <a:t>Legal Standing</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Joseph, a legal heir of David’s throne but within the cursed branch</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Jesus, </a:t>
                      </a:r>
                      <a:r>
                        <a:rPr lang="en-US" sz="1200" b="1">
                          <a:effectLst/>
                          <a:latin typeface="Calibri" panose="020F0502020204030204" pitchFamily="34" charset="0"/>
                        </a:rPr>
                        <a:t>adopted by Joseph</a:t>
                      </a:r>
                      <a:r>
                        <a:rPr lang="en-US" sz="1200">
                          <a:effectLst/>
                          <a:latin typeface="Calibri" panose="020F0502020204030204" pitchFamily="34" charset="0"/>
                        </a:rPr>
                        <a:t>, inherits </a:t>
                      </a:r>
                      <a:r>
                        <a:rPr lang="en-US" sz="1200" i="1">
                          <a:effectLst/>
                          <a:latin typeface="Calibri" panose="020F0502020204030204" pitchFamily="34" charset="0"/>
                        </a:rPr>
                        <a:t>legal right</a:t>
                      </a:r>
                      <a:r>
                        <a:rPr lang="en-US" sz="1200">
                          <a:effectLst/>
                          <a:latin typeface="Calibri" panose="020F0502020204030204" pitchFamily="34" charset="0"/>
                        </a:rPr>
                        <a:t> to the throne</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Adoption conveys royal title without transmitting the curse</a:t>
                      </a:r>
                    </a:p>
                  </a:txBody>
                  <a:tcPr marL="45953" marR="45953" marT="45953" marB="45953">
                    <a:lnL>
                      <a:noFill/>
                    </a:lnL>
                    <a:lnR>
                      <a:noFill/>
                    </a:lnR>
                    <a:lnT>
                      <a:noFill/>
                    </a:lnT>
                    <a:lnB>
                      <a:noFill/>
                    </a:lnB>
                    <a:noFill/>
                  </a:tcPr>
                </a:tc>
                <a:extLst>
                  <a:ext uri="{0D108BD9-81ED-4DB2-BD59-A6C34878D82A}">
                    <a16:rowId xmlns:a16="http://schemas.microsoft.com/office/drawing/2014/main" val="3361565237"/>
                  </a:ext>
                </a:extLst>
              </a:tr>
              <a:tr h="649302">
                <a:tc>
                  <a:txBody>
                    <a:bodyPr/>
                    <a:lstStyle/>
                    <a:p>
                      <a:pPr marL="0" marR="0" fontAlgn="t">
                        <a:buNone/>
                      </a:pPr>
                      <a:r>
                        <a:rPr lang="en-US" sz="1200" b="1">
                          <a:effectLst/>
                          <a:latin typeface="Calibri" panose="020F0502020204030204" pitchFamily="34" charset="0"/>
                        </a:rPr>
                        <a:t>Biological Descent</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Would transmit the blood-curse if physical fathered by Joseph</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Born of </a:t>
                      </a:r>
                      <a:r>
                        <a:rPr lang="en-US" sz="1200" b="1">
                          <a:effectLst/>
                          <a:latin typeface="Calibri" panose="020F0502020204030204" pitchFamily="34" charset="0"/>
                        </a:rPr>
                        <a:t>Mary</a:t>
                      </a:r>
                      <a:r>
                        <a:rPr lang="en-US" sz="1200">
                          <a:effectLst/>
                          <a:latin typeface="Calibri" panose="020F0502020204030204" pitchFamily="34" charset="0"/>
                        </a:rPr>
                        <a:t>, a descendant of Nathan (Luke 3:31)</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Maintains physical descent from David while bypassing Jehoiakim</a:t>
                      </a:r>
                    </a:p>
                  </a:txBody>
                  <a:tcPr marL="45953" marR="45953" marT="45953" marB="45953">
                    <a:lnL>
                      <a:noFill/>
                    </a:lnL>
                    <a:lnR>
                      <a:noFill/>
                    </a:lnR>
                    <a:lnT>
                      <a:noFill/>
                    </a:lnT>
                    <a:lnB>
                      <a:noFill/>
                    </a:lnB>
                    <a:noFill/>
                  </a:tcPr>
                </a:tc>
                <a:extLst>
                  <a:ext uri="{0D108BD9-81ED-4DB2-BD59-A6C34878D82A}">
                    <a16:rowId xmlns:a16="http://schemas.microsoft.com/office/drawing/2014/main" val="3352475739"/>
                  </a:ext>
                </a:extLst>
              </a:tr>
              <a:tr h="649302">
                <a:tc>
                  <a:txBody>
                    <a:bodyPr/>
                    <a:lstStyle/>
                    <a:p>
                      <a:pPr marL="0" marR="0" fontAlgn="t">
                        <a:buNone/>
                      </a:pPr>
                      <a:r>
                        <a:rPr lang="en-US" sz="1200" b="1">
                          <a:effectLst/>
                          <a:latin typeface="Calibri" panose="020F0502020204030204" pitchFamily="34" charset="0"/>
                        </a:rPr>
                        <a:t>Means of Resolution</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Under the Law: “blotted out” (Deut 29:20) – judgment without remedy</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Under Grace: </a:t>
                      </a:r>
                      <a:r>
                        <a:rPr lang="en-US" sz="1200" b="1">
                          <a:effectLst/>
                          <a:latin typeface="Calibri" panose="020F0502020204030204" pitchFamily="34" charset="0"/>
                        </a:rPr>
                        <a:t>virgin conception by the Holy Spirit</a:t>
                      </a:r>
                      <a:r>
                        <a:rPr lang="en-US" sz="1200">
                          <a:effectLst/>
                          <a:latin typeface="Calibri" panose="020F0502020204030204" pitchFamily="34" charset="0"/>
                        </a:rPr>
                        <a:t> (Luke 1:35)</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Divine intervention breaks the natural line of corruption</a:t>
                      </a:r>
                    </a:p>
                  </a:txBody>
                  <a:tcPr marL="45953" marR="45953" marT="45953" marB="45953">
                    <a:lnL>
                      <a:noFill/>
                    </a:lnL>
                    <a:lnR>
                      <a:noFill/>
                    </a:lnR>
                    <a:lnT>
                      <a:noFill/>
                    </a:lnT>
                    <a:lnB>
                      <a:noFill/>
                    </a:lnB>
                    <a:noFill/>
                  </a:tcPr>
                </a:tc>
                <a:extLst>
                  <a:ext uri="{0D108BD9-81ED-4DB2-BD59-A6C34878D82A}">
                    <a16:rowId xmlns:a16="http://schemas.microsoft.com/office/drawing/2014/main" val="4251241831"/>
                  </a:ext>
                </a:extLst>
              </a:tr>
              <a:tr h="649302">
                <a:tc>
                  <a:txBody>
                    <a:bodyPr/>
                    <a:lstStyle/>
                    <a:p>
                      <a:pPr marL="0" marR="0" fontAlgn="t">
                        <a:buNone/>
                      </a:pPr>
                      <a:r>
                        <a:rPr lang="en-US" sz="1200" b="1">
                          <a:effectLst/>
                          <a:latin typeface="Calibri" panose="020F0502020204030204" pitchFamily="34" charset="0"/>
                        </a:rPr>
                        <a:t>Covenantal Continuity</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Appears broken by exile and curse</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Restored in Christ: </a:t>
                      </a:r>
                      <a:r>
                        <a:rPr lang="en-US" sz="1200" i="1">
                          <a:effectLst/>
                          <a:latin typeface="Calibri" panose="020F0502020204030204" pitchFamily="34" charset="0"/>
                        </a:rPr>
                        <a:t>“The Lord God will give Him the throne of His father David.”</a:t>
                      </a:r>
                      <a:r>
                        <a:rPr lang="en-US" sz="1200">
                          <a:effectLst/>
                          <a:latin typeface="Calibri" panose="020F0502020204030204" pitchFamily="34" charset="0"/>
                        </a:rPr>
                        <a:t> (Luke 1:32)</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God’s faithfulness triumphs over man’s failure</a:t>
                      </a:r>
                    </a:p>
                  </a:txBody>
                  <a:tcPr marL="45953" marR="45953" marT="45953" marB="45953">
                    <a:lnL>
                      <a:noFill/>
                    </a:lnL>
                    <a:lnR>
                      <a:noFill/>
                    </a:lnR>
                    <a:lnT>
                      <a:noFill/>
                    </a:lnT>
                    <a:lnB>
                      <a:noFill/>
                    </a:lnB>
                    <a:noFill/>
                  </a:tcPr>
                </a:tc>
                <a:extLst>
                  <a:ext uri="{0D108BD9-81ED-4DB2-BD59-A6C34878D82A}">
                    <a16:rowId xmlns:a16="http://schemas.microsoft.com/office/drawing/2014/main" val="3232457492"/>
                  </a:ext>
                </a:extLst>
              </a:tr>
              <a:tr h="463922">
                <a:tc>
                  <a:txBody>
                    <a:bodyPr/>
                    <a:lstStyle/>
                    <a:p>
                      <a:pPr marL="0" marR="0" fontAlgn="t">
                        <a:buNone/>
                      </a:pPr>
                      <a:r>
                        <a:rPr lang="en-US" sz="1200" b="1">
                          <a:effectLst/>
                          <a:latin typeface="Calibri" panose="020F0502020204030204" pitchFamily="34" charset="0"/>
                        </a:rPr>
                        <a:t>Prophetic Fulfillment</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“No man of his seed shall sit on David’s throne” (Jer 22:30)</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“Of His kingdom there shall be no end” (Luke 1:33)</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The impossible becomes reality through incarnation</a:t>
                      </a:r>
                    </a:p>
                  </a:txBody>
                  <a:tcPr marL="45953" marR="45953" marT="45953" marB="45953">
                    <a:lnL>
                      <a:noFill/>
                    </a:lnL>
                    <a:lnR>
                      <a:noFill/>
                    </a:lnR>
                    <a:lnT>
                      <a:noFill/>
                    </a:lnT>
                    <a:lnB>
                      <a:noFill/>
                    </a:lnB>
                    <a:noFill/>
                  </a:tcPr>
                </a:tc>
                <a:extLst>
                  <a:ext uri="{0D108BD9-81ED-4DB2-BD59-A6C34878D82A}">
                    <a16:rowId xmlns:a16="http://schemas.microsoft.com/office/drawing/2014/main" val="839288692"/>
                  </a:ext>
                </a:extLst>
              </a:tr>
              <a:tr h="463922">
                <a:tc>
                  <a:txBody>
                    <a:bodyPr/>
                    <a:lstStyle/>
                    <a:p>
                      <a:pPr marL="0" marR="0" fontAlgn="t">
                        <a:buNone/>
                      </a:pPr>
                      <a:r>
                        <a:rPr lang="en-US" sz="1200" b="1">
                          <a:effectLst/>
                          <a:latin typeface="Calibri" panose="020F0502020204030204" pitchFamily="34" charset="0"/>
                        </a:rPr>
                        <a:t>Nature of Kingship</a:t>
                      </a:r>
                      <a:endParaRPr lang="en-US" sz="120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Temporal, corrupted, ended in Babylon</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Eternal, righteous, resurrected – “King of kings” (Rev 19:16)</a:t>
                      </a:r>
                    </a:p>
                  </a:txBody>
                  <a:tcPr marL="45953" marR="45953" marT="45953" marB="45953">
                    <a:lnL>
                      <a:noFill/>
                    </a:lnL>
                    <a:lnR>
                      <a:noFill/>
                    </a:lnR>
                    <a:lnT>
                      <a:noFill/>
                    </a:lnT>
                    <a:lnB>
                      <a:noFill/>
                    </a:lnB>
                    <a:noFill/>
                  </a:tcPr>
                </a:tc>
                <a:tc>
                  <a:txBody>
                    <a:bodyPr/>
                    <a:lstStyle/>
                    <a:p>
                      <a:pPr marL="0" marR="0" fontAlgn="t">
                        <a:buNone/>
                      </a:pPr>
                      <a:r>
                        <a:rPr lang="en-US" sz="1200">
                          <a:effectLst/>
                          <a:latin typeface="Calibri" panose="020F0502020204030204" pitchFamily="34" charset="0"/>
                        </a:rPr>
                        <a:t>The promise of 2 Sam 7:16 realized in the risen Christ</a:t>
                      </a:r>
                    </a:p>
                  </a:txBody>
                  <a:tcPr marL="45953" marR="45953" marT="45953" marB="45953">
                    <a:lnL>
                      <a:noFill/>
                    </a:lnL>
                    <a:lnR>
                      <a:noFill/>
                    </a:lnR>
                    <a:lnT>
                      <a:noFill/>
                    </a:lnT>
                    <a:lnB>
                      <a:noFill/>
                    </a:lnB>
                    <a:noFill/>
                  </a:tcPr>
                </a:tc>
                <a:extLst>
                  <a:ext uri="{0D108BD9-81ED-4DB2-BD59-A6C34878D82A}">
                    <a16:rowId xmlns:a16="http://schemas.microsoft.com/office/drawing/2014/main" val="4022339558"/>
                  </a:ext>
                </a:extLst>
              </a:tr>
              <a:tr h="649302">
                <a:tc>
                  <a:txBody>
                    <a:bodyPr/>
                    <a:lstStyle/>
                    <a:p>
                      <a:pPr marL="0" marR="0" fontAlgn="t">
                        <a:buNone/>
                      </a:pPr>
                      <a:r>
                        <a:rPr lang="en-US" sz="1200" b="1" dirty="0">
                          <a:effectLst/>
                          <a:latin typeface="Calibri" panose="020F0502020204030204" pitchFamily="34" charset="0"/>
                        </a:rPr>
                        <a:t>Result</a:t>
                      </a:r>
                      <a:endParaRPr lang="en-US" sz="1200" dirty="0">
                        <a:effectLst/>
                        <a:latin typeface="Calibri" panose="020F0502020204030204" pitchFamily="34" charset="0"/>
                      </a:endParaRP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Line under the curse – disqualified from reign</a:t>
                      </a: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Line fulfilled in </a:t>
                      </a:r>
                      <a:r>
                        <a:rPr lang="en-US" sz="1200" b="1" dirty="0">
                          <a:effectLst/>
                          <a:latin typeface="Calibri" panose="020F0502020204030204" pitchFamily="34" charset="0"/>
                        </a:rPr>
                        <a:t>Jesus Christ</a:t>
                      </a:r>
                      <a:r>
                        <a:rPr lang="en-US" sz="1200" dirty="0">
                          <a:effectLst/>
                          <a:latin typeface="Calibri" panose="020F0502020204030204" pitchFamily="34" charset="0"/>
                        </a:rPr>
                        <a:t> – qualified eternally</a:t>
                      </a:r>
                    </a:p>
                  </a:txBody>
                  <a:tcPr marL="45953" marR="45953" marT="45953" marB="45953">
                    <a:lnL>
                      <a:noFill/>
                    </a:lnL>
                    <a:lnR>
                      <a:noFill/>
                    </a:lnR>
                    <a:lnT>
                      <a:noFill/>
                    </a:lnT>
                    <a:lnB>
                      <a:noFill/>
                    </a:lnB>
                    <a:noFill/>
                  </a:tcPr>
                </a:tc>
                <a:tc>
                  <a:txBody>
                    <a:bodyPr/>
                    <a:lstStyle/>
                    <a:p>
                      <a:pPr marL="0" marR="0" fontAlgn="t">
                        <a:buNone/>
                      </a:pPr>
                      <a:r>
                        <a:rPr lang="en-US" sz="1200" dirty="0">
                          <a:effectLst/>
                          <a:latin typeface="Calibri" panose="020F0502020204030204" pitchFamily="34" charset="0"/>
                        </a:rPr>
                        <a:t>The Davidic Covenant stands, purified and perfected</a:t>
                      </a:r>
                    </a:p>
                  </a:txBody>
                  <a:tcPr marL="45953" marR="45953" marT="45953" marB="45953">
                    <a:lnL>
                      <a:noFill/>
                    </a:lnL>
                    <a:lnR>
                      <a:noFill/>
                    </a:lnR>
                    <a:lnT>
                      <a:noFill/>
                    </a:lnT>
                    <a:lnB>
                      <a:noFill/>
                    </a:lnB>
                    <a:noFill/>
                  </a:tcPr>
                </a:tc>
                <a:extLst>
                  <a:ext uri="{0D108BD9-81ED-4DB2-BD59-A6C34878D82A}">
                    <a16:rowId xmlns:a16="http://schemas.microsoft.com/office/drawing/2014/main" val="3135415488"/>
                  </a:ext>
                </a:extLst>
              </a:tr>
            </a:tbl>
          </a:graphicData>
        </a:graphic>
      </p:graphicFrame>
    </p:spTree>
    <p:extLst>
      <p:ext uri="{BB962C8B-B14F-4D97-AF65-F5344CB8AC3E}">
        <p14:creationId xmlns:p14="http://schemas.microsoft.com/office/powerpoint/2010/main" val="82825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BF6DF-4711-D932-21CB-F687D4A60D5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9975D2E-F296-EB93-2DD5-16981124A4B6}"/>
              </a:ext>
            </a:extLst>
          </p:cNvPr>
          <p:cNvSpPr txBox="1">
            <a:spLocks/>
          </p:cNvSpPr>
          <p:nvPr/>
        </p:nvSpPr>
        <p:spPr bwMode="auto">
          <a:xfrm>
            <a:off x="76201" y="0"/>
            <a:ext cx="9067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62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300" dirty="0">
                <a:solidFill>
                  <a:schemeClr val="tx2">
                    <a:lumMod val="60000"/>
                    <a:lumOff val="40000"/>
                  </a:schemeClr>
                </a:solidFill>
              </a:rPr>
              <a:t>Summary: How the Line Remained Intact</a:t>
            </a:r>
          </a:p>
        </p:txBody>
      </p:sp>
      <p:graphicFrame>
        <p:nvGraphicFramePr>
          <p:cNvPr id="2" name="Table 1">
            <a:extLst>
              <a:ext uri="{FF2B5EF4-FFF2-40B4-BE49-F238E27FC236}">
                <a16:creationId xmlns:a16="http://schemas.microsoft.com/office/drawing/2014/main" id="{DFDFA39A-0D6F-2F5A-F801-59FC2D16D105}"/>
              </a:ext>
            </a:extLst>
          </p:cNvPr>
          <p:cNvGraphicFramePr>
            <a:graphicFrameLocks noGrp="1"/>
          </p:cNvGraphicFramePr>
          <p:nvPr>
            <p:extLst>
              <p:ext uri="{D42A27DB-BD31-4B8C-83A1-F6EECF244321}">
                <p14:modId xmlns:p14="http://schemas.microsoft.com/office/powerpoint/2010/main" val="1791032361"/>
              </p:ext>
            </p:extLst>
          </p:nvPr>
        </p:nvGraphicFramePr>
        <p:xfrm>
          <a:off x="152400" y="609600"/>
          <a:ext cx="8915401" cy="3295056"/>
        </p:xfrm>
        <a:graphic>
          <a:graphicData uri="http://schemas.openxmlformats.org/drawingml/2006/table">
            <a:tbl>
              <a:tblPr/>
              <a:tblGrid>
                <a:gridCol w="2613401">
                  <a:extLst>
                    <a:ext uri="{9D8B030D-6E8A-4147-A177-3AD203B41FA5}">
                      <a16:colId xmlns:a16="http://schemas.microsoft.com/office/drawing/2014/main" val="1375761793"/>
                    </a:ext>
                  </a:extLst>
                </a:gridCol>
                <a:gridCol w="2582534">
                  <a:extLst>
                    <a:ext uri="{9D8B030D-6E8A-4147-A177-3AD203B41FA5}">
                      <a16:colId xmlns:a16="http://schemas.microsoft.com/office/drawing/2014/main" val="2920125795"/>
                    </a:ext>
                  </a:extLst>
                </a:gridCol>
                <a:gridCol w="3719466">
                  <a:extLst>
                    <a:ext uri="{9D8B030D-6E8A-4147-A177-3AD203B41FA5}">
                      <a16:colId xmlns:a16="http://schemas.microsoft.com/office/drawing/2014/main" val="955386333"/>
                    </a:ext>
                  </a:extLst>
                </a:gridCol>
              </a:tblGrid>
              <a:tr h="348656">
                <a:tc>
                  <a:txBody>
                    <a:bodyPr/>
                    <a:lstStyle/>
                    <a:p>
                      <a:pPr marL="0" marR="0" fontAlgn="t">
                        <a:buNone/>
                      </a:pPr>
                      <a:r>
                        <a:rPr lang="en-US" sz="1600" b="1" u="sng" dirty="0">
                          <a:effectLst/>
                          <a:latin typeface="Calibri" panose="020F0502020204030204" pitchFamily="34" charset="0"/>
                        </a:rPr>
                        <a:t>Problem</a:t>
                      </a:r>
                      <a:endParaRPr lang="en-US" sz="1600" u="sng" dirty="0">
                        <a:effectLst/>
                        <a:latin typeface="Calibri" panose="020F0502020204030204" pitchFamily="34" charset="0"/>
                      </a:endParaRPr>
                    </a:p>
                  </a:txBody>
                  <a:tcPr marL="50800" marR="50800" marT="50800" marB="50800">
                    <a:lnL>
                      <a:noFill/>
                    </a:lnL>
                    <a:lnR>
                      <a:noFill/>
                    </a:lnR>
                    <a:lnT>
                      <a:noFill/>
                    </a:lnT>
                    <a:lnB>
                      <a:noFill/>
                    </a:lnB>
                    <a:noFill/>
                  </a:tcPr>
                </a:tc>
                <a:tc>
                  <a:txBody>
                    <a:bodyPr/>
                    <a:lstStyle/>
                    <a:p>
                      <a:pPr marL="0" marR="0" fontAlgn="t">
                        <a:buNone/>
                      </a:pPr>
                      <a:r>
                        <a:rPr lang="en-US" sz="1600" b="1" u="sng" dirty="0">
                          <a:effectLst/>
                          <a:latin typeface="Calibri" panose="020F0502020204030204" pitchFamily="34" charset="0"/>
                        </a:rPr>
                        <a:t>Scriptural Cause</a:t>
                      </a:r>
                      <a:endParaRPr lang="en-US" sz="1600" u="sng" dirty="0">
                        <a:effectLst/>
                        <a:latin typeface="Calibri" panose="020F0502020204030204" pitchFamily="34" charset="0"/>
                      </a:endParaRPr>
                    </a:p>
                  </a:txBody>
                  <a:tcPr marL="50800" marR="50800" marT="50800" marB="50800">
                    <a:lnL>
                      <a:noFill/>
                    </a:lnL>
                    <a:lnR>
                      <a:noFill/>
                    </a:lnR>
                    <a:lnT>
                      <a:noFill/>
                    </a:lnT>
                    <a:lnB>
                      <a:noFill/>
                    </a:lnB>
                    <a:noFill/>
                  </a:tcPr>
                </a:tc>
                <a:tc>
                  <a:txBody>
                    <a:bodyPr/>
                    <a:lstStyle/>
                    <a:p>
                      <a:pPr marL="0" marR="0" fontAlgn="t">
                        <a:buNone/>
                      </a:pPr>
                      <a:r>
                        <a:rPr lang="en-US" sz="1600" b="1" u="sng" dirty="0">
                          <a:effectLst/>
                          <a:latin typeface="Calibri" panose="020F0502020204030204" pitchFamily="34" charset="0"/>
                        </a:rPr>
                        <a:t>Resolution in God’s Plan</a:t>
                      </a:r>
                      <a:endParaRPr lang="en-US" sz="1600" u="sng" dirty="0">
                        <a:effectLst/>
                        <a:latin typeface="Calibri" panose="020F0502020204030204" pitchFamily="34" charset="0"/>
                      </a:endParaRPr>
                    </a:p>
                  </a:txBody>
                  <a:tcPr marL="50800" marR="50800" marT="50800" marB="50800">
                    <a:lnL>
                      <a:noFill/>
                    </a:lnL>
                    <a:lnR>
                      <a:noFill/>
                    </a:lnR>
                    <a:lnT>
                      <a:noFill/>
                    </a:lnT>
                    <a:lnB>
                      <a:noFill/>
                    </a:lnB>
                    <a:noFill/>
                  </a:tcPr>
                </a:tc>
                <a:extLst>
                  <a:ext uri="{0D108BD9-81ED-4DB2-BD59-A6C34878D82A}">
                    <a16:rowId xmlns:a16="http://schemas.microsoft.com/office/drawing/2014/main" val="4038209571"/>
                  </a:ext>
                </a:extLst>
              </a:tr>
              <a:tr h="565744">
                <a:tc>
                  <a:txBody>
                    <a:bodyPr/>
                    <a:lstStyle/>
                    <a:p>
                      <a:pPr marL="0" marR="0" fontAlgn="t">
                        <a:buNone/>
                      </a:pPr>
                      <a:r>
                        <a:rPr lang="en-US" sz="1600">
                          <a:effectLst/>
                          <a:latin typeface="Calibri" panose="020F0502020204030204" pitchFamily="34" charset="0"/>
                        </a:rPr>
                        <a:t>Names “blotted out” (Ahaziah–Amaziah)</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Deut. 29:20 – judgment on idolaters</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Line preserved through other sons of David</a:t>
                      </a:r>
                    </a:p>
                  </a:txBody>
                  <a:tcPr marL="50800" marR="50800" marT="50800" marB="50800">
                    <a:lnL>
                      <a:noFill/>
                    </a:lnL>
                    <a:lnR>
                      <a:noFill/>
                    </a:lnR>
                    <a:lnT>
                      <a:noFill/>
                    </a:lnT>
                    <a:lnB>
                      <a:noFill/>
                    </a:lnB>
                    <a:noFill/>
                  </a:tcPr>
                </a:tc>
                <a:extLst>
                  <a:ext uri="{0D108BD9-81ED-4DB2-BD59-A6C34878D82A}">
                    <a16:rowId xmlns:a16="http://schemas.microsoft.com/office/drawing/2014/main" val="3412552054"/>
                  </a:ext>
                </a:extLst>
              </a:tr>
              <a:tr h="565744">
                <a:tc>
                  <a:txBody>
                    <a:bodyPr/>
                    <a:lstStyle/>
                    <a:p>
                      <a:pPr marL="0" marR="0" fontAlgn="t">
                        <a:buNone/>
                      </a:pPr>
                      <a:r>
                        <a:rPr lang="en-US" sz="1600">
                          <a:effectLst/>
                          <a:latin typeface="Calibri" panose="020F0502020204030204" pitchFamily="34" charset="0"/>
                        </a:rPr>
                        <a:t>Blood curse on Jehoiakim / Jeconiah</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Jer. 22:30 – no descendant to reign</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Virgin birth bypasses curse; Jesus not Jeconiah’s physical seed</a:t>
                      </a:r>
                    </a:p>
                  </a:txBody>
                  <a:tcPr marL="50800" marR="50800" marT="50800" marB="50800">
                    <a:lnL>
                      <a:noFill/>
                    </a:lnL>
                    <a:lnR>
                      <a:noFill/>
                    </a:lnR>
                    <a:lnT>
                      <a:noFill/>
                    </a:lnT>
                    <a:lnB>
                      <a:noFill/>
                    </a:lnB>
                    <a:noFill/>
                  </a:tcPr>
                </a:tc>
                <a:extLst>
                  <a:ext uri="{0D108BD9-81ED-4DB2-BD59-A6C34878D82A}">
                    <a16:rowId xmlns:a16="http://schemas.microsoft.com/office/drawing/2014/main" val="2552403583"/>
                  </a:ext>
                </a:extLst>
              </a:tr>
              <a:tr h="348656">
                <a:tc>
                  <a:txBody>
                    <a:bodyPr/>
                    <a:lstStyle/>
                    <a:p>
                      <a:pPr marL="0" marR="0" fontAlgn="t">
                        <a:buNone/>
                      </a:pPr>
                      <a:r>
                        <a:rPr lang="en-US" sz="1600">
                          <a:effectLst/>
                          <a:latin typeface="Calibri" panose="020F0502020204030204" pitchFamily="34" charset="0"/>
                        </a:rPr>
                        <a:t>Legal right to throne must be retained</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Davidic covenant (2 Sam. 7)</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Joseph’s adoption provides legal Davidic descent</a:t>
                      </a:r>
                    </a:p>
                  </a:txBody>
                  <a:tcPr marL="50800" marR="50800" marT="50800" marB="50800">
                    <a:lnL>
                      <a:noFill/>
                    </a:lnL>
                    <a:lnR>
                      <a:noFill/>
                    </a:lnR>
                    <a:lnT>
                      <a:noFill/>
                    </a:lnT>
                    <a:lnB>
                      <a:noFill/>
                    </a:lnB>
                    <a:noFill/>
                  </a:tcPr>
                </a:tc>
                <a:extLst>
                  <a:ext uri="{0D108BD9-81ED-4DB2-BD59-A6C34878D82A}">
                    <a16:rowId xmlns:a16="http://schemas.microsoft.com/office/drawing/2014/main" val="3543791270"/>
                  </a:ext>
                </a:extLst>
              </a:tr>
              <a:tr h="565744">
                <a:tc>
                  <a:txBody>
                    <a:bodyPr/>
                    <a:lstStyle/>
                    <a:p>
                      <a:pPr marL="0" marR="0" fontAlgn="t">
                        <a:buNone/>
                      </a:pPr>
                      <a:r>
                        <a:rPr lang="en-US" sz="1600">
                          <a:effectLst/>
                          <a:latin typeface="Calibri" panose="020F0502020204030204" pitchFamily="34" charset="0"/>
                        </a:rPr>
                        <a:t>Physical descent from David required</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Messianic prophecy (Isa. 11:1; Rom. 1:3)</a:t>
                      </a:r>
                    </a:p>
                  </a:txBody>
                  <a:tcPr marL="50800" marR="50800" marT="50800" marB="50800">
                    <a:lnL>
                      <a:noFill/>
                    </a:lnL>
                    <a:lnR>
                      <a:noFill/>
                    </a:lnR>
                    <a:lnT>
                      <a:noFill/>
                    </a:lnT>
                    <a:lnB>
                      <a:noFill/>
                    </a:lnB>
                    <a:noFill/>
                  </a:tcPr>
                </a:tc>
                <a:tc>
                  <a:txBody>
                    <a:bodyPr/>
                    <a:lstStyle/>
                    <a:p>
                      <a:pPr marL="0" marR="0" fontAlgn="t">
                        <a:buNone/>
                      </a:pPr>
                      <a:r>
                        <a:rPr lang="en-US" sz="1600">
                          <a:effectLst/>
                          <a:latin typeface="Calibri" panose="020F0502020204030204" pitchFamily="34" charset="0"/>
                        </a:rPr>
                        <a:t>Mary’s lineage provides biological descent</a:t>
                      </a:r>
                    </a:p>
                  </a:txBody>
                  <a:tcPr marL="50800" marR="50800" marT="50800" marB="50800">
                    <a:lnL>
                      <a:noFill/>
                    </a:lnL>
                    <a:lnR>
                      <a:noFill/>
                    </a:lnR>
                    <a:lnT>
                      <a:noFill/>
                    </a:lnT>
                    <a:lnB>
                      <a:noFill/>
                    </a:lnB>
                    <a:noFill/>
                  </a:tcPr>
                </a:tc>
                <a:extLst>
                  <a:ext uri="{0D108BD9-81ED-4DB2-BD59-A6C34878D82A}">
                    <a16:rowId xmlns:a16="http://schemas.microsoft.com/office/drawing/2014/main" val="458581223"/>
                  </a:ext>
                </a:extLst>
              </a:tr>
              <a:tr h="348656">
                <a:tc>
                  <a:txBody>
                    <a:bodyPr/>
                    <a:lstStyle/>
                    <a:p>
                      <a:pPr marL="0" marR="0" fontAlgn="t">
                        <a:buNone/>
                      </a:pPr>
                      <a:r>
                        <a:rPr lang="en-US" sz="1600" dirty="0">
                          <a:effectLst/>
                          <a:latin typeface="Calibri" panose="020F0502020204030204" pitchFamily="34" charset="0"/>
                        </a:rPr>
                        <a:t>Eternal throne promised</a:t>
                      </a:r>
                    </a:p>
                  </a:txBody>
                  <a:tcPr marL="50800" marR="50800" marT="50800" marB="50800">
                    <a:lnL>
                      <a:noFill/>
                    </a:lnL>
                    <a:lnR>
                      <a:noFill/>
                    </a:lnR>
                    <a:lnT>
                      <a:noFill/>
                    </a:lnT>
                    <a:lnB>
                      <a:noFill/>
                    </a:lnB>
                    <a:noFill/>
                  </a:tcPr>
                </a:tc>
                <a:tc>
                  <a:txBody>
                    <a:bodyPr/>
                    <a:lstStyle/>
                    <a:p>
                      <a:pPr marL="0" marR="0" fontAlgn="t">
                        <a:buNone/>
                      </a:pPr>
                      <a:r>
                        <a:rPr lang="en-US" sz="1600" dirty="0">
                          <a:effectLst/>
                          <a:latin typeface="Calibri" panose="020F0502020204030204" pitchFamily="34" charset="0"/>
                        </a:rPr>
                        <a:t>2 Sam. 7:16; Luke 1:32–33</a:t>
                      </a:r>
                    </a:p>
                  </a:txBody>
                  <a:tcPr marL="50800" marR="50800" marT="50800" marB="50800">
                    <a:lnL>
                      <a:noFill/>
                    </a:lnL>
                    <a:lnR>
                      <a:noFill/>
                    </a:lnR>
                    <a:lnT>
                      <a:noFill/>
                    </a:lnT>
                    <a:lnB>
                      <a:noFill/>
                    </a:lnB>
                    <a:noFill/>
                  </a:tcPr>
                </a:tc>
                <a:tc>
                  <a:txBody>
                    <a:bodyPr/>
                    <a:lstStyle/>
                    <a:p>
                      <a:pPr marL="0" marR="0" fontAlgn="t">
                        <a:buNone/>
                      </a:pPr>
                      <a:r>
                        <a:rPr lang="en-US" sz="1600" dirty="0">
                          <a:effectLst/>
                          <a:latin typeface="Calibri" panose="020F0502020204030204" pitchFamily="34" charset="0"/>
                        </a:rPr>
                        <a:t>Fulfilled in Christ’s resurrection and eternal reign</a:t>
                      </a:r>
                    </a:p>
                  </a:txBody>
                  <a:tcPr marL="50800" marR="50800" marT="50800" marB="50800">
                    <a:lnL>
                      <a:noFill/>
                    </a:lnL>
                    <a:lnR>
                      <a:noFill/>
                    </a:lnR>
                    <a:lnT>
                      <a:noFill/>
                    </a:lnT>
                    <a:lnB>
                      <a:noFill/>
                    </a:lnB>
                    <a:noFill/>
                  </a:tcPr>
                </a:tc>
                <a:extLst>
                  <a:ext uri="{0D108BD9-81ED-4DB2-BD59-A6C34878D82A}">
                    <a16:rowId xmlns:a16="http://schemas.microsoft.com/office/drawing/2014/main" val="361950584"/>
                  </a:ext>
                </a:extLst>
              </a:tr>
            </a:tbl>
          </a:graphicData>
        </a:graphic>
      </p:graphicFrame>
      <p:sp>
        <p:nvSpPr>
          <p:cNvPr id="4" name="TextBox 3">
            <a:extLst>
              <a:ext uri="{FF2B5EF4-FFF2-40B4-BE49-F238E27FC236}">
                <a16:creationId xmlns:a16="http://schemas.microsoft.com/office/drawing/2014/main" id="{A2FF47A5-47FE-45C9-E580-8DF38579E972}"/>
              </a:ext>
            </a:extLst>
          </p:cNvPr>
          <p:cNvSpPr txBox="1"/>
          <p:nvPr/>
        </p:nvSpPr>
        <p:spPr>
          <a:xfrm>
            <a:off x="152400" y="4267200"/>
            <a:ext cx="8763000" cy="2031325"/>
          </a:xfrm>
          <a:prstGeom prst="rect">
            <a:avLst/>
          </a:prstGeom>
          <a:noFill/>
        </p:spPr>
        <p:txBody>
          <a:bodyPr wrap="square" rtlCol="0">
            <a:spAutoFit/>
          </a:bodyPr>
          <a:lstStyle/>
          <a:p>
            <a:r>
              <a:rPr lang="en-US" b="1" u="sng" dirty="0"/>
              <a:t>Romans 1:3-4</a:t>
            </a:r>
            <a:r>
              <a:rPr lang="en-US" dirty="0"/>
              <a:t>  </a:t>
            </a:r>
            <a:r>
              <a:rPr lang="en-US" i="1" dirty="0"/>
              <a:t>“Concerning His Son Jesus Christ our Lord, which was made of the seed of David according to the flesh, and declared to be the Son of God with power… by the resurrection from the dead.”</a:t>
            </a:r>
          </a:p>
          <a:p>
            <a:endParaRPr lang="en-US" dirty="0"/>
          </a:p>
          <a:p>
            <a:r>
              <a:rPr lang="en-US" dirty="0"/>
              <a:t>The </a:t>
            </a:r>
            <a:r>
              <a:rPr lang="en-US" b="1" dirty="0"/>
              <a:t>Davidic Covenant</a:t>
            </a:r>
            <a:r>
              <a:rPr lang="en-US" dirty="0"/>
              <a:t> thus survives the Law’s curses, exile, and human failure;</a:t>
            </a:r>
          </a:p>
          <a:p>
            <a:r>
              <a:rPr lang="en-US" dirty="0"/>
              <a:t>because it rests on </a:t>
            </a:r>
            <a:r>
              <a:rPr lang="en-US" b="1" dirty="0"/>
              <a:t>God’s unbreakable faithfulness</a:t>
            </a:r>
            <a:r>
              <a:rPr lang="en-US" dirty="0"/>
              <a:t>, culminating in </a:t>
            </a:r>
            <a:r>
              <a:rPr lang="en-US" b="1" dirty="0"/>
              <a:t>Christ</a:t>
            </a:r>
            <a:r>
              <a:rPr lang="en-US" dirty="0"/>
              <a:t>, the sinless King who inherits an eternal kingdom.</a:t>
            </a:r>
          </a:p>
        </p:txBody>
      </p:sp>
    </p:spTree>
    <p:extLst>
      <p:ext uri="{BB962C8B-B14F-4D97-AF65-F5344CB8AC3E}">
        <p14:creationId xmlns:p14="http://schemas.microsoft.com/office/powerpoint/2010/main" val="4157141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3D4D-629D-0FF1-5A8C-7A52388C791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5FF3D7-DB8F-7354-CF32-65EF6622C258}"/>
              </a:ext>
            </a:extLst>
          </p:cNvPr>
          <p:cNvGraphicFramePr>
            <a:graphicFrameLocks noGrp="1"/>
          </p:cNvGraphicFramePr>
          <p:nvPr>
            <p:extLst>
              <p:ext uri="{D42A27DB-BD31-4B8C-83A1-F6EECF244321}">
                <p14:modId xmlns:p14="http://schemas.microsoft.com/office/powerpoint/2010/main" val="4230358752"/>
              </p:ext>
            </p:extLst>
          </p:nvPr>
        </p:nvGraphicFramePr>
        <p:xfrm>
          <a:off x="228600" y="685800"/>
          <a:ext cx="8686800" cy="527304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1422033159"/>
                    </a:ext>
                  </a:extLst>
                </a:gridCol>
                <a:gridCol w="2536581">
                  <a:extLst>
                    <a:ext uri="{9D8B030D-6E8A-4147-A177-3AD203B41FA5}">
                      <a16:colId xmlns:a16="http://schemas.microsoft.com/office/drawing/2014/main" val="1561228063"/>
                    </a:ext>
                  </a:extLst>
                </a:gridCol>
                <a:gridCol w="4092819">
                  <a:extLst>
                    <a:ext uri="{9D8B030D-6E8A-4147-A177-3AD203B41FA5}">
                      <a16:colId xmlns:a16="http://schemas.microsoft.com/office/drawing/2014/main" val="2838652334"/>
                    </a:ext>
                  </a:extLst>
                </a:gridCol>
              </a:tblGrid>
              <a:tr h="370840">
                <a:tc>
                  <a:txBody>
                    <a:bodyPr/>
                    <a:lstStyle/>
                    <a:p>
                      <a:r>
                        <a:rPr lang="en-US" sz="2000" dirty="0"/>
                        <a:t>Prophecy /</a:t>
                      </a:r>
                    </a:p>
                    <a:p>
                      <a:r>
                        <a:rPr lang="en-US" sz="2000" dirty="0"/>
                        <a:t>Promise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NT Fulfillment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Description</a:t>
                      </a:r>
                    </a:p>
                  </a:txBody>
                  <a:tcPr/>
                </a:tc>
                <a:extLst>
                  <a:ext uri="{0D108BD9-81ED-4DB2-BD59-A6C34878D82A}">
                    <a16:rowId xmlns:a16="http://schemas.microsoft.com/office/drawing/2014/main" val="231292391"/>
                  </a:ext>
                </a:extLst>
              </a:tr>
              <a:tr h="370840">
                <a:tc>
                  <a:txBody>
                    <a:bodyPr/>
                    <a:lstStyle/>
                    <a:p>
                      <a:r>
                        <a:rPr lang="en-US" sz="1800" kern="1200" dirty="0">
                          <a:solidFill>
                            <a:schemeClr val="dk1"/>
                          </a:solidFill>
                          <a:effectLst/>
                          <a:latin typeface="+mn-lt"/>
                          <a:ea typeface="+mn-ea"/>
                          <a:cs typeface="+mn-cs"/>
                        </a:rPr>
                        <a:t>2 Samuel 7:1-16</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Luke 1:32-33</a:t>
                      </a:r>
                      <a:endParaRPr lang="en-US" sz="2000" b="0" dirty="0"/>
                    </a:p>
                  </a:txBody>
                  <a:tcPr/>
                </a:tc>
                <a:tc>
                  <a:txBody>
                    <a:bodyPr/>
                    <a:lstStyle/>
                    <a:p>
                      <a:pPr rtl="0" fontAlgn="t"/>
                      <a:r>
                        <a:rPr lang="en-US" sz="1800" kern="1200" dirty="0">
                          <a:solidFill>
                            <a:schemeClr val="tx1"/>
                          </a:solidFill>
                          <a:effectLst/>
                          <a:latin typeface="+mn-lt"/>
                          <a:ea typeface="ＭＳ Ｐゴシック" pitchFamily="-106" charset="-128"/>
                          <a:cs typeface="ＭＳ Ｐゴシック" pitchFamily="-106" charset="-128"/>
                        </a:rPr>
                        <a:t>The angel declares Jesus will sit on “the throne of his father David” and reign forever.</a:t>
                      </a:r>
                    </a:p>
                  </a:txBody>
                  <a:tcPr/>
                </a:tc>
                <a:extLst>
                  <a:ext uri="{0D108BD9-81ED-4DB2-BD59-A6C34878D82A}">
                    <a16:rowId xmlns:a16="http://schemas.microsoft.com/office/drawing/2014/main" val="3077214051"/>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Psalm 89:3-4</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Acts 13:22-23</a:t>
                      </a:r>
                      <a:endParaRPr lang="en-US" sz="2000" b="0" dirty="0"/>
                    </a:p>
                  </a:txBody>
                  <a:tcPr/>
                </a:tc>
                <a:tc>
                  <a:txBody>
                    <a:bodyPr/>
                    <a:lstStyle/>
                    <a:p>
                      <a:r>
                        <a:rPr lang="en-US" sz="1800" kern="1200" dirty="0">
                          <a:solidFill>
                            <a:schemeClr val="tx1"/>
                          </a:solidFill>
                          <a:effectLst/>
                          <a:latin typeface="+mn-lt"/>
                          <a:ea typeface="ＭＳ Ｐゴシック" pitchFamily="-106" charset="-128"/>
                          <a:cs typeface="ＭＳ Ｐゴシック" pitchFamily="-106" charset="-128"/>
                        </a:rPr>
                        <a:t>Paul proclaims that from David’s line came the Savior, Jesus.</a:t>
                      </a:r>
                      <a:endParaRPr lang="en-US" dirty="0"/>
                    </a:p>
                  </a:txBody>
                  <a:tcPr/>
                </a:tc>
                <a:extLst>
                  <a:ext uri="{0D108BD9-81ED-4DB2-BD59-A6C34878D82A}">
                    <a16:rowId xmlns:a16="http://schemas.microsoft.com/office/drawing/2014/main" val="1190717383"/>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Psalm 2:6-9</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Acts 13:33; Hebrews 1:5</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ＭＳ Ｐゴシック" pitchFamily="-106" charset="-128"/>
                          <a:cs typeface="ＭＳ Ｐゴシック" pitchFamily="-106" charset="-128"/>
                        </a:rPr>
                        <a:t>God’s declaration “You are my Son” identifies Jesus as the divine heir and King.</a:t>
                      </a:r>
                    </a:p>
                  </a:txBody>
                  <a:tcPr/>
                </a:tc>
                <a:extLst>
                  <a:ext uri="{0D108BD9-81ED-4DB2-BD59-A6C34878D82A}">
                    <a16:rowId xmlns:a16="http://schemas.microsoft.com/office/drawing/2014/main" val="2333243191"/>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Psalm 110:1</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Matthew 22:41-45; Acts 2:34-36</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ＭＳ Ｐゴシック" pitchFamily="-106" charset="-128"/>
                          <a:cs typeface="ＭＳ Ｐゴシック" pitchFamily="-106" charset="-128"/>
                        </a:rPr>
                        <a:t>Jesus is David’s Lord, exalted at God’s right hand.</a:t>
                      </a:r>
                    </a:p>
                  </a:txBody>
                  <a:tcPr/>
                </a:tc>
                <a:extLst>
                  <a:ext uri="{0D108BD9-81ED-4DB2-BD59-A6C34878D82A}">
                    <a16:rowId xmlns:a16="http://schemas.microsoft.com/office/drawing/2014/main" val="4249140377"/>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Psalm 118:22-26</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Matthew 21:9; Acts 4:11</a:t>
                      </a:r>
                      <a:endParaRPr lang="en-US" sz="20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effectLst/>
                          <a:latin typeface="+mn-lt"/>
                          <a:ea typeface="ＭＳ Ｐゴシック" pitchFamily="-106" charset="-128"/>
                          <a:cs typeface="ＭＳ Ｐゴシック" pitchFamily="-106" charset="-128"/>
                        </a:rPr>
                        <a:t>The rejected stone (Messiah) becomes the cornerstone.</a:t>
                      </a:r>
                    </a:p>
                  </a:txBody>
                  <a:tcPr/>
                </a:tc>
                <a:extLst>
                  <a:ext uri="{0D108BD9-81ED-4DB2-BD59-A6C34878D82A}">
                    <a16:rowId xmlns:a16="http://schemas.microsoft.com/office/drawing/2014/main" val="402117839"/>
                  </a:ext>
                </a:extLst>
              </a:tr>
              <a:tr h="370840">
                <a:tc>
                  <a:txBody>
                    <a:bodyPr/>
                    <a:lstStyle/>
                    <a:p>
                      <a:r>
                        <a:rPr lang="en-US" sz="2000" kern="1200" dirty="0">
                          <a:solidFill>
                            <a:schemeClr val="tx1"/>
                          </a:solidFill>
                          <a:effectLst/>
                          <a:latin typeface="+mn-lt"/>
                          <a:ea typeface="ＭＳ Ｐゴシック" pitchFamily="-106" charset="-128"/>
                          <a:cs typeface="ＭＳ Ｐゴシック" pitchFamily="-106" charset="-128"/>
                        </a:rPr>
                        <a:t>Isaiah 9:6-7</a:t>
                      </a:r>
                      <a:endParaRPr lang="en-US" sz="2000" b="1" dirty="0"/>
                    </a:p>
                  </a:txBody>
                  <a:tcPr/>
                </a:tc>
                <a:tc>
                  <a:txBody>
                    <a:bodyPr/>
                    <a:lstStyle/>
                    <a:p>
                      <a:r>
                        <a:rPr lang="en-US" sz="2000" b="0" kern="1200" dirty="0">
                          <a:solidFill>
                            <a:schemeClr val="tx1"/>
                          </a:solidFill>
                          <a:effectLst/>
                          <a:latin typeface="+mn-lt"/>
                          <a:ea typeface="ＭＳ Ｐゴシック" pitchFamily="-106" charset="-128"/>
                          <a:cs typeface="ＭＳ Ｐゴシック" pitchFamily="-106" charset="-128"/>
                        </a:rPr>
                        <a:t>Luke 2:11; Revelation 11:15</a:t>
                      </a:r>
                      <a:endParaRPr lang="en-US" sz="2000" b="0" dirty="0"/>
                    </a:p>
                  </a:txBody>
                  <a:tcPr/>
                </a:tc>
                <a:tc>
                  <a:txBody>
                    <a:bodyPr/>
                    <a:lstStyle/>
                    <a:p>
                      <a:r>
                        <a:rPr lang="en-US" sz="1800" kern="1200" dirty="0">
                          <a:solidFill>
                            <a:schemeClr val="tx1"/>
                          </a:solidFill>
                          <a:effectLst/>
                          <a:latin typeface="+mn-lt"/>
                          <a:ea typeface="ＭＳ Ｐゴシック" pitchFamily="-106" charset="-128"/>
                          <a:cs typeface="ＭＳ Ｐゴシック" pitchFamily="-106" charset="-128"/>
                        </a:rPr>
                        <a:t>Jesus, born as King, will reign forever as “Prince of Peace.”</a:t>
                      </a:r>
                      <a:endParaRPr lang="en-US" dirty="0"/>
                    </a:p>
                  </a:txBody>
                  <a:tcPr/>
                </a:tc>
                <a:extLst>
                  <a:ext uri="{0D108BD9-81ED-4DB2-BD59-A6C34878D82A}">
                    <a16:rowId xmlns:a16="http://schemas.microsoft.com/office/drawing/2014/main" val="1621793254"/>
                  </a:ext>
                </a:extLst>
              </a:tr>
            </a:tbl>
          </a:graphicData>
        </a:graphic>
      </p:graphicFrame>
      <p:sp>
        <p:nvSpPr>
          <p:cNvPr id="6" name="Title 1">
            <a:extLst>
              <a:ext uri="{FF2B5EF4-FFF2-40B4-BE49-F238E27FC236}">
                <a16:creationId xmlns:a16="http://schemas.microsoft.com/office/drawing/2014/main" id="{BBF2D190-C282-0DBD-CA96-EC2E9F1230B3}"/>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God’s Character Revealed - in Jesus the Christ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48909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9228-8411-2EC3-7CE1-EB7252C94D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BEE45E-2145-82FA-434B-AB5E62EE4C8F}"/>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Gospel</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8BF7D094-8EBD-8A98-A206-37280D070A83}"/>
              </a:ext>
            </a:extLst>
          </p:cNvPr>
          <p:cNvSpPr txBox="1"/>
          <p:nvPr/>
        </p:nvSpPr>
        <p:spPr>
          <a:xfrm>
            <a:off x="381000" y="1143000"/>
            <a:ext cx="8534400" cy="5755422"/>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Matthew 1:1</a:t>
            </a:r>
            <a:r>
              <a:rPr lang="en-US" sz="1600" dirty="0">
                <a:ea typeface="ＭＳ Ｐゴシック" pitchFamily="-106" charset="-128"/>
                <a:cs typeface="ＭＳ Ｐゴシック" pitchFamily="-106" charset="-128"/>
              </a:rPr>
              <a:t>  Opens the New Testament by rooting Jesus in </a:t>
            </a:r>
            <a:r>
              <a:rPr lang="en-US" sz="1600" b="1" dirty="0">
                <a:ea typeface="ＭＳ Ｐゴシック" pitchFamily="-106" charset="-128"/>
                <a:cs typeface="ＭＳ Ｐゴシック" pitchFamily="-106" charset="-128"/>
              </a:rPr>
              <a:t>David’s royal line</a:t>
            </a:r>
            <a:r>
              <a:rPr lang="en-US" sz="1600" dirty="0">
                <a:ea typeface="ＭＳ Ｐゴシック" pitchFamily="-106" charset="-128"/>
                <a:cs typeface="ＭＳ Ｐゴシック" pitchFamily="-106" charset="-128"/>
              </a:rPr>
              <a:t>, affirming that He is the promised heir to the Davidic throne.</a:t>
            </a:r>
          </a:p>
          <a:p>
            <a:pPr lvl="1"/>
            <a:r>
              <a:rPr lang="en-US" sz="1600" i="1" dirty="0">
                <a:ea typeface="ＭＳ Ｐゴシック" pitchFamily="-106" charset="-128"/>
                <a:cs typeface="ＭＳ Ｐゴシック" pitchFamily="-106" charset="-128"/>
              </a:rPr>
              <a:t>“The book of the genealogy of Jesus Christ, the son of David, the son of Abraham.”</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Matthew 9:27; 12:23; 15:22; 20:30-31; 21:9,15</a:t>
            </a:r>
            <a:r>
              <a:rPr lang="en-US" sz="1600" dirty="0">
                <a:ea typeface="ＭＳ Ｐゴシック" pitchFamily="-106" charset="-128"/>
                <a:cs typeface="ＭＳ Ｐゴシック" pitchFamily="-106" charset="-128"/>
              </a:rPr>
              <a:t>  The title </a:t>
            </a:r>
            <a:r>
              <a:rPr lang="en-US" sz="1600" b="1" dirty="0">
                <a:ea typeface="ＭＳ Ｐゴシック" pitchFamily="-106" charset="-128"/>
                <a:cs typeface="ＭＳ Ｐゴシック" pitchFamily="-106" charset="-128"/>
              </a:rPr>
              <a:t>“Son of David”</a:t>
            </a:r>
            <a:r>
              <a:rPr lang="en-US" sz="1600" dirty="0">
                <a:ea typeface="ＭＳ Ｐゴシック" pitchFamily="-106" charset="-128"/>
                <a:cs typeface="ＭＳ Ｐゴシック" pitchFamily="-106" charset="-128"/>
              </a:rPr>
              <a:t> is a public recognition that Jesus is the awaited </a:t>
            </a:r>
            <a:r>
              <a:rPr lang="en-US" sz="1600" b="1" dirty="0">
                <a:ea typeface="ＭＳ Ｐゴシック" pitchFamily="-106" charset="-128"/>
                <a:cs typeface="ＭＳ Ｐゴシック" pitchFamily="-106" charset="-128"/>
              </a:rPr>
              <a:t>Messianic King</a:t>
            </a:r>
            <a:r>
              <a:rPr lang="en-US" sz="1600" dirty="0">
                <a:ea typeface="ＭＳ Ｐゴシック" pitchFamily="-106" charset="-128"/>
                <a:cs typeface="ＭＳ Ｐゴシック" pitchFamily="-106" charset="-128"/>
              </a:rPr>
              <a:t> promised to David (2 Sam. 7:12-16; Isa. 9:7).</a:t>
            </a:r>
          </a:p>
          <a:p>
            <a:pPr lvl="1"/>
            <a:r>
              <a:rPr lang="en-US" sz="1600" i="1" dirty="0">
                <a:ea typeface="ＭＳ Ｐゴシック" pitchFamily="-106" charset="-128"/>
                <a:cs typeface="ＭＳ Ｐゴシック" pitchFamily="-106" charset="-128"/>
              </a:rPr>
              <a:t>“Son of David, have mercy on us!”  “Hosanna to the Son of David!”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Matthew 22:41-45 / Mark 12:35-37 / Luke 20:41-44</a:t>
            </a:r>
            <a:r>
              <a:rPr lang="en-US" sz="1600" dirty="0">
                <a:ea typeface="ＭＳ Ｐゴシック" pitchFamily="-106" charset="-128"/>
                <a:cs typeface="ＭＳ Ｐゴシック" pitchFamily="-106" charset="-128"/>
              </a:rPr>
              <a:t>  Jesus cites </a:t>
            </a:r>
            <a:r>
              <a:rPr lang="en-US" sz="1600" b="1" dirty="0">
                <a:ea typeface="ＭＳ Ｐゴシック" pitchFamily="-106" charset="-128"/>
                <a:cs typeface="ＭＳ Ｐゴシック" pitchFamily="-106" charset="-128"/>
              </a:rPr>
              <a:t>Psalm 110:1</a:t>
            </a:r>
            <a:r>
              <a:rPr lang="en-US" sz="1600" dirty="0">
                <a:ea typeface="ＭＳ Ｐゴシック" pitchFamily="-106" charset="-128"/>
                <a:cs typeface="ＭＳ Ｐゴシック" pitchFamily="-106" charset="-128"/>
              </a:rPr>
              <a:t>, revealing that the Messiah is </a:t>
            </a:r>
            <a:r>
              <a:rPr lang="en-US" sz="1600" b="1" dirty="0">
                <a:ea typeface="ＭＳ Ｐゴシック" pitchFamily="-106" charset="-128"/>
                <a:cs typeface="ＭＳ Ｐゴシック" pitchFamily="-106" charset="-128"/>
              </a:rPr>
              <a:t>David’s Lord as well as his Son</a:t>
            </a:r>
            <a:r>
              <a:rPr lang="en-US" sz="1600" dirty="0">
                <a:ea typeface="ＭＳ Ｐゴシック" pitchFamily="-106" charset="-128"/>
                <a:cs typeface="ＭＳ Ｐゴシック" pitchFamily="-106" charset="-128"/>
              </a:rPr>
              <a:t>, showing His divine kingship.</a:t>
            </a:r>
          </a:p>
          <a:p>
            <a:pPr lvl="1"/>
            <a:r>
              <a:rPr lang="en-US" sz="1600" i="1" dirty="0">
                <a:ea typeface="ＭＳ Ｐゴシック" pitchFamily="-106" charset="-128"/>
                <a:cs typeface="ＭＳ Ｐゴシック" pitchFamily="-106" charset="-128"/>
              </a:rPr>
              <a:t>“How is it then that David, speaking by the Spirit, calls him ‘Lord’?”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Luke 1:30-33</a:t>
            </a:r>
            <a:r>
              <a:rPr lang="en-US" sz="1600" dirty="0">
                <a:ea typeface="ＭＳ Ｐゴシック" pitchFamily="-106" charset="-128"/>
                <a:cs typeface="ＭＳ Ｐゴシック" pitchFamily="-106" charset="-128"/>
              </a:rPr>
              <a:t>  Gabriel directly announces the </a:t>
            </a:r>
            <a:r>
              <a:rPr lang="en-US" sz="1600" b="1" dirty="0">
                <a:ea typeface="ＭＳ Ｐゴシック" pitchFamily="-106" charset="-128"/>
                <a:cs typeface="ＭＳ Ｐゴシック" pitchFamily="-106" charset="-128"/>
              </a:rPr>
              <a:t>Davidic Covenant’s fulfillment</a:t>
            </a:r>
            <a:r>
              <a:rPr lang="en-US" sz="1600" dirty="0">
                <a:ea typeface="ＭＳ Ｐゴシック" pitchFamily="-106" charset="-128"/>
                <a:cs typeface="ＭＳ Ｐゴシック" pitchFamily="-106" charset="-128"/>
              </a:rPr>
              <a:t> in Jesus. Echoes 2 Samuel 7:13-16 and Isaiah 9:7 verbatim.</a:t>
            </a:r>
          </a:p>
          <a:p>
            <a:pPr lvl="1"/>
            <a:r>
              <a:rPr lang="en-US" sz="1600" i="1" dirty="0">
                <a:ea typeface="ＭＳ Ｐゴシック" pitchFamily="-106" charset="-128"/>
                <a:cs typeface="ＭＳ Ｐゴシック" pitchFamily="-106" charset="-128"/>
              </a:rPr>
              <a:t>“The Lord God will give him the throne of his father David, and he will reign over the house of Jacob forever; his kingdom will never end.”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Luke 1:68-69</a:t>
            </a:r>
            <a:r>
              <a:rPr lang="en-US" sz="1600" b="1" dirty="0">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Zechariah prophesies that Jesus’ coming is the realization of God’s </a:t>
            </a:r>
            <a:r>
              <a:rPr lang="en-US" sz="1600" b="1" dirty="0">
                <a:ea typeface="ＭＳ Ｐゴシック" pitchFamily="-106" charset="-128"/>
                <a:cs typeface="ＭＳ Ｐゴシック" pitchFamily="-106" charset="-128"/>
              </a:rPr>
              <a:t>promise to David</a:t>
            </a:r>
            <a:r>
              <a:rPr lang="en-US" sz="1600" dirty="0">
                <a:ea typeface="ＭＳ Ｐゴシック" pitchFamily="-106" charset="-128"/>
                <a:cs typeface="ＭＳ Ｐゴシック" pitchFamily="-106" charset="-128"/>
              </a:rPr>
              <a:t>.</a:t>
            </a:r>
          </a:p>
          <a:p>
            <a:pPr lvl="1"/>
            <a:r>
              <a:rPr lang="en-US" sz="1600" i="1" dirty="0">
                <a:ea typeface="ＭＳ Ｐゴシック" pitchFamily="-106" charset="-128"/>
                <a:cs typeface="ＭＳ Ｐゴシック" pitchFamily="-106" charset="-128"/>
              </a:rPr>
              <a:t>“He has raised up a horn of salvation for us in the house of his servant David.”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Luke 2:4-11</a:t>
            </a:r>
            <a:r>
              <a:rPr lang="en-US" sz="1600" b="1" dirty="0">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Bethlehem’s mention links Jesus’ birth to </a:t>
            </a:r>
            <a:r>
              <a:rPr lang="en-US" sz="1600" b="1" dirty="0">
                <a:ea typeface="ＭＳ Ｐゴシック" pitchFamily="-106" charset="-128"/>
                <a:cs typeface="ＭＳ Ｐゴシック" pitchFamily="-106" charset="-128"/>
              </a:rPr>
              <a:t>David’s lineage and hometown</a:t>
            </a:r>
            <a:r>
              <a:rPr lang="en-US" sz="1600" dirty="0">
                <a:ea typeface="ＭＳ Ｐゴシック" pitchFamily="-106" charset="-128"/>
                <a:cs typeface="ＭＳ Ｐゴシック" pitchFamily="-106" charset="-128"/>
              </a:rPr>
              <a:t>, fulfilling </a:t>
            </a:r>
            <a:r>
              <a:rPr lang="en-US" sz="1600" b="1" dirty="0">
                <a:ea typeface="ＭＳ Ｐゴシック" pitchFamily="-106" charset="-128"/>
                <a:cs typeface="ＭＳ Ｐゴシック" pitchFamily="-106" charset="-128"/>
              </a:rPr>
              <a:t>Micah 5:2</a:t>
            </a:r>
            <a:r>
              <a:rPr lang="en-US" sz="1600" dirty="0">
                <a:ea typeface="ＭＳ Ｐゴシック" pitchFamily="-106" charset="-128"/>
                <a:cs typeface="ＭＳ Ｐゴシック" pitchFamily="-106" charset="-128"/>
              </a:rPr>
              <a:t> and God’s covenantal promise.</a:t>
            </a:r>
          </a:p>
          <a:p>
            <a:pPr lvl="1"/>
            <a:r>
              <a:rPr lang="en-US" sz="1600" i="1" dirty="0">
                <a:ea typeface="ＭＳ Ｐゴシック" pitchFamily="-106" charset="-128"/>
                <a:cs typeface="ＭＳ Ｐゴシック" pitchFamily="-106" charset="-128"/>
              </a:rPr>
              <a:t>“Joseph went up … to Bethlehem, the town of David… Today in the town of David a Savior has been born to you; he is Christ the Lord.”</a:t>
            </a:r>
            <a:endParaRPr lang="en-US" sz="1600" dirty="0">
              <a:ea typeface="ＭＳ Ｐゴシック" pitchFamily="-106" charset="-128"/>
              <a:cs typeface="ＭＳ Ｐゴシック" pitchFamily="-106" charset="-128"/>
            </a:endParaRPr>
          </a:p>
          <a:p>
            <a:r>
              <a:rPr lang="en-US" sz="1600" b="1" u="sng" dirty="0">
                <a:ea typeface="ＭＳ Ｐゴシック" pitchFamily="-106" charset="-128"/>
                <a:cs typeface="ＭＳ Ｐゴシック" pitchFamily="-106" charset="-128"/>
              </a:rPr>
              <a:t>John 7:42</a:t>
            </a:r>
            <a:r>
              <a:rPr lang="en-US" sz="1600" b="1" dirty="0">
                <a:ea typeface="ＭＳ Ｐゴシック" pitchFamily="-106" charset="-128"/>
                <a:cs typeface="ＭＳ Ｐゴシック" pitchFamily="-106" charset="-128"/>
              </a:rPr>
              <a:t>  </a:t>
            </a:r>
            <a:r>
              <a:rPr lang="en-US" sz="1600" dirty="0">
                <a:ea typeface="ＭＳ Ｐゴシック" pitchFamily="-106" charset="-128"/>
                <a:cs typeface="ＭＳ Ｐゴシック" pitchFamily="-106" charset="-128"/>
              </a:rPr>
              <a:t>Even the crowds recognized that </a:t>
            </a:r>
            <a:r>
              <a:rPr lang="en-US" sz="1600" b="1" dirty="0">
                <a:ea typeface="ＭＳ Ｐゴシック" pitchFamily="-106" charset="-128"/>
                <a:cs typeface="ＭＳ Ｐゴシック" pitchFamily="-106" charset="-128"/>
              </a:rPr>
              <a:t>Messiah must come from David’s line</a:t>
            </a:r>
            <a:r>
              <a:rPr lang="en-US" sz="1600" dirty="0">
                <a:ea typeface="ＭＳ Ｐゴシック" pitchFamily="-106" charset="-128"/>
                <a:cs typeface="ＭＳ Ｐゴシック" pitchFamily="-106" charset="-128"/>
              </a:rPr>
              <a:t>, showing common knowledge of the covenant expectation.</a:t>
            </a:r>
          </a:p>
        </p:txBody>
      </p:sp>
    </p:spTree>
    <p:extLst>
      <p:ext uri="{BB962C8B-B14F-4D97-AF65-F5344CB8AC3E}">
        <p14:creationId xmlns:p14="http://schemas.microsoft.com/office/powerpoint/2010/main" val="29082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Effect transition="in" filter="fade">
                                      <p:cBhvr>
                                        <p:cTn id="67" dur="1000"/>
                                        <p:tgtEl>
                                          <p:spTgt spid="3">
                                            <p:txEl>
                                              <p:pRg st="10" end="10"/>
                                            </p:txEl>
                                          </p:spTgt>
                                        </p:tgtEl>
                                      </p:cBhvr>
                                    </p:animEffect>
                                    <p:anim calcmode="lin" valueType="num">
                                      <p:cBhvr>
                                        <p:cTn id="68"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9"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3">
                                            <p:txEl>
                                              <p:pRg st="11" end="11"/>
                                            </p:txEl>
                                          </p:spTgt>
                                        </p:tgtEl>
                                        <p:attrNameLst>
                                          <p:attrName>style.visibility</p:attrName>
                                        </p:attrNameLst>
                                      </p:cBhvr>
                                      <p:to>
                                        <p:strVal val="visible"/>
                                      </p:to>
                                    </p:set>
                                    <p:animEffect transition="in" filter="fade">
                                      <p:cBhvr>
                                        <p:cTn id="72" dur="1000"/>
                                        <p:tgtEl>
                                          <p:spTgt spid="3">
                                            <p:txEl>
                                              <p:pRg st="11" end="11"/>
                                            </p:txEl>
                                          </p:spTgt>
                                        </p:tgtEl>
                                      </p:cBhvr>
                                    </p:animEffect>
                                    <p:anim calcmode="lin" valueType="num">
                                      <p:cBhvr>
                                        <p:cTn id="73"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74"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Effect transition="in" filter="fade">
                                      <p:cBhvr>
                                        <p:cTn id="79" dur="1000"/>
                                        <p:tgtEl>
                                          <p:spTgt spid="3">
                                            <p:txEl>
                                              <p:pRg st="12" end="12"/>
                                            </p:txEl>
                                          </p:spTgt>
                                        </p:tgtEl>
                                      </p:cBhvr>
                                    </p:animEffect>
                                    <p:anim calcmode="lin" valueType="num">
                                      <p:cBhvr>
                                        <p:cTn id="80"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81" dur="1000" fill="hold"/>
                                        <p:tgtEl>
                                          <p:spTgt spid="3">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AB2F-B19D-9199-21F3-16E45BC87F35}"/>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1A9F55D-B12D-169D-8467-BC45D8823CF1}"/>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Acts</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DDABF9B9-EEB6-31FB-5655-0BA6B252A2EB}"/>
              </a:ext>
            </a:extLst>
          </p:cNvPr>
          <p:cNvSpPr txBox="1"/>
          <p:nvPr/>
        </p:nvSpPr>
        <p:spPr>
          <a:xfrm>
            <a:off x="381000" y="990600"/>
            <a:ext cx="8534400" cy="5909310"/>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Acts 2:29-36</a:t>
            </a:r>
            <a:r>
              <a:rPr lang="en-US" dirty="0">
                <a:ea typeface="ＭＳ Ｐゴシック" pitchFamily="-106" charset="-128"/>
                <a:cs typeface="ＭＳ Ｐゴシック" pitchFamily="-106" charset="-128"/>
              </a:rPr>
              <a:t>  Peter explicitly references </a:t>
            </a:r>
            <a:r>
              <a:rPr lang="en-US" b="1" dirty="0">
                <a:ea typeface="ＭＳ Ｐゴシック" pitchFamily="-106" charset="-128"/>
                <a:cs typeface="ＭＳ Ｐゴシック" pitchFamily="-106" charset="-128"/>
              </a:rPr>
              <a:t>the oath to David</a:t>
            </a:r>
            <a:r>
              <a:rPr lang="en-US" dirty="0">
                <a:ea typeface="ＭＳ Ｐゴシック" pitchFamily="-106" charset="-128"/>
                <a:cs typeface="ＭＳ Ｐゴシック" pitchFamily="-106" charset="-128"/>
              </a:rPr>
              <a:t> (2 Samuel 7), declaring that it is fulfilled in Jesus’ </a:t>
            </a:r>
            <a:r>
              <a:rPr lang="en-US" b="1" dirty="0">
                <a:ea typeface="ＭＳ Ｐゴシック" pitchFamily="-106" charset="-128"/>
                <a:cs typeface="ＭＳ Ｐゴシック" pitchFamily="-106" charset="-128"/>
              </a:rPr>
              <a:t>resurrection and exaltation</a:t>
            </a:r>
            <a:r>
              <a:rPr lang="en-US" dirty="0">
                <a:ea typeface="ＭＳ Ｐゴシック" pitchFamily="-106" charset="-128"/>
                <a:cs typeface="ＭＳ Ｐゴシック" pitchFamily="-106" charset="-128"/>
              </a:rPr>
              <a:t>.</a:t>
            </a:r>
          </a:p>
          <a:p>
            <a:pPr lvl="1"/>
            <a:r>
              <a:rPr lang="en-US" i="1" dirty="0">
                <a:ea typeface="ＭＳ Ｐゴシック" pitchFamily="-106" charset="-128"/>
                <a:cs typeface="ＭＳ Ｐゴシック" pitchFamily="-106" charset="-128"/>
              </a:rPr>
              <a:t>“God had sworn an oath to him that he would place one of his descendants on his throne… God has made this Jesus, whom you crucified, both Lord and Christ.”</a:t>
            </a:r>
          </a:p>
          <a:p>
            <a:r>
              <a:rPr lang="en-US" b="1" u="sng" dirty="0">
                <a:ea typeface="ＭＳ Ｐゴシック" pitchFamily="-106" charset="-128"/>
                <a:cs typeface="ＭＳ Ｐゴシック" pitchFamily="-106" charset="-128"/>
              </a:rPr>
              <a:t>Acts 7:45-46</a:t>
            </a:r>
            <a:r>
              <a:rPr lang="en-US" dirty="0">
                <a:ea typeface="ＭＳ Ｐゴシック" pitchFamily="-106" charset="-128"/>
                <a:cs typeface="ＭＳ Ｐゴシック" pitchFamily="-106" charset="-128"/>
              </a:rPr>
              <a:t>  Stephen recalls David’s role in God’s redemptive plan - building context for </a:t>
            </a:r>
            <a:r>
              <a:rPr lang="en-US" b="1" dirty="0">
                <a:ea typeface="ＭＳ Ｐゴシック" pitchFamily="-106" charset="-128"/>
                <a:cs typeface="ＭＳ Ｐゴシック" pitchFamily="-106" charset="-128"/>
              </a:rPr>
              <a:t>God’s covenant promise of an everlasting house</a:t>
            </a:r>
            <a:r>
              <a:rPr lang="en-US" dirty="0">
                <a:ea typeface="ＭＳ Ｐゴシック" pitchFamily="-106" charset="-128"/>
                <a:cs typeface="ＭＳ Ｐゴシック" pitchFamily="-106" charset="-128"/>
              </a:rPr>
              <a:t>.</a:t>
            </a:r>
          </a:p>
          <a:p>
            <a:pPr lvl="1"/>
            <a:r>
              <a:rPr lang="en-US" i="1" dirty="0">
                <a:ea typeface="ＭＳ Ｐゴシック" pitchFamily="-106" charset="-128"/>
                <a:cs typeface="ＭＳ Ｐゴシック" pitchFamily="-106" charset="-128"/>
              </a:rPr>
              <a:t>“David … found favor in God’s sight and asked that he might find a dwelling place for the God of Jacob.”</a:t>
            </a:r>
          </a:p>
          <a:p>
            <a:r>
              <a:rPr lang="en-US" b="1" u="sng" dirty="0">
                <a:ea typeface="ＭＳ Ｐゴシック" pitchFamily="-106" charset="-128"/>
                <a:cs typeface="ＭＳ Ｐゴシック" pitchFamily="-106" charset="-128"/>
              </a:rPr>
              <a:t>Acts 13:22-23</a:t>
            </a:r>
            <a:r>
              <a:rPr lang="en-US" dirty="0">
                <a:ea typeface="ＭＳ Ｐゴシック" pitchFamily="-106" charset="-128"/>
                <a:cs typeface="ＭＳ Ｐゴシック" pitchFamily="-106" charset="-128"/>
              </a:rPr>
              <a:t>  Paul explicitly ties </a:t>
            </a:r>
            <a:r>
              <a:rPr lang="en-US" b="1" dirty="0">
                <a:ea typeface="ＭＳ Ｐゴシック" pitchFamily="-106" charset="-128"/>
                <a:cs typeface="ＭＳ Ｐゴシック" pitchFamily="-106" charset="-128"/>
              </a:rPr>
              <a:t>the promise to David</a:t>
            </a:r>
            <a:r>
              <a:rPr lang="en-US" dirty="0">
                <a:ea typeface="ＭＳ Ｐゴシック" pitchFamily="-106" charset="-128"/>
                <a:cs typeface="ＭＳ Ｐゴシック" pitchFamily="-106" charset="-128"/>
              </a:rPr>
              <a:t> with the arrival of Jesus, affirming continuity from covenant to Christ.</a:t>
            </a:r>
          </a:p>
          <a:p>
            <a:pPr lvl="1"/>
            <a:r>
              <a:rPr lang="en-US" i="1" dirty="0">
                <a:ea typeface="ＭＳ Ｐゴシック" pitchFamily="-106" charset="-128"/>
                <a:cs typeface="ＭＳ Ｐゴシック" pitchFamily="-106" charset="-128"/>
              </a:rPr>
              <a:t>“From this man’s descendants God has brought to Israel the Savior Jesus, as he promised.”</a:t>
            </a:r>
          </a:p>
          <a:p>
            <a:r>
              <a:rPr lang="en-US" b="1" u="sng" dirty="0">
                <a:ea typeface="ＭＳ Ｐゴシック" pitchFamily="-106" charset="-128"/>
                <a:cs typeface="ＭＳ Ｐゴシック" pitchFamily="-106" charset="-128"/>
              </a:rPr>
              <a:t>Acts 13:32-34</a:t>
            </a:r>
            <a:r>
              <a:rPr lang="en-US" dirty="0">
                <a:ea typeface="ＭＳ Ｐゴシック" pitchFamily="-106" charset="-128"/>
                <a:cs typeface="ＭＳ Ｐゴシック" pitchFamily="-106" charset="-128"/>
              </a:rPr>
              <a:t>  Paul quotes </a:t>
            </a:r>
            <a:r>
              <a:rPr lang="en-US" b="1" dirty="0">
                <a:ea typeface="ＭＳ Ｐゴシック" pitchFamily="-106" charset="-128"/>
                <a:cs typeface="ＭＳ Ｐゴシック" pitchFamily="-106" charset="-128"/>
              </a:rPr>
              <a:t>Psalm 2</a:t>
            </a:r>
            <a:r>
              <a:rPr lang="en-US" dirty="0">
                <a:ea typeface="ＭＳ Ｐゴシック" pitchFamily="-106" charset="-128"/>
                <a:cs typeface="ＭＳ Ｐゴシック" pitchFamily="-106" charset="-128"/>
              </a:rPr>
              <a:t> and </a:t>
            </a:r>
            <a:r>
              <a:rPr lang="en-US" b="1" dirty="0">
                <a:ea typeface="ＭＳ Ｐゴシック" pitchFamily="-106" charset="-128"/>
                <a:cs typeface="ＭＳ Ｐゴシック" pitchFamily="-106" charset="-128"/>
              </a:rPr>
              <a:t>Isaiah 55:3</a:t>
            </a:r>
            <a:r>
              <a:rPr lang="en-US" dirty="0">
                <a:ea typeface="ＭＳ Ｐゴシック" pitchFamily="-106" charset="-128"/>
                <a:cs typeface="ＭＳ Ｐゴシック" pitchFamily="-106" charset="-128"/>
              </a:rPr>
              <a:t>, identifying Jesus’ </a:t>
            </a:r>
            <a:r>
              <a:rPr lang="en-US" b="1" dirty="0">
                <a:ea typeface="ＭＳ Ｐゴシック" pitchFamily="-106" charset="-128"/>
                <a:cs typeface="ＭＳ Ｐゴシック" pitchFamily="-106" charset="-128"/>
              </a:rPr>
              <a:t>resurrection as the confirmation</a:t>
            </a:r>
            <a:r>
              <a:rPr lang="en-US" dirty="0">
                <a:ea typeface="ＭＳ Ｐゴシック" pitchFamily="-106" charset="-128"/>
                <a:cs typeface="ＭＳ Ｐゴシック" pitchFamily="-106" charset="-128"/>
              </a:rPr>
              <a:t> of God’s “sure mercies of David.”</a:t>
            </a:r>
          </a:p>
          <a:p>
            <a:pPr lvl="1"/>
            <a:r>
              <a:rPr lang="en-US" i="1" dirty="0">
                <a:ea typeface="ＭＳ Ｐゴシック" pitchFamily="-106" charset="-128"/>
                <a:cs typeface="ＭＳ Ｐゴシック" pitchFamily="-106" charset="-128"/>
              </a:rPr>
              <a:t>“What God promised to the fathers he has fulfilled to us their children by raising Jesus… as it is written in the second Psalm… ‘I will give you the holy and sure blessings of David.’”</a:t>
            </a:r>
          </a:p>
          <a:p>
            <a:r>
              <a:rPr lang="en-US" b="1" u="sng" dirty="0">
                <a:ea typeface="ＭＳ Ｐゴシック" pitchFamily="-106" charset="-128"/>
                <a:cs typeface="ＭＳ Ｐゴシック" pitchFamily="-106" charset="-128"/>
              </a:rPr>
              <a:t>Acts 15:15-17</a:t>
            </a:r>
            <a:r>
              <a:rPr lang="en-US" dirty="0">
                <a:ea typeface="ＭＳ Ｐゴシック" pitchFamily="-106" charset="-128"/>
                <a:cs typeface="ＭＳ Ｐゴシック" pitchFamily="-106" charset="-128"/>
              </a:rPr>
              <a:t>  James quotes </a:t>
            </a:r>
            <a:r>
              <a:rPr lang="en-US" b="1" dirty="0">
                <a:ea typeface="ＭＳ Ｐゴシック" pitchFamily="-106" charset="-128"/>
                <a:cs typeface="ＭＳ Ｐゴシック" pitchFamily="-106" charset="-128"/>
              </a:rPr>
              <a:t>Amos 9:11-12</a:t>
            </a:r>
            <a:r>
              <a:rPr lang="en-US" dirty="0">
                <a:ea typeface="ＭＳ Ｐゴシック" pitchFamily="-106" charset="-128"/>
                <a:cs typeface="ＭＳ Ｐゴシック" pitchFamily="-106" charset="-128"/>
              </a:rPr>
              <a:t> - “</a:t>
            </a:r>
            <a:r>
              <a:rPr lang="en-US" i="1" dirty="0">
                <a:ea typeface="ＭＳ Ｐゴシック" pitchFamily="-106" charset="-128"/>
                <a:cs typeface="ＭＳ Ｐゴシック" pitchFamily="-106" charset="-128"/>
              </a:rPr>
              <a:t>After this I will return and rebuild David’s fallen tent…</a:t>
            </a:r>
            <a:r>
              <a:rPr lang="en-US" dirty="0">
                <a:ea typeface="ＭＳ Ｐゴシック" pitchFamily="-106" charset="-128"/>
                <a:cs typeface="ＭＳ Ｐゴシック" pitchFamily="-106" charset="-128"/>
              </a:rPr>
              <a:t>”  The early Church sees Gentile inclusion as part of the </a:t>
            </a:r>
            <a:r>
              <a:rPr lang="en-US" b="1" dirty="0">
                <a:ea typeface="ＭＳ Ｐゴシック" pitchFamily="-106" charset="-128"/>
                <a:cs typeface="ＭＳ Ｐゴシック" pitchFamily="-106" charset="-128"/>
              </a:rPr>
              <a:t>restoration of David’s kingdom</a:t>
            </a:r>
            <a:r>
              <a:rPr lang="en-US" dirty="0">
                <a:ea typeface="ＭＳ Ｐゴシック" pitchFamily="-106" charset="-128"/>
                <a:cs typeface="ＭＳ Ｐゴシック" pitchFamily="-106" charset="-128"/>
              </a:rPr>
              <a:t> through Jesus the Messiah.</a:t>
            </a:r>
          </a:p>
        </p:txBody>
      </p:sp>
    </p:spTree>
    <p:extLst>
      <p:ext uri="{BB962C8B-B14F-4D97-AF65-F5344CB8AC3E}">
        <p14:creationId xmlns:p14="http://schemas.microsoft.com/office/powerpoint/2010/main" val="1215253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0D04-92D3-EF7B-FA93-31A779175A5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C084FA6-477C-B206-A7F1-6299D3B9EC90}"/>
              </a:ext>
            </a:extLst>
          </p:cNvPr>
          <p:cNvSpPr txBox="1">
            <a:spLocks/>
          </p:cNvSpPr>
          <p:nvPr/>
        </p:nvSpPr>
        <p:spPr bwMode="auto">
          <a:xfrm>
            <a:off x="2286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Davidic Covenant</a:t>
            </a:r>
            <a:br>
              <a:rPr lang="en-US" dirty="0"/>
            </a:br>
            <a:r>
              <a:rPr lang="en-US" sz="2400" dirty="0">
                <a:solidFill>
                  <a:schemeClr val="tx2">
                    <a:lumMod val="60000"/>
                    <a:lumOff val="40000"/>
                  </a:schemeClr>
                </a:solidFill>
              </a:rPr>
              <a:t>The </a:t>
            </a:r>
            <a:r>
              <a:rPr lang="en-US" sz="2400" u="sng" dirty="0">
                <a:solidFill>
                  <a:schemeClr val="tx2">
                    <a:lumMod val="60000"/>
                    <a:lumOff val="40000"/>
                  </a:schemeClr>
                </a:solidFill>
              </a:rPr>
              <a:t>Epistles</a:t>
            </a:r>
            <a:r>
              <a:rPr lang="en-US" sz="2400" dirty="0">
                <a:solidFill>
                  <a:schemeClr val="tx2">
                    <a:lumMod val="60000"/>
                    <a:lumOff val="40000"/>
                  </a:schemeClr>
                </a:solidFill>
              </a:rPr>
              <a:t> References</a:t>
            </a:r>
          </a:p>
        </p:txBody>
      </p:sp>
      <p:sp>
        <p:nvSpPr>
          <p:cNvPr id="3" name="TextBox 2">
            <a:extLst>
              <a:ext uri="{FF2B5EF4-FFF2-40B4-BE49-F238E27FC236}">
                <a16:creationId xmlns:a16="http://schemas.microsoft.com/office/drawing/2014/main" id="{8CD6E198-E377-7164-9A08-13EE322FF477}"/>
              </a:ext>
            </a:extLst>
          </p:cNvPr>
          <p:cNvSpPr txBox="1"/>
          <p:nvPr/>
        </p:nvSpPr>
        <p:spPr>
          <a:xfrm>
            <a:off x="228600" y="1131455"/>
            <a:ext cx="8686800" cy="5078313"/>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Romans 1:3-4</a:t>
            </a:r>
            <a:r>
              <a:rPr lang="en-US" dirty="0">
                <a:ea typeface="ＭＳ Ｐゴシック" pitchFamily="-106" charset="-128"/>
                <a:cs typeface="ＭＳ Ｐゴシック" pitchFamily="-106" charset="-128"/>
              </a:rPr>
              <a:t>  </a:t>
            </a:r>
            <a:r>
              <a:rPr lang="en-US" i="1" dirty="0">
                <a:ea typeface="ＭＳ Ｐゴシック" pitchFamily="-106" charset="-128"/>
                <a:cs typeface="ＭＳ Ｐゴシック" pitchFamily="-106" charset="-128"/>
              </a:rPr>
              <a:t>“Concerning his Son, who was descended from David according to the flesh and declared to be the Son of God in power by his resurrection.”</a:t>
            </a:r>
          </a:p>
          <a:p>
            <a:pPr lvl="1" fontAlgn="ctr"/>
            <a:r>
              <a:rPr lang="en-US" dirty="0">
                <a:ea typeface="ＭＳ Ｐゴシック" pitchFamily="-106" charset="-128"/>
                <a:cs typeface="ＭＳ Ｐゴシック" pitchFamily="-106" charset="-128"/>
              </a:rPr>
              <a:t>Paul links Jesus’ </a:t>
            </a:r>
            <a:r>
              <a:rPr lang="en-US" b="1" dirty="0">
                <a:ea typeface="ＭＳ Ｐゴシック" pitchFamily="-106" charset="-128"/>
                <a:cs typeface="ＭＳ Ｐゴシック" pitchFamily="-106" charset="-128"/>
              </a:rPr>
              <a:t>Davidic descent</a:t>
            </a:r>
            <a:r>
              <a:rPr lang="en-US" dirty="0">
                <a:ea typeface="ＭＳ Ｐゴシック" pitchFamily="-106" charset="-128"/>
                <a:cs typeface="ＭＳ Ｐゴシック" pitchFamily="-106" charset="-128"/>
              </a:rPr>
              <a:t> (fulfilling the covenant promise) with His divine sonship confirmed by resurrection.</a:t>
            </a:r>
          </a:p>
          <a:p>
            <a:r>
              <a:rPr lang="en-US" b="1" u="sng" dirty="0">
                <a:ea typeface="ＭＳ Ｐゴシック" pitchFamily="-106" charset="-128"/>
                <a:cs typeface="ＭＳ Ｐゴシック" pitchFamily="-106" charset="-128"/>
              </a:rPr>
              <a:t>Romans 15:12</a:t>
            </a:r>
            <a:r>
              <a:rPr lang="en-US" dirty="0">
                <a:ea typeface="ＭＳ Ｐゴシック" pitchFamily="-106" charset="-128"/>
                <a:cs typeface="ＭＳ Ｐゴシック" pitchFamily="-106" charset="-128"/>
              </a:rPr>
              <a:t>  Paul quotes </a:t>
            </a:r>
            <a:r>
              <a:rPr lang="en-US" b="1" dirty="0">
                <a:ea typeface="ＭＳ Ｐゴシック" pitchFamily="-106" charset="-128"/>
                <a:cs typeface="ＭＳ Ｐゴシック" pitchFamily="-106" charset="-128"/>
              </a:rPr>
              <a:t>Isaiah 11:10</a:t>
            </a:r>
            <a:r>
              <a:rPr lang="en-US" dirty="0">
                <a:ea typeface="ＭＳ Ｐゴシック" pitchFamily="-106" charset="-128"/>
                <a:cs typeface="ＭＳ Ｐゴシック" pitchFamily="-106" charset="-128"/>
              </a:rPr>
              <a:t> - </a:t>
            </a:r>
            <a:r>
              <a:rPr lang="en-US" i="1" dirty="0">
                <a:ea typeface="ＭＳ Ｐゴシック" pitchFamily="-106" charset="-128"/>
                <a:cs typeface="ＭＳ Ｐゴシック" pitchFamily="-106" charset="-128"/>
              </a:rPr>
              <a:t>“The Root of Jesse will spring up, one who will arise to rule over the nations.”</a:t>
            </a:r>
          </a:p>
          <a:p>
            <a:pPr lvl="1" fontAlgn="ctr"/>
            <a:r>
              <a:rPr lang="en-US" dirty="0">
                <a:ea typeface="ＭＳ Ｐゴシック" pitchFamily="-106" charset="-128"/>
                <a:cs typeface="ＭＳ Ｐゴシック" pitchFamily="-106" charset="-128"/>
              </a:rPr>
              <a:t>The </a:t>
            </a:r>
            <a:r>
              <a:rPr lang="en-US" b="1" dirty="0">
                <a:ea typeface="ＭＳ Ｐゴシック" pitchFamily="-106" charset="-128"/>
                <a:cs typeface="ＭＳ Ｐゴシック" pitchFamily="-106" charset="-128"/>
              </a:rPr>
              <a:t>Root of Jesse (David’s father)</a:t>
            </a:r>
            <a:r>
              <a:rPr lang="en-US" dirty="0">
                <a:ea typeface="ＭＳ Ｐゴシック" pitchFamily="-106" charset="-128"/>
                <a:cs typeface="ＭＳ Ｐゴシック" pitchFamily="-106" charset="-128"/>
              </a:rPr>
              <a:t> is a direct prophetic title for the Messiah, showing that Christ’s reign fulfills the Davidic hope.</a:t>
            </a:r>
          </a:p>
          <a:p>
            <a:r>
              <a:rPr lang="en-US" b="1" u="sng" dirty="0">
                <a:ea typeface="ＭＳ Ｐゴシック" pitchFamily="-106" charset="-128"/>
                <a:cs typeface="ＭＳ Ｐゴシック" pitchFamily="-106" charset="-128"/>
              </a:rPr>
              <a:t>2 Timothy 2:8</a:t>
            </a:r>
            <a:r>
              <a:rPr lang="en-US" dirty="0">
                <a:ea typeface="ＭＳ Ｐゴシック" pitchFamily="-106" charset="-128"/>
                <a:cs typeface="ＭＳ Ｐゴシック" pitchFamily="-106" charset="-128"/>
              </a:rPr>
              <a:t>  </a:t>
            </a:r>
            <a:r>
              <a:rPr lang="en-US" i="1" dirty="0">
                <a:ea typeface="ＭＳ Ｐゴシック" pitchFamily="-106" charset="-128"/>
                <a:cs typeface="ＭＳ Ｐゴシック" pitchFamily="-106" charset="-128"/>
              </a:rPr>
              <a:t>“Remember Jesus Christ, raised from the dead, descended from David. This is my gospel.”</a:t>
            </a:r>
          </a:p>
          <a:p>
            <a:pPr lvl="1" fontAlgn="ctr"/>
            <a:r>
              <a:rPr lang="en-US" dirty="0">
                <a:ea typeface="ＭＳ Ｐゴシック" pitchFamily="-106" charset="-128"/>
                <a:cs typeface="ＭＳ Ｐゴシック" pitchFamily="-106" charset="-128"/>
              </a:rPr>
              <a:t>The </a:t>
            </a:r>
            <a:r>
              <a:rPr lang="en-US" b="1" dirty="0">
                <a:ea typeface="ＭＳ Ｐゴシック" pitchFamily="-106" charset="-128"/>
                <a:cs typeface="ＭＳ Ｐゴシック" pitchFamily="-106" charset="-128"/>
              </a:rPr>
              <a:t>Davidic descent of Jesus</a:t>
            </a:r>
            <a:r>
              <a:rPr lang="en-US" dirty="0">
                <a:ea typeface="ＭＳ Ｐゴシック" pitchFamily="-106" charset="-128"/>
                <a:cs typeface="ＭＳ Ｐゴシック" pitchFamily="-106" charset="-128"/>
              </a:rPr>
              <a:t> is essential to the gospel itself - it testifies to God’s faithfulness to His covenant promise.</a:t>
            </a:r>
          </a:p>
          <a:p>
            <a:r>
              <a:rPr lang="en-US" b="1" u="sng" dirty="0">
                <a:ea typeface="ＭＳ Ｐゴシック" pitchFamily="-106" charset="-128"/>
                <a:cs typeface="ＭＳ Ｐゴシック" pitchFamily="-106" charset="-128"/>
              </a:rPr>
              <a:t>Hebrews 1:5</a:t>
            </a:r>
            <a:r>
              <a:rPr lang="en-US" dirty="0">
                <a:ea typeface="ＭＳ Ｐゴシック" pitchFamily="-106" charset="-128"/>
                <a:cs typeface="ＭＳ Ｐゴシック" pitchFamily="-106" charset="-128"/>
              </a:rPr>
              <a:t>  </a:t>
            </a:r>
            <a:r>
              <a:rPr lang="en-US" i="1" dirty="0">
                <a:ea typeface="ＭＳ Ｐゴシック" pitchFamily="-106" charset="-128"/>
                <a:cs typeface="ＭＳ Ｐゴシック" pitchFamily="-106" charset="-128"/>
              </a:rPr>
              <a:t>“You are my Son; today I have begotten you.” </a:t>
            </a:r>
            <a:r>
              <a:rPr lang="en-US" dirty="0">
                <a:ea typeface="ＭＳ Ｐゴシック" pitchFamily="-106" charset="-128"/>
                <a:cs typeface="ＭＳ Ｐゴシック" pitchFamily="-106" charset="-128"/>
              </a:rPr>
              <a:t>(Psalm 2:7)</a:t>
            </a:r>
          </a:p>
          <a:p>
            <a:pPr lvl="1" fontAlgn="ctr"/>
            <a:r>
              <a:rPr lang="en-US" dirty="0">
                <a:ea typeface="ＭＳ Ｐゴシック" pitchFamily="-106" charset="-128"/>
                <a:cs typeface="ＭＳ Ｐゴシック" pitchFamily="-106" charset="-128"/>
              </a:rPr>
              <a:t>Psalm 2 is a </a:t>
            </a:r>
            <a:r>
              <a:rPr lang="en-US" b="1" dirty="0">
                <a:ea typeface="ＭＳ Ｐゴシック" pitchFamily="-106" charset="-128"/>
                <a:cs typeface="ＭＳ Ｐゴシック" pitchFamily="-106" charset="-128"/>
              </a:rPr>
              <a:t>Davidic royal psalm</a:t>
            </a:r>
            <a:r>
              <a:rPr lang="en-US" dirty="0">
                <a:ea typeface="ＭＳ Ｐゴシック" pitchFamily="-106" charset="-128"/>
                <a:cs typeface="ＭＳ Ｐゴシック" pitchFamily="-106" charset="-128"/>
              </a:rPr>
              <a:t>, and the author of Hebrews applies it to Jesus’ exaltation - the true fulfillment of God’s covenant with David.</a:t>
            </a:r>
          </a:p>
          <a:p>
            <a:r>
              <a:rPr lang="en-US" b="1" u="sng" dirty="0">
                <a:ea typeface="ＭＳ Ｐゴシック" pitchFamily="-106" charset="-128"/>
                <a:cs typeface="ＭＳ Ｐゴシック" pitchFamily="-106" charset="-128"/>
              </a:rPr>
              <a:t>Hebrews 7:14</a:t>
            </a:r>
            <a:r>
              <a:rPr lang="en-US" dirty="0">
                <a:ea typeface="ＭＳ Ｐゴシック" pitchFamily="-106" charset="-128"/>
                <a:cs typeface="ＭＳ Ｐゴシック" pitchFamily="-106" charset="-128"/>
              </a:rPr>
              <a:t>  </a:t>
            </a:r>
            <a:r>
              <a:rPr lang="en-US" i="1" dirty="0">
                <a:ea typeface="ＭＳ Ｐゴシック" pitchFamily="-106" charset="-128"/>
                <a:cs typeface="ＭＳ Ｐゴシック" pitchFamily="-106" charset="-128"/>
              </a:rPr>
              <a:t>“It is evident that our Lord was descended from Judah.”</a:t>
            </a:r>
          </a:p>
          <a:p>
            <a:pPr lvl="1" fontAlgn="ctr"/>
            <a:r>
              <a:rPr lang="en-US" dirty="0">
                <a:ea typeface="ＭＳ Ｐゴシック" pitchFamily="-106" charset="-128"/>
                <a:cs typeface="ＭＳ Ｐゴシック" pitchFamily="-106" charset="-128"/>
              </a:rPr>
              <a:t>Affirms Jesus’ tribal lineage from Judah - the same line from which David came (Genesis 49:10), verifying </a:t>
            </a:r>
            <a:r>
              <a:rPr lang="en-US" b="1" dirty="0">
                <a:ea typeface="ＭＳ Ｐゴシック" pitchFamily="-106" charset="-128"/>
                <a:cs typeface="ＭＳ Ｐゴシック" pitchFamily="-106" charset="-128"/>
              </a:rPr>
              <a:t>the legal right to David’s throne</a:t>
            </a:r>
            <a:r>
              <a:rPr lang="en-US" dirty="0">
                <a:ea typeface="ＭＳ Ｐゴシック" pitchFamily="-106" charset="-128"/>
                <a:cs typeface="ＭＳ Ｐゴシック" pitchFamily="-106" charset="-128"/>
              </a:rPr>
              <a:t>.</a:t>
            </a:r>
          </a:p>
        </p:txBody>
      </p:sp>
    </p:spTree>
    <p:extLst>
      <p:ext uri="{BB962C8B-B14F-4D97-AF65-F5344CB8AC3E}">
        <p14:creationId xmlns:p14="http://schemas.microsoft.com/office/powerpoint/2010/main" val="394619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33417</TotalTime>
  <Words>5360</Words>
  <Application>Microsoft Office PowerPoint</Application>
  <PresentationFormat>On-screen Show (4:3)</PresentationFormat>
  <Paragraphs>449</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MS PGothic</vt:lpstr>
      <vt:lpstr>Arial</vt:lpstr>
      <vt:lpstr>Arial Narrow</vt:lpstr>
      <vt:lpstr>Calibri</vt:lpstr>
      <vt:lpstr>PPT_Template_2010SummerSchool</vt:lpstr>
      <vt:lpstr>1_UPCRC_Powerpoint_Template_with 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1276</cp:revision>
  <cp:lastPrinted>2025-10-19T02:51:52Z</cp:lastPrinted>
  <dcterms:created xsi:type="dcterms:W3CDTF">2010-06-16T02:58:04Z</dcterms:created>
  <dcterms:modified xsi:type="dcterms:W3CDTF">2025-10-24T20:53:34Z</dcterms:modified>
</cp:coreProperties>
</file>