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1"/>
  </p:notesMasterIdLst>
  <p:sldIdLst>
    <p:sldId id="560" r:id="rId3"/>
    <p:sldId id="428" r:id="rId4"/>
    <p:sldId id="548" r:id="rId5"/>
    <p:sldId id="442" r:id="rId6"/>
    <p:sldId id="542" r:id="rId7"/>
    <p:sldId id="550" r:id="rId8"/>
    <p:sldId id="551" r:id="rId9"/>
    <p:sldId id="552" r:id="rId10"/>
    <p:sldId id="553" r:id="rId11"/>
    <p:sldId id="393" r:id="rId12"/>
    <p:sldId id="444" r:id="rId13"/>
    <p:sldId id="559" r:id="rId14"/>
    <p:sldId id="564" r:id="rId15"/>
    <p:sldId id="562" r:id="rId16"/>
    <p:sldId id="547" r:id="rId17"/>
    <p:sldId id="561" r:id="rId18"/>
    <p:sldId id="565" r:id="rId19"/>
    <p:sldId id="566" r:id="rId2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5638" autoAdjust="0"/>
  </p:normalViewPr>
  <p:slideViewPr>
    <p:cSldViewPr>
      <p:cViewPr varScale="1">
        <p:scale>
          <a:sx n="102" d="100"/>
          <a:sy n="102" d="100"/>
        </p:scale>
        <p:origin x="1116"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7/12/2025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r>
              <a:rPr lang="en-US" sz="1400" dirty="0"/>
              <a:t>“I am not praying only on their behalf, but also on behalf of those who believe in me through their testimony, that they will all be one, just as you, Father, are in me and I am in you.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pPr marL="457200" lvl="1" indent="0">
              <a:buNone/>
            </a:pPr>
            <a:endParaRPr lang="en-US" sz="1400" dirty="0"/>
          </a:p>
          <a:p>
            <a:pPr marL="457200" lvl="1" indent="0">
              <a:buNone/>
            </a:pPr>
            <a:endParaRPr lang="en-US" sz="1400" dirty="0"/>
          </a:p>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a:p>
          <a:p>
            <a:r>
              <a:rPr lang="en-US" sz="1400" dirty="0"/>
              <a:t>Not a “Works Religion”, rather a “Total Commitment Religion”</a:t>
            </a:r>
          </a:p>
          <a:p>
            <a:endParaRPr lang="en-US" sz="1400" dirty="0"/>
          </a:p>
          <a:p>
            <a:r>
              <a:rPr lang="en-US" sz="1400" dirty="0"/>
              <a:t>“Follow</a:t>
            </a:r>
            <a:r>
              <a:rPr lang="en-US" sz="1400" baseline="0" dirty="0"/>
              <a:t> Me”  not “Study Me”</a:t>
            </a:r>
          </a:p>
          <a:p>
            <a:endParaRPr lang="en-US" sz="1400" baseline="0" dirty="0"/>
          </a:p>
          <a:p>
            <a:r>
              <a:rPr lang="en-US" sz="1400" baseline="0" dirty="0"/>
              <a:t>------------------------</a:t>
            </a:r>
          </a:p>
          <a:p>
            <a:endParaRPr lang="en-US" sz="1400" baseline="0" dirty="0"/>
          </a:p>
          <a:p>
            <a:endParaRPr lang="en-US" sz="1400" baseline="0" dirty="0"/>
          </a:p>
          <a:p>
            <a:pPr algn="ctr"/>
            <a:r>
              <a:rPr lang="en-US" sz="1400" b="1" i="1" dirty="0"/>
              <a:t>God’s Expectations, Our Accountability</a:t>
            </a:r>
          </a:p>
          <a:p>
            <a:endParaRPr lang="en-US" sz="1400" b="1" i="1" dirty="0"/>
          </a:p>
          <a:p>
            <a:r>
              <a:rPr lang="en-US" sz="1400" b="1" i="1" dirty="0"/>
              <a:t>“I am the Alpha and the Omega, says the LORD God – the one who is, and who was, and who is the come – the All-Powerful!”  Revelation 1:8</a:t>
            </a:r>
          </a:p>
          <a:p>
            <a:endParaRPr lang="en-US" sz="1400" b="1" i="1" dirty="0"/>
          </a:p>
          <a:p>
            <a:r>
              <a:rPr lang="en-US" sz="1400" b="1" i="1" dirty="0"/>
              <a:t>“The one who has an ear had better hear what the Spirit says to the churches. To the one who </a:t>
            </a:r>
            <a:r>
              <a:rPr lang="en-US" sz="1400" b="1" i="1" u="sng" dirty="0"/>
              <a:t>overcomes</a:t>
            </a:r>
            <a:r>
              <a:rPr lang="en-US" sz="1400" b="1" i="1" dirty="0"/>
              <a:t>, I will permit him to eat from the tree of life that is in the paradise of God.”   Revelation 2:7</a:t>
            </a:r>
          </a:p>
          <a:p>
            <a:endParaRPr lang="en-US" sz="1400" b="1" i="1" dirty="0"/>
          </a:p>
          <a:p>
            <a:r>
              <a:rPr lang="en-US" sz="1400" b="1" i="1" dirty="0"/>
              <a:t>“The one who has an ear had better hear what the Spirit says to the churches. The one who </a:t>
            </a:r>
            <a:r>
              <a:rPr lang="en-US" sz="1400" b="1" i="1" u="sng" dirty="0"/>
              <a:t>overcomes</a:t>
            </a:r>
            <a:r>
              <a:rPr lang="en-US" sz="1400" b="1" i="1" dirty="0"/>
              <a:t> will in no way be harmed by the second death.”   Revelation 2:11</a:t>
            </a:r>
          </a:p>
          <a:p>
            <a:endParaRPr lang="en-US" sz="1400" baseline="0" dirty="0"/>
          </a:p>
          <a:p>
            <a:endParaRPr lang="en-US" sz="1400" baseline="0" dirty="0"/>
          </a:p>
          <a:p>
            <a:endParaRPr lang="en-US" sz="1400" baseline="0" dirty="0"/>
          </a:p>
          <a:p>
            <a:pPr algn="ctr"/>
            <a:r>
              <a:rPr lang="en-US" sz="1400" b="1" i="1" dirty="0"/>
              <a:t>How to </a:t>
            </a:r>
            <a:r>
              <a:rPr lang="en-US" sz="1400" b="1" i="1" u="sng" dirty="0"/>
              <a:t>Overcome</a:t>
            </a:r>
            <a:r>
              <a:rPr lang="en-US" sz="1400" b="1" i="1" dirty="0"/>
              <a:t> and be Right with God…</a:t>
            </a:r>
          </a:p>
          <a:p>
            <a:endParaRPr lang="en-US" sz="1400" b="1" i="1"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dirty="0"/>
          </a:p>
        </p:txBody>
      </p:sp>
    </p:spTree>
    <p:extLst>
      <p:ext uri="{BB962C8B-B14F-4D97-AF65-F5344CB8AC3E}">
        <p14:creationId xmlns:p14="http://schemas.microsoft.com/office/powerpoint/2010/main" val="2590028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40000" lnSpcReduction="20000"/>
          </a:bodyPr>
          <a:lstStyle/>
          <a:p>
            <a:r>
              <a:rPr lang="en-US" sz="1400" dirty="0"/>
              <a:t>There are two things that are in constant conflict – The Truth and The Lies</a:t>
            </a:r>
          </a:p>
          <a:p>
            <a:endParaRPr lang="en-US" sz="1400" dirty="0"/>
          </a:p>
          <a:p>
            <a:r>
              <a:rPr lang="en-US" sz="1400" dirty="0"/>
              <a:t>Knowledge is only valuable if it becomes the driving force in the choices we make.   The right choices requires knowledge.  A pattern of right choices suggests Wisdom.</a:t>
            </a:r>
          </a:p>
          <a:p>
            <a:endParaRPr lang="en-US" sz="1400" dirty="0"/>
          </a:p>
          <a:p>
            <a:r>
              <a:rPr lang="en-US" sz="1400" dirty="0"/>
              <a:t>What is the greatest need in the Church today?   The biggest problem?   (A lack of discernment)  (Accepting the wrong choices)  (Failing to recognize the signs)</a:t>
            </a:r>
          </a:p>
          <a:p>
            <a:endParaRPr lang="en-US" sz="1400" dirty="0"/>
          </a:p>
          <a:p>
            <a:r>
              <a:rPr lang="en-US" sz="1400" dirty="0"/>
              <a:t>Eclectic Theology – a quilted collection of patterns that makes no sense.  No discernment, no discrimination.  No rhyme nor reason.  Indiscriminate.  Contemporary Christian scene exhibits no discriminating judgements about any theological ideas.   How dare you question any viewpoint?   </a:t>
            </a:r>
          </a:p>
          <a:p>
            <a:endParaRPr lang="en-US" sz="1400" dirty="0"/>
          </a:p>
          <a:p>
            <a:r>
              <a:rPr lang="en-US" sz="1400" dirty="0"/>
              <a:t>Biblical Christianity is fighting for its life.  This growing lack of Spiritual Discrimination out-strips any other problem we now see in the Church.</a:t>
            </a:r>
          </a:p>
          <a:p>
            <a:endParaRPr lang="en-US" sz="1400" dirty="0"/>
          </a:p>
          <a:p>
            <a:r>
              <a:rPr lang="en-US" sz="1400"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sz="1400" dirty="0"/>
          </a:p>
          <a:p>
            <a:r>
              <a:rPr lang="en-US" sz="1400" dirty="0"/>
              <a:t>There is a world of chaos and confusion.  The system in which we live is pitted against the Truth of God.</a:t>
            </a:r>
          </a:p>
          <a:p>
            <a:endParaRPr lang="en-US" sz="1400" dirty="0"/>
          </a:p>
          <a:p>
            <a:r>
              <a:rPr lang="en-US" sz="1400" dirty="0"/>
              <a:t>Know the Truth.  Have Discernment.  </a:t>
            </a:r>
          </a:p>
          <a:p>
            <a:endParaRPr lang="en-US" sz="1400" dirty="0"/>
          </a:p>
          <a:p>
            <a:r>
              <a:rPr lang="en-US" sz="1400" dirty="0"/>
              <a:t>God has given you Himself (Jesus) who is Truth, The Holy Spirit that you may know Truth, His Word that you may test Truth.  How terrible that you may ignore these and yet be deceived.</a:t>
            </a:r>
          </a:p>
          <a:p>
            <a:endParaRPr lang="en-US" sz="1400" dirty="0"/>
          </a:p>
          <a:p>
            <a:r>
              <a:rPr lang="en-US" sz="1400" dirty="0"/>
              <a:t>Scriptural Interpretation with Precision is warranted.  Amateur versus Professional.  Knowing Sound Doctrine.  Lack of Doctrinal Clarity and Conviction.</a:t>
            </a:r>
          </a:p>
          <a:p>
            <a:endParaRPr lang="en-US" sz="1400" dirty="0"/>
          </a:p>
          <a:p>
            <a:r>
              <a:rPr lang="en-US" sz="1400" dirty="0"/>
              <a:t>Don’t spend time thinking about what “they” think versus what “He” thinks.“  “…but we have the mind of Christ” (1 Cor. 2).</a:t>
            </a:r>
          </a:p>
          <a:p>
            <a:endParaRPr lang="en-US" sz="1400" dirty="0"/>
          </a:p>
          <a:p>
            <a:r>
              <a:rPr lang="en-US" sz="1400" dirty="0"/>
              <a:t>It’s essential to be able to say “that’s right” and “that’s wrong”.  There is often an unwillingness to disagree.   </a:t>
            </a:r>
          </a:p>
          <a:p>
            <a:r>
              <a:rPr lang="en-US" sz="1400" dirty="0"/>
              <a:t>There has to be constant and healthy debate about Truth in the Church.  Be Opinionated…  Declare “that’s wrong” and “that’s right”.  Don’t be subjective…</a:t>
            </a:r>
          </a:p>
          <a:p>
            <a:endParaRPr lang="en-US" sz="1400" dirty="0"/>
          </a:p>
          <a:p>
            <a:pPr fontAlgn="auto"/>
            <a:r>
              <a:rPr lang="en-US" sz="14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400" b="0" u="sng" kern="1200" dirty="0">
                <a:solidFill>
                  <a:schemeClr val="tx1"/>
                </a:solidFill>
                <a:effectLst/>
                <a:latin typeface="+mn-lt"/>
                <a:ea typeface="ＭＳ Ｐゴシック" pitchFamily="-106" charset="-128"/>
                <a:cs typeface="ＭＳ Ｐゴシック" pitchFamily="-106" charset="-128"/>
              </a:rPr>
              <a:t>God’s way and all others</a:t>
            </a:r>
            <a:r>
              <a:rPr lang="en-US" sz="14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sz="1400" dirty="0"/>
          </a:p>
          <a:p>
            <a:endParaRPr lang="en-US" sz="1400"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a:bodyPr>
          <a:lstStyle/>
          <a:p>
            <a:endParaRPr lang="en-US" b="1" dirty="0"/>
          </a:p>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a:p>
            <a:r>
              <a:rPr lang="en-US" dirty="0"/>
              <a:t>Read:</a:t>
            </a:r>
          </a:p>
          <a:p>
            <a:r>
              <a:rPr lang="en-US" dirty="0"/>
              <a:t>Phil. 1:9-11</a:t>
            </a:r>
          </a:p>
          <a:p>
            <a:endParaRPr lang="en-US" dirty="0"/>
          </a:p>
          <a:p>
            <a:endParaRPr lang="en-US" dirty="0"/>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0F56-E51E-1772-4BA8-9713A1628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AF874-9DE6-65EC-F7E7-E745EDDFF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771D6-8B41-6459-68CE-57120F7D2855}"/>
              </a:ext>
            </a:extLst>
          </p:cNvPr>
          <p:cNvSpPr>
            <a:spLocks noGrp="1"/>
          </p:cNvSpPr>
          <p:nvPr>
            <p:ph type="body" idx="1"/>
          </p:nvPr>
        </p:nvSpPr>
        <p:spPr/>
        <p:txBody>
          <a:bodyPr>
            <a:normAutofit fontScale="70000" lnSpcReduction="20000"/>
          </a:bodyPr>
          <a:lstStyle/>
          <a:p>
            <a:r>
              <a:rPr lang="en-US" sz="1400" dirty="0"/>
              <a:t>All four speakers </a:t>
            </a:r>
            <a:r>
              <a:rPr lang="en-US" sz="1400" b="1" dirty="0"/>
              <a:t>operate from flawed presuppositions</a:t>
            </a:r>
            <a:r>
              <a:rPr lang="en-US" sz="1400" dirty="0"/>
              <a:t>: that Job’s suffering must be deserved. They demonstrate how </a:t>
            </a:r>
            <a:r>
              <a:rPr lang="en-US" sz="1400" b="1" dirty="0"/>
              <a:t>misapplication of truth</a:t>
            </a:r>
            <a:r>
              <a:rPr lang="en-US" sz="1400" dirty="0"/>
              <a:t>, even when well-intended, leads to </a:t>
            </a:r>
            <a:r>
              <a:rPr lang="en-US" sz="1400" b="1" dirty="0"/>
              <a:t>false counsel and further division</a:t>
            </a:r>
            <a:r>
              <a:rPr lang="en-US" sz="1400" dirty="0"/>
              <a:t>. Their failure underscores the need for </a:t>
            </a:r>
            <a:r>
              <a:rPr lang="en-US" sz="1400" b="1" dirty="0"/>
              <a:t>humility, context, and compassion</a:t>
            </a:r>
            <a:r>
              <a:rPr lang="en-US" sz="1400" dirty="0"/>
              <a:t> in theological dialogue—directly applicable to preserving unity in the church.</a:t>
            </a:r>
          </a:p>
          <a:p>
            <a:endParaRPr lang="en-US" sz="1400" dirty="0"/>
          </a:p>
          <a:p>
            <a:endParaRPr lang="en-US" sz="1400" b="1" dirty="0"/>
          </a:p>
          <a:p>
            <a:r>
              <a:rPr lang="en-US" sz="1400" b="1" dirty="0"/>
              <a:t>What Is Presuppositional Thinking?</a:t>
            </a:r>
          </a:p>
          <a:p>
            <a:r>
              <a:rPr lang="en-US" sz="1400" dirty="0"/>
              <a:t>Presuppositional thinking involves </a:t>
            </a:r>
            <a:r>
              <a:rPr lang="en-US" sz="1400" b="1" dirty="0"/>
              <a:t>starting with assumptions</a:t>
            </a:r>
            <a:r>
              <a:rPr lang="en-US" sz="1400" dirty="0"/>
              <a:t> that shape how we interpret reality, truth, and Scripture. These assumptions are often </a:t>
            </a:r>
            <a:r>
              <a:rPr lang="en-US" sz="1400" b="1" dirty="0"/>
              <a:t>unexamined</a:t>
            </a:r>
            <a:r>
              <a:rPr lang="en-US" sz="1400" dirty="0"/>
              <a:t> but deeply rooted in our worldview—our overarching framework for making sense of life, meaning, morality, and destiny.</a:t>
            </a:r>
          </a:p>
          <a:p>
            <a:endParaRPr lang="en-US" sz="1400" dirty="0"/>
          </a:p>
          <a:p>
            <a:r>
              <a:rPr lang="en-US" sz="1400" dirty="0"/>
              <a:t>Example:</a:t>
            </a:r>
            <a:br>
              <a:rPr lang="en-US" sz="1400" dirty="0"/>
            </a:br>
            <a:r>
              <a:rPr lang="en-US" sz="1400" dirty="0"/>
              <a:t>If someone presupposes that "truth is relative," they will interpret Scripture selectively, potentially dismissing clear biblical commands as "contextual" or outdated.</a:t>
            </a:r>
          </a:p>
          <a:p>
            <a:endParaRPr lang="en-US" sz="1400" b="1" dirty="0"/>
          </a:p>
          <a:p>
            <a:endParaRPr lang="en-US" sz="1400" b="1" dirty="0"/>
          </a:p>
          <a:p>
            <a:r>
              <a:rPr lang="en-US" sz="1400" b="1" dirty="0"/>
              <a:t>How It Leads to Incorrect Assumptions</a:t>
            </a:r>
          </a:p>
          <a:p>
            <a:endParaRPr lang="en-US" sz="1400" b="1" dirty="0"/>
          </a:p>
          <a:p>
            <a:r>
              <a:rPr lang="en-US" sz="1400" b="1" dirty="0"/>
              <a:t>Confirmation Bias</a:t>
            </a:r>
            <a:r>
              <a:rPr lang="en-US" sz="1400" dirty="0"/>
              <a:t>: We only accept interpretations that match what we already believe.</a:t>
            </a:r>
          </a:p>
          <a:p>
            <a:r>
              <a:rPr lang="en-US" sz="1400" b="1" dirty="0"/>
              <a:t>Cultural Filtering</a:t>
            </a:r>
            <a:r>
              <a:rPr lang="en-US" sz="1400" dirty="0"/>
              <a:t>: We interpret eternal truths through the lens of modern trends or preferences (e.g. self-image or influencer dogmas).</a:t>
            </a:r>
          </a:p>
          <a:p>
            <a:r>
              <a:rPr lang="en-US" sz="1400" b="1" dirty="0"/>
              <a:t>Doctrinal Rigidity</a:t>
            </a:r>
            <a:r>
              <a:rPr lang="en-US" sz="1400" dirty="0"/>
              <a:t>: We assume our denominational position is the only legitimate one without examining Scripture afresh.</a:t>
            </a:r>
          </a:p>
          <a:p>
            <a:endParaRPr lang="en-US" sz="1400" dirty="0"/>
          </a:p>
          <a:p>
            <a:r>
              <a:rPr lang="en-US" sz="1400" dirty="0"/>
              <a:t>These errors contribute to </a:t>
            </a:r>
            <a:r>
              <a:rPr lang="en-US" sz="1400" b="1" dirty="0"/>
              <a:t>theological division, moral confusion</a:t>
            </a:r>
            <a:r>
              <a:rPr lang="en-US" sz="1400" dirty="0"/>
              <a:t>, and </a:t>
            </a:r>
            <a:r>
              <a:rPr lang="en-US" sz="1400" b="1" dirty="0"/>
              <a:t>church disunity</a:t>
            </a:r>
            <a:r>
              <a:rPr lang="en-US" sz="1400" dirty="0"/>
              <a:t>—precisely the issues your course aims to resolve.</a:t>
            </a:r>
          </a:p>
          <a:p>
            <a:endParaRPr lang="en-US" dirty="0"/>
          </a:p>
        </p:txBody>
      </p:sp>
      <p:sp>
        <p:nvSpPr>
          <p:cNvPr id="4" name="Slide Number Placeholder 3">
            <a:extLst>
              <a:ext uri="{FF2B5EF4-FFF2-40B4-BE49-F238E27FC236}">
                <a16:creationId xmlns:a16="http://schemas.microsoft.com/office/drawing/2014/main" id="{222BF6B3-5164-CFF9-67DD-DFA32F472CB5}"/>
              </a:ext>
            </a:extLst>
          </p:cNvPr>
          <p:cNvSpPr>
            <a:spLocks noGrp="1"/>
          </p:cNvSpPr>
          <p:nvPr>
            <p:ph type="sldNum" sz="quarter" idx="5"/>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38947950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4CA4-3F3B-42B2-82D6-9C9E69A03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F954F-D1EB-B6B8-CE1C-D4C634030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AFB00-6A10-3729-A40E-F9FD808C1CAF}"/>
              </a:ext>
            </a:extLst>
          </p:cNvPr>
          <p:cNvSpPr>
            <a:spLocks noGrp="1"/>
          </p:cNvSpPr>
          <p:nvPr>
            <p:ph type="body" idx="1"/>
          </p:nvPr>
        </p:nvSpPr>
        <p:spPr/>
        <p:txBody>
          <a:bodyPr>
            <a:normAutofit fontScale="92500" lnSpcReduction="20000"/>
          </a:bodyPr>
          <a:lstStyle/>
          <a:p>
            <a:r>
              <a:rPr lang="en-US" b="1" dirty="0"/>
              <a:t>Discernment via Truth Tests</a:t>
            </a:r>
          </a:p>
          <a:p>
            <a:endParaRPr lang="en-US" b="1" dirty="0"/>
          </a:p>
          <a:p>
            <a:r>
              <a:rPr lang="en-US" b="1" dirty="0"/>
              <a:t>1. Correspondence Test</a:t>
            </a:r>
          </a:p>
          <a:p>
            <a:pPr lvl="1"/>
            <a:r>
              <a:rPr lang="en-US" b="1" dirty="0"/>
              <a:t>Truth must correspond to reality.</a:t>
            </a:r>
            <a:endParaRPr lang="en-US" dirty="0"/>
          </a:p>
          <a:p>
            <a:pPr lvl="1"/>
            <a:r>
              <a:rPr lang="en-US" i="1" dirty="0"/>
              <a:t>Example</a:t>
            </a:r>
            <a:r>
              <a:rPr lang="en-US" dirty="0"/>
              <a:t>: If we say “God is love” (1 John 4:8), then our actions and church culture should reflect this.</a:t>
            </a:r>
          </a:p>
          <a:p>
            <a:pPr lvl="1"/>
            <a:r>
              <a:rPr lang="en-US" b="1" dirty="0"/>
              <a:t>Application</a:t>
            </a:r>
            <a:r>
              <a:rPr lang="en-US" dirty="0"/>
              <a:t>: Church unity must correspond to the visible fruit of love, peace, and mutual care—not just doctrinal statements.</a:t>
            </a:r>
          </a:p>
          <a:p>
            <a:r>
              <a:rPr lang="en-US" b="1" dirty="0"/>
              <a:t>2. Correlation Test</a:t>
            </a:r>
          </a:p>
          <a:p>
            <a:pPr lvl="1"/>
            <a:r>
              <a:rPr lang="en-US" b="1" dirty="0"/>
              <a:t>Truth must cohere with other known truths.</a:t>
            </a:r>
            <a:endParaRPr lang="en-US" dirty="0"/>
          </a:p>
          <a:p>
            <a:pPr lvl="1"/>
            <a:r>
              <a:rPr lang="en-US" i="1" dirty="0"/>
              <a:t>Example</a:t>
            </a:r>
            <a:r>
              <a:rPr lang="en-US" dirty="0"/>
              <a:t>: “Grace saves” and “Faith without works is dead” must correlate (Ephesians 2:8–10 + James 2:17).</a:t>
            </a:r>
          </a:p>
          <a:p>
            <a:pPr lvl="1"/>
            <a:r>
              <a:rPr lang="en-US" b="1" dirty="0"/>
              <a:t>Application</a:t>
            </a:r>
            <a:r>
              <a:rPr lang="en-US" dirty="0"/>
              <a:t>: Interpret Scripture in context of the whole Bible to avoid false dichotomies (e.g., truth vs. love, grace vs. accountability).</a:t>
            </a:r>
          </a:p>
          <a:p>
            <a:endParaRPr lang="en-US" dirty="0"/>
          </a:p>
          <a:p>
            <a:endParaRPr lang="en-US" dirty="0"/>
          </a:p>
          <a:p>
            <a:r>
              <a:rPr lang="en-US" dirty="0"/>
              <a:t>When divisions arise in the church—doctrinal, relational, or practical—they often spring from </a:t>
            </a:r>
            <a:r>
              <a:rPr lang="en-US" b="1" dirty="0"/>
              <a:t>presuppositions</a:t>
            </a:r>
            <a:r>
              <a:rPr lang="en-US" dirty="0"/>
              <a:t> that </a:t>
            </a:r>
            <a:r>
              <a:rPr lang="en-US" i="1" u="sng" dirty="0"/>
              <a:t>haven’t</a:t>
            </a:r>
            <a:r>
              <a:rPr lang="en-US" dirty="0"/>
              <a:t> been tested against </a:t>
            </a:r>
            <a:r>
              <a:rPr lang="en-US" b="1" dirty="0"/>
              <a:t>objective truth</a:t>
            </a:r>
            <a:r>
              <a:rPr lang="en-US" dirty="0"/>
              <a:t>.</a:t>
            </a:r>
          </a:p>
          <a:p>
            <a:endParaRPr lang="en-US"/>
          </a:p>
          <a:p>
            <a:r>
              <a:rPr lang="en-US"/>
              <a:t>Teaching </a:t>
            </a:r>
            <a:r>
              <a:rPr lang="en-US" dirty="0"/>
              <a:t>mature Christians to:</a:t>
            </a:r>
          </a:p>
          <a:p>
            <a:r>
              <a:rPr lang="en-US" b="1" dirty="0"/>
              <a:t>Recognize their assumptions</a:t>
            </a:r>
            <a:r>
              <a:rPr lang="en-US" dirty="0"/>
              <a:t>,</a:t>
            </a:r>
          </a:p>
          <a:p>
            <a:r>
              <a:rPr lang="en-US" b="1" dirty="0"/>
              <a:t>Test ideas against Scripture and observable fruit</a:t>
            </a:r>
            <a:r>
              <a:rPr lang="en-US" dirty="0"/>
              <a:t>, and</a:t>
            </a:r>
          </a:p>
          <a:p>
            <a:r>
              <a:rPr lang="en-US" b="1" dirty="0"/>
              <a:t>Ensure coherence within the whole counsel of God </a:t>
            </a:r>
            <a:r>
              <a:rPr lang="en-US" dirty="0"/>
              <a:t>can help </a:t>
            </a:r>
            <a:r>
              <a:rPr lang="en-US" b="1" dirty="0"/>
              <a:t>resolve disagreements</a:t>
            </a:r>
            <a:r>
              <a:rPr lang="en-US" dirty="0"/>
              <a:t>, </a:t>
            </a:r>
            <a:r>
              <a:rPr lang="en-US" b="1" dirty="0"/>
              <a:t>strengthen unity</a:t>
            </a:r>
            <a:r>
              <a:rPr lang="en-US" dirty="0"/>
              <a:t>, and promote </a:t>
            </a:r>
            <a:r>
              <a:rPr lang="en-US" b="1" dirty="0"/>
              <a:t>humble discernment</a:t>
            </a:r>
            <a:r>
              <a:rPr lang="en-US" dirty="0"/>
              <a:t>.</a:t>
            </a:r>
          </a:p>
          <a:p>
            <a:endParaRPr lang="en-US" dirty="0"/>
          </a:p>
        </p:txBody>
      </p:sp>
      <p:sp>
        <p:nvSpPr>
          <p:cNvPr id="4" name="Slide Number Placeholder 3">
            <a:extLst>
              <a:ext uri="{FF2B5EF4-FFF2-40B4-BE49-F238E27FC236}">
                <a16:creationId xmlns:a16="http://schemas.microsoft.com/office/drawing/2014/main" id="{FDA77F08-6287-72E4-01E9-87A9826546C2}"/>
              </a:ext>
            </a:extLst>
          </p:cNvPr>
          <p:cNvSpPr>
            <a:spLocks noGrp="1"/>
          </p:cNvSpPr>
          <p:nvPr>
            <p:ph type="sldNum" sz="quarter" idx="5"/>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4096566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14591-1C50-BAB1-54F9-F0EAE79CC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64D08-DCF9-148C-A1F9-370F43E5DA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D7E16B-8C74-E487-9FE7-BFBC703F6FBB}"/>
              </a:ext>
            </a:extLst>
          </p:cNvPr>
          <p:cNvSpPr>
            <a:spLocks noGrp="1"/>
          </p:cNvSpPr>
          <p:nvPr>
            <p:ph type="body" idx="1"/>
          </p:nvPr>
        </p:nvSpPr>
        <p:spPr/>
        <p:txBody>
          <a:bodyPr>
            <a:normAutofit/>
          </a:bodyPr>
          <a:lstStyle/>
          <a:p>
            <a:endParaRPr lang="en-US" b="1" dirty="0"/>
          </a:p>
          <a:p>
            <a:r>
              <a:rPr lang="en-US" b="1" dirty="0"/>
              <a:t>Psalm 133 – The Beauty of Unity Among God’s People</a:t>
            </a:r>
          </a:p>
          <a:p>
            <a:endParaRPr lang="en-US" b="1" dirty="0"/>
          </a:p>
          <a:p>
            <a:endParaRPr lang="en-US" dirty="0"/>
          </a:p>
        </p:txBody>
      </p:sp>
      <p:sp>
        <p:nvSpPr>
          <p:cNvPr id="4" name="Slide Number Placeholder 3">
            <a:extLst>
              <a:ext uri="{FF2B5EF4-FFF2-40B4-BE49-F238E27FC236}">
                <a16:creationId xmlns:a16="http://schemas.microsoft.com/office/drawing/2014/main" id="{160EE7E7-DB6B-55C9-261E-7CF2BE99D2A0}"/>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05893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400" baseline="0" dirty="0"/>
          </a:p>
          <a:p>
            <a:endParaRPr lang="en-US" sz="1400" baseline="0" dirty="0"/>
          </a:p>
          <a:p>
            <a:pPr algn="ctr"/>
            <a:r>
              <a:rPr lang="en-US" sz="1400" b="1" i="1" dirty="0"/>
              <a:t>The Father, The Son, The Holy Spirit</a:t>
            </a:r>
          </a:p>
          <a:p>
            <a:endParaRPr lang="en-US" sz="1400" b="1" i="1" dirty="0"/>
          </a:p>
          <a:p>
            <a:r>
              <a:rPr lang="en-US" sz="1400" b="1" i="1" dirty="0"/>
              <a:t>“Therefore go and make disciples of all nations, baptizing them in the name of the </a:t>
            </a:r>
            <a:r>
              <a:rPr lang="en-US" sz="1400" b="1" i="1" u="sng" dirty="0"/>
              <a:t>Father and the Son and the Holy Spirit</a:t>
            </a:r>
            <a:r>
              <a:rPr lang="en-US" sz="1400" b="1" i="1" dirty="0"/>
              <a:t>, teaching them to obey everything I have commanded you.  And remember, I am with you always, to the end of the age.” </a:t>
            </a:r>
          </a:p>
          <a:p>
            <a:r>
              <a:rPr lang="en-US" sz="1400" b="1" i="1" dirty="0"/>
              <a:t> </a:t>
            </a:r>
          </a:p>
          <a:p>
            <a:r>
              <a:rPr lang="en-US" sz="1400" b="1" i="1" dirty="0"/>
              <a:t>Matthew 28:19</a:t>
            </a:r>
          </a:p>
          <a:p>
            <a:endParaRPr lang="en-US" sz="1400" baseline="0" dirty="0"/>
          </a:p>
          <a:p>
            <a:pPr algn="ctr"/>
            <a:r>
              <a:rPr lang="en-US" sz="1400" b="1" i="1" dirty="0"/>
              <a:t>The Father with the Holy Spirit</a:t>
            </a:r>
          </a:p>
          <a:p>
            <a:endParaRPr lang="en-US" sz="1400" b="1" i="1" dirty="0"/>
          </a:p>
          <a:p>
            <a:r>
              <a:rPr lang="en-US" sz="1400" b="1" i="1" dirty="0"/>
              <a:t>“But the Advocate, the Holy Spirit, whom the Father will send in my name, will teach you everything and will cause you to remember everything I said to you.” </a:t>
            </a:r>
          </a:p>
          <a:p>
            <a:r>
              <a:rPr lang="en-US" sz="1400" b="1" i="1" dirty="0"/>
              <a:t> </a:t>
            </a:r>
          </a:p>
          <a:p>
            <a:r>
              <a:rPr lang="en-US" sz="1400" b="1" i="1" dirty="0"/>
              <a:t>John 14:26</a:t>
            </a:r>
          </a:p>
          <a:p>
            <a:endParaRPr lang="en-US" sz="1400" baseline="0" dirty="0"/>
          </a:p>
          <a:p>
            <a:endParaRPr lang="en-US" sz="1400" dirty="0"/>
          </a:p>
          <a:p>
            <a:pPr algn="ctr"/>
            <a:r>
              <a:rPr lang="en-US" sz="1400" b="1" i="1" dirty="0"/>
              <a:t>The Father with the Son</a:t>
            </a:r>
          </a:p>
          <a:p>
            <a:endParaRPr lang="en-US" sz="1400" b="1" i="1" dirty="0"/>
          </a:p>
          <a:p>
            <a:r>
              <a:rPr lang="en-US" sz="1400" b="1" i="1" dirty="0"/>
              <a:t>“The Father and I are one.”   John 10:30</a:t>
            </a:r>
          </a:p>
          <a:p>
            <a:endParaRPr lang="en-US" sz="1400" b="1" i="1" dirty="0"/>
          </a:p>
          <a:p>
            <a:r>
              <a:rPr lang="en-US" sz="1400" b="1" i="1" dirty="0"/>
              <a:t>“So Jesus said to them again, ‘Peace be with you. Just as the Father has sent me, I also send you.’”   John 20:21</a:t>
            </a:r>
          </a:p>
          <a:p>
            <a:endParaRPr lang="en-US" sz="1400" dirty="0"/>
          </a:p>
          <a:p>
            <a:endParaRPr lang="en-US" sz="1400" dirty="0"/>
          </a:p>
          <a:p>
            <a:endParaRPr lang="en-US" sz="1400" dirty="0"/>
          </a:p>
          <a:p>
            <a:pPr algn="ctr"/>
            <a:r>
              <a:rPr lang="en-US" sz="1400" b="1" i="1" dirty="0"/>
              <a:t>The Son with the Holy Spirit</a:t>
            </a:r>
          </a:p>
          <a:p>
            <a:endParaRPr lang="en-US" sz="1400" b="1" i="1" dirty="0"/>
          </a:p>
          <a:p>
            <a:r>
              <a:rPr lang="en-US" sz="1400"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sz="1400" b="1" i="1" dirty="0"/>
              <a:t> </a:t>
            </a:r>
          </a:p>
          <a:p>
            <a:r>
              <a:rPr lang="en-US" sz="1400" b="1" i="1" dirty="0"/>
              <a:t>John 16:7-8</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fontScale="62500" lnSpcReduction="20000"/>
          </a:bodyPr>
          <a:lstStyle/>
          <a:p>
            <a:endParaRPr lang="en-US" dirty="0"/>
          </a:p>
          <a:p>
            <a:r>
              <a:rPr lang="en-US" sz="1400" dirty="0"/>
              <a:t>This union is both spiritual and relational, marking Christianity as a faith rooted in a living relationship with God.</a:t>
            </a:r>
          </a:p>
          <a:p>
            <a:endParaRPr lang="en-US" sz="1400" dirty="0"/>
          </a:p>
          <a:p>
            <a:r>
              <a:rPr lang="en-US" sz="1400" dirty="0"/>
              <a:t>- </a:t>
            </a:r>
            <a:r>
              <a:rPr lang="en-US" sz="1400" b="1" dirty="0"/>
              <a:t>John 15:5</a:t>
            </a:r>
            <a:r>
              <a:rPr lang="en-US" sz="1400" dirty="0"/>
              <a:t>: "I am the vine; you are the branches. If you remain in me and I in you, you will bear much fruit; apart from me you can do nothing."</a:t>
            </a:r>
          </a:p>
          <a:p>
            <a:r>
              <a:rPr lang="en-US" sz="1400" dirty="0"/>
              <a:t>   - </a:t>
            </a:r>
            <a:r>
              <a:rPr lang="en-US" sz="1400" b="1" dirty="0"/>
              <a:t>Illustrates the intimate connection between believers and Christ, emphasizing dependence on Him for spiritual life.</a:t>
            </a:r>
          </a:p>
          <a:p>
            <a:endParaRPr lang="en-US" sz="1400" dirty="0"/>
          </a:p>
          <a:p>
            <a:r>
              <a:rPr lang="en-US" sz="1400" dirty="0"/>
              <a:t>- </a:t>
            </a:r>
            <a:r>
              <a:rPr lang="en-US" sz="1400" b="1" dirty="0"/>
              <a:t>Galatians 2:20</a:t>
            </a:r>
            <a:r>
              <a:rPr lang="en-US" sz="1400" dirty="0"/>
              <a:t>: "I have been crucified with Christ and I no longer live, but Christ lives in me."</a:t>
            </a:r>
          </a:p>
          <a:p>
            <a:r>
              <a:rPr lang="en-US" sz="1400" dirty="0"/>
              <a:t>   - </a:t>
            </a:r>
            <a:r>
              <a:rPr lang="en-US" sz="1400" b="1" dirty="0"/>
              <a:t>Highlights the transformative reality of being united with Christ.</a:t>
            </a:r>
          </a:p>
          <a:p>
            <a:endParaRPr lang="en-US" sz="1400" dirty="0"/>
          </a:p>
          <a:p>
            <a:r>
              <a:rPr lang="en-US" sz="1400" dirty="0"/>
              <a:t>- </a:t>
            </a:r>
            <a:r>
              <a:rPr lang="en-US" sz="1400" b="1" dirty="0"/>
              <a:t>Colossians 1:27</a:t>
            </a:r>
            <a:r>
              <a:rPr lang="en-US" sz="1400" dirty="0"/>
              <a:t>: "Christ in you, the hope of glory."</a:t>
            </a:r>
          </a:p>
          <a:p>
            <a:r>
              <a:rPr lang="en-US" sz="1400" dirty="0"/>
              <a:t>   - </a:t>
            </a:r>
            <a:r>
              <a:rPr lang="en-US" sz="1400" b="1" dirty="0"/>
              <a:t>Speaks of the indwelling presence of Christ as the basis for eternal hope.</a:t>
            </a:r>
          </a:p>
          <a:p>
            <a:endParaRPr lang="en-US" sz="1400" dirty="0"/>
          </a:p>
          <a:p>
            <a:r>
              <a:rPr lang="en-US" sz="1400" dirty="0"/>
              <a:t>--------- Relevant Psalms</a:t>
            </a:r>
          </a:p>
          <a:p>
            <a:endParaRPr lang="en-US" sz="1400" dirty="0"/>
          </a:p>
          <a:p>
            <a:r>
              <a:rPr lang="en-US" sz="1400" dirty="0"/>
              <a:t>- </a:t>
            </a:r>
            <a:r>
              <a:rPr lang="en-US" sz="1400" b="1" dirty="0"/>
              <a:t>Psalm 139:7-10 </a:t>
            </a:r>
            <a:r>
              <a:rPr lang="en-US" sz="1400" dirty="0"/>
              <a:t>"Where can I go from your Spirit? Where can I flee from your presence? If I go up to the heavens, you are there; if I make my bed in the depths, you are there. If I rise on the wings of the dawn, if I settle on the far side of the sea, even there your hand will guide me, your right hand will hold me fast."</a:t>
            </a:r>
          </a:p>
          <a:p>
            <a:r>
              <a:rPr lang="en-US" sz="1400" dirty="0"/>
              <a:t>   - </a:t>
            </a:r>
            <a:r>
              <a:rPr lang="en-US" sz="1400" b="1" dirty="0"/>
              <a:t>Affirms God’s intimate and omnipresent relationship with His people, a cornerstone of the mystical union.</a:t>
            </a:r>
          </a:p>
          <a:p>
            <a:endParaRPr lang="en-US" sz="1400" dirty="0"/>
          </a:p>
          <a:p>
            <a:r>
              <a:rPr lang="en-US" sz="1400" dirty="0"/>
              <a:t>- </a:t>
            </a:r>
            <a:r>
              <a:rPr lang="en-US" sz="1400" b="1" dirty="0"/>
              <a:t>Psalm 73:23-26 </a:t>
            </a:r>
            <a:r>
              <a:rPr lang="en-US" sz="1400" dirty="0"/>
              <a:t>"Yet I am always with you; you hold me by my right hand. You guide me with your counsel, and afterward you will take me into glory. Whom have I in heaven but you? And earth has nothing I desire besides you."</a:t>
            </a:r>
          </a:p>
          <a:p>
            <a:r>
              <a:rPr lang="en-US" sz="1400" dirty="0"/>
              <a:t>   - </a:t>
            </a:r>
            <a:r>
              <a:rPr lang="en-US" sz="1400" b="1" dirty="0"/>
              <a:t>Expresses the believer's deep, personal connection with God as their ultimate source of strength and guidance</a:t>
            </a:r>
            <a:r>
              <a:rPr lang="en-US" sz="1400" dirty="0"/>
              <a:t>.</a:t>
            </a:r>
          </a:p>
          <a:p>
            <a:endParaRPr lang="en-US" sz="1400" dirty="0"/>
          </a:p>
          <a:p>
            <a:r>
              <a:rPr lang="en-US" sz="1400" dirty="0"/>
              <a:t>- </a:t>
            </a:r>
            <a:r>
              <a:rPr lang="en-US" sz="1400" b="1" dirty="0"/>
              <a:t>Psalm 16:8 </a:t>
            </a:r>
            <a:r>
              <a:rPr lang="en-US" sz="1400" dirty="0"/>
              <a:t>"I keep my eyes always on the LORD. With him at my right hand, I will not be shaken."</a:t>
            </a:r>
          </a:p>
          <a:p>
            <a:r>
              <a:rPr lang="en-US" sz="1400" dirty="0"/>
              <a:t>   - </a:t>
            </a:r>
            <a:r>
              <a:rPr lang="en-US" sz="1400" b="1" dirty="0"/>
              <a:t>Emphasizes the stability and confidence that come from remaining close to God.</a:t>
            </a:r>
          </a:p>
          <a:p>
            <a:endParaRPr lang="en-US"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52CE-1F35-95A5-D1D4-1AB13BD2BA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D7E01-775E-1B0F-A224-E050583B80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DE94C-84FB-ED80-21C8-5E02C201E9A2}"/>
              </a:ext>
            </a:extLst>
          </p:cNvPr>
          <p:cNvSpPr>
            <a:spLocks noGrp="1"/>
          </p:cNvSpPr>
          <p:nvPr>
            <p:ph type="body" idx="1"/>
          </p:nvPr>
        </p:nvSpPr>
        <p:spPr/>
        <p:txBody>
          <a:bodyPr>
            <a:normAutofit fontScale="62500" lnSpcReduction="20000"/>
          </a:bodyPr>
          <a:lstStyle/>
          <a:p>
            <a:r>
              <a:rPr lang="en-US" sz="1400" dirty="0">
                <a:latin typeface="+mn-lt"/>
              </a:rPr>
              <a:t>The Church is described as the Bride of Christ (</a:t>
            </a:r>
            <a:r>
              <a:rPr lang="en-US" sz="1400" b="1" dirty="0">
                <a:latin typeface="+mn-lt"/>
              </a:rPr>
              <a:t>Revelation 19:7-8</a:t>
            </a:r>
            <a:r>
              <a:rPr lang="en-US" sz="1400" dirty="0">
                <a:latin typeface="+mn-lt"/>
              </a:rPr>
              <a:t>) and the Body of Christ (</a:t>
            </a:r>
            <a:r>
              <a:rPr lang="en-US" sz="1400" b="1" dirty="0">
                <a:latin typeface="+mn-lt"/>
              </a:rPr>
              <a:t>1 Corinthians 12:27</a:t>
            </a:r>
            <a:r>
              <a:rPr lang="en-US" sz="1400" dirty="0">
                <a:latin typeface="+mn-lt"/>
              </a:rPr>
              <a:t>), illustrating the profound collective relationship with Christ.</a:t>
            </a:r>
          </a:p>
          <a:p>
            <a:endParaRPr lang="en-US" sz="1400" dirty="0">
              <a:latin typeface="+mn-lt"/>
            </a:endParaRPr>
          </a:p>
          <a:p>
            <a:r>
              <a:rPr lang="en-US" sz="1400" dirty="0">
                <a:latin typeface="+mn-lt"/>
              </a:rPr>
              <a:t>- </a:t>
            </a:r>
            <a:r>
              <a:rPr lang="en-US" sz="1400" b="1" dirty="0">
                <a:latin typeface="+mn-lt"/>
              </a:rPr>
              <a:t>1 Corinthians 12:12-13 </a:t>
            </a:r>
            <a:r>
              <a:rPr lang="en-US" sz="1400" dirty="0">
                <a:latin typeface="+mn-lt"/>
              </a:rPr>
              <a:t>: "Just as a body, though one, has many parts, but all its many parts form one body, so it is with Christ. For we were all baptized by one Spirit so as to form one body."</a:t>
            </a:r>
          </a:p>
          <a:p>
            <a:r>
              <a:rPr lang="en-US" sz="1400" dirty="0">
                <a:latin typeface="+mn-lt"/>
              </a:rPr>
              <a:t>   - </a:t>
            </a:r>
            <a:r>
              <a:rPr lang="en-US" sz="1400" b="1" dirty="0">
                <a:latin typeface="+mn-lt"/>
              </a:rPr>
              <a:t>Emphasizes the collective unity of believers as the Body of Christ.</a:t>
            </a:r>
          </a:p>
          <a:p>
            <a:endParaRPr lang="en-US" sz="1400" dirty="0">
              <a:latin typeface="+mn-lt"/>
            </a:endParaRPr>
          </a:p>
          <a:p>
            <a:r>
              <a:rPr lang="en-US" sz="1400" dirty="0">
                <a:latin typeface="+mn-lt"/>
              </a:rPr>
              <a:t>- </a:t>
            </a:r>
            <a:r>
              <a:rPr lang="en-US" sz="1400" b="1" dirty="0">
                <a:latin typeface="+mn-lt"/>
              </a:rPr>
              <a:t>Ephesians 5:25-27 </a:t>
            </a:r>
            <a:r>
              <a:rPr lang="en-US" sz="1400" dirty="0">
                <a:latin typeface="+mn-lt"/>
              </a:rPr>
              <a:t>: "Husbands, love your wives, just as Christ loved the church and gave himself up for her to make her holy."</a:t>
            </a:r>
          </a:p>
          <a:p>
            <a:r>
              <a:rPr lang="en-US" sz="1400" dirty="0">
                <a:latin typeface="+mn-lt"/>
              </a:rPr>
              <a:t>   - </a:t>
            </a:r>
            <a:r>
              <a:rPr lang="en-US" sz="1400" b="1" dirty="0">
                <a:latin typeface="+mn-lt"/>
              </a:rPr>
              <a:t>Portrays Christ’s sacrificial love for the Church, reinforcing the idea of corporate oneness.</a:t>
            </a:r>
          </a:p>
          <a:p>
            <a:endParaRPr lang="en-US" sz="1400" dirty="0">
              <a:latin typeface="+mn-lt"/>
            </a:endParaRPr>
          </a:p>
          <a:p>
            <a:r>
              <a:rPr lang="en-US" sz="1400" dirty="0">
                <a:latin typeface="+mn-lt"/>
              </a:rPr>
              <a:t>- </a:t>
            </a:r>
            <a:r>
              <a:rPr lang="en-US" sz="1400" b="1" dirty="0">
                <a:latin typeface="+mn-lt"/>
              </a:rPr>
              <a:t>John 17:20-21 </a:t>
            </a:r>
            <a:r>
              <a:rPr lang="en-US" sz="1400" dirty="0">
                <a:latin typeface="+mn-lt"/>
              </a:rPr>
              <a:t>: "My prayer is not for them alone. I pray also for those who will believe in me through their message, that all of them may be one, Father, just as you are in me and I am in you."</a:t>
            </a:r>
          </a:p>
          <a:p>
            <a:r>
              <a:rPr lang="en-US" sz="1400" dirty="0">
                <a:latin typeface="+mn-lt"/>
              </a:rPr>
              <a:t>   - </a:t>
            </a:r>
            <a:r>
              <a:rPr lang="en-US" sz="1400" b="1" dirty="0">
                <a:latin typeface="+mn-lt"/>
              </a:rPr>
              <a:t>Reflects Jesus’ desire for unity among believers, mirroring the unity within the Trinity.</a:t>
            </a:r>
          </a:p>
          <a:p>
            <a:endParaRPr lang="en-US" sz="1400" dirty="0">
              <a:latin typeface="+mn-lt"/>
            </a:endParaRPr>
          </a:p>
          <a:p>
            <a:r>
              <a:rPr lang="en-US" sz="1400" dirty="0">
                <a:latin typeface="+mn-lt"/>
              </a:rPr>
              <a:t>------------ Relevant Psalms</a:t>
            </a:r>
          </a:p>
          <a:p>
            <a:endParaRPr lang="en-US" sz="1400" dirty="0">
              <a:latin typeface="+mn-lt"/>
            </a:endParaRPr>
          </a:p>
          <a:p>
            <a:r>
              <a:rPr lang="en-US" sz="1400" dirty="0">
                <a:latin typeface="+mn-lt"/>
              </a:rPr>
              <a:t>- </a:t>
            </a:r>
            <a:r>
              <a:rPr lang="en-US" sz="1400" b="1" dirty="0">
                <a:latin typeface="+mn-lt"/>
              </a:rPr>
              <a:t>Psalm 133:1 </a:t>
            </a:r>
            <a:r>
              <a:rPr lang="en-US" sz="1400" dirty="0">
                <a:latin typeface="+mn-lt"/>
              </a:rPr>
              <a:t>"How good and pleasant it is when God’s people live together in unity!"</a:t>
            </a:r>
          </a:p>
          <a:p>
            <a:r>
              <a:rPr lang="en-US" sz="1400" dirty="0">
                <a:latin typeface="+mn-lt"/>
              </a:rPr>
              <a:t>   - </a:t>
            </a:r>
            <a:r>
              <a:rPr lang="en-US" sz="1400" b="1" dirty="0">
                <a:latin typeface="+mn-lt"/>
              </a:rPr>
              <a:t>Reflects the unity of believers, paralleling the oneness of Christ and the Church.</a:t>
            </a:r>
          </a:p>
          <a:p>
            <a:endParaRPr lang="en-US" sz="1400" dirty="0">
              <a:latin typeface="+mn-lt"/>
            </a:endParaRPr>
          </a:p>
          <a:p>
            <a:r>
              <a:rPr lang="en-US" sz="1400" dirty="0">
                <a:latin typeface="+mn-lt"/>
              </a:rPr>
              <a:t>- </a:t>
            </a:r>
            <a:r>
              <a:rPr lang="en-US" sz="1400" b="1" dirty="0">
                <a:latin typeface="+mn-lt"/>
              </a:rPr>
              <a:t>Psalm 22:22-25 </a:t>
            </a:r>
            <a:r>
              <a:rPr lang="en-US" sz="1400" dirty="0">
                <a:latin typeface="+mn-lt"/>
              </a:rPr>
              <a:t>"I will declare your name to my people; in the assembly I will praise you. You who fear the LORD, praise him!"</a:t>
            </a:r>
          </a:p>
          <a:p>
            <a:r>
              <a:rPr lang="en-US" sz="1400" dirty="0">
                <a:latin typeface="+mn-lt"/>
              </a:rPr>
              <a:t>   - </a:t>
            </a:r>
            <a:r>
              <a:rPr lang="en-US" sz="1400" b="1" dirty="0">
                <a:latin typeface="+mn-lt"/>
              </a:rPr>
              <a:t>Highlights the collective worship and unity of God’s people as the Body of Christ.</a:t>
            </a:r>
          </a:p>
          <a:p>
            <a:endParaRPr lang="en-US" sz="1400" dirty="0">
              <a:latin typeface="+mn-lt"/>
            </a:endParaRPr>
          </a:p>
          <a:p>
            <a:r>
              <a:rPr lang="en-US" sz="1400" dirty="0">
                <a:latin typeface="+mn-lt"/>
              </a:rPr>
              <a:t>- </a:t>
            </a:r>
            <a:r>
              <a:rPr lang="en-US" sz="1400" b="1" dirty="0">
                <a:latin typeface="+mn-lt"/>
              </a:rPr>
              <a:t>Psalm 87:3-5 </a:t>
            </a:r>
            <a:r>
              <a:rPr lang="en-US" sz="1400" dirty="0">
                <a:latin typeface="+mn-lt"/>
              </a:rPr>
              <a:t>"Glorious things are said of you, city of God: 'I will record Rahab and Babylon among those who acknowledge me—Philistia too, and </a:t>
            </a:r>
            <a:r>
              <a:rPr lang="en-US" sz="1400" dirty="0" err="1">
                <a:latin typeface="+mn-lt"/>
              </a:rPr>
              <a:t>Tyre</a:t>
            </a:r>
            <a:r>
              <a:rPr lang="en-US" sz="1400" dirty="0">
                <a:latin typeface="+mn-lt"/>
              </a:rPr>
              <a:t>, along with Cush—and will say, ‘This one was born in Zion.’ Indeed, of Zion it will be said, 'This one and that one were born in her, and the Most High himself will establish her.'"</a:t>
            </a:r>
          </a:p>
          <a:p>
            <a:r>
              <a:rPr lang="en-US" sz="1400" dirty="0">
                <a:latin typeface="+mn-lt"/>
              </a:rPr>
              <a:t>   - </a:t>
            </a:r>
            <a:r>
              <a:rPr lang="en-US" sz="1400" b="1" dirty="0">
                <a:latin typeface="+mn-lt"/>
              </a:rPr>
              <a:t>Celebrates the communal relationship of God’s people, connected as citizens of His kingdom.</a:t>
            </a:r>
          </a:p>
          <a:p>
            <a:endParaRPr lang="en-US" dirty="0"/>
          </a:p>
        </p:txBody>
      </p:sp>
      <p:sp>
        <p:nvSpPr>
          <p:cNvPr id="4" name="Slide Number Placeholder 3">
            <a:extLst>
              <a:ext uri="{FF2B5EF4-FFF2-40B4-BE49-F238E27FC236}">
                <a16:creationId xmlns:a16="http://schemas.microsoft.com/office/drawing/2014/main" id="{B418FAB2-DE84-C955-E043-78C23835B3F5}"/>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73786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E9B1F-2944-AD69-1A43-310F69FBB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0008B-58A5-E6A7-EF41-14D2B3246A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0C7E4-55D3-16CA-62B0-A15101CB52E7}"/>
              </a:ext>
            </a:extLst>
          </p:cNvPr>
          <p:cNvSpPr>
            <a:spLocks noGrp="1"/>
          </p:cNvSpPr>
          <p:nvPr>
            <p:ph type="body" idx="1"/>
          </p:nvPr>
        </p:nvSpPr>
        <p:spPr/>
        <p:txBody>
          <a:bodyPr>
            <a:normAutofit fontScale="62500" lnSpcReduction="20000"/>
          </a:bodyPr>
          <a:lstStyle/>
          <a:p>
            <a:endParaRPr lang="en-US" dirty="0"/>
          </a:p>
          <a:p>
            <a:r>
              <a:rPr lang="en-US" sz="1400" dirty="0"/>
              <a:t>Marriage serves as an earthly symbol of the divine relationship between Christ and His Church.</a:t>
            </a:r>
          </a:p>
          <a:p>
            <a:endParaRPr lang="en-US" sz="1400" dirty="0"/>
          </a:p>
          <a:p>
            <a:r>
              <a:rPr lang="en-US" sz="1400" dirty="0"/>
              <a:t>-  </a:t>
            </a:r>
            <a:r>
              <a:rPr lang="en-US" sz="1400" b="1" dirty="0"/>
              <a:t>Ephesians 5:31-32 </a:t>
            </a:r>
            <a:r>
              <a:rPr lang="en-US" sz="1400" dirty="0"/>
              <a:t>: "For this reason a man will leave his father and mother and be united to his wife, and the two will become one flesh. This is a profound mystery—but I am talking about Christ and the church."</a:t>
            </a:r>
          </a:p>
          <a:p>
            <a:r>
              <a:rPr lang="en-US" sz="1400" dirty="0"/>
              <a:t>   - </a:t>
            </a:r>
            <a:r>
              <a:rPr lang="en-US" sz="1400" b="1" dirty="0"/>
              <a:t>Links the marital relationship to the union between Christ and the Church.</a:t>
            </a:r>
          </a:p>
          <a:p>
            <a:endParaRPr lang="en-US" sz="1400" dirty="0"/>
          </a:p>
          <a:p>
            <a:r>
              <a:rPr lang="en-US" sz="1400" dirty="0"/>
              <a:t>-  </a:t>
            </a:r>
            <a:r>
              <a:rPr lang="en-US" sz="1400" b="1" dirty="0"/>
              <a:t>Genesis 2:24 </a:t>
            </a:r>
            <a:r>
              <a:rPr lang="en-US" sz="1400" dirty="0"/>
              <a:t>: "That is why a man leaves his father and mother and is united to his wife, and they become one flesh."</a:t>
            </a:r>
          </a:p>
          <a:p>
            <a:r>
              <a:rPr lang="en-US" sz="1400" dirty="0"/>
              <a:t>   - </a:t>
            </a:r>
            <a:r>
              <a:rPr lang="en-US" sz="1400" b="1" dirty="0"/>
              <a:t>Establishes the foundational principle of marital oneness.</a:t>
            </a:r>
          </a:p>
          <a:p>
            <a:endParaRPr lang="en-US" sz="1400" dirty="0"/>
          </a:p>
          <a:p>
            <a:r>
              <a:rPr lang="en-US" sz="1400" dirty="0"/>
              <a:t>-  </a:t>
            </a:r>
            <a:r>
              <a:rPr lang="en-US" sz="1400" b="1" dirty="0"/>
              <a:t>Matthew 19:5-6 </a:t>
            </a:r>
            <a:r>
              <a:rPr lang="en-US" sz="1400" dirty="0"/>
              <a:t>: "So they are no longer two, but one flesh. Therefore what God has joined together, let no one separate."</a:t>
            </a:r>
          </a:p>
          <a:p>
            <a:r>
              <a:rPr lang="en-US" sz="1400" dirty="0"/>
              <a:t>   - </a:t>
            </a:r>
            <a:r>
              <a:rPr lang="en-US" sz="1400" b="1" dirty="0"/>
              <a:t>Reinforces the sanctity of the marital bond, reflecting God’s intended unity.</a:t>
            </a:r>
          </a:p>
          <a:p>
            <a:endParaRPr lang="en-US" sz="1400" dirty="0"/>
          </a:p>
          <a:p>
            <a:r>
              <a:rPr lang="en-US" sz="1400" dirty="0"/>
              <a:t>----------------- Relevant Psalms</a:t>
            </a:r>
          </a:p>
          <a:p>
            <a:endParaRPr lang="en-US" sz="1400" dirty="0"/>
          </a:p>
          <a:p>
            <a:r>
              <a:rPr lang="en-US" sz="1400" dirty="0"/>
              <a:t>- </a:t>
            </a:r>
            <a:r>
              <a:rPr lang="en-US" sz="1400" b="1" dirty="0"/>
              <a:t>Psalm 45:6-7  </a:t>
            </a:r>
            <a:r>
              <a:rPr lang="en-US" sz="1400" dirty="0"/>
              <a:t>"Your throne, O God, will last forever and ever; a scepter of justice will be the scepter of your kingdom. You love righteousness and hate wickedness; therefore God, your God, has set you above your companions by anointing you with the oil of joy."</a:t>
            </a:r>
          </a:p>
          <a:p>
            <a:r>
              <a:rPr lang="en-US" sz="1400" dirty="0"/>
              <a:t>   - </a:t>
            </a:r>
            <a:r>
              <a:rPr lang="en-US" sz="1400" b="1" dirty="0"/>
              <a:t>While a royal psalm, it is often seen as reflecting the relationship between Christ (the Bridegroom) and His Church (the Bride).</a:t>
            </a:r>
          </a:p>
          <a:p>
            <a:endParaRPr lang="en-US" sz="1400" dirty="0"/>
          </a:p>
          <a:p>
            <a:r>
              <a:rPr lang="en-US" sz="1400" dirty="0"/>
              <a:t>- </a:t>
            </a:r>
            <a:r>
              <a:rPr lang="en-US" sz="1400" b="1" dirty="0"/>
              <a:t>Psalm 128:3-4 </a:t>
            </a:r>
            <a:r>
              <a:rPr lang="en-US" sz="1400" dirty="0"/>
              <a:t>"Your wife will be like a fruitful vine within your house; your children will be like olive shoots around your table. Yes, this will be the blessing for the man who fears the LORD."</a:t>
            </a:r>
          </a:p>
          <a:p>
            <a:r>
              <a:rPr lang="en-US" sz="1400" dirty="0"/>
              <a:t>   - </a:t>
            </a:r>
            <a:r>
              <a:rPr lang="en-US" sz="1400" b="1" dirty="0"/>
              <a:t>Celebrates the harmony and unity of a God-centered marriage, symbolizing the deeper union of Christ and His Church.</a:t>
            </a:r>
          </a:p>
        </p:txBody>
      </p:sp>
      <p:sp>
        <p:nvSpPr>
          <p:cNvPr id="4" name="Slide Number Placeholder 3">
            <a:extLst>
              <a:ext uri="{FF2B5EF4-FFF2-40B4-BE49-F238E27FC236}">
                <a16:creationId xmlns:a16="http://schemas.microsoft.com/office/drawing/2014/main" id="{8A7F3DDD-8B14-1D79-B938-CFD3AFA0BF22}"/>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715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4D15B-F90E-40C3-BF0C-138826053A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CF601-0BA9-1CFD-9873-27A3B676A1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979A4-48A9-F782-ABD1-BD3BEAF4461C}"/>
              </a:ext>
            </a:extLst>
          </p:cNvPr>
          <p:cNvSpPr>
            <a:spLocks noGrp="1"/>
          </p:cNvSpPr>
          <p:nvPr>
            <p:ph type="body" idx="1"/>
          </p:nvPr>
        </p:nvSpPr>
        <p:spPr/>
        <p:txBody>
          <a:bodyPr>
            <a:normAutofit fontScale="62500" lnSpcReduction="20000"/>
          </a:bodyPr>
          <a:lstStyle/>
          <a:p>
            <a:endParaRPr lang="en-US" dirty="0"/>
          </a:p>
          <a:p>
            <a:r>
              <a:rPr lang="en-US" sz="1400" dirty="0"/>
              <a:t>Seeking significance outside of God’s design, such as through idolatry or selfish desires, disrupts intimacy with God and others</a:t>
            </a:r>
          </a:p>
          <a:p>
            <a:endParaRPr lang="en-US" sz="1400" dirty="0"/>
          </a:p>
          <a:p>
            <a:r>
              <a:rPr lang="en-US" sz="1400" dirty="0"/>
              <a:t>-  </a:t>
            </a:r>
            <a:r>
              <a:rPr lang="en-US" sz="1400" b="1" dirty="0"/>
              <a:t>Numbers 15:38-39 </a:t>
            </a:r>
            <a:r>
              <a:rPr lang="en-US" sz="1400" dirty="0"/>
              <a:t>: "You will have these tassels to look at and so you will remember all the commands of the LORD, that you may obey them and not prostitute yourselves by chasing after the lusts of your own hearts and eyes."</a:t>
            </a:r>
          </a:p>
          <a:p>
            <a:r>
              <a:rPr lang="en-US" sz="1400" dirty="0"/>
              <a:t>   - </a:t>
            </a:r>
            <a:r>
              <a:rPr lang="en-US" sz="1400" b="1" dirty="0"/>
              <a:t>Warns against spiritual adultery and idolatry.</a:t>
            </a:r>
          </a:p>
          <a:p>
            <a:endParaRPr lang="en-US" sz="1400" dirty="0"/>
          </a:p>
          <a:p>
            <a:r>
              <a:rPr lang="en-US" sz="1400" dirty="0"/>
              <a:t>-  </a:t>
            </a:r>
            <a:r>
              <a:rPr lang="en-US" sz="1400" b="1" dirty="0"/>
              <a:t>Jeremiah 2:13 </a:t>
            </a:r>
            <a:r>
              <a:rPr lang="en-US" sz="1400" dirty="0"/>
              <a:t>: "My people have committed two sins: They have forsaken me, the spring of living water, and have dug their own cisterns, broken cisterns that cannot hold water."</a:t>
            </a:r>
          </a:p>
          <a:p>
            <a:r>
              <a:rPr lang="en-US" sz="1400" dirty="0"/>
              <a:t>   - </a:t>
            </a:r>
            <a:r>
              <a:rPr lang="en-US" sz="1400" b="1" dirty="0"/>
              <a:t>Describes how turning away from God leads to seeking fulfillment in inadequate substitutes.</a:t>
            </a:r>
          </a:p>
          <a:p>
            <a:endParaRPr lang="en-US" sz="1400" dirty="0"/>
          </a:p>
          <a:p>
            <a:r>
              <a:rPr lang="en-US" sz="1400" dirty="0"/>
              <a:t>-  </a:t>
            </a:r>
            <a:r>
              <a:rPr lang="en-US" sz="1400" b="1" dirty="0"/>
              <a:t>1 John 2:15-16 </a:t>
            </a:r>
            <a:r>
              <a:rPr lang="en-US" sz="1400" dirty="0"/>
              <a:t>: "Do not love the world or anything in the world. If anyone loves the world, love for the Father is not in them."</a:t>
            </a:r>
          </a:p>
          <a:p>
            <a:r>
              <a:rPr lang="en-US" sz="1400" dirty="0"/>
              <a:t>   - </a:t>
            </a:r>
            <a:r>
              <a:rPr lang="en-US" sz="1400" b="1" dirty="0"/>
              <a:t>Highlights the dangers of misplaced affections that hinder union with God.</a:t>
            </a:r>
          </a:p>
          <a:p>
            <a:endParaRPr lang="en-US" sz="1400" dirty="0"/>
          </a:p>
          <a:p>
            <a:r>
              <a:rPr lang="en-US" sz="1400" dirty="0"/>
              <a:t>-------------- Relevant Psalms</a:t>
            </a:r>
          </a:p>
          <a:p>
            <a:r>
              <a:rPr lang="en-US" sz="1400" dirty="0"/>
              <a:t>- </a:t>
            </a:r>
            <a:r>
              <a:rPr lang="en-US" sz="1400" b="1" dirty="0"/>
              <a:t>Psalm 106:35-37  </a:t>
            </a:r>
            <a:r>
              <a:rPr lang="en-US" sz="1400" dirty="0"/>
              <a:t>"They mingled with the nations and adopted their customs. They worshiped their idols, which became a snare to them."</a:t>
            </a:r>
          </a:p>
          <a:p>
            <a:r>
              <a:rPr lang="en-US" sz="1400" dirty="0"/>
              <a:t>   - </a:t>
            </a:r>
            <a:r>
              <a:rPr lang="en-US" sz="1400" b="1" dirty="0"/>
              <a:t>Warns against idolatry and the spiritual adultery that breaks intimacy with God.</a:t>
            </a:r>
          </a:p>
          <a:p>
            <a:endParaRPr lang="en-US" sz="1400" dirty="0"/>
          </a:p>
          <a:p>
            <a:r>
              <a:rPr lang="en-US" sz="1400" dirty="0"/>
              <a:t>- </a:t>
            </a:r>
            <a:r>
              <a:rPr lang="en-US" sz="1400" b="1" dirty="0"/>
              <a:t>Psalm 51:10-12  </a:t>
            </a:r>
            <a:r>
              <a:rPr lang="en-US" sz="1400" dirty="0"/>
              <a:t>"Create in me a pure heart, O God, and renew a steadfast spirit within me. Do not cast me from your presence or take your Holy Spirit from me. Restore to me the joy of your salvation and grant me a willing spirit, to sustain me."</a:t>
            </a:r>
          </a:p>
          <a:p>
            <a:r>
              <a:rPr lang="en-US" sz="1400" dirty="0"/>
              <a:t>   - </a:t>
            </a:r>
            <a:r>
              <a:rPr lang="en-US" sz="1400" b="1" dirty="0"/>
              <a:t>Reflects the need for repentance and restoration when sin disrupts intimacy with God.</a:t>
            </a:r>
          </a:p>
          <a:p>
            <a:endParaRPr lang="en-US" sz="1400" dirty="0"/>
          </a:p>
          <a:p>
            <a:r>
              <a:rPr lang="en-US" sz="1400" b="1" dirty="0"/>
              <a:t>- Psalm 115:4-8  </a:t>
            </a:r>
            <a:r>
              <a:rPr lang="en-US" sz="1400" dirty="0"/>
              <a:t>"But their idols are silver and gold, made by human hands. They have mouths, but cannot speak, eyes, but cannot see... Those who make them will be like them, and so will all who trust in them."</a:t>
            </a:r>
          </a:p>
          <a:p>
            <a:r>
              <a:rPr lang="en-US" sz="1400" dirty="0"/>
              <a:t>   - </a:t>
            </a:r>
            <a:r>
              <a:rPr lang="en-US" sz="1400" b="1" dirty="0"/>
              <a:t>Highlights the futility of seeking fulfillment outside of God.</a:t>
            </a:r>
          </a:p>
        </p:txBody>
      </p:sp>
      <p:sp>
        <p:nvSpPr>
          <p:cNvPr id="4" name="Slide Number Placeholder 3">
            <a:extLst>
              <a:ext uri="{FF2B5EF4-FFF2-40B4-BE49-F238E27FC236}">
                <a16:creationId xmlns:a16="http://schemas.microsoft.com/office/drawing/2014/main" id="{AECD2D19-7938-C0B4-4215-9A78086B4461}"/>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84541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62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pPr marL="0" indent="0">
              <a:buFontTx/>
              <a:buNone/>
            </a:pPr>
            <a:r>
              <a:rPr lang="en-US" sz="1400" dirty="0"/>
              <a:t>---------- Relevant Psalms</a:t>
            </a:r>
          </a:p>
          <a:p>
            <a:pPr marL="0" indent="0">
              <a:buFontTx/>
              <a:buNone/>
            </a:pPr>
            <a:endParaRPr lang="en-US" sz="1400" dirty="0"/>
          </a:p>
          <a:p>
            <a:pPr marL="0" indent="0">
              <a:buFontTx/>
              <a:buNone/>
            </a:pPr>
            <a:r>
              <a:rPr lang="en-US" sz="1400" dirty="0"/>
              <a:t>- </a:t>
            </a:r>
            <a:r>
              <a:rPr lang="en-US" sz="1400" b="1" dirty="0"/>
              <a:t>Psalm 16:11 </a:t>
            </a:r>
            <a:r>
              <a:rPr lang="en-US" sz="1400" dirty="0"/>
              <a:t>"You make known to me the path of life; you will fill me with joy in your presence, with eternal pleasures at your right hand."</a:t>
            </a:r>
          </a:p>
          <a:p>
            <a:pPr marL="0" indent="0">
              <a:buFontTx/>
              <a:buNone/>
            </a:pPr>
            <a:r>
              <a:rPr lang="en-US" sz="1400" dirty="0"/>
              <a:t>   - </a:t>
            </a:r>
            <a:r>
              <a:rPr lang="en-US" sz="1400" b="1" dirty="0"/>
              <a:t>Captures the essence of eternal life: intimacy and joy in God’s presence.</a:t>
            </a:r>
          </a:p>
          <a:p>
            <a:pPr marL="0" indent="0">
              <a:buFontTx/>
              <a:buNone/>
            </a:pPr>
            <a:endParaRPr lang="en-US" sz="1400" dirty="0"/>
          </a:p>
          <a:p>
            <a:pPr marL="0" indent="0">
              <a:buFontTx/>
              <a:buNone/>
            </a:pPr>
            <a:r>
              <a:rPr lang="en-US" sz="1400" dirty="0"/>
              <a:t>- </a:t>
            </a:r>
            <a:r>
              <a:rPr lang="en-US" sz="1400" b="1" dirty="0"/>
              <a:t>Psalm 23:1-4 </a:t>
            </a:r>
            <a:r>
              <a:rPr lang="en-US" sz="1400" dirty="0"/>
              <a:t>"The LORD is my shepherd, I lack nothing. He makes me lie down in green pastures, he leads me beside quiet waters, he refreshes my soul."</a:t>
            </a:r>
          </a:p>
          <a:p>
            <a:pPr marL="0" indent="0">
              <a:buFontTx/>
              <a:buNone/>
            </a:pPr>
            <a:r>
              <a:rPr lang="en-US" sz="1400" dirty="0"/>
              <a:t>   - </a:t>
            </a:r>
            <a:r>
              <a:rPr lang="en-US" sz="1400" b="1" dirty="0"/>
              <a:t>Demonstrates God’s personal care and relationship with His people.</a:t>
            </a:r>
          </a:p>
          <a:p>
            <a:pPr marL="0" indent="0">
              <a:buFontTx/>
              <a:buNone/>
            </a:pPr>
            <a:endParaRPr lang="en-US" sz="1400" dirty="0"/>
          </a:p>
          <a:p>
            <a:pPr marL="0" indent="0">
              <a:buFontTx/>
              <a:buNone/>
            </a:pPr>
            <a:r>
              <a:rPr lang="en-US" sz="1400" dirty="0"/>
              <a:t>- </a:t>
            </a:r>
            <a:r>
              <a:rPr lang="en-US" sz="1400" b="1" dirty="0"/>
              <a:t>Psalm 34:8 </a:t>
            </a:r>
            <a:r>
              <a:rPr lang="en-US" sz="1400" dirty="0"/>
              <a:t>"Taste and see that the LORD is good; blessed is the one who takes refuge in him."</a:t>
            </a:r>
          </a:p>
          <a:p>
            <a:pPr marL="0" indent="0">
              <a:buFontTx/>
              <a:buNone/>
            </a:pPr>
            <a:r>
              <a:rPr lang="en-US" sz="1400" dirty="0"/>
              <a:t>   - </a:t>
            </a:r>
            <a:r>
              <a:rPr lang="en-US" sz="1400" b="1" dirty="0"/>
              <a:t>Invites believers into a personal and experiential relationship with God.</a:t>
            </a:r>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4031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Source of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Unity as Divine Witness</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Oneness in the Trinity Teach Us?</a:t>
            </a:r>
          </a:p>
          <a:p>
            <a:endParaRPr lang="en-US" sz="2400" dirty="0"/>
          </a:p>
          <a:p>
            <a:r>
              <a:rPr lang="en-US" sz="2200" b="0" dirty="0"/>
              <a:t>“I am not praying only on their behalf, but also on behalf of those who believe in me through their testimony, that they will all be one, just as you, Father, are in me and I am in you.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 and Relationships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40863" y="4648200"/>
            <a:ext cx="8001000" cy="1323439"/>
          </a:xfrm>
          <a:prstGeom prst="rect">
            <a:avLst/>
          </a:prstGeom>
          <a:noFill/>
        </p:spPr>
        <p:txBody>
          <a:bodyPr wrap="square" rtlCol="0">
            <a:spAutoFit/>
          </a:bodyPr>
          <a:lstStyle/>
          <a:p>
            <a:r>
              <a:rPr lang="en-US" sz="2000" b="1" i="1" dirty="0"/>
              <a:t>Social Disorder is a Human Pathology…</a:t>
            </a:r>
          </a:p>
          <a:p>
            <a:endParaRPr lang="en-US" sz="2000" i="1"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56475" y="2690564"/>
            <a:ext cx="8001000" cy="1015663"/>
          </a:xfrm>
          <a:prstGeom prst="rect">
            <a:avLst/>
          </a:prstGeom>
          <a:noFill/>
        </p:spPr>
        <p:txBody>
          <a:bodyPr wrap="square" rtlCol="0">
            <a:spAutoFit/>
          </a:bodyPr>
          <a:lstStyle/>
          <a:p>
            <a:r>
              <a:rPr lang="en-US" sz="2000" i="1" dirty="0"/>
              <a:t>“He who has My commandments and keeps them, it is he who loves Me. And he who loves Me will be loved by My Father, and I will love him and manifest Myself to him.”  John 14:21</a:t>
            </a:r>
          </a:p>
        </p:txBody>
      </p:sp>
      <p:sp>
        <p:nvSpPr>
          <p:cNvPr id="9" name="TextBox 8">
            <a:extLst>
              <a:ext uri="{FF2B5EF4-FFF2-40B4-BE49-F238E27FC236}">
                <a16:creationId xmlns:a16="http://schemas.microsoft.com/office/drawing/2014/main" id="{344C5C80-4B9B-4AC5-AFE3-3F5CEA5BAE7B}"/>
              </a:ext>
            </a:extLst>
          </p:cNvPr>
          <p:cNvSpPr txBox="1"/>
          <p:nvPr/>
        </p:nvSpPr>
        <p:spPr>
          <a:xfrm>
            <a:off x="440863" y="3838083"/>
            <a:ext cx="8001000" cy="707886"/>
          </a:xfrm>
          <a:prstGeom prst="rect">
            <a:avLst/>
          </a:prstGeom>
          <a:noFill/>
        </p:spPr>
        <p:txBody>
          <a:bodyPr wrap="square" rtlCol="0">
            <a:spAutoFit/>
          </a:bodyPr>
          <a:lstStyle/>
          <a:p>
            <a:r>
              <a:rPr lang="en-US" sz="2000" i="1" dirty="0"/>
              <a:t>“For whoever does the will of God is my brother and sister and mother.”  Mark 3:35</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God’s Desired State for His Church</a:t>
            </a:r>
            <a:br>
              <a:rPr lang="en-US" dirty="0"/>
            </a:br>
            <a:r>
              <a:rPr lang="en-US" sz="2400" dirty="0">
                <a:solidFill>
                  <a:schemeClr val="tx2">
                    <a:lumMod val="60000"/>
                    <a:lumOff val="40000"/>
                  </a:schemeClr>
                </a:solidFill>
              </a:rPr>
              <a:t>Are we to be Overcomers?</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18011"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God’s Expectations, Our Accountability</a:t>
            </a:r>
          </a:p>
          <a:p>
            <a:endParaRPr lang="en-US" sz="1600" b="1" i="1" dirty="0"/>
          </a:p>
          <a:p>
            <a:r>
              <a:rPr lang="en-US" sz="1600" b="1" i="1" dirty="0"/>
              <a:t>“I am the Alpha and the Omega, says the LORD God – the one who is, and who was, and who is the come – the All-Powerful!”  Revelation 1:8</a:t>
            </a:r>
          </a:p>
          <a:p>
            <a:endParaRPr lang="en-US" sz="1600" b="1" i="1" dirty="0"/>
          </a:p>
          <a:p>
            <a:r>
              <a:rPr lang="en-US" sz="1600" b="1" i="1" dirty="0"/>
              <a:t>“The one who has an ear had better hear what the Spirit says to the churches. To the one who </a:t>
            </a:r>
            <a:r>
              <a:rPr lang="en-US" sz="1600" b="1" i="1" u="sng" dirty="0"/>
              <a:t>overcomes</a:t>
            </a:r>
            <a:r>
              <a:rPr lang="en-US" sz="1600" b="1" i="1" dirty="0"/>
              <a:t>, I will permit him to eat from the tree of life that is in the paradise of God.”   Revelation 2:7</a:t>
            </a:r>
          </a:p>
          <a:p>
            <a:endParaRPr lang="en-US" sz="1600" b="1" i="1" dirty="0"/>
          </a:p>
          <a:p>
            <a:r>
              <a:rPr lang="en-US" sz="1600" b="1" i="1" dirty="0"/>
              <a:t>“The one who has an ear had better hear what the Spirit says to the churches. The one who </a:t>
            </a:r>
            <a:r>
              <a:rPr lang="en-US" sz="1600" b="1" i="1" u="sng" dirty="0"/>
              <a:t>overcomes</a:t>
            </a:r>
            <a:r>
              <a:rPr lang="en-US" sz="1600" b="1" i="1" dirty="0"/>
              <a:t> will in no way be harmed by the second death.”   Revelation 2:11</a:t>
            </a:r>
          </a:p>
          <a:p>
            <a:endParaRPr lang="en-US" b="1" i="1" dirty="0"/>
          </a:p>
        </p:txBody>
      </p:sp>
      <p:sp>
        <p:nvSpPr>
          <p:cNvPr id="5" name="Scroll: Horizontal 4">
            <a:extLst>
              <a:ext uri="{FF2B5EF4-FFF2-40B4-BE49-F238E27FC236}">
                <a16:creationId xmlns:a16="http://schemas.microsoft.com/office/drawing/2014/main" id="{540DD406-CA7F-4CBB-8DFE-4B82DA4C18A0}"/>
              </a:ext>
            </a:extLst>
          </p:cNvPr>
          <p:cNvSpPr/>
          <p:nvPr/>
        </p:nvSpPr>
        <p:spPr>
          <a:xfrm>
            <a:off x="418011" y="106391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a:t>
            </a:r>
            <a:r>
              <a:rPr lang="en-US" sz="1600" b="1" i="1" u="sng" dirty="0"/>
              <a:t>Overcome</a:t>
            </a:r>
            <a:r>
              <a:rPr lang="en-US" sz="1600" b="1" i="1" dirty="0"/>
              <a:t> and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600" b="1" i="1" u="sng" dirty="0"/>
              <a:t>overcomes</a:t>
            </a:r>
            <a:r>
              <a:rPr lang="en-US" sz="1600" b="1" i="1" dirty="0"/>
              <a:t> the world.”   1 John 4:20 – 5:4</a:t>
            </a:r>
          </a:p>
          <a:p>
            <a:endParaRPr lang="en-US" b="1" i="1" dirty="0"/>
          </a:p>
        </p:txBody>
      </p:sp>
    </p:spTree>
    <p:extLst>
      <p:ext uri="{BB962C8B-B14F-4D97-AF65-F5344CB8AC3E}">
        <p14:creationId xmlns:p14="http://schemas.microsoft.com/office/powerpoint/2010/main" val="26622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76200" y="7088"/>
            <a:ext cx="89916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a:t>
            </a:r>
            <a:r>
              <a:rPr lang="en-US" sz="2200">
                <a:solidFill>
                  <a:schemeClr val="tx2">
                    <a:lumMod val="60000"/>
                    <a:lumOff val="40000"/>
                  </a:schemeClr>
                </a:solidFill>
              </a:rPr>
              <a:t>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26670" y="1066800"/>
            <a:ext cx="8991599" cy="5355312"/>
          </a:xfrm>
          <a:prstGeom prst="rect">
            <a:avLst/>
          </a:prstGeom>
          <a:noFill/>
        </p:spPr>
        <p:txBody>
          <a:bodyPr wrap="square">
            <a:spAutoFit/>
          </a:bodyPr>
          <a:lstStyle/>
          <a:p>
            <a:r>
              <a:rPr lang="en-US" b="1" dirty="0"/>
              <a:t>Matthew 16:1-4 </a:t>
            </a:r>
          </a:p>
          <a:p>
            <a:pPr marL="285750" indent="-285750">
              <a:buFont typeface="Arial" panose="020B0604020202020204" pitchFamily="34" charset="0"/>
              <a:buChar char="•"/>
            </a:pPr>
            <a:r>
              <a:rPr lang="en-US" dirty="0">
                <a:latin typeface="+mn-lt"/>
              </a:rPr>
              <a:t>Religious elite able to “discern the weather” but not the “prophetic signs”.  </a:t>
            </a:r>
          </a:p>
          <a:p>
            <a:pPr marL="285750" indent="-285750">
              <a:buFont typeface="Arial" panose="020B0604020202020204" pitchFamily="34" charset="0"/>
              <a:buChar char="•"/>
            </a:pPr>
            <a:endParaRPr lang="en-US" dirty="0">
              <a:latin typeface="+mn-lt"/>
            </a:endParaRPr>
          </a:p>
          <a:p>
            <a:r>
              <a:rPr lang="en-US" b="1" dirty="0"/>
              <a:t>2 Corinthians 11:1-4 </a:t>
            </a:r>
          </a:p>
          <a:p>
            <a:pPr marL="285750" indent="-285750">
              <a:buFont typeface="Arial" panose="020B0604020202020204" pitchFamily="34" charset="0"/>
              <a:buChar char="•"/>
            </a:pPr>
            <a:r>
              <a:rPr lang="en-US" dirty="0"/>
              <a:t>[False Doctrine]…”you will put up with it!”   Illustrates a Lack of Discernment.</a:t>
            </a:r>
          </a:p>
          <a:p>
            <a:pPr marL="285750" indent="-285750">
              <a:buFont typeface="Arial" panose="020B0604020202020204" pitchFamily="34" charset="0"/>
              <a:buChar char="•"/>
            </a:pPr>
            <a:endParaRPr lang="en-US" dirty="0"/>
          </a:p>
          <a:p>
            <a:r>
              <a:rPr lang="en-US" b="1" dirty="0"/>
              <a:t>2 Thessalonians 5:16-22 </a:t>
            </a:r>
          </a:p>
          <a:p>
            <a:pPr marL="285750" indent="-285750">
              <a:buFont typeface="Arial" panose="020B0604020202020204" pitchFamily="34" charset="0"/>
              <a:buChar char="•"/>
            </a:pPr>
            <a:r>
              <a:rPr lang="en-US" dirty="0"/>
              <a:t>“Do not despise Revelation (i.e. preaching).”  Scripture, discernment, testing.</a:t>
            </a:r>
          </a:p>
          <a:p>
            <a:r>
              <a:rPr lang="en-US" dirty="0"/>
              <a:t>  </a:t>
            </a:r>
          </a:p>
          <a:p>
            <a:r>
              <a:rPr lang="en-US" b="1" dirty="0"/>
              <a:t>2 Timothy 2:15-17 </a:t>
            </a:r>
          </a:p>
          <a:p>
            <a:pPr marL="285750" indent="-285750">
              <a:buFont typeface="Arial" panose="020B0604020202020204" pitchFamily="34" charset="0"/>
              <a:buChar char="•"/>
            </a:pPr>
            <a:r>
              <a:rPr lang="en-US" dirty="0"/>
              <a:t>Practice doctrinal precision.  Avoid the dogmas of self-image and self-worth influencers.</a:t>
            </a:r>
          </a:p>
          <a:p>
            <a:endParaRPr lang="en-US" dirty="0">
              <a:latin typeface="+mn-lt"/>
            </a:endParaRPr>
          </a:p>
          <a:p>
            <a:r>
              <a:rPr lang="en-US" b="1" dirty="0"/>
              <a:t>1 Timothy 6:3-5 ; 11-16 </a:t>
            </a:r>
          </a:p>
          <a:p>
            <a:pPr marL="285750" indent="-285750">
              <a:buFont typeface="Arial" panose="020B0604020202020204" pitchFamily="34" charset="0"/>
              <a:buChar char="•"/>
            </a:pPr>
            <a:r>
              <a:rPr lang="en-US" dirty="0"/>
              <a:t>Guard the Truth. Gain skills for distinguishing truth from falsehood and from half-truth.</a:t>
            </a:r>
          </a:p>
          <a:p>
            <a:endParaRPr lang="en-US" dirty="0">
              <a:latin typeface="+mn-lt"/>
            </a:endParaRPr>
          </a:p>
          <a:p>
            <a:r>
              <a:rPr lang="en-US" b="1" dirty="0"/>
              <a:t>1 John 2:20-29</a:t>
            </a:r>
          </a:p>
          <a:p>
            <a:pPr marL="285750" indent="-285750">
              <a:buFont typeface="Arial" panose="020B0604020202020204" pitchFamily="34" charset="0"/>
              <a:buChar char="•"/>
            </a:pPr>
            <a:r>
              <a:rPr lang="en-US" dirty="0"/>
              <a:t>Constant conflict – The Truth vs. Lies.  Abide in Him and His Teaching.</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fade">
                                      <p:cBhvr>
                                        <p:cTn id="67" dur="1000"/>
                                        <p:tgtEl>
                                          <p:spTgt spid="7">
                                            <p:txEl>
                                              <p:pRg st="15" end="15"/>
                                            </p:txEl>
                                          </p:spTgt>
                                        </p:tgtEl>
                                      </p:cBhvr>
                                    </p:animEffect>
                                    <p:anim calcmode="lin" valueType="num">
                                      <p:cBhvr>
                                        <p:cTn id="6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1000"/>
                                        <p:tgtEl>
                                          <p:spTgt spid="7">
                                            <p:txEl>
                                              <p:pRg st="16" end="16"/>
                                            </p:txEl>
                                          </p:spTgt>
                                        </p:tgtEl>
                                      </p:cBhvr>
                                    </p:animEffect>
                                    <p:anim calcmode="lin" valueType="num">
                                      <p:cBhvr>
                                        <p:cTn id="7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76200" y="7088"/>
            <a:ext cx="89916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76201" y="921488"/>
            <a:ext cx="8991599"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3600" dirty="0"/>
              <a:t>The Art of Deception</a:t>
            </a:r>
            <a:br>
              <a:rPr lang="en-US" sz="3600" dirty="0"/>
            </a:br>
            <a:r>
              <a:rPr lang="en-US" sz="2200" dirty="0">
                <a:solidFill>
                  <a:schemeClr val="tx2">
                    <a:lumMod val="60000"/>
                    <a:lumOff val="40000"/>
                  </a:schemeClr>
                </a:solidFill>
              </a:rPr>
              <a:t>Discernment counters Deception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dirty="0"/>
              <a:t>— </a:t>
            </a:r>
            <a:r>
              <a:rPr lang="en-US" i="1" dirty="0"/>
              <a:t>Sun Tzu, The Art of War</a:t>
            </a:r>
          </a:p>
          <a:p>
            <a:endParaRPr lang="en-US" b="1" dirty="0"/>
          </a:p>
          <a:p>
            <a:pPr lvl="1"/>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pPr lvl="1"/>
            <a:r>
              <a:rPr lang="en-US" b="1" dirty="0"/>
              <a:t>Church Application</a:t>
            </a:r>
            <a:r>
              <a:rPr lang="en-US" dirty="0"/>
              <a:t>: In times of tension or disagreement, truth is often compromised by fear, pride, or presupposition—undermining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pPr lvl="1"/>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A243AC3D-1F60-F717-B2CC-6E2928AE8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2170812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A2B6-3099-4B3B-203A-E50497DD08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C8DD16-B5B3-63F1-69B5-3168307D152B}"/>
              </a:ext>
            </a:extLst>
          </p:cNvPr>
          <p:cNvSpPr>
            <a:spLocks noGrp="1"/>
          </p:cNvSpPr>
          <p:nvPr>
            <p:ph type="title"/>
          </p:nvPr>
        </p:nvSpPr>
        <p:spPr>
          <a:xfrm>
            <a:off x="76200" y="7088"/>
            <a:ext cx="8991600" cy="754912"/>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90989111-7EF5-05AC-AF17-A79429B4BA22}"/>
              </a:ext>
            </a:extLst>
          </p:cNvPr>
          <p:cNvSpPr txBox="1"/>
          <p:nvPr/>
        </p:nvSpPr>
        <p:spPr>
          <a:xfrm>
            <a:off x="76201" y="762000"/>
            <a:ext cx="8991599" cy="6186309"/>
          </a:xfrm>
          <a:prstGeom prst="rect">
            <a:avLst/>
          </a:prstGeom>
          <a:noFill/>
        </p:spPr>
        <p:txBody>
          <a:bodyPr wrap="square">
            <a:spAutoFit/>
          </a:bodyPr>
          <a:lstStyle/>
          <a:p>
            <a:r>
              <a:rPr lang="en-US" b="1" dirty="0"/>
              <a:t>Suffering is always the result of sin</a:t>
            </a:r>
            <a:br>
              <a:rPr lang="en-US" dirty="0"/>
            </a:br>
            <a:r>
              <a:rPr lang="en-US" dirty="0"/>
              <a:t>Assuming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Assuming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Assuming an understanding of God’s ways through tradition or reason.</a:t>
            </a:r>
          </a:p>
          <a:p>
            <a:r>
              <a:rPr lang="en-US" i="1" dirty="0"/>
              <a:t>“Are God’s consolations not enough for you…?” </a:t>
            </a:r>
            <a:r>
              <a:rPr lang="en-US" dirty="0"/>
              <a:t>– Eliphaz (Job 15:11)</a:t>
            </a:r>
          </a:p>
          <a:p>
            <a:endParaRPr lang="en-US" dirty="0"/>
          </a:p>
          <a:p>
            <a:r>
              <a:rPr lang="en-US" b="1" dirty="0"/>
              <a:t>Suffering may be preventative or instructive, not always punitive</a:t>
            </a:r>
            <a:br>
              <a:rPr lang="en-US" dirty="0"/>
            </a:br>
            <a:r>
              <a:rPr lang="en-US" dirty="0"/>
              <a:t>Presuming to speak with divine authority.  </a:t>
            </a:r>
          </a:p>
          <a:p>
            <a:r>
              <a:rPr lang="en-US" i="1" dirty="0"/>
              <a:t>God does all these things to a person… to turn them back from the pit.” </a:t>
            </a:r>
            <a:r>
              <a:rPr lang="en-US" dirty="0"/>
              <a:t>– Elihu (Job 33:29-30)</a:t>
            </a:r>
          </a:p>
          <a:p>
            <a:endParaRPr lang="en-US" dirty="0"/>
          </a:p>
          <a:p>
            <a:r>
              <a:rPr lang="en-US" b="1" dirty="0"/>
              <a:t>Confession and repentance will instantly fix the problem</a:t>
            </a:r>
            <a:br>
              <a:rPr lang="en-US" dirty="0"/>
            </a:br>
            <a:r>
              <a:rPr lang="en-US" dirty="0"/>
              <a:t>Assuming that doing so will immediately restore his fortunes.</a:t>
            </a:r>
          </a:p>
          <a:p>
            <a:r>
              <a:rPr lang="en-US" i="1" dirty="0"/>
              <a:t>“If you put away the sin that is in your hand… then you will lift up your face without shame.”</a:t>
            </a:r>
            <a:r>
              <a:rPr lang="en-US" dirty="0"/>
              <a:t> – Zophar (Job 11:14–15)</a:t>
            </a:r>
          </a:p>
        </p:txBody>
      </p:sp>
    </p:spTree>
    <p:extLst>
      <p:ext uri="{BB962C8B-B14F-4D97-AF65-F5344CB8AC3E}">
        <p14:creationId xmlns:p14="http://schemas.microsoft.com/office/powerpoint/2010/main" val="2432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39AD-E2C5-9ACF-C92F-DC974C1DD9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815465-210E-3A2B-2EEB-88027BDAB64C}"/>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4F69D2E7-3449-E530-5EB3-7E4124053931}"/>
              </a:ext>
            </a:extLst>
          </p:cNvPr>
          <p:cNvSpPr txBox="1"/>
          <p:nvPr/>
        </p:nvSpPr>
        <p:spPr>
          <a:xfrm>
            <a:off x="76201" y="921488"/>
            <a:ext cx="8991599" cy="5909310"/>
          </a:xfrm>
          <a:prstGeom prst="rect">
            <a:avLst/>
          </a:prstGeom>
          <a:noFill/>
        </p:spPr>
        <p:txBody>
          <a:bodyPr wrap="square">
            <a:spAutoFit/>
          </a:bodyPr>
          <a:lstStyle/>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 assuming that God must explain Himself.</a:t>
            </a:r>
          </a:p>
          <a:p>
            <a:r>
              <a:rPr lang="en-US" i="1" dirty="0"/>
              <a:t>“Surely I spoke of things I did not understand, things too wonderful for me to know.” – Job (Job 42:3)</a:t>
            </a:r>
          </a:p>
          <a:p>
            <a:endParaRPr lang="en-US" b="1" dirty="0"/>
          </a:p>
          <a:p>
            <a:r>
              <a:rPr lang="en-US" b="1" dirty="0"/>
              <a:t>Insights:</a:t>
            </a:r>
            <a:r>
              <a:rPr lang="en-US" dirty="0"/>
              <a:t> Even the righteous can err in trying to defend themselves or interpret God's will. The Friend’s assumptions demonstrate how sincere but shallow theology can lead to misjudgment and further pain. The story of Job reminds us to approach others with humility, listen well, and trust God’s sovereignty even when His purposes are hidden. We must practice </a:t>
            </a:r>
            <a:r>
              <a:rPr lang="en-US" b="1" dirty="0"/>
              <a:t>discernment</a:t>
            </a:r>
            <a:r>
              <a:rPr lang="en-US" dirty="0"/>
              <a:t> to avoid becoming </a:t>
            </a:r>
            <a:r>
              <a:rPr lang="en-US" b="1" u="sng" dirty="0"/>
              <a:t>delegated accusers</a:t>
            </a:r>
            <a:r>
              <a:rPr lang="en-US" dirty="0"/>
              <a:t> like Job’s Friends. The pathway to restored understanding and unity is </a:t>
            </a:r>
            <a:r>
              <a:rPr lang="en-US" b="1" dirty="0"/>
              <a:t>humble submission to divine wisdom</a:t>
            </a:r>
            <a:r>
              <a:rPr lang="en-US" dirty="0"/>
              <a:t>.</a:t>
            </a:r>
            <a:endParaRPr lang="en-US" b="1" dirty="0"/>
          </a:p>
        </p:txBody>
      </p:sp>
    </p:spTree>
    <p:extLst>
      <p:ext uri="{BB962C8B-B14F-4D97-AF65-F5344CB8AC3E}">
        <p14:creationId xmlns:p14="http://schemas.microsoft.com/office/powerpoint/2010/main" val="34635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A “Desired State” of Relationships</a:t>
            </a:r>
          </a:p>
        </p:txBody>
      </p:sp>
      <p:sp>
        <p:nvSpPr>
          <p:cNvPr id="6" name="TextBox 5"/>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God’s design is to deny His character</a:t>
            </a:r>
            <a:r>
              <a:rPr lang="en-US" sz="2000" i="1" dirty="0"/>
              <a:t>.</a:t>
            </a:r>
          </a:p>
        </p:txBody>
      </p:sp>
      <p:sp>
        <p:nvSpPr>
          <p:cNvPr id="8" name="TextBox 7"/>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4F31E76-F347-473B-BD51-60682D18CDE8}"/>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2378D6F7-D20E-49F4-B889-9CA3610A089C}"/>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3A1BDAF3-0248-4244-B913-8723370AB4A4}"/>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1415-82BF-C330-312E-41C95B057E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464771-4ADA-942E-7EE3-0E8C5CE1B8C0}"/>
              </a:ext>
            </a:extLst>
          </p:cNvPr>
          <p:cNvSpPr>
            <a:spLocks noGrp="1"/>
          </p:cNvSpPr>
          <p:nvPr>
            <p:ph type="title"/>
          </p:nvPr>
        </p:nvSpPr>
        <p:spPr>
          <a:xfrm>
            <a:off x="78154" y="7088"/>
            <a:ext cx="8989646" cy="914400"/>
          </a:xfrm>
        </p:spPr>
        <p:txBody>
          <a:bodyPr>
            <a:normAutofit fontScale="90000"/>
          </a:bodyPr>
          <a:lstStyle/>
          <a:p>
            <a:pPr algn="l"/>
            <a:r>
              <a:rPr lang="en-US" sz="2700" dirty="0"/>
              <a:t>Psalm 133 – The Beauty of Unity Among God’s People</a:t>
            </a:r>
            <a:br>
              <a:rPr lang="en-US" sz="3600" dirty="0"/>
            </a:br>
            <a:r>
              <a:rPr lang="en-US" sz="2200" dirty="0">
                <a:solidFill>
                  <a:schemeClr val="tx2">
                    <a:lumMod val="60000"/>
                    <a:lumOff val="40000"/>
                  </a:schemeClr>
                </a:solidFill>
              </a:rPr>
              <a:t>The unity and harmony of God’s people reflect His relational nature</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40B384F-F7EA-3050-C5FB-5D1E8D138DCB}"/>
              </a:ext>
            </a:extLst>
          </p:cNvPr>
          <p:cNvSpPr txBox="1"/>
          <p:nvPr/>
        </p:nvSpPr>
        <p:spPr>
          <a:xfrm>
            <a:off x="77177" y="1066800"/>
            <a:ext cx="8989646" cy="5078313"/>
          </a:xfrm>
          <a:prstGeom prst="rect">
            <a:avLst/>
          </a:prstGeom>
          <a:noFill/>
        </p:spPr>
        <p:txBody>
          <a:bodyPr wrap="square">
            <a:spAutoFit/>
          </a:bodyPr>
          <a:lstStyle/>
          <a:p>
            <a:r>
              <a:rPr lang="en-US" b="1" dirty="0"/>
              <a:t>Psalm 133 </a:t>
            </a:r>
            <a:r>
              <a:rPr lang="en-US" dirty="0"/>
              <a:t>celebrates the unity of believers, which mirrors the unity within the Trinity and </a:t>
            </a:r>
            <a:r>
              <a:rPr lang="en-US" u="sng" dirty="0"/>
              <a:t>reflects the relationship between Christ and the Church</a:t>
            </a:r>
            <a:r>
              <a:rPr lang="en-US" dirty="0"/>
              <a:t>.</a:t>
            </a:r>
            <a:endParaRPr lang="en-US" dirty="0">
              <a:latin typeface="+mn-lt"/>
            </a:endParaRP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133:1</a:t>
            </a:r>
            <a:r>
              <a:rPr lang="en-US" i="1" dirty="0">
                <a:latin typeface="+mn-lt"/>
              </a:rPr>
              <a:t> "How good and pleasant it is when God’s people live together in unity!" </a:t>
            </a:r>
          </a:p>
          <a:p>
            <a:endParaRPr lang="en-US" i="1" dirty="0">
              <a:latin typeface="+mn-lt"/>
            </a:endParaRPr>
          </a:p>
          <a:p>
            <a:r>
              <a:rPr lang="en-US" b="1" i="1" dirty="0"/>
              <a:t>Psalm 133:3</a:t>
            </a:r>
            <a:r>
              <a:rPr lang="en-US" i="1" dirty="0"/>
              <a:t> </a:t>
            </a:r>
            <a:r>
              <a:rPr lang="en-US" i="1" dirty="0">
                <a:latin typeface="+mn-lt"/>
              </a:rPr>
              <a:t>"It is as if the dew of Hermon were falling on Mount Zion. For there the LORD bestows his blessing, even life forevermore." </a:t>
            </a:r>
          </a:p>
          <a:p>
            <a:endParaRPr lang="en-US" dirty="0">
              <a:latin typeface="+mn-lt"/>
            </a:endParaRPr>
          </a:p>
          <a:p>
            <a:endParaRPr lang="en-US"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Highlights the corporate aspect of the union between believers and God.</a:t>
            </a:r>
          </a:p>
          <a:p>
            <a:pPr marL="742950" lvl="1" indent="-285750">
              <a:buFont typeface="Arial" panose="020B0604020202020204" pitchFamily="34" charset="0"/>
              <a:buChar char="•"/>
            </a:pPr>
            <a:r>
              <a:rPr lang="en-US" dirty="0"/>
              <a:t>Depicts unity as a source of blessing and a reflection of God’s desired state for His people.</a:t>
            </a:r>
            <a:endParaRPr lang="en-US" dirty="0">
              <a:latin typeface="+mn-lt"/>
            </a:endParaRPr>
          </a:p>
        </p:txBody>
      </p:sp>
    </p:spTree>
    <p:extLst>
      <p:ext uri="{BB962C8B-B14F-4D97-AF65-F5344CB8AC3E}">
        <p14:creationId xmlns:p14="http://schemas.microsoft.com/office/powerpoint/2010/main" val="120025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1" end="11"/>
                                            </p:txEl>
                                          </p:spTgt>
                                        </p:tgtEl>
                                        <p:attrNameLst>
                                          <p:attrName>style.visibility</p:attrName>
                                        </p:attrNameLst>
                                      </p:cBhvr>
                                      <p:to>
                                        <p:strVal val="visible"/>
                                      </p:to>
                                    </p:set>
                                    <p:animEffect transition="in" filter="fade">
                                      <p:cBhvr>
                                        <p:cTn id="24" dur="1000"/>
                                        <p:tgtEl>
                                          <p:spTgt spid="7">
                                            <p:txEl>
                                              <p:pRg st="11" end="11"/>
                                            </p:txEl>
                                          </p:spTgt>
                                        </p:tgtEl>
                                      </p:cBhvr>
                                    </p:animEffect>
                                    <p:anim calcmode="lin" valueType="num">
                                      <p:cBhvr>
                                        <p:cTn id="2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animEffect transition="in" filter="fade">
                                      <p:cBhvr>
                                        <p:cTn id="29" dur="1000"/>
                                        <p:tgtEl>
                                          <p:spTgt spid="7">
                                            <p:txEl>
                                              <p:pRg st="13" end="13"/>
                                            </p:txEl>
                                          </p:spTgt>
                                        </p:tgtEl>
                                      </p:cBhvr>
                                    </p:animEffect>
                                    <p:anim calcmode="lin" valueType="num">
                                      <p:cBhvr>
                                        <p:cTn id="3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4" end="14"/>
                                            </p:txEl>
                                          </p:spTgt>
                                        </p:tgtEl>
                                        <p:attrNameLst>
                                          <p:attrName>style.visibility</p:attrName>
                                        </p:attrNameLst>
                                      </p:cBhvr>
                                      <p:to>
                                        <p:strVal val="visible"/>
                                      </p:to>
                                    </p:set>
                                    <p:animEffect transition="in" filter="fade">
                                      <p:cBhvr>
                                        <p:cTn id="34" dur="1000"/>
                                        <p:tgtEl>
                                          <p:spTgt spid="7">
                                            <p:txEl>
                                              <p:pRg st="14" end="14"/>
                                            </p:txEl>
                                          </p:spTgt>
                                        </p:tgtEl>
                                      </p:cBhvr>
                                    </p:animEffect>
                                    <p:anim calcmode="lin" valueType="num">
                                      <p:cBhvr>
                                        <p:cTn id="35"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God and You</a:t>
            </a:r>
            <a:br>
              <a:rPr lang="en-US" sz="3600" dirty="0"/>
            </a:br>
            <a:r>
              <a:rPr lang="en-US" sz="2400" dirty="0">
                <a:solidFill>
                  <a:schemeClr val="tx2">
                    <a:lumMod val="60000"/>
                    <a:lumOff val="40000"/>
                  </a:schemeClr>
                </a:solidFill>
              </a:rPr>
              <a:t>Christianity is rooted in a living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143000"/>
            <a:ext cx="8686800" cy="5355312"/>
          </a:xfrm>
          <a:prstGeom prst="rect">
            <a:avLst/>
          </a:prstGeom>
          <a:noFill/>
        </p:spPr>
        <p:txBody>
          <a:bodyPr wrap="square">
            <a:spAutoFit/>
          </a:bodyPr>
          <a:lstStyle/>
          <a:p>
            <a:r>
              <a:rPr lang="en-US" b="1" i="1" dirty="0">
                <a:latin typeface="+mn-lt"/>
              </a:rPr>
              <a:t>John 15:5</a:t>
            </a:r>
            <a:r>
              <a:rPr lang="en-US" i="1" dirty="0">
                <a:latin typeface="+mn-lt"/>
              </a:rPr>
              <a:t> "I am the vine; you are the branches. If you remain in me and I in you, you will bear much fruit; apart from me you can do nothing."</a:t>
            </a:r>
            <a:endParaRPr lang="en-US" b="1" i="1" dirty="0">
              <a:latin typeface="+mn-lt"/>
            </a:endParaRPr>
          </a:p>
          <a:p>
            <a:endParaRPr lang="en-US" b="1" i="1" dirty="0">
              <a:latin typeface="+mn-lt"/>
            </a:endParaRPr>
          </a:p>
          <a:p>
            <a:r>
              <a:rPr lang="en-US" b="1" i="1" dirty="0">
                <a:latin typeface="+mn-lt"/>
              </a:rPr>
              <a:t>Galatians 2:20</a:t>
            </a:r>
            <a:r>
              <a:rPr lang="en-US" i="1" dirty="0">
                <a:latin typeface="+mn-lt"/>
              </a:rPr>
              <a:t> "I have been crucified with Christ and I no longer live, but Christ lives in me."</a:t>
            </a:r>
            <a:endParaRPr lang="en-US" b="1" i="1" dirty="0">
              <a:latin typeface="+mn-lt"/>
            </a:endParaRPr>
          </a:p>
          <a:p>
            <a:endParaRPr lang="en-US" i="1" dirty="0">
              <a:latin typeface="+mn-lt"/>
            </a:endParaRPr>
          </a:p>
          <a:p>
            <a:r>
              <a:rPr lang="en-US" b="1" i="1" dirty="0">
                <a:latin typeface="+mn-lt"/>
              </a:rPr>
              <a:t>Colossians 1:27</a:t>
            </a:r>
            <a:r>
              <a:rPr lang="en-US" i="1" dirty="0">
                <a:latin typeface="+mn-lt"/>
              </a:rPr>
              <a:t> "Christ in you, the hope of glory."</a:t>
            </a:r>
            <a:endParaRPr lang="en-US" dirty="0">
              <a:latin typeface="+mn-lt"/>
            </a:endParaRPr>
          </a:p>
          <a:p>
            <a:endParaRPr lang="en-US" dirty="0">
              <a:latin typeface="+mn-lt"/>
            </a:endParaRPr>
          </a:p>
          <a:p>
            <a:r>
              <a:rPr lang="en-US" b="1" i="1" dirty="0">
                <a:latin typeface="+mn-lt"/>
              </a:rPr>
              <a:t>Psalm 139:7-10 </a:t>
            </a:r>
            <a:r>
              <a:rPr lang="en-US" i="1" dirty="0">
                <a:latin typeface="+mn-lt"/>
              </a:rPr>
              <a:t>"Where can I go from your Spirit? Where can I flee from your presence? If I go up to the heavens, you are there; if I make my bed in the depths, you are there. If I rise on the wings of the dawn, if I settle on the far side of the sea, even there your hand will guide me, your right hand will hold me fast."</a:t>
            </a:r>
          </a:p>
          <a:p>
            <a:endParaRPr lang="en-US" i="1" dirty="0">
              <a:latin typeface="+mn-lt"/>
            </a:endParaRPr>
          </a:p>
          <a:p>
            <a:r>
              <a:rPr lang="en-US" b="1" i="1" dirty="0">
                <a:latin typeface="+mn-lt"/>
              </a:rPr>
              <a:t>Psalm 73:23-26 </a:t>
            </a:r>
            <a:r>
              <a:rPr lang="en-US" i="1" dirty="0">
                <a:latin typeface="+mn-lt"/>
              </a:rPr>
              <a:t>"Yet I am always with you; you hold me by my right hand. You guide me with your counsel, and afterward you will take me into glory. Whom have I in heaven but you? And earth has nothing I desire besides you."</a:t>
            </a:r>
          </a:p>
          <a:p>
            <a:endParaRPr lang="en-US" i="1" dirty="0">
              <a:latin typeface="+mn-lt"/>
            </a:endParaRPr>
          </a:p>
          <a:p>
            <a:r>
              <a:rPr lang="en-US" b="1" i="1" dirty="0">
                <a:latin typeface="+mn-lt"/>
              </a:rPr>
              <a:t>Psalm 16:8 </a:t>
            </a:r>
            <a:r>
              <a:rPr lang="en-US" i="1" dirty="0">
                <a:latin typeface="+mn-lt"/>
              </a:rPr>
              <a:t>"I keep my eyes always on the LORD. With him at my right hand, I will not be shaken."</a:t>
            </a: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58572-9F91-06D1-E0C0-571A33D255D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BB0A31C-E979-D060-8024-DCA439267AF4}"/>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Christ and the Church</a:t>
            </a:r>
            <a:br>
              <a:rPr lang="en-US" sz="3600" dirty="0"/>
            </a:br>
            <a:r>
              <a:rPr lang="en-US" sz="2400" dirty="0">
                <a:solidFill>
                  <a:schemeClr val="tx2">
                    <a:lumMod val="60000"/>
                    <a:lumOff val="40000"/>
                  </a:schemeClr>
                </a:solidFill>
              </a:rPr>
              <a:t>The "Bride of Christ” and the "Body of Christ”</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9862B9E8-2A49-1257-E14D-790E7FBDFF14}"/>
              </a:ext>
            </a:extLst>
          </p:cNvPr>
          <p:cNvSpPr txBox="1"/>
          <p:nvPr/>
        </p:nvSpPr>
        <p:spPr>
          <a:xfrm>
            <a:off x="228600" y="957141"/>
            <a:ext cx="8686800" cy="5909310"/>
          </a:xfrm>
          <a:prstGeom prst="rect">
            <a:avLst/>
          </a:prstGeom>
          <a:noFill/>
        </p:spPr>
        <p:txBody>
          <a:bodyPr wrap="square">
            <a:spAutoFit/>
          </a:bodyPr>
          <a:lstStyle/>
          <a:p>
            <a:r>
              <a:rPr lang="en-US" b="1" i="1" dirty="0">
                <a:latin typeface="+mn-lt"/>
              </a:rPr>
              <a:t>1 Corinthians 12:12-13 </a:t>
            </a:r>
            <a:r>
              <a:rPr lang="en-US" i="1" dirty="0">
                <a:latin typeface="+mn-lt"/>
              </a:rPr>
              <a:t>"Just as a body, though one, has many parts, but all its many parts form one body, so it is with Christ. For we were all baptized by one Spirit so as to form one body."</a:t>
            </a:r>
          </a:p>
          <a:p>
            <a:endParaRPr lang="en-US" b="1" i="1" dirty="0">
              <a:latin typeface="+mn-lt"/>
            </a:endParaRPr>
          </a:p>
          <a:p>
            <a:r>
              <a:rPr lang="en-US" b="1" i="1" dirty="0">
                <a:latin typeface="+mn-lt"/>
              </a:rPr>
              <a:t>Ephesians 5:25-27 </a:t>
            </a:r>
            <a:r>
              <a:rPr lang="en-US" i="1" dirty="0">
                <a:latin typeface="+mn-lt"/>
              </a:rPr>
              <a:t>"Husbands, love your wives, just as Christ loved the church and gave himself up for her to make her holy."</a:t>
            </a:r>
          </a:p>
          <a:p>
            <a:endParaRPr lang="en-US" b="1" i="1" dirty="0">
              <a:latin typeface="+mn-lt"/>
            </a:endParaRPr>
          </a:p>
          <a:p>
            <a:r>
              <a:rPr lang="en-US" b="1" i="1" dirty="0">
                <a:latin typeface="+mn-lt"/>
              </a:rPr>
              <a:t>John 17:20-21 </a:t>
            </a:r>
            <a:r>
              <a:rPr lang="en-US" i="1" dirty="0">
                <a:latin typeface="+mn-lt"/>
              </a:rPr>
              <a:t>"My prayer is not for them alone. I pray also for those who will believe in me through their message, that all of them may be one, Father, just as you are in me and I am in you."</a:t>
            </a:r>
          </a:p>
          <a:p>
            <a:endParaRPr lang="en-US" i="1" dirty="0">
              <a:latin typeface="+mn-lt"/>
            </a:endParaRPr>
          </a:p>
          <a:p>
            <a:r>
              <a:rPr lang="en-US" b="1" i="1" dirty="0">
                <a:latin typeface="+mn-lt"/>
              </a:rPr>
              <a:t>Psalm 133:1 </a:t>
            </a:r>
            <a:r>
              <a:rPr lang="en-US" i="1" dirty="0">
                <a:latin typeface="+mn-lt"/>
              </a:rPr>
              <a:t>"How good and pleasant it is when God’s people live together in unity!"</a:t>
            </a:r>
          </a:p>
          <a:p>
            <a:endParaRPr lang="en-US" i="1" dirty="0">
              <a:latin typeface="+mn-lt"/>
            </a:endParaRPr>
          </a:p>
          <a:p>
            <a:r>
              <a:rPr lang="en-US" b="1" i="1" dirty="0">
                <a:latin typeface="+mn-lt"/>
              </a:rPr>
              <a:t>Psalm 22:22-25 </a:t>
            </a:r>
            <a:r>
              <a:rPr lang="en-US" i="1" dirty="0">
                <a:latin typeface="+mn-lt"/>
              </a:rPr>
              <a:t>"I will declare your name to my people; in the assembly I will praise you. You who fear the LORD, praise him!"</a:t>
            </a:r>
          </a:p>
          <a:p>
            <a:endParaRPr lang="en-US" i="1" dirty="0">
              <a:latin typeface="+mn-lt"/>
            </a:endParaRPr>
          </a:p>
          <a:p>
            <a:r>
              <a:rPr lang="en-US" b="1" i="1" dirty="0">
                <a:latin typeface="+mn-lt"/>
              </a:rPr>
              <a:t>Psalm 87:3-5 </a:t>
            </a:r>
            <a:r>
              <a:rPr lang="en-US" i="1" dirty="0">
                <a:latin typeface="+mn-lt"/>
              </a:rPr>
              <a:t>"Glorious things are said of you, city of God: 'I will record Rahab and Babylon among those who acknowledge me—Philistia too, and </a:t>
            </a:r>
            <a:r>
              <a:rPr lang="en-US" i="1" dirty="0" err="1">
                <a:latin typeface="+mn-lt"/>
              </a:rPr>
              <a:t>Tyre</a:t>
            </a:r>
            <a:r>
              <a:rPr lang="en-US" i="1" dirty="0">
                <a:latin typeface="+mn-lt"/>
              </a:rPr>
              <a:t>, along with Cush—and will say, ‘This one was born in Zion.’ Indeed, of Zion it will be said, 'This one and that one were born in her, and the Most High himself will establish her.'"</a:t>
            </a:r>
          </a:p>
        </p:txBody>
      </p:sp>
    </p:spTree>
    <p:extLst>
      <p:ext uri="{BB962C8B-B14F-4D97-AF65-F5344CB8AC3E}">
        <p14:creationId xmlns:p14="http://schemas.microsoft.com/office/powerpoint/2010/main" val="129663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541E6-0127-F47D-09E7-56E41712995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FB27146-736C-0784-9941-7E7E6E2080CF}"/>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Husband and Wife</a:t>
            </a:r>
            <a:br>
              <a:rPr lang="en-US" sz="3600" dirty="0"/>
            </a:br>
            <a:r>
              <a:rPr lang="en-US" sz="2400" dirty="0">
                <a:solidFill>
                  <a:schemeClr val="tx2">
                    <a:lumMod val="60000"/>
                    <a:lumOff val="40000"/>
                  </a:schemeClr>
                </a:solidFill>
              </a:rPr>
              <a:t>Marriage reflects the relationship between Christ and Church</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2079D1E-A94E-E925-57F4-DFE1B4C89996}"/>
              </a:ext>
            </a:extLst>
          </p:cNvPr>
          <p:cNvSpPr txBox="1"/>
          <p:nvPr/>
        </p:nvSpPr>
        <p:spPr>
          <a:xfrm>
            <a:off x="228600" y="1143000"/>
            <a:ext cx="8686800" cy="5078313"/>
          </a:xfrm>
          <a:prstGeom prst="rect">
            <a:avLst/>
          </a:prstGeom>
          <a:noFill/>
        </p:spPr>
        <p:txBody>
          <a:bodyPr wrap="square">
            <a:spAutoFit/>
          </a:bodyPr>
          <a:lstStyle/>
          <a:p>
            <a:r>
              <a:rPr lang="en-US" b="1" i="1" dirty="0">
                <a:latin typeface="+mn-lt"/>
              </a:rPr>
              <a:t>Ephesians 5:31-32 </a:t>
            </a:r>
            <a:r>
              <a:rPr lang="en-US" i="1" dirty="0">
                <a:latin typeface="+mn-lt"/>
              </a:rPr>
              <a:t>"For this reason a man will leave his father and mother and be united to his wife, and the two will become one flesh. This is a profound mystery - but I am talking about Christ and the church."</a:t>
            </a:r>
          </a:p>
          <a:p>
            <a:endParaRPr lang="en-US" b="1" i="1" dirty="0">
              <a:latin typeface="+mn-lt"/>
            </a:endParaRPr>
          </a:p>
          <a:p>
            <a:r>
              <a:rPr lang="en-US" b="1" i="1" dirty="0">
                <a:latin typeface="+mn-lt"/>
              </a:rPr>
              <a:t>Genesis 2:24 </a:t>
            </a:r>
            <a:r>
              <a:rPr lang="en-US" i="1" dirty="0">
                <a:latin typeface="+mn-lt"/>
              </a:rPr>
              <a:t>"That is why a man leaves his father and mother and is united to his wife, and they become one flesh."</a:t>
            </a:r>
          </a:p>
          <a:p>
            <a:endParaRPr lang="en-US" b="1" i="1" dirty="0">
              <a:latin typeface="+mn-lt"/>
            </a:endParaRPr>
          </a:p>
          <a:p>
            <a:r>
              <a:rPr lang="en-US" b="1" i="1" dirty="0">
                <a:latin typeface="+mn-lt"/>
              </a:rPr>
              <a:t>Matthew 19:5-6 </a:t>
            </a:r>
            <a:r>
              <a:rPr lang="en-US" i="1" dirty="0">
                <a:latin typeface="+mn-lt"/>
              </a:rPr>
              <a:t>"So they are no longer two, but one flesh. Therefore, what God has joined together, let no one separate."</a:t>
            </a:r>
          </a:p>
          <a:p>
            <a:endParaRPr lang="en-US" b="1" i="1" dirty="0">
              <a:latin typeface="+mn-lt"/>
            </a:endParaRPr>
          </a:p>
          <a:p>
            <a:r>
              <a:rPr lang="en-US" b="1" i="1" dirty="0">
                <a:latin typeface="+mn-lt"/>
              </a:rPr>
              <a:t>Psalm 45:6-7  </a:t>
            </a:r>
            <a:r>
              <a:rPr lang="en-US" i="1" dirty="0">
                <a:latin typeface="+mn-lt"/>
              </a:rPr>
              <a:t>"Your throne, O God, will last forever and ever; a scepter of justice will be the scepter of your kingdom. You love righteousness and hate wickedness; therefore God, your God, has set you above your companions by anointing you with the oil of joy."</a:t>
            </a:r>
          </a:p>
          <a:p>
            <a:endParaRPr lang="en-US" b="1" i="1" dirty="0">
              <a:latin typeface="+mn-lt"/>
            </a:endParaRPr>
          </a:p>
          <a:p>
            <a:r>
              <a:rPr lang="en-US" b="1" i="1" dirty="0">
                <a:latin typeface="+mn-lt"/>
              </a:rPr>
              <a:t>Psalm 128:3-4 </a:t>
            </a:r>
            <a:r>
              <a:rPr lang="en-US" i="1" dirty="0">
                <a:latin typeface="+mn-lt"/>
              </a:rPr>
              <a:t>"Your wife will be like a fruitful vine within your house; your children will be like olive shoots around your table. Yes, this will be the blessing for the man who fears the LORD."</a:t>
            </a:r>
          </a:p>
        </p:txBody>
      </p:sp>
    </p:spTree>
    <p:extLst>
      <p:ext uri="{BB962C8B-B14F-4D97-AF65-F5344CB8AC3E}">
        <p14:creationId xmlns:p14="http://schemas.microsoft.com/office/powerpoint/2010/main" val="163015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5FDA3-2141-CF89-5CF7-C83D685354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E70B37F-5023-32A9-205A-BB07E75BD79E}"/>
              </a:ext>
            </a:extLst>
          </p:cNvPr>
          <p:cNvSpPr>
            <a:spLocks noGrp="1"/>
          </p:cNvSpPr>
          <p:nvPr>
            <p:ph type="title"/>
          </p:nvPr>
        </p:nvSpPr>
        <p:spPr>
          <a:xfrm>
            <a:off x="228600" y="7088"/>
            <a:ext cx="8839200" cy="914400"/>
          </a:xfrm>
        </p:spPr>
        <p:txBody>
          <a:bodyPr>
            <a:normAutofit fontScale="90000"/>
          </a:bodyPr>
          <a:lstStyle/>
          <a:p>
            <a:pPr algn="l"/>
            <a:r>
              <a:rPr lang="en-US" sz="3600" dirty="0"/>
              <a:t>Potential Dysfunctions and Barriers</a:t>
            </a:r>
            <a:br>
              <a:rPr lang="en-US" sz="3600" dirty="0"/>
            </a:br>
            <a:r>
              <a:rPr lang="en-US" sz="2400" dirty="0">
                <a:solidFill>
                  <a:schemeClr val="tx2">
                    <a:lumMod val="60000"/>
                    <a:lumOff val="40000"/>
                  </a:schemeClr>
                </a:solidFill>
              </a:rPr>
              <a:t>That which disrupts your relationship with God and others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F9BD915-0E68-CE39-4F4F-2CC608AFE7F3}"/>
              </a:ext>
            </a:extLst>
          </p:cNvPr>
          <p:cNvSpPr txBox="1"/>
          <p:nvPr/>
        </p:nvSpPr>
        <p:spPr>
          <a:xfrm>
            <a:off x="228600" y="1143000"/>
            <a:ext cx="8686800" cy="4801314"/>
          </a:xfrm>
          <a:prstGeom prst="rect">
            <a:avLst/>
          </a:prstGeom>
          <a:noFill/>
        </p:spPr>
        <p:txBody>
          <a:bodyPr wrap="square">
            <a:spAutoFit/>
          </a:bodyPr>
          <a:lstStyle/>
          <a:p>
            <a:r>
              <a:rPr lang="en-US" b="1" i="1" dirty="0">
                <a:latin typeface="+mn-lt"/>
              </a:rPr>
              <a:t>Numbers 15:38-39</a:t>
            </a:r>
            <a:r>
              <a:rPr lang="en-US" i="1" dirty="0">
                <a:latin typeface="+mn-lt"/>
              </a:rPr>
              <a:t> "You will have these tassels to look at and so you will remember all the commands of the LORD, that you may obey them and not prostitute yourselves by chasing after the lusts of your own hearts and eyes."</a:t>
            </a:r>
          </a:p>
          <a:p>
            <a:endParaRPr lang="en-US" b="1" i="1" dirty="0">
              <a:latin typeface="+mn-lt"/>
            </a:endParaRPr>
          </a:p>
          <a:p>
            <a:r>
              <a:rPr lang="en-US" b="1" i="1" dirty="0">
                <a:latin typeface="+mn-lt"/>
              </a:rPr>
              <a:t>Jeremiah 2:13</a:t>
            </a:r>
            <a:r>
              <a:rPr lang="en-US" i="1" dirty="0">
                <a:latin typeface="+mn-lt"/>
              </a:rPr>
              <a:t> "My people have committed two sins: They have forsaken me, the spring of living water, and have dug their own cisterns, broken cisterns that cannot hold water."</a:t>
            </a:r>
          </a:p>
          <a:p>
            <a:endParaRPr lang="en-US" b="1" i="1" dirty="0">
              <a:latin typeface="+mn-lt"/>
            </a:endParaRPr>
          </a:p>
          <a:p>
            <a:r>
              <a:rPr lang="en-US" b="1" i="1" dirty="0">
                <a:latin typeface="+mn-lt"/>
              </a:rPr>
              <a:t>1 John 2:15-16</a:t>
            </a:r>
            <a:r>
              <a:rPr lang="en-US" i="1" dirty="0">
                <a:latin typeface="+mn-lt"/>
              </a:rPr>
              <a:t> "Do not love the world or anything in the world. If anyone loves the world, love for the Father is not in them."</a:t>
            </a:r>
          </a:p>
          <a:p>
            <a:endParaRPr lang="en-US" b="1" i="1" dirty="0">
              <a:latin typeface="+mn-lt"/>
            </a:endParaRPr>
          </a:p>
          <a:p>
            <a:r>
              <a:rPr lang="en-US" b="1" i="1" dirty="0">
                <a:latin typeface="+mn-lt"/>
              </a:rPr>
              <a:t>Psalm 106:35-37  </a:t>
            </a:r>
            <a:r>
              <a:rPr lang="en-US" i="1" dirty="0">
                <a:latin typeface="+mn-lt"/>
              </a:rPr>
              <a:t>"They mingled with the nations and adopted their customs. They worshiped their idols, which became a snare to them."</a:t>
            </a:r>
          </a:p>
          <a:p>
            <a:endParaRPr lang="en-US" b="1" i="1" dirty="0">
              <a:latin typeface="+mn-lt"/>
            </a:endParaRPr>
          </a:p>
          <a:p>
            <a:r>
              <a:rPr lang="en-US" b="1" i="1" dirty="0">
                <a:latin typeface="+mn-lt"/>
              </a:rPr>
              <a:t>Psalm 51:10-12  </a:t>
            </a:r>
            <a:r>
              <a:rPr lang="en-US" i="1" dirty="0">
                <a:latin typeface="+mn-lt"/>
              </a:rPr>
              <a:t>"Create in me a pure heart, O God, and renew a steadfast spirit within me. Do not cast me from your presence or take your Holy Spirit from me. Restore to me the joy of your salvation and grant me a willing spirit, to sustain me."</a:t>
            </a:r>
          </a:p>
        </p:txBody>
      </p:sp>
    </p:spTree>
    <p:extLst>
      <p:ext uri="{BB962C8B-B14F-4D97-AF65-F5344CB8AC3E}">
        <p14:creationId xmlns:p14="http://schemas.microsoft.com/office/powerpoint/2010/main" val="147600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5632311"/>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a:p>
            <a:r>
              <a:rPr lang="en-US" b="1" i="1" dirty="0">
                <a:latin typeface="+mn-lt"/>
              </a:rPr>
              <a:t>Psalm 16:11 </a:t>
            </a:r>
            <a:r>
              <a:rPr lang="en-US" i="1" dirty="0">
                <a:latin typeface="+mn-lt"/>
              </a:rPr>
              <a:t>"You make known to me the path of life; you will fill me with joy in your presence, with eternal pleasures at your right hand.“</a:t>
            </a:r>
          </a:p>
          <a:p>
            <a:endParaRPr lang="en-US" i="1" dirty="0">
              <a:latin typeface="+mn-lt"/>
            </a:endParaRPr>
          </a:p>
          <a:p>
            <a:r>
              <a:rPr lang="en-US" b="1" i="1" dirty="0">
                <a:latin typeface="+mn-lt"/>
              </a:rPr>
              <a:t>Psalm 23:1-4 </a:t>
            </a:r>
            <a:r>
              <a:rPr lang="en-US" i="1" dirty="0">
                <a:latin typeface="+mn-lt"/>
              </a:rPr>
              <a:t>"The LORD is my shepherd, I lack nothing. He makes me lie down in green pastures, he leads me beside quiet waters, he refreshes my soul.”</a:t>
            </a:r>
          </a:p>
          <a:p>
            <a:endParaRPr lang="en-US" i="1" dirty="0">
              <a:latin typeface="+mn-lt"/>
            </a:endParaRPr>
          </a:p>
          <a:p>
            <a:r>
              <a:rPr lang="en-US" b="1" i="1" dirty="0">
                <a:latin typeface="+mn-lt"/>
              </a:rPr>
              <a:t>Psalm 34:8 </a:t>
            </a:r>
            <a:r>
              <a:rPr lang="en-US" i="1" dirty="0">
                <a:latin typeface="+mn-lt"/>
              </a:rPr>
              <a:t>"Taste and see that the LORD is good; blessed is the one who takes refuge in him."</a:t>
            </a:r>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42948</TotalTime>
  <Words>7624</Words>
  <Application>Microsoft Office PowerPoint</Application>
  <PresentationFormat>On-screen Show (4:3)</PresentationFormat>
  <Paragraphs>500</Paragraphs>
  <Slides>18</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Arial Narrow</vt:lpstr>
      <vt:lpstr>Calibri</vt:lpstr>
      <vt:lpstr>Wingdings</vt:lpstr>
      <vt:lpstr>PPT_Template_2010SummerSchool</vt:lpstr>
      <vt:lpstr>1_UPCRC_Powerpoint_Template_with I-Mark</vt:lpstr>
      <vt:lpstr>PowerPoint Presentation</vt:lpstr>
      <vt:lpstr>Knowing God via the Social Order A “Desired State” of Relationships</vt:lpstr>
      <vt:lpstr>Psalm 133 – The Beauty of Unity Among God’s People The unity and harmony of God’s people reflect His relational nature</vt:lpstr>
      <vt:lpstr>The Triune Nature of God Unity, Relationships, Roles, Equality, Authority, Submission</vt:lpstr>
      <vt:lpstr>The Union between God and You Christianity is rooted in a living relationship with God</vt:lpstr>
      <vt:lpstr>The Union between Christ and the Church The "Bride of Christ” and the "Body of Christ”</vt:lpstr>
      <vt:lpstr>The Union between Husband and Wife Marriage reflects the relationship between Christ and Church</vt:lpstr>
      <vt:lpstr>Potential Dysfunctions and Barriers That which disrupts your relationship with God and others</vt:lpstr>
      <vt:lpstr>The Heart of the Christian Gospel Restoration of a covenant relationship with God</vt:lpstr>
      <vt:lpstr>Who is God? What does He want? The God of Order and Relationships</vt:lpstr>
      <vt:lpstr>God’s Desired State for His Church Are we to be Overcomers?</vt:lpstr>
      <vt:lpstr>The Call to a Unifying Truth A Call to which Cohort?  (John 18:37)</vt:lpstr>
      <vt:lpstr>A Call to Discernment A Key Capability of the Divine Truth Cohort</vt:lpstr>
      <vt:lpstr>How to Discern Truth A Biblical Call to Discernment</vt:lpstr>
      <vt:lpstr>The Art of Deception Discernment counters Deception</vt:lpstr>
      <vt:lpstr>Job’s Friends Practice Discernment</vt:lpstr>
      <vt:lpstr>Presuppositional Thinking Faulty presuppositions damage relationships and cloud theological truth</vt:lpstr>
      <vt:lpstr>Presuppositional Thinking Faulty presuppositions damage relationships and cloud theological truth</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1487</cp:revision>
  <cp:lastPrinted>2025-07-06T12:26:14Z</cp:lastPrinted>
  <dcterms:created xsi:type="dcterms:W3CDTF">2010-06-16T02:58:04Z</dcterms:created>
  <dcterms:modified xsi:type="dcterms:W3CDTF">2025-07-12T22:09:34Z</dcterms:modified>
</cp:coreProperties>
</file>