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395" r:id="rId3"/>
    <p:sldId id="501" r:id="rId4"/>
    <p:sldId id="554" r:id="rId5"/>
    <p:sldId id="552" r:id="rId6"/>
    <p:sldId id="553" r:id="rId7"/>
    <p:sldId id="542" r:id="rId8"/>
    <p:sldId id="548" r:id="rId9"/>
    <p:sldId id="549" r:id="rId10"/>
    <p:sldId id="550" r:id="rId11"/>
    <p:sldId id="551" r:id="rId12"/>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9898" autoAdjust="0"/>
  </p:normalViewPr>
  <p:slideViewPr>
    <p:cSldViewPr>
      <p:cViewPr varScale="1">
        <p:scale>
          <a:sx n="109" d="100"/>
          <a:sy n="109" d="100"/>
        </p:scale>
        <p:origin x="1248" y="108"/>
      </p:cViewPr>
      <p:guideLst>
        <p:guide orient="horz" pos="2160"/>
        <p:guide pos="2880"/>
      </p:guideLst>
    </p:cSldViewPr>
  </p:slideViewPr>
  <p:notesTextViewPr>
    <p:cViewPr>
      <p:scale>
        <a:sx n="3" d="2"/>
        <a:sy n="3" d="2"/>
      </p:scale>
      <p:origin x="-6" y="-18"/>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076364" cy="469265"/>
          </a:xfrm>
          <a:prstGeom prst="rect">
            <a:avLst/>
          </a:prstGeom>
        </p:spPr>
        <p:txBody>
          <a:bodyPr vert="horz" wrap="square" lIns="94071" tIns="47036" rIns="94071" bIns="47036"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2"/>
            <a:ext cx="3076364" cy="469265"/>
          </a:xfrm>
          <a:prstGeom prst="rect">
            <a:avLst/>
          </a:prstGeom>
        </p:spPr>
        <p:txBody>
          <a:bodyPr vert="horz" wrap="square" lIns="94071" tIns="47036" rIns="94071" bIns="47036"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9/1/2025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071" tIns="47036" rIns="94071" bIns="47036"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071" tIns="47036" rIns="94071" bIns="47036"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 y="8914406"/>
            <a:ext cx="3076364" cy="469265"/>
          </a:xfrm>
          <a:prstGeom prst="rect">
            <a:avLst/>
          </a:prstGeom>
        </p:spPr>
        <p:txBody>
          <a:bodyPr vert="horz" wrap="square" lIns="94071" tIns="47036" rIns="94071" bIns="47036"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071" tIns="47036" rIns="94071" bIns="47036"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23555-AEE2-6653-DF12-F979EAC163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9C7D1C-AA1E-0943-9CEB-758AA0465D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C712D7-843F-AD13-479D-EA2D779769D3}"/>
              </a:ext>
            </a:extLst>
          </p:cNvPr>
          <p:cNvSpPr>
            <a:spLocks noGrp="1"/>
          </p:cNvSpPr>
          <p:nvPr>
            <p:ph type="body" idx="1"/>
          </p:nvPr>
        </p:nvSpPr>
        <p:spPr/>
        <p:txBody>
          <a:bodyPr>
            <a:normAutofit/>
          </a:bodyPr>
          <a:lstStyle/>
          <a:p>
            <a:endParaRPr lang="en-US" sz="1400" dirty="0"/>
          </a:p>
        </p:txBody>
      </p:sp>
      <p:sp>
        <p:nvSpPr>
          <p:cNvPr id="4" name="Slide Number Placeholder 3">
            <a:extLst>
              <a:ext uri="{FF2B5EF4-FFF2-40B4-BE49-F238E27FC236}">
                <a16:creationId xmlns:a16="http://schemas.microsoft.com/office/drawing/2014/main" id="{FC993BAD-60F9-D7B1-5474-004E860ADBF7}"/>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378845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fontScale="40000" lnSpcReduction="20000"/>
          </a:bodyPr>
          <a:lstStyle/>
          <a:p>
            <a:r>
              <a:rPr lang="en-US" sz="1400" b="1" dirty="0"/>
              <a:t>World-View – Common to all men everywhere always.</a:t>
            </a:r>
          </a:p>
          <a:p>
            <a:pPr marL="234526" indent="-234526">
              <a:buAutoNum type="arabicPeriod"/>
            </a:pPr>
            <a:r>
              <a:rPr lang="en-US" sz="1400" dirty="0"/>
              <a:t>Origins (Where do we come from?)</a:t>
            </a:r>
          </a:p>
          <a:p>
            <a:pPr marL="234526" indent="-234526">
              <a:buAutoNum type="arabicPeriod"/>
            </a:pPr>
            <a:r>
              <a:rPr lang="en-US" sz="1400" dirty="0"/>
              <a:t>Meaning (Why are we here?)</a:t>
            </a:r>
          </a:p>
          <a:p>
            <a:pPr marL="234526" indent="-234526">
              <a:buAutoNum type="arabicPeriod"/>
            </a:pPr>
            <a:r>
              <a:rPr lang="en-US" sz="1400" dirty="0"/>
              <a:t>Morality (How should we live?)</a:t>
            </a:r>
          </a:p>
          <a:p>
            <a:pPr marL="234526" indent="-234526">
              <a:buAutoNum type="arabicPeriod"/>
            </a:pPr>
            <a:r>
              <a:rPr lang="en-US" sz="1400" dirty="0"/>
              <a:t>Destiny (Where are we going?)</a:t>
            </a:r>
          </a:p>
          <a:p>
            <a:endParaRPr lang="en-US" sz="1400" dirty="0"/>
          </a:p>
          <a:p>
            <a:r>
              <a:rPr lang="en-US" sz="1400" dirty="0"/>
              <a:t>God’s Problem and Man’s Need (The Law of Sin and Death </a:t>
            </a:r>
            <a:r>
              <a:rPr lang="en-US" sz="1400" dirty="0">
                <a:sym typeface="Wingdings" panose="05000000000000000000" pitchFamily="2" charset="2"/>
              </a:rPr>
              <a:t> Faith in God’s Grace and Mercy)</a:t>
            </a:r>
            <a:endParaRPr lang="en-US" sz="1400" dirty="0"/>
          </a:p>
          <a:p>
            <a:pPr marL="228522" indent="-228522">
              <a:buAutoNum type="arabicPeriod"/>
            </a:pPr>
            <a:r>
              <a:rPr lang="en-US" sz="1400" dirty="0"/>
              <a:t>Situation</a:t>
            </a:r>
          </a:p>
          <a:p>
            <a:pPr marL="228522" indent="-228522">
              <a:buAutoNum type="arabicPeriod"/>
            </a:pPr>
            <a:r>
              <a:rPr lang="en-US" sz="1400" dirty="0"/>
              <a:t>Problems</a:t>
            </a:r>
          </a:p>
          <a:p>
            <a:pPr marL="228522" indent="-228522">
              <a:buAutoNum type="arabicPeriod"/>
            </a:pPr>
            <a:r>
              <a:rPr lang="en-US" sz="1400" dirty="0"/>
              <a:t>Implications</a:t>
            </a:r>
          </a:p>
          <a:p>
            <a:pPr marL="228522" indent="-228522">
              <a:buAutoNum type="arabicPeriod"/>
            </a:pPr>
            <a:r>
              <a:rPr lang="en-US" sz="1400" dirty="0"/>
              <a:t>Needs Analysis</a:t>
            </a:r>
          </a:p>
          <a:p>
            <a:endParaRPr lang="en-US" sz="1400" dirty="0"/>
          </a:p>
          <a:p>
            <a:r>
              <a:rPr lang="en-US" sz="1400" b="1" dirty="0"/>
              <a:t>1. Theology (Ultimate Reality)</a:t>
            </a:r>
            <a:endParaRPr lang="en-US" sz="1400" dirty="0"/>
          </a:p>
          <a:p>
            <a:pPr rtl="0" fontAlgn="ctr"/>
            <a:r>
              <a:rPr lang="en-US" sz="1400" dirty="0"/>
              <a:t>Who or what is the ultimate source of existence?</a:t>
            </a:r>
          </a:p>
          <a:p>
            <a:pPr rtl="0" fontAlgn="ctr"/>
            <a:r>
              <a:rPr lang="en-US" sz="1400" dirty="0"/>
              <a:t>Does God exist? If so, what is His nature (personal, impersonal, transcendent, immanent)?</a:t>
            </a:r>
          </a:p>
          <a:p>
            <a:pPr rtl="0" fontAlgn="ctr"/>
            <a:r>
              <a:rPr lang="en-US" sz="1400" dirty="0"/>
              <a:t>How do divine revelation and human reason relate?</a:t>
            </a:r>
          </a:p>
          <a:p>
            <a:r>
              <a:rPr lang="en-US" sz="1400" dirty="0"/>
              <a:t> </a:t>
            </a:r>
          </a:p>
          <a:p>
            <a:r>
              <a:rPr lang="en-US" sz="1400" b="1" dirty="0"/>
              <a:t>2. Metaphysics (Nature of Reality)</a:t>
            </a:r>
            <a:endParaRPr lang="en-US" sz="1400" dirty="0"/>
          </a:p>
          <a:p>
            <a:pPr rtl="0" fontAlgn="ctr"/>
            <a:r>
              <a:rPr lang="en-US" sz="1400" dirty="0"/>
              <a:t>What is real? Is reality material, spiritual, or both?</a:t>
            </a:r>
          </a:p>
          <a:p>
            <a:pPr rtl="0" fontAlgn="ctr"/>
            <a:r>
              <a:rPr lang="en-US" sz="1400" dirty="0"/>
              <a:t>What is the relationship between the physical and the metaphysical (seen/unseen)?</a:t>
            </a:r>
          </a:p>
          <a:p>
            <a:pPr rtl="0" fontAlgn="ctr"/>
            <a:r>
              <a:rPr lang="en-US" sz="1400" dirty="0"/>
              <a:t>How does causality, order, and purpose operate in the world?</a:t>
            </a:r>
          </a:p>
          <a:p>
            <a:r>
              <a:rPr lang="en-US" sz="1400" dirty="0"/>
              <a:t> </a:t>
            </a:r>
          </a:p>
          <a:p>
            <a:r>
              <a:rPr lang="en-US" sz="1400" b="1" dirty="0"/>
              <a:t>3. Anthropology (Nature of Man)</a:t>
            </a:r>
            <a:endParaRPr lang="en-US" sz="1400" dirty="0"/>
          </a:p>
          <a:p>
            <a:pPr rtl="0" fontAlgn="ctr"/>
            <a:r>
              <a:rPr lang="en-US" sz="1400" dirty="0"/>
              <a:t>What does it mean to be human?</a:t>
            </a:r>
          </a:p>
          <a:p>
            <a:pPr rtl="0" fontAlgn="ctr"/>
            <a:r>
              <a:rPr lang="en-US" sz="1400" dirty="0"/>
              <a:t>Are we primarily rational, spiritual, moral, or biological beings?</a:t>
            </a:r>
          </a:p>
          <a:p>
            <a:pPr rtl="0" fontAlgn="ctr"/>
            <a:r>
              <a:rPr lang="en-US" sz="1400" dirty="0"/>
              <a:t>What is the human condition: fallen, progressing, neutral, perfectible?</a:t>
            </a:r>
          </a:p>
          <a:p>
            <a:r>
              <a:rPr lang="en-US" sz="1400" dirty="0"/>
              <a:t> </a:t>
            </a:r>
          </a:p>
          <a:p>
            <a:r>
              <a:rPr lang="en-US" sz="1400" b="1" dirty="0"/>
              <a:t>4. Epistemology (Nature of Knowledge)</a:t>
            </a:r>
            <a:endParaRPr lang="en-US" sz="1400" dirty="0"/>
          </a:p>
          <a:p>
            <a:pPr rtl="0" fontAlgn="ctr"/>
            <a:r>
              <a:rPr lang="en-US" sz="1400" dirty="0"/>
              <a:t>How do we know what we know?</a:t>
            </a:r>
          </a:p>
          <a:p>
            <a:pPr rtl="0" fontAlgn="ctr"/>
            <a:r>
              <a:rPr lang="en-US" sz="1400" dirty="0"/>
              <a:t>Is truth absolute or relative?</a:t>
            </a:r>
          </a:p>
          <a:p>
            <a:pPr rtl="0" fontAlgn="ctr"/>
            <a:r>
              <a:rPr lang="en-US" sz="1400" dirty="0"/>
              <a:t>What are the sources of knowledge — revelation, reason, experience, tradition?</a:t>
            </a:r>
          </a:p>
          <a:p>
            <a:r>
              <a:rPr lang="en-US" sz="1400" dirty="0"/>
              <a:t> </a:t>
            </a:r>
          </a:p>
          <a:p>
            <a:r>
              <a:rPr lang="en-US" sz="1400" b="1" dirty="0"/>
              <a:t>5. Ethics (Nature of Good and Evil)</a:t>
            </a:r>
            <a:endParaRPr lang="en-US" sz="1400" dirty="0"/>
          </a:p>
          <a:p>
            <a:pPr rtl="0" fontAlgn="ctr"/>
            <a:r>
              <a:rPr lang="en-US" sz="1400" dirty="0"/>
              <a:t>What is right and wrong, and on what grounds?</a:t>
            </a:r>
          </a:p>
          <a:p>
            <a:pPr rtl="0" fontAlgn="ctr"/>
            <a:r>
              <a:rPr lang="en-US" sz="1400" dirty="0"/>
              <a:t>Are moral values absolute, situational, or constructed?</a:t>
            </a:r>
          </a:p>
          <a:p>
            <a:pPr rtl="0" fontAlgn="ctr"/>
            <a:r>
              <a:rPr lang="en-US" sz="1400" dirty="0"/>
              <a:t>How do virtue, duty, and law shape human behavior?</a:t>
            </a:r>
          </a:p>
          <a:p>
            <a:r>
              <a:rPr lang="en-US" sz="1400" dirty="0"/>
              <a:t> </a:t>
            </a:r>
          </a:p>
          <a:p>
            <a:r>
              <a:rPr lang="en-US" sz="1400" b="1" dirty="0"/>
              <a:t>6. Purpose / Teleology (Meaning of Life &amp; History)</a:t>
            </a:r>
            <a:endParaRPr lang="en-US" sz="1400" dirty="0"/>
          </a:p>
          <a:p>
            <a:pPr rtl="0" fontAlgn="ctr"/>
            <a:r>
              <a:rPr lang="en-US" sz="1400" dirty="0"/>
              <a:t>Why are we here?</a:t>
            </a:r>
          </a:p>
          <a:p>
            <a:pPr rtl="0" fontAlgn="ctr"/>
            <a:r>
              <a:rPr lang="en-US" sz="1400" dirty="0"/>
              <a:t>Does life have a divinely given purpose, or do humans create their own meaning?</a:t>
            </a:r>
          </a:p>
          <a:p>
            <a:pPr rtl="0" fontAlgn="ctr"/>
            <a:r>
              <a:rPr lang="en-US" sz="1400" dirty="0"/>
              <a:t>Is history linear (with a goal), cyclical, or chaotic?</a:t>
            </a:r>
          </a:p>
          <a:p>
            <a:r>
              <a:rPr lang="en-US" sz="1400" dirty="0"/>
              <a:t> </a:t>
            </a:r>
          </a:p>
          <a:p>
            <a:r>
              <a:rPr lang="en-US" sz="1400" b="1" dirty="0"/>
              <a:t>7. Society &amp; Culture (Relationships and Institutions)</a:t>
            </a:r>
            <a:endParaRPr lang="en-US" sz="1400" dirty="0"/>
          </a:p>
          <a:p>
            <a:pPr rtl="0" fontAlgn="ctr"/>
            <a:r>
              <a:rPr lang="en-US" sz="1400" dirty="0"/>
              <a:t>What is the role of family, community, church, and state?</a:t>
            </a:r>
          </a:p>
          <a:p>
            <a:pPr rtl="0" fontAlgn="ctr"/>
            <a:r>
              <a:rPr lang="en-US" sz="1400" dirty="0"/>
              <a:t>How should justice, freedom, and authority be understood?</a:t>
            </a:r>
          </a:p>
          <a:p>
            <a:pPr rtl="0" fontAlgn="ctr"/>
            <a:r>
              <a:rPr lang="en-US" sz="1400" dirty="0"/>
              <a:t>How do worldview commitments shape culture, art, and politics?</a:t>
            </a:r>
          </a:p>
          <a:p>
            <a:r>
              <a:rPr lang="en-US" sz="1400" dirty="0"/>
              <a:t> </a:t>
            </a:r>
          </a:p>
          <a:p>
            <a:r>
              <a:rPr lang="en-US" sz="1400" b="1" dirty="0"/>
              <a:t>8. Destiny (Eschatology / Future)</a:t>
            </a:r>
            <a:endParaRPr lang="en-US" sz="1400" dirty="0"/>
          </a:p>
          <a:p>
            <a:pPr rtl="0" fontAlgn="ctr"/>
            <a:r>
              <a:rPr lang="en-US" sz="1400" dirty="0"/>
              <a:t>What happens after death?</a:t>
            </a:r>
          </a:p>
          <a:p>
            <a:pPr rtl="0" fontAlgn="ctr"/>
            <a:r>
              <a:rPr lang="en-US" sz="1400" dirty="0"/>
              <a:t>Is there an afterlife, resurrection, reincarnation, or nothingness?</a:t>
            </a:r>
          </a:p>
          <a:p>
            <a:pPr rtl="0" fontAlgn="ctr"/>
            <a:r>
              <a:rPr lang="en-US" sz="1400" dirty="0"/>
              <a:t>What is the ultimate end of the world — restoration, progress, extinction?</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fontScale="40000" lnSpcReduction="20000"/>
          </a:bodyPr>
          <a:lstStyle/>
          <a:p>
            <a:r>
              <a:rPr lang="en-US" sz="1400" dirty="0"/>
              <a:t>When Paul lists the “fruit of the Spirit” (Gal. 5:22–23)—love, joy, peace, patience, kindness, goodness, faithfulness, gentleness, and self-control—he’s describing the character and conduct that flow out of a life yielded to God’s Spirit. Although the explicit phrase “Holy Spirit” appears less frequently in the Old Testament, several psalms not only point to “living the good life” (i.e., walking in covenant faithfulness and blessing) but also reference or imply the work of God’s Spirit in shaping that life. </a:t>
            </a:r>
          </a:p>
          <a:p>
            <a:endParaRPr lang="en-US" sz="1400" dirty="0"/>
          </a:p>
          <a:p>
            <a:r>
              <a:rPr lang="en-US" sz="1400" dirty="0"/>
              <a:t>--------------</a:t>
            </a:r>
          </a:p>
          <a:p>
            <a:r>
              <a:rPr lang="en-US" sz="1400" dirty="0"/>
              <a:t>In </a:t>
            </a:r>
            <a:r>
              <a:rPr lang="en-US" sz="1400" b="1" dirty="0"/>
              <a:t>Jeremiah 31:31–34</a:t>
            </a:r>
            <a:r>
              <a:rPr lang="en-US" sz="1400" dirty="0"/>
              <a:t>, God promises a “new covenant” in which </a:t>
            </a:r>
            <a:r>
              <a:rPr lang="en-US" sz="1400" b="1" dirty="0"/>
              <a:t>His law will be written on people’s hearts</a:t>
            </a:r>
            <a:r>
              <a:rPr lang="en-US" sz="1400" dirty="0"/>
              <a:t>, and as a result, </a:t>
            </a:r>
            <a:r>
              <a:rPr lang="en-US" sz="1400" b="1" dirty="0"/>
              <a:t>“they shall all know me.”</a:t>
            </a:r>
            <a:r>
              <a:rPr lang="en-US" sz="1400" dirty="0"/>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400" dirty="0"/>
          </a:p>
          <a:p>
            <a:r>
              <a:rPr lang="en-US" sz="1400" b="1" dirty="0"/>
              <a:t> 1. An Internal, Heart-Level Knowledge</a:t>
            </a:r>
            <a:r>
              <a:rPr lang="en-US" sz="1400" dirty="0"/>
              <a:t>:   </a:t>
            </a:r>
          </a:p>
          <a:p>
            <a:r>
              <a:rPr lang="en-US" sz="1400" dirty="0"/>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400" b="1" dirty="0"/>
              <a:t>Jeremiah 31:33</a:t>
            </a:r>
            <a:r>
              <a:rPr lang="en-US" sz="1400" dirty="0"/>
              <a:t>). Thus, </a:t>
            </a:r>
            <a:r>
              <a:rPr lang="en-US" sz="1400" u="sng" dirty="0"/>
              <a:t>one sign of knowing the Lord is the deep, inner desire to love, honor, and please Him, not because of external pressure, but because one’s heart has been made new</a:t>
            </a:r>
            <a:r>
              <a:rPr lang="en-US" sz="1400" dirty="0"/>
              <a:t>.</a:t>
            </a:r>
          </a:p>
          <a:p>
            <a:endParaRPr lang="en-US" sz="1400" dirty="0"/>
          </a:p>
          <a:p>
            <a:r>
              <a:rPr lang="en-US" sz="1400" b="1" dirty="0"/>
              <a:t> 2. A Personal Relationship Through Christ:   </a:t>
            </a:r>
          </a:p>
          <a:p>
            <a:r>
              <a:rPr lang="en-US" sz="1400" dirty="0"/>
              <a:t>   The New Testament reveals that </a:t>
            </a:r>
            <a:r>
              <a:rPr lang="en-US" sz="1400" u="sng" dirty="0"/>
              <a:t>Jesus Christ mediates this new covenant</a:t>
            </a:r>
            <a:r>
              <a:rPr lang="en-US" sz="1400" dirty="0"/>
              <a:t>. Through faith in Christ’s death and resurrection, believers enter into a restored relationship with God (Hebrews 8:6–12, John 14:6). </a:t>
            </a:r>
            <a:r>
              <a:rPr lang="en-US" sz="1400" u="sng" dirty="0"/>
              <a:t>Knowing the Lord, then, is inseparable from knowing Christ</a:t>
            </a:r>
            <a:r>
              <a:rPr lang="en-US" sz="1400" dirty="0"/>
              <a:t>. If you have placed your trust in Jesus, believing His sacrifice for your sins, and have become His disciple, </a:t>
            </a:r>
            <a:r>
              <a:rPr lang="en-US" sz="1400" u="sng" dirty="0"/>
              <a:t>this faith relationship is a foundational indicator that you know God</a:t>
            </a:r>
            <a:r>
              <a:rPr lang="en-US" sz="1400" dirty="0"/>
              <a:t>.</a:t>
            </a:r>
          </a:p>
          <a:p>
            <a:endParaRPr lang="en-US" sz="1400" dirty="0"/>
          </a:p>
          <a:p>
            <a:r>
              <a:rPr lang="en-US" sz="1400" b="1" dirty="0"/>
              <a:t> 3. Obedience as a Sign of Knowledge:   </a:t>
            </a:r>
          </a:p>
          <a:p>
            <a:r>
              <a:rPr lang="en-US" sz="1400" dirty="0"/>
              <a:t>   First John gives practical tests for knowing God:  </a:t>
            </a:r>
          </a:p>
          <a:p>
            <a:pPr marL="469054" lvl="1"/>
            <a:r>
              <a:rPr lang="en-US" sz="1400" b="1" dirty="0"/>
              <a:t>1 John 2:3–6</a:t>
            </a:r>
            <a:r>
              <a:rPr lang="en-US" sz="1400" dirty="0"/>
              <a:t>: </a:t>
            </a:r>
            <a:r>
              <a:rPr lang="en-US" sz="1400" b="1" i="1" u="sng" dirty="0"/>
              <a:t>Now by this we know that we know Him, if we keep His commandments</a:t>
            </a:r>
            <a:r>
              <a:rPr lang="en-US" sz="1400" i="1" dirty="0"/>
              <a:t>.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400" dirty="0"/>
          </a:p>
          <a:p>
            <a:r>
              <a:rPr lang="en-US" sz="1400" b="1" dirty="0"/>
              <a:t> 4. Love as the Outflow of Knowing God:   </a:t>
            </a:r>
          </a:p>
          <a:p>
            <a:r>
              <a:rPr lang="en-US" sz="1400" dirty="0"/>
              <a:t>   Another test of knowing the Lord is found in love.  </a:t>
            </a:r>
          </a:p>
          <a:p>
            <a:pPr lvl="1"/>
            <a:r>
              <a:rPr lang="en-US" sz="1400" b="1" dirty="0"/>
              <a:t>1 John 4:7–12 </a:t>
            </a:r>
            <a:r>
              <a:rPr lang="en-US" sz="1400" dirty="0"/>
              <a:t>: </a:t>
            </a:r>
            <a:r>
              <a:rPr lang="en-US" sz="1400" i="1" dirty="0"/>
              <a:t>Beloved, let us love one another, for love is of God; and </a:t>
            </a:r>
            <a:r>
              <a:rPr lang="en-US" sz="1400" b="1" i="1" u="sng" dirty="0"/>
              <a:t>everyone who loves is born of God and knows God</a:t>
            </a:r>
            <a:r>
              <a:rPr lang="en-US" sz="1400" i="1" dirty="0"/>
              <a:t>. </a:t>
            </a:r>
            <a:r>
              <a:rPr lang="en-US" sz="1400" b="1" i="1" u="sng" dirty="0"/>
              <a:t>He who does not love does not know God</a:t>
            </a:r>
            <a:r>
              <a:rPr lang="en-US" sz="1400" i="1" dirty="0"/>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p>
          <a:p>
            <a:endParaRPr lang="en-US" sz="1400" dirty="0"/>
          </a:p>
          <a:p>
            <a:r>
              <a:rPr lang="en-US" sz="1400" b="1" dirty="0"/>
              <a:t> 5. The Witness of the Holy Spirit:   </a:t>
            </a:r>
          </a:p>
          <a:p>
            <a:r>
              <a:rPr lang="en-US" sz="1400" dirty="0"/>
              <a:t> Under the new covenant, God’s Spirit dwells within believers:  </a:t>
            </a:r>
          </a:p>
          <a:p>
            <a:pPr lvl="1"/>
            <a:r>
              <a:rPr lang="en-US" sz="1400" b="1" dirty="0"/>
              <a:t>Romans 8:12-17 : </a:t>
            </a:r>
            <a:r>
              <a:rPr lang="en-US" sz="1400" i="1" dirty="0"/>
              <a:t>Therefore, brethren, we are debtors—not to the flesh, to live according to the flesh. For if you live according to the flesh you will die; but if by the Spirit you put to death the deeds of the body, you will live. </a:t>
            </a:r>
            <a:r>
              <a:rPr lang="en-US" sz="1400" b="1" i="1" u="sng" dirty="0"/>
              <a:t>For as many as are led by the Spirit of God, these are sons of God</a:t>
            </a:r>
            <a:r>
              <a:rPr lang="en-US" sz="1400" i="1" dirty="0"/>
              <a:t>. For you did not receive the spirit of bondage again to fear, but you received the Spirit of adoption by whom we cry out, "Abba, Father." </a:t>
            </a:r>
            <a:r>
              <a:rPr lang="en-US" sz="1400" b="1" i="1" u="sng" dirty="0"/>
              <a:t>The Spirit Himself bears witness with our spirit that we are children of God</a:t>
            </a:r>
            <a:r>
              <a:rPr lang="en-US" sz="1400" i="1" dirty="0"/>
              <a:t>, and if children, then heirs—heirs of God and joint heirs with Christ, if indeed we suffer with Him, that we may also be glorified together. </a:t>
            </a:r>
          </a:p>
          <a:p>
            <a:endParaRPr lang="en-US" sz="1400" dirty="0"/>
          </a:p>
          <a:p>
            <a:r>
              <a:rPr lang="en-US" sz="1400" b="1" dirty="0"/>
              <a:t>Summary:   </a:t>
            </a:r>
          </a:p>
          <a:p>
            <a:r>
              <a:rPr lang="en-US" sz="1400" u="sng" dirty="0"/>
              <a:t>You can know that you know the Lord </a:t>
            </a:r>
            <a:r>
              <a:rPr lang="en-US" sz="1400" dirty="0"/>
              <a:t>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p>
          <a:p>
            <a:endParaRPr lang="en-US" sz="1400" dirty="0"/>
          </a:p>
          <a:p>
            <a:endParaRPr lang="en-US" sz="1400" dirty="0"/>
          </a:p>
          <a:p>
            <a:endParaRPr lang="en-US" dirty="0"/>
          </a:p>
          <a:p>
            <a:endParaRPr lang="en-US"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F37D-E10E-E313-8310-BED02B19C0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4FE202-7FB6-B291-DBAC-0C68B62786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295494-8A0C-E495-5095-299F143B2C60}"/>
              </a:ext>
            </a:extLst>
          </p:cNvPr>
          <p:cNvSpPr>
            <a:spLocks noGrp="1"/>
          </p:cNvSpPr>
          <p:nvPr>
            <p:ph type="body" idx="1"/>
          </p:nvPr>
        </p:nvSpPr>
        <p:spPr/>
        <p:txBody>
          <a:bodyPr>
            <a:normAutofit fontScale="85000" lnSpcReduction="20000"/>
          </a:bodyPr>
          <a:lstStyle/>
          <a:p>
            <a:pPr defTabSz="914092">
              <a:defRPr/>
            </a:pPr>
            <a:r>
              <a:rPr lang="en-US" sz="1400" dirty="0"/>
              <a:t>Topical Objectives:</a:t>
            </a:r>
          </a:p>
          <a:p>
            <a:pPr defTabSz="914092">
              <a:defRPr/>
            </a:pPr>
            <a:r>
              <a:rPr lang="en-US" sz="1400" dirty="0"/>
              <a:t>1. Establish the Reality of God’s Existence and Moral Law:  </a:t>
            </a:r>
          </a:p>
          <a:p>
            <a:pPr defTabSz="914092">
              <a:defRPr/>
            </a:pPr>
            <a:r>
              <a:rPr lang="en-US" sz="1400" dirty="0"/>
              <a:t>   The approach aims to move beyond abstract spiritual discussions and highlight that God has revealed a moral standard (the Ten Commandments) that everyone has broken.</a:t>
            </a:r>
          </a:p>
          <a:p>
            <a:pPr defTabSz="914092">
              <a:defRPr/>
            </a:pPr>
            <a:endParaRPr lang="en-US" sz="1400" dirty="0"/>
          </a:p>
          <a:p>
            <a:pPr defTabSz="914092">
              <a:defRPr/>
            </a:pPr>
            <a:r>
              <a:rPr lang="en-US" sz="1400" dirty="0"/>
              <a:t>2. Convict the Conscience Through God’s Law:  </a:t>
            </a:r>
          </a:p>
          <a:p>
            <a:pPr defTabSz="914092">
              <a:defRPr/>
            </a:pPr>
            <a:r>
              <a:rPr lang="en-US" sz="1400" dirty="0"/>
              <a:t>   By using the Ten Commandments, the method seeks to stir a sense of guilt over personal sin, demonstrating that no one is truly “good” by God’s perfect moral standard.</a:t>
            </a:r>
          </a:p>
          <a:p>
            <a:pPr defTabSz="914092">
              <a:defRPr/>
            </a:pPr>
            <a:endParaRPr lang="en-US" sz="1400" dirty="0"/>
          </a:p>
          <a:p>
            <a:pPr defTabSz="914092">
              <a:defRPr/>
            </a:pPr>
            <a:r>
              <a:rPr lang="en-US" sz="1400" dirty="0"/>
              <a:t>3. Illustrate the Consequence of Sin (God’s Justice):  </a:t>
            </a:r>
          </a:p>
          <a:p>
            <a:pPr defTabSz="914092">
              <a:defRPr/>
            </a:pPr>
            <a:r>
              <a:rPr lang="en-US" sz="1400" dirty="0"/>
              <a:t>   The goal is to show that sin is not trivial. It brings serious consequence—eternal separation from God—because God is just and must punish wrongdoing.</a:t>
            </a:r>
          </a:p>
          <a:p>
            <a:pPr defTabSz="914092">
              <a:defRPr/>
            </a:pPr>
            <a:endParaRPr lang="en-US" sz="1400" dirty="0"/>
          </a:p>
          <a:p>
            <a:pPr defTabSz="914092">
              <a:defRPr/>
            </a:pPr>
            <a:r>
              <a:rPr lang="en-US" sz="1400" dirty="0"/>
              <a:t>4. Present the Gospel of Grace:  </a:t>
            </a:r>
          </a:p>
          <a:p>
            <a:pPr defTabSz="914092">
              <a:defRPr/>
            </a:pPr>
            <a:r>
              <a:rPr lang="en-US" sz="1400" dirty="0"/>
              <a:t>   After conviction comes the good news: Jesus Christ fulfilled the Law, paid the penalty for sin through His death and resurrection, and offers forgiveness and eternal life as a free gift.</a:t>
            </a:r>
          </a:p>
          <a:p>
            <a:pPr defTabSz="914092">
              <a:defRPr/>
            </a:pPr>
            <a:endParaRPr lang="en-US" sz="1400" dirty="0"/>
          </a:p>
          <a:p>
            <a:pPr defTabSz="914092">
              <a:defRPr/>
            </a:pPr>
            <a:r>
              <a:rPr lang="en-US" sz="1400" dirty="0"/>
              <a:t>5. Call for Repentance, Faith, and a Covenant Relationship via Baptism </a:t>
            </a:r>
          </a:p>
          <a:p>
            <a:pPr defTabSz="914092">
              <a:defRPr/>
            </a:pPr>
            <a:r>
              <a:rPr lang="en-US" sz="1400" dirty="0"/>
              <a:t>   The final objective is to encourage the person to repent (turn from sin) and trust in Jesus Christ alone for salvation, leading to a reconciled relationship with God.</a:t>
            </a:r>
          </a:p>
        </p:txBody>
      </p:sp>
      <p:sp>
        <p:nvSpPr>
          <p:cNvPr id="4" name="Slide Number Placeholder 3">
            <a:extLst>
              <a:ext uri="{FF2B5EF4-FFF2-40B4-BE49-F238E27FC236}">
                <a16:creationId xmlns:a16="http://schemas.microsoft.com/office/drawing/2014/main" id="{12D96F63-DC04-233D-1BE6-178A8A8D5D07}"/>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21413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57BB7-B6DA-CCE9-8131-1165B5E9F6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D56541-BEE0-0376-5A9F-E9C93DEFA0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F120B-FAB9-DE59-65FA-477FB360D7C0}"/>
              </a:ext>
            </a:extLst>
          </p:cNvPr>
          <p:cNvSpPr>
            <a:spLocks noGrp="1"/>
          </p:cNvSpPr>
          <p:nvPr>
            <p:ph type="body" idx="1"/>
          </p:nvPr>
        </p:nvSpPr>
        <p:spPr/>
        <p:txBody>
          <a:bodyPr>
            <a:normAutofit fontScale="47500" lnSpcReduction="20000"/>
          </a:bodyPr>
          <a:lstStyle/>
          <a:p>
            <a:pPr defTabSz="914092">
              <a:defRPr/>
            </a:pPr>
            <a:r>
              <a:rPr lang="en-US" sz="1400" dirty="0"/>
              <a:t>Procedural Steps:</a:t>
            </a:r>
          </a:p>
          <a:p>
            <a:pPr defTabSz="914092">
              <a:defRPr/>
            </a:pPr>
            <a:r>
              <a:rPr lang="en-US" sz="1400" dirty="0"/>
              <a:t>1. Initiate a Friendly, Everyday Conversation:  </a:t>
            </a:r>
          </a:p>
          <a:p>
            <a:pPr defTabSz="914092">
              <a:defRPr/>
            </a:pPr>
            <a:r>
              <a:rPr lang="en-US" sz="1400" dirty="0"/>
              <a:t>   Begin with non-confrontational, casual discussion—sometimes called “icebreakers”—to establish rapport.</a:t>
            </a:r>
          </a:p>
          <a:p>
            <a:pPr defTabSz="914092">
              <a:defRPr/>
            </a:pPr>
            <a:endParaRPr lang="en-US" sz="1400" dirty="0"/>
          </a:p>
          <a:p>
            <a:pPr defTabSz="914092">
              <a:defRPr/>
            </a:pPr>
            <a:r>
              <a:rPr lang="en-US" sz="1400" dirty="0"/>
              <a:t>2. Transition to Spiritual Topics Naturally:  </a:t>
            </a:r>
          </a:p>
          <a:p>
            <a:pPr defTabSz="914092">
              <a:defRPr/>
            </a:pPr>
            <a:r>
              <a:rPr lang="en-US" sz="1400" dirty="0"/>
              <a:t>   Gently guide the conversation toward spiritual matters. Ask questions like, “Do you believe in an afterlife?” or “What do you think happens after we die?” This segues into a deeper discussion without abruptness.</a:t>
            </a:r>
          </a:p>
          <a:p>
            <a:pPr defTabSz="914092">
              <a:defRPr/>
            </a:pPr>
            <a:endParaRPr lang="en-US" sz="1400" dirty="0"/>
          </a:p>
          <a:p>
            <a:pPr defTabSz="914092">
              <a:defRPr/>
            </a:pPr>
            <a:r>
              <a:rPr lang="en-US" sz="1400" dirty="0"/>
              <a:t>3. Ask About Personal Goodness:  </a:t>
            </a:r>
          </a:p>
          <a:p>
            <a:pPr defTabSz="914092">
              <a:defRPr/>
            </a:pPr>
            <a:r>
              <a:rPr lang="en-US" sz="1400" dirty="0"/>
              <a:t>   Prompt the individual to consider their own moral standing: “Do you think you’re a good person?” Most people will affirm that they are “good” by their own standards.</a:t>
            </a:r>
          </a:p>
          <a:p>
            <a:pPr defTabSz="914092">
              <a:defRPr/>
            </a:pPr>
            <a:endParaRPr lang="en-US" sz="1400" dirty="0"/>
          </a:p>
          <a:p>
            <a:pPr defTabSz="914092">
              <a:defRPr/>
            </a:pPr>
            <a:r>
              <a:rPr lang="en-US" sz="1400" dirty="0"/>
              <a:t>4. Use the Ten Commandments as a Moral Standard:  </a:t>
            </a:r>
          </a:p>
          <a:p>
            <a:pPr defTabSz="914092">
              <a:defRPr/>
            </a:pPr>
            <a:r>
              <a:rPr lang="en-US" sz="1400" dirty="0"/>
              <a:t>   Introduce specific commandments (e.g., lying, stealing, lust, using God’s name in vain) to help the person measure themselves against God’s moral law. Ask questions like, “Have you ever told a lie?” or “Have you ever taken something that didn’t belong to you?”</a:t>
            </a:r>
          </a:p>
          <a:p>
            <a:pPr defTabSz="914092">
              <a:defRPr/>
            </a:pPr>
            <a:endParaRPr lang="en-US" sz="1400" dirty="0"/>
          </a:p>
          <a:p>
            <a:pPr defTabSz="914092">
              <a:defRPr/>
            </a:pPr>
            <a:r>
              <a:rPr lang="en-US" sz="1400" dirty="0"/>
              <a:t>5. Reveal the Guilty Verdict:  </a:t>
            </a:r>
          </a:p>
          <a:p>
            <a:pPr defTabSz="914092">
              <a:defRPr/>
            </a:pPr>
            <a:r>
              <a:rPr lang="en-US" sz="1400" dirty="0"/>
              <a:t>   Once the person acknowledges they have broken these commandments, gently point out that by their own admission, they are a lying, stealing law-breaker in God’s eyes. This aims to awaken the conscience and bring a sense of moral accountability.</a:t>
            </a:r>
          </a:p>
          <a:p>
            <a:pPr defTabSz="914092">
              <a:defRPr/>
            </a:pPr>
            <a:endParaRPr lang="en-US" sz="1400" dirty="0"/>
          </a:p>
          <a:p>
            <a:pPr defTabSz="914092">
              <a:defRPr/>
            </a:pPr>
            <a:r>
              <a:rPr lang="en-US" sz="1400" dirty="0"/>
              <a:t>6. Explain the Consequences of Sin:  </a:t>
            </a:r>
          </a:p>
          <a:p>
            <a:pPr defTabSz="914092">
              <a:defRPr/>
            </a:pPr>
            <a:r>
              <a:rPr lang="en-US" sz="1400" dirty="0"/>
              <a:t>   Show that breaking God’s law is serious and deserves just punishment. “If God is perfectly just, would He find you innocent or guilty?” The answer reveals the need for rescue.</a:t>
            </a:r>
          </a:p>
          <a:p>
            <a:pPr defTabSz="914092">
              <a:defRPr/>
            </a:pPr>
            <a:endParaRPr lang="en-US" sz="1400" dirty="0"/>
          </a:p>
          <a:p>
            <a:pPr defTabSz="914092">
              <a:defRPr/>
            </a:pPr>
            <a:r>
              <a:rPr lang="en-US" sz="1400" dirty="0"/>
              <a:t>7. Present Jesus Christ as the Solution:  </a:t>
            </a:r>
          </a:p>
          <a:p>
            <a:pPr defTabSz="914092">
              <a:defRPr/>
            </a:pPr>
            <a:r>
              <a:rPr lang="en-US" sz="1400" dirty="0"/>
              <a:t>   Having established guilt, now explain the gospel: God, in His love, sent Jesus to take the punishment we deserve. Jesus died and rose again, satisfying God’s justice and offering mercy.</a:t>
            </a:r>
          </a:p>
          <a:p>
            <a:pPr defTabSz="914092">
              <a:defRPr/>
            </a:pPr>
            <a:endParaRPr lang="en-US" sz="1400" dirty="0"/>
          </a:p>
          <a:p>
            <a:pPr defTabSz="914092">
              <a:defRPr/>
            </a:pPr>
            <a:r>
              <a:rPr lang="en-US" sz="1400" dirty="0"/>
              <a:t>8. Encourage Repentance, Faith, and Baptism:  </a:t>
            </a:r>
          </a:p>
          <a:p>
            <a:pPr defTabSz="914092">
              <a:defRPr/>
            </a:pPr>
            <a:r>
              <a:rPr lang="en-US" sz="1400" dirty="0"/>
              <a:t>   Invite the person to turn away from sin and place their trust in Jesus’ finished work on the cross. Emphasize that eternal life is a gift—not earned by good deeds, but granted through faith in Christ.</a:t>
            </a:r>
          </a:p>
          <a:p>
            <a:pPr defTabSz="914092">
              <a:defRPr/>
            </a:pPr>
            <a:endParaRPr lang="en-US" sz="1400" dirty="0"/>
          </a:p>
          <a:p>
            <a:pPr defTabSz="914092">
              <a:defRPr/>
            </a:pPr>
            <a:r>
              <a:rPr lang="en-US" sz="1400" dirty="0"/>
              <a:t>9. Provide Follow-Up Discipleship, Resources, and Encouragement:  </a:t>
            </a:r>
          </a:p>
          <a:p>
            <a:pPr defTabSz="914092">
              <a:defRPr/>
            </a:pPr>
            <a:r>
              <a:rPr lang="en-US" sz="1400" dirty="0"/>
              <a:t>   If the person seems receptive, recommend reading the Bible (e.g., starting with the Gospel of John), attending a sound, Bible-teaching church, or exploring more resources to nurture their understanding of the faith.</a:t>
            </a:r>
          </a:p>
        </p:txBody>
      </p:sp>
      <p:sp>
        <p:nvSpPr>
          <p:cNvPr id="4" name="Slide Number Placeholder 3">
            <a:extLst>
              <a:ext uri="{FF2B5EF4-FFF2-40B4-BE49-F238E27FC236}">
                <a16:creationId xmlns:a16="http://schemas.microsoft.com/office/drawing/2014/main" id="{0915FF58-A2EA-9AA1-7D82-2078B75F9579}"/>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848083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AAA86-877D-F174-235D-69649EDD4D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A634E9-245E-4D6F-386C-8EC160BBB2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2F7D1-CF86-077B-9534-EEF73575E1CC}"/>
              </a:ext>
            </a:extLst>
          </p:cNvPr>
          <p:cNvSpPr>
            <a:spLocks noGrp="1"/>
          </p:cNvSpPr>
          <p:nvPr>
            <p:ph type="body" idx="1"/>
          </p:nvPr>
        </p:nvSpPr>
        <p:spPr/>
        <p:txBody>
          <a:bodyPr>
            <a:normAutofit/>
          </a:bodyPr>
          <a:lstStyle/>
          <a:p>
            <a:pPr defTabSz="914092">
              <a:defRPr/>
            </a:pPr>
            <a:r>
              <a:rPr lang="en-US" sz="1400" dirty="0"/>
              <a:t>Herein are examples of questions tailored to each type of individual described in Romans 1 through 4; Natural, Moral, Religious, and Just; intended to prompt them to consider the evidence for God’s existence and His self-revelation as described in Romans. These questions aim not to coerce but to encourage honest reflection, drawing on what each category of person already perceives or values.</a:t>
            </a:r>
          </a:p>
          <a:p>
            <a:endParaRPr lang="en-US" sz="1400" dirty="0"/>
          </a:p>
          <a:p>
            <a:r>
              <a:rPr lang="en-US" sz="1400" dirty="0"/>
              <a:t>Each set of questions is designed to resonate with the assumptions and experiences of these four “types” of people. The idea is to lead them from their current vantage point; whether it’s an appreciation of nature, a commitment to morality, a religious intuition, or a faithful trust in God’s promises; toward recognizing that the God of the Bible has made Himself known in creation, conscience, revelation, and ultimately in Jesus Christ.</a:t>
            </a:r>
          </a:p>
        </p:txBody>
      </p:sp>
      <p:sp>
        <p:nvSpPr>
          <p:cNvPr id="4" name="Slide Number Placeholder 3">
            <a:extLst>
              <a:ext uri="{FF2B5EF4-FFF2-40B4-BE49-F238E27FC236}">
                <a16:creationId xmlns:a16="http://schemas.microsoft.com/office/drawing/2014/main" id="{A551F44D-7CEA-E58A-4907-F2A3AE5F0852}"/>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230166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93C78-0C9E-D805-4717-8811D15349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832371-40E1-6DC6-548F-6B6E41C95E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95C786-C380-62C7-8610-7238D9F61884}"/>
              </a:ext>
            </a:extLst>
          </p:cNvPr>
          <p:cNvSpPr>
            <a:spLocks noGrp="1"/>
          </p:cNvSpPr>
          <p:nvPr>
            <p:ph type="body" idx="1"/>
          </p:nvPr>
        </p:nvSpPr>
        <p:spPr/>
        <p:txBody>
          <a:bodyPr>
            <a:normAutofit/>
          </a:bodyPr>
          <a:lstStyle/>
          <a:p>
            <a:pPr>
              <a:buFont typeface="Arial" panose="020B0604020202020204" pitchFamily="34" charset="0"/>
              <a:buNone/>
            </a:pPr>
            <a:endParaRPr lang="en-US" sz="1400" dirty="0"/>
          </a:p>
        </p:txBody>
      </p:sp>
      <p:sp>
        <p:nvSpPr>
          <p:cNvPr id="4" name="Slide Number Placeholder 3">
            <a:extLst>
              <a:ext uri="{FF2B5EF4-FFF2-40B4-BE49-F238E27FC236}">
                <a16:creationId xmlns:a16="http://schemas.microsoft.com/office/drawing/2014/main" id="{3FC79A65-5CD5-AB9D-3F0A-6EB448B5DB55}"/>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285513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B3DA7-28A7-32F1-C29E-C9BBE0A174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A44AD-2521-D119-1AF5-09FD26102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64EA9-5428-E883-4A94-7D7AA4D2790C}"/>
              </a:ext>
            </a:extLst>
          </p:cNvPr>
          <p:cNvSpPr>
            <a:spLocks noGrp="1"/>
          </p:cNvSpPr>
          <p:nvPr>
            <p:ph type="body" idx="1"/>
          </p:nvPr>
        </p:nvSpPr>
        <p:spPr/>
        <p:txBody>
          <a:bodyPr>
            <a:normAutofit/>
          </a:bodyPr>
          <a:lstStyle/>
          <a:p>
            <a:endParaRPr lang="en-US" sz="1400" dirty="0"/>
          </a:p>
        </p:txBody>
      </p:sp>
      <p:sp>
        <p:nvSpPr>
          <p:cNvPr id="4" name="Slide Number Placeholder 3">
            <a:extLst>
              <a:ext uri="{FF2B5EF4-FFF2-40B4-BE49-F238E27FC236}">
                <a16:creationId xmlns:a16="http://schemas.microsoft.com/office/drawing/2014/main" id="{37B691EB-342C-25DC-A39B-054D59904C2D}"/>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392003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2954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What Type of Man are You?</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Knowing God</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How do you know?</a:t>
            </a:r>
          </a:p>
          <a:p>
            <a:endParaRPr lang="en-US" sz="2400" dirty="0">
              <a:solidFill>
                <a:schemeClr val="tx2">
                  <a:lumMod val="60000"/>
                  <a:lumOff val="40000"/>
                </a:schemeClr>
              </a:solidFill>
            </a:endParaRPr>
          </a:p>
          <a:p>
            <a:r>
              <a:rPr lang="en-US" sz="2400" dirty="0">
                <a:solidFill>
                  <a:schemeClr val="tx2">
                    <a:lumMod val="60000"/>
                    <a:lumOff val="40000"/>
                  </a:schemeClr>
                </a:solidFill>
              </a:rPr>
              <a:t>Jeremiah 31:31-34; Hebrews 8:6-12; Romans 1-4</a:t>
            </a: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47451-AEDC-DD1E-3E50-0211C6E181B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0BA9067-B60B-D7FC-F21C-8DC0B0D83170}"/>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“Just Man” of Romans 4</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A7CD438-CFC5-107B-0244-14B4F2F073FF}"/>
              </a:ext>
            </a:extLst>
          </p:cNvPr>
          <p:cNvSpPr txBox="1"/>
          <p:nvPr/>
        </p:nvSpPr>
        <p:spPr>
          <a:xfrm>
            <a:off x="76200" y="990600"/>
            <a:ext cx="8991600" cy="5940088"/>
          </a:xfrm>
          <a:prstGeom prst="rect">
            <a:avLst/>
          </a:prstGeom>
          <a:noFill/>
        </p:spPr>
        <p:txBody>
          <a:bodyPr wrap="square">
            <a:spAutoFit/>
          </a:bodyPr>
          <a:lstStyle/>
          <a:p>
            <a:r>
              <a:rPr lang="en-US" sz="2000" b="1" dirty="0"/>
              <a:t>Focus: </a:t>
            </a:r>
            <a:r>
              <a:rPr lang="en-US" sz="2000" b="1" u="sng" dirty="0"/>
              <a:t>Faith as the channel through which we are made right with God</a:t>
            </a:r>
            <a:r>
              <a:rPr lang="en-US" sz="2000" b="1" dirty="0"/>
              <a:t>, illustrated by Abraham and fulfilled in Christ.</a:t>
            </a:r>
          </a:p>
          <a:p>
            <a:endParaRPr lang="en-US" sz="2000" b="1" dirty="0"/>
          </a:p>
          <a:p>
            <a:pPr marL="342900" indent="-342900">
              <a:buFontTx/>
              <a:buChar char="-"/>
            </a:pPr>
            <a:r>
              <a:rPr lang="en-US" sz="2000" b="1" dirty="0"/>
              <a:t>“You trust that God keeps His promises, as Abraham did. Why would you believe that God is both faithful and true unless He has revealed Himself as unchanging, trustworthy, and righteous?”  </a:t>
            </a:r>
          </a:p>
          <a:p>
            <a:endParaRPr lang="en-US" sz="2000" b="1" dirty="0"/>
          </a:p>
          <a:p>
            <a:pPr marL="342900" indent="-342900">
              <a:buFontTx/>
              <a:buChar char="-"/>
            </a:pPr>
            <a:r>
              <a:rPr lang="en-US" sz="2000" b="1" dirty="0"/>
              <a:t>“Your faith points beyond your own goodness to something greater. If your moral efforts are never perfect, on what basis can you stand before a holy God, if not on the righteousness He provides by faith?”  </a:t>
            </a:r>
          </a:p>
          <a:p>
            <a:endParaRPr lang="en-US" sz="2000" b="1" dirty="0"/>
          </a:p>
          <a:p>
            <a:pPr marL="342900" indent="-342900">
              <a:buFontTx/>
              <a:buChar char="-"/>
            </a:pPr>
            <a:r>
              <a:rPr lang="en-US" sz="2000" b="1" dirty="0"/>
              <a:t>“Consider Abraham: he trusted God’s word before it was fulfilled. Has God’s faithfulness to Abraham and to countless believers since not shown that He is real and that we can be certain of His character?” </a:t>
            </a:r>
          </a:p>
          <a:p>
            <a:r>
              <a:rPr lang="en-US" sz="2000" b="1" dirty="0"/>
              <a:t> </a:t>
            </a:r>
          </a:p>
          <a:p>
            <a:pPr marL="342900" indent="-342900">
              <a:buFontTx/>
              <a:buChar char="-"/>
            </a:pPr>
            <a:r>
              <a:rPr lang="en-US" sz="2000" b="1" dirty="0"/>
              <a:t>“When you put your faith in </a:t>
            </a:r>
            <a:r>
              <a:rPr lang="en-US" sz="2000" b="1" u="sng" dirty="0"/>
              <a:t>Jesus Christ as the Just One</a:t>
            </a:r>
            <a:r>
              <a:rPr lang="en-US" sz="2000" b="1" dirty="0"/>
              <a:t>, how does this confirm for you that God has revealed Himself in history, both through His written word and through the life, death, and resurrection of Jesus?”</a:t>
            </a:r>
          </a:p>
        </p:txBody>
      </p:sp>
    </p:spTree>
    <p:extLst>
      <p:ext uri="{BB962C8B-B14F-4D97-AF65-F5344CB8AC3E}">
        <p14:creationId xmlns:p14="http://schemas.microsoft.com/office/powerpoint/2010/main" val="176321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Types of Man (i.e. Mankind)…</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114809"/>
            <a:ext cx="8307977" cy="674319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fontScale="90000"/>
          </a:bodyPr>
          <a:lstStyle/>
          <a:p>
            <a:pPr algn="l"/>
            <a:r>
              <a:rPr lang="en-US" dirty="0"/>
              <a:t>The Spiritual Man – A New Creation</a:t>
            </a:r>
            <a:br>
              <a:rPr lang="en-US" dirty="0"/>
            </a:br>
            <a:r>
              <a:rPr lang="en-US" sz="2400" dirty="0">
                <a:solidFill>
                  <a:schemeClr val="tx2">
                    <a:lumMod val="60000"/>
                    <a:lumOff val="40000"/>
                  </a:schemeClr>
                </a:solidFill>
              </a:rPr>
              <a:t>1 Cor. 2:6-16; 2 Cor. 5:16-21; Galatians 5; Romans 8</a:t>
            </a:r>
          </a:p>
        </p:txBody>
      </p:sp>
      <p:sp>
        <p:nvSpPr>
          <p:cNvPr id="3" name="TextBox 2">
            <a:extLst>
              <a:ext uri="{FF2B5EF4-FFF2-40B4-BE49-F238E27FC236}">
                <a16:creationId xmlns:a16="http://schemas.microsoft.com/office/drawing/2014/main" id="{1066A093-8C2F-E758-7D37-1B61546BC782}"/>
              </a:ext>
            </a:extLst>
          </p:cNvPr>
          <p:cNvSpPr txBox="1"/>
          <p:nvPr/>
        </p:nvSpPr>
        <p:spPr>
          <a:xfrm>
            <a:off x="381000" y="2944063"/>
            <a:ext cx="8610600" cy="326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Personal Relationship mediated through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dirty="0">
              <a:latin typeface="+mn-lt"/>
            </a:endParaRPr>
          </a:p>
          <a:p>
            <a:pPr marL="285750" indent="-285750">
              <a:lnSpc>
                <a:spcPct val="150000"/>
              </a:lnSpc>
              <a:buFont typeface="Arial" panose="020B0604020202020204" pitchFamily="34" charset="0"/>
              <a:buChar char="•"/>
            </a:pPr>
            <a:r>
              <a:rPr lang="en-US" sz="2000" b="1" i="1" dirty="0">
                <a:latin typeface="+mn-lt"/>
              </a:rPr>
              <a:t>The Fruit of the Spirit; a Practical Test</a:t>
            </a:r>
            <a:r>
              <a:rPr lang="en-US" sz="2000" i="1" dirty="0">
                <a:latin typeface="+mn-lt"/>
              </a:rPr>
              <a:t> (Galatians 5:22-25)</a:t>
            </a:r>
          </a:p>
          <a:p>
            <a:pPr marL="285750" indent="-285750">
              <a:lnSpc>
                <a:spcPct val="150000"/>
              </a:lnSpc>
              <a:buFont typeface="Arial" panose="020B0604020202020204" pitchFamily="34" charset="0"/>
              <a:buChar char="•"/>
            </a:pPr>
            <a:r>
              <a:rPr lang="en-US" sz="2000" b="1" i="1" dirty="0">
                <a:latin typeface="+mn-lt"/>
              </a:rPr>
              <a:t>The Mind of Christ; a World-View Test</a:t>
            </a:r>
            <a:r>
              <a:rPr lang="en-US" sz="2000" i="1" dirty="0">
                <a:latin typeface="+mn-lt"/>
              </a:rPr>
              <a:t> (1 Corinthians 2:16)</a:t>
            </a:r>
            <a:endParaRPr lang="en-US" sz="2000" b="1" i="1" dirty="0">
              <a:latin typeface="+mn-lt"/>
            </a:endParaRPr>
          </a:p>
        </p:txBody>
      </p:sp>
      <p:sp>
        <p:nvSpPr>
          <p:cNvPr id="4" name="TextBox 3">
            <a:extLst>
              <a:ext uri="{FF2B5EF4-FFF2-40B4-BE49-F238E27FC236}">
                <a16:creationId xmlns:a16="http://schemas.microsoft.com/office/drawing/2014/main" id="{6133F9C2-6CAA-E9BF-1EE5-AFA21A8EA715}"/>
              </a:ext>
            </a:extLst>
          </p:cNvPr>
          <p:cNvSpPr txBox="1"/>
          <p:nvPr/>
        </p:nvSpPr>
        <p:spPr>
          <a:xfrm>
            <a:off x="266700" y="1689588"/>
            <a:ext cx="8610600" cy="707886"/>
          </a:xfrm>
          <a:prstGeom prst="rect">
            <a:avLst/>
          </a:prstGeom>
          <a:noFill/>
        </p:spPr>
        <p:txBody>
          <a:bodyPr wrap="square" rtlCol="0">
            <a:spAutoFit/>
          </a:bodyPr>
          <a:lstStyle/>
          <a:p>
            <a:r>
              <a:rPr lang="en-US" sz="2000" b="1" i="1" dirty="0"/>
              <a:t>Therefore, if anyone is in Christ, </a:t>
            </a:r>
            <a:r>
              <a:rPr lang="en-US" sz="2000" b="1" i="1" u="sng" dirty="0"/>
              <a:t>he is a new creation</a:t>
            </a:r>
            <a:r>
              <a:rPr lang="en-US" sz="2000" b="1" i="1" dirty="0"/>
              <a:t>; old things have passed away; behold, all things have become new.   (2 Cor. 5:17)</a:t>
            </a:r>
          </a:p>
        </p:txBody>
      </p:sp>
    </p:spTree>
    <p:extLst>
      <p:ext uri="{BB962C8B-B14F-4D97-AF65-F5344CB8AC3E}">
        <p14:creationId xmlns:p14="http://schemas.microsoft.com/office/powerpoint/2010/main" val="14624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0C206-0727-D279-3924-4433DBE1DD4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01A5497-55FD-095A-1D89-F41A571A6C76}"/>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Leveraging the </a:t>
            </a:r>
            <a:r>
              <a:rPr lang="en-US" sz="2400" u="sng" dirty="0">
                <a:solidFill>
                  <a:schemeClr val="tx2">
                    <a:lumMod val="60000"/>
                    <a:lumOff val="40000"/>
                  </a:schemeClr>
                </a:solidFill>
              </a:rPr>
              <a:t>Nature of Man</a:t>
            </a:r>
            <a:r>
              <a:rPr lang="en-US" sz="2400" dirty="0">
                <a:solidFill>
                  <a:schemeClr val="tx2">
                    <a:lumMod val="60000"/>
                    <a:lumOff val="40000"/>
                  </a:schemeClr>
                </a:solidFill>
              </a:rPr>
              <a:t> in Evangelism - </a:t>
            </a:r>
            <a:r>
              <a:rPr lang="en-US" sz="2400" u="sng" dirty="0">
                <a:solidFill>
                  <a:schemeClr val="tx2">
                    <a:lumMod val="60000"/>
                    <a:lumOff val="40000"/>
                  </a:schemeClr>
                </a:solidFill>
              </a:rPr>
              <a:t>Objectives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1F176B9E-0A91-EB7E-A48C-712785C2F8E9}"/>
              </a:ext>
            </a:extLst>
          </p:cNvPr>
          <p:cNvSpPr txBox="1"/>
          <p:nvPr/>
        </p:nvSpPr>
        <p:spPr>
          <a:xfrm>
            <a:off x="304800" y="3169585"/>
            <a:ext cx="8686800" cy="3170099"/>
          </a:xfrm>
          <a:prstGeom prst="rect">
            <a:avLst/>
          </a:prstGeom>
          <a:noFill/>
        </p:spPr>
        <p:txBody>
          <a:bodyPr wrap="square">
            <a:spAutoFit/>
          </a:bodyPr>
          <a:lstStyle/>
          <a:p>
            <a:pPr marL="457200" indent="-457200">
              <a:buFont typeface="+mj-lt"/>
              <a:buAutoNum type="arabicPeriod"/>
            </a:pPr>
            <a:r>
              <a:rPr lang="en-US" sz="2000" b="1" dirty="0">
                <a:latin typeface="+mn-lt"/>
              </a:rPr>
              <a:t>Establish the Reality of God’s Existence and Moral Law.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Convict the Conscience Through God’s Law.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Illustrate the Consequence of Sin (God’s Justice).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Present the Gospel of Grace. </a:t>
            </a:r>
          </a:p>
          <a:p>
            <a:pPr marL="457200" indent="-457200">
              <a:buFont typeface="+mj-lt"/>
              <a:buAutoNum type="arabicPeriod"/>
            </a:pPr>
            <a:endParaRPr lang="en-US" sz="2000" b="1" dirty="0">
              <a:latin typeface="+mn-lt"/>
            </a:endParaRPr>
          </a:p>
          <a:p>
            <a:pPr marL="457200" indent="-457200">
              <a:buFont typeface="+mj-lt"/>
              <a:buAutoNum type="arabicPeriod"/>
            </a:pPr>
            <a:r>
              <a:rPr lang="en-US" sz="2000" b="1" dirty="0">
                <a:latin typeface="+mn-lt"/>
              </a:rPr>
              <a:t>Call for Repentance, Faith, and a Covenant Relationship via Baptism.  </a:t>
            </a:r>
          </a:p>
        </p:txBody>
      </p:sp>
      <p:sp>
        <p:nvSpPr>
          <p:cNvPr id="2" name="TextBox 1">
            <a:extLst>
              <a:ext uri="{FF2B5EF4-FFF2-40B4-BE49-F238E27FC236}">
                <a16:creationId xmlns:a16="http://schemas.microsoft.com/office/drawing/2014/main" id="{C05EFF36-272F-C003-F8FA-B7FA9FC8B583}"/>
              </a:ext>
            </a:extLst>
          </p:cNvPr>
          <p:cNvSpPr txBox="1"/>
          <p:nvPr/>
        </p:nvSpPr>
        <p:spPr>
          <a:xfrm>
            <a:off x="304800" y="1159581"/>
            <a:ext cx="8534400" cy="1754326"/>
          </a:xfrm>
          <a:prstGeom prst="rect">
            <a:avLst/>
          </a:prstGeom>
          <a:noFill/>
        </p:spPr>
        <p:txBody>
          <a:bodyPr wrap="square" rtlCol="0">
            <a:spAutoFit/>
          </a:bodyPr>
          <a:lstStyle/>
          <a:p>
            <a:r>
              <a:rPr lang="en-US" u="sng" dirty="0"/>
              <a:t>You can know that you know the Lord </a:t>
            </a:r>
            <a:r>
              <a:rPr lang="en-US" dirty="0"/>
              <a:t>when your heart has been changed by Him, when you have come to Him through faith in Jesus Christ, when your life exhibits loving obedience to His commands, and when the Holy Spirit is actively at work within you. This inward transformation, evidenced in loving God and others, marks the reality of the relationship promised in Jeremiah’s prophecy of the new covenant.</a:t>
            </a:r>
            <a:endParaRPr lang="en-US" i="1" dirty="0"/>
          </a:p>
        </p:txBody>
      </p:sp>
    </p:spTree>
    <p:extLst>
      <p:ext uri="{BB962C8B-B14F-4D97-AF65-F5344CB8AC3E}">
        <p14:creationId xmlns:p14="http://schemas.microsoft.com/office/powerpoint/2010/main" val="214425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fade">
                                      <p:cBhvr>
                                        <p:cTn id="28" dur="1000"/>
                                        <p:tgtEl>
                                          <p:spTgt spid="7">
                                            <p:txEl>
                                              <p:pRg st="4" end="4"/>
                                            </p:txEl>
                                          </p:spTgt>
                                        </p:tgtEl>
                                      </p:cBhvr>
                                    </p:animEffect>
                                    <p:anim calcmode="lin" valueType="num">
                                      <p:cBhvr>
                                        <p:cTn id="2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fade">
                                      <p:cBhvr>
                                        <p:cTn id="42" dur="1000"/>
                                        <p:tgtEl>
                                          <p:spTgt spid="7">
                                            <p:txEl>
                                              <p:pRg st="8" end="8"/>
                                            </p:txEl>
                                          </p:spTgt>
                                        </p:tgtEl>
                                      </p:cBhvr>
                                    </p:animEffect>
                                    <p:anim calcmode="lin" valueType="num">
                                      <p:cBhvr>
                                        <p:cTn id="4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B3519-FC0E-5831-594D-C2B02635465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1D69AB1-5441-53C4-3650-5A7BBF835361}"/>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Leveraging the </a:t>
            </a:r>
            <a:r>
              <a:rPr lang="en-US" sz="2400" u="sng" dirty="0">
                <a:solidFill>
                  <a:schemeClr val="tx2">
                    <a:lumMod val="60000"/>
                    <a:lumOff val="40000"/>
                  </a:schemeClr>
                </a:solidFill>
              </a:rPr>
              <a:t>Nature of Man</a:t>
            </a:r>
            <a:r>
              <a:rPr lang="en-US" sz="2400" dirty="0">
                <a:solidFill>
                  <a:schemeClr val="tx2">
                    <a:lumMod val="60000"/>
                    <a:lumOff val="40000"/>
                  </a:schemeClr>
                </a:solidFill>
              </a:rPr>
              <a:t> in Evangelism - </a:t>
            </a:r>
            <a:r>
              <a:rPr lang="en-US" sz="2400" u="sng" dirty="0">
                <a:solidFill>
                  <a:schemeClr val="tx2">
                    <a:lumMod val="60000"/>
                    <a:lumOff val="40000"/>
                  </a:schemeClr>
                </a:solidFill>
              </a:rPr>
              <a:t>Procedure</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2767C95-1792-D2F2-1A27-C72F56AF8A96}"/>
              </a:ext>
            </a:extLst>
          </p:cNvPr>
          <p:cNvSpPr txBox="1"/>
          <p:nvPr/>
        </p:nvSpPr>
        <p:spPr>
          <a:xfrm>
            <a:off x="228600" y="1295400"/>
            <a:ext cx="8686800" cy="4190314"/>
          </a:xfrm>
          <a:prstGeom prst="rect">
            <a:avLst/>
          </a:prstGeom>
          <a:noFill/>
        </p:spPr>
        <p:txBody>
          <a:bodyPr wrap="square">
            <a:spAutoFit/>
          </a:bodyPr>
          <a:lstStyle/>
          <a:p>
            <a:pPr marL="457200" indent="-457200">
              <a:lnSpc>
                <a:spcPct val="150000"/>
              </a:lnSpc>
              <a:buFont typeface="+mj-lt"/>
              <a:buAutoNum type="arabicPeriod"/>
            </a:pPr>
            <a:r>
              <a:rPr lang="en-US" sz="2000" b="1" dirty="0">
                <a:latin typeface="+mn-lt"/>
              </a:rPr>
              <a:t>Initiate a Friendly, Everyday Conversation</a:t>
            </a:r>
          </a:p>
          <a:p>
            <a:pPr marL="457200" indent="-457200">
              <a:lnSpc>
                <a:spcPct val="150000"/>
              </a:lnSpc>
              <a:buFont typeface="+mj-lt"/>
              <a:buAutoNum type="arabicPeriod"/>
            </a:pPr>
            <a:r>
              <a:rPr lang="en-US" sz="2000" b="1" dirty="0">
                <a:latin typeface="+mn-lt"/>
              </a:rPr>
              <a:t>Transition to Spiritual Topics</a:t>
            </a:r>
          </a:p>
          <a:p>
            <a:pPr marL="457200" indent="-457200">
              <a:lnSpc>
                <a:spcPct val="150000"/>
              </a:lnSpc>
              <a:buFont typeface="+mj-lt"/>
              <a:buAutoNum type="arabicPeriod"/>
            </a:pPr>
            <a:r>
              <a:rPr lang="en-US" sz="2000" b="1" dirty="0">
                <a:latin typeface="+mn-lt"/>
              </a:rPr>
              <a:t>Ask About Personal Goodness</a:t>
            </a:r>
          </a:p>
          <a:p>
            <a:pPr marL="457200" indent="-457200">
              <a:lnSpc>
                <a:spcPct val="150000"/>
              </a:lnSpc>
              <a:buFont typeface="+mj-lt"/>
              <a:buAutoNum type="arabicPeriod"/>
            </a:pPr>
            <a:r>
              <a:rPr lang="en-US" sz="2000" b="1" dirty="0">
                <a:latin typeface="+mn-lt"/>
              </a:rPr>
              <a:t>Use the Ten Commandments as a Moral Standard</a:t>
            </a:r>
          </a:p>
          <a:p>
            <a:pPr marL="457200" indent="-457200">
              <a:lnSpc>
                <a:spcPct val="150000"/>
              </a:lnSpc>
              <a:buFont typeface="+mj-lt"/>
              <a:buAutoNum type="arabicPeriod"/>
            </a:pPr>
            <a:r>
              <a:rPr lang="en-US" sz="2000" b="1" dirty="0">
                <a:latin typeface="+mn-lt"/>
              </a:rPr>
              <a:t>Reveal The Guilty Verdict</a:t>
            </a:r>
          </a:p>
          <a:p>
            <a:pPr marL="457200" indent="-457200">
              <a:lnSpc>
                <a:spcPct val="150000"/>
              </a:lnSpc>
              <a:buFont typeface="+mj-lt"/>
              <a:buAutoNum type="arabicPeriod"/>
            </a:pPr>
            <a:r>
              <a:rPr lang="en-US" sz="2000" b="1" dirty="0">
                <a:latin typeface="+mn-lt"/>
              </a:rPr>
              <a:t>Explain the Consequences of Sin</a:t>
            </a:r>
          </a:p>
          <a:p>
            <a:pPr marL="457200" indent="-457200">
              <a:lnSpc>
                <a:spcPct val="150000"/>
              </a:lnSpc>
              <a:buFont typeface="+mj-lt"/>
              <a:buAutoNum type="arabicPeriod"/>
            </a:pPr>
            <a:r>
              <a:rPr lang="en-US" sz="2000" b="1" dirty="0">
                <a:latin typeface="+mn-lt"/>
              </a:rPr>
              <a:t>Present Jesus Christ as the Solution</a:t>
            </a:r>
          </a:p>
          <a:p>
            <a:pPr marL="457200" indent="-457200">
              <a:lnSpc>
                <a:spcPct val="150000"/>
              </a:lnSpc>
              <a:buFont typeface="+mj-lt"/>
              <a:buAutoNum type="arabicPeriod"/>
            </a:pPr>
            <a:r>
              <a:rPr lang="en-US" sz="2000" b="1" dirty="0">
                <a:latin typeface="+mn-lt"/>
              </a:rPr>
              <a:t>Encourage Repentance, Faith, and Baptism</a:t>
            </a:r>
          </a:p>
          <a:p>
            <a:pPr marL="457200" indent="-457200">
              <a:lnSpc>
                <a:spcPct val="150000"/>
              </a:lnSpc>
              <a:buFont typeface="+mj-lt"/>
              <a:buAutoNum type="arabicPeriod"/>
            </a:pPr>
            <a:r>
              <a:rPr lang="en-US" sz="2000" b="1" dirty="0">
                <a:latin typeface="+mn-lt"/>
              </a:rPr>
              <a:t>Follow-up with Discipleship, Resources, and Encouragement</a:t>
            </a:r>
          </a:p>
        </p:txBody>
      </p:sp>
    </p:spTree>
    <p:extLst>
      <p:ext uri="{BB962C8B-B14F-4D97-AF65-F5344CB8AC3E}">
        <p14:creationId xmlns:p14="http://schemas.microsoft.com/office/powerpoint/2010/main" val="251882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1000"/>
                                        <p:tgtEl>
                                          <p:spTgt spid="7">
                                            <p:txEl>
                                              <p:pRg st="5" end="5"/>
                                            </p:txEl>
                                          </p:spTgt>
                                        </p:tgtEl>
                                      </p:cBhvr>
                                    </p:animEffect>
                                    <p:anim calcmode="lin" valueType="num">
                                      <p:cBhvr>
                                        <p:cTn id="4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6" end="6"/>
                                            </p:txEl>
                                          </p:spTgt>
                                        </p:tgtEl>
                                        <p:attrNameLst>
                                          <p:attrName>style.visibility</p:attrName>
                                        </p:attrNameLst>
                                      </p:cBhvr>
                                      <p:to>
                                        <p:strVal val="visible"/>
                                      </p:to>
                                    </p:set>
                                    <p:animEffect transition="in" filter="fade">
                                      <p:cBhvr>
                                        <p:cTn id="49" dur="1000"/>
                                        <p:tgtEl>
                                          <p:spTgt spid="7">
                                            <p:txEl>
                                              <p:pRg st="6" end="6"/>
                                            </p:txEl>
                                          </p:spTgt>
                                        </p:tgtEl>
                                      </p:cBhvr>
                                    </p:animEffect>
                                    <p:anim calcmode="lin" valueType="num">
                                      <p:cBhvr>
                                        <p:cTn id="5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7">
                                            <p:txEl>
                                              <p:pRg st="7" end="7"/>
                                            </p:txEl>
                                          </p:spTgt>
                                        </p:tgtEl>
                                        <p:attrNameLst>
                                          <p:attrName>style.visibility</p:attrName>
                                        </p:attrNameLst>
                                      </p:cBhvr>
                                      <p:to>
                                        <p:strVal val="visible"/>
                                      </p:to>
                                    </p:set>
                                    <p:animEffect transition="in" filter="fade">
                                      <p:cBhvr>
                                        <p:cTn id="56" dur="1000"/>
                                        <p:tgtEl>
                                          <p:spTgt spid="7">
                                            <p:txEl>
                                              <p:pRg st="7" end="7"/>
                                            </p:txEl>
                                          </p:spTgt>
                                        </p:tgtEl>
                                      </p:cBhvr>
                                    </p:animEffect>
                                    <p:anim calcmode="lin" valueType="num">
                                      <p:cBhvr>
                                        <p:cTn id="5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7">
                                            <p:txEl>
                                              <p:pRg st="8" end="8"/>
                                            </p:txEl>
                                          </p:spTgt>
                                        </p:tgtEl>
                                        <p:attrNameLst>
                                          <p:attrName>style.visibility</p:attrName>
                                        </p:attrNameLst>
                                      </p:cBhvr>
                                      <p:to>
                                        <p:strVal val="visible"/>
                                      </p:to>
                                    </p:set>
                                    <p:animEffect transition="in" filter="fade">
                                      <p:cBhvr>
                                        <p:cTn id="63" dur="1000"/>
                                        <p:tgtEl>
                                          <p:spTgt spid="7">
                                            <p:txEl>
                                              <p:pRg st="8" end="8"/>
                                            </p:txEl>
                                          </p:spTgt>
                                        </p:tgtEl>
                                      </p:cBhvr>
                                    </p:animEffect>
                                    <p:anim calcmode="lin" valueType="num">
                                      <p:cBhvr>
                                        <p:cTn id="64"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What do you believe about […]?</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066800"/>
            <a:ext cx="8686800" cy="3074624"/>
          </a:xfrm>
          <a:prstGeom prst="rect">
            <a:avLst/>
          </a:prstGeom>
          <a:noFill/>
        </p:spPr>
        <p:txBody>
          <a:bodyPr wrap="square">
            <a:spAutoFit/>
          </a:bodyPr>
          <a:lstStyle/>
          <a:p>
            <a:pPr>
              <a:lnSpc>
                <a:spcPct val="200000"/>
              </a:lnSpc>
            </a:pPr>
            <a:r>
              <a:rPr lang="en-US" sz="2000" b="1" i="1" dirty="0">
                <a:latin typeface="+mn-lt"/>
              </a:rPr>
              <a:t>How do you know?</a:t>
            </a:r>
          </a:p>
          <a:p>
            <a:pPr>
              <a:lnSpc>
                <a:spcPct val="200000"/>
              </a:lnSpc>
            </a:pPr>
            <a:r>
              <a:rPr lang="en-US" sz="2000" b="1" i="1" dirty="0">
                <a:latin typeface="+mn-lt"/>
              </a:rPr>
              <a:t>What do you mean by […]?</a:t>
            </a:r>
          </a:p>
          <a:p>
            <a:pPr>
              <a:lnSpc>
                <a:spcPct val="200000"/>
              </a:lnSpc>
            </a:pPr>
            <a:r>
              <a:rPr lang="en-US" sz="2000" b="1" i="1" dirty="0">
                <a:latin typeface="+mn-lt"/>
              </a:rPr>
              <a:t>What difference does that make?</a:t>
            </a:r>
          </a:p>
          <a:p>
            <a:pPr>
              <a:lnSpc>
                <a:spcPct val="200000"/>
              </a:lnSpc>
            </a:pPr>
            <a:r>
              <a:rPr lang="en-US" sz="2000" b="1" i="1" dirty="0">
                <a:latin typeface="+mn-lt"/>
              </a:rPr>
              <a:t>What if you are wrong?</a:t>
            </a:r>
          </a:p>
          <a:p>
            <a:pPr>
              <a:lnSpc>
                <a:spcPct val="200000"/>
              </a:lnSpc>
            </a:pPr>
            <a:r>
              <a:rPr lang="en-US" sz="2000" b="1" i="1" dirty="0">
                <a:latin typeface="+mn-lt"/>
              </a:rPr>
              <a:t>What would you accept as evidence?</a:t>
            </a:r>
            <a:endParaRPr lang="en-US" sz="2000" i="1" dirty="0">
              <a:latin typeface="+mn-lt"/>
            </a:endParaRP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1000"/>
                                        <p:tgtEl>
                                          <p:spTgt spid="7">
                                            <p:txEl>
                                              <p:pRg st="1" end="1"/>
                                            </p:txEl>
                                          </p:spTgt>
                                        </p:tgtEl>
                                      </p:cBhvr>
                                    </p:animEffect>
                                    <p:anim calcmode="lin" valueType="num">
                                      <p:cBhvr>
                                        <p:cTn id="15"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Effect transition="in" filter="fade">
                                      <p:cBhvr>
                                        <p:cTn id="21" dur="1000"/>
                                        <p:tgtEl>
                                          <p:spTgt spid="7">
                                            <p:txEl>
                                              <p:pRg st="2" end="2"/>
                                            </p:txEl>
                                          </p:spTgt>
                                        </p:tgtEl>
                                      </p:cBhvr>
                                    </p:animEffect>
                                    <p:anim calcmode="lin" valueType="num">
                                      <p:cBhvr>
                                        <p:cTn id="22"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1000"/>
                                        <p:tgtEl>
                                          <p:spTgt spid="7">
                                            <p:txEl>
                                              <p:pRg st="3" end="3"/>
                                            </p:txEl>
                                          </p:spTgt>
                                        </p:tgtEl>
                                      </p:cBhvr>
                                    </p:animEffect>
                                    <p:anim calcmode="lin" valueType="num">
                                      <p:cBhvr>
                                        <p:cTn id="29"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Effect transition="in" filter="fade">
                                      <p:cBhvr>
                                        <p:cTn id="35" dur="1000"/>
                                        <p:tgtEl>
                                          <p:spTgt spid="7">
                                            <p:txEl>
                                              <p:pRg st="4" end="4"/>
                                            </p:txEl>
                                          </p:spTgt>
                                        </p:tgtEl>
                                      </p:cBhvr>
                                    </p:animEffect>
                                    <p:anim calcmode="lin" valueType="num">
                                      <p:cBhvr>
                                        <p:cTn id="36"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212D3-71B3-5018-2992-382B219500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526AEA4-D654-9956-4756-9D4E2078B62E}"/>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“Natural Man” of Romans 1</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D447345-A8C7-C76B-6145-179BEA78F9A5}"/>
              </a:ext>
            </a:extLst>
          </p:cNvPr>
          <p:cNvSpPr txBox="1"/>
          <p:nvPr/>
        </p:nvSpPr>
        <p:spPr>
          <a:xfrm>
            <a:off x="228600" y="1066800"/>
            <a:ext cx="8686800" cy="5324535"/>
          </a:xfrm>
          <a:prstGeom prst="rect">
            <a:avLst/>
          </a:prstGeom>
          <a:noFill/>
        </p:spPr>
        <p:txBody>
          <a:bodyPr wrap="square">
            <a:spAutoFit/>
          </a:bodyPr>
          <a:lstStyle/>
          <a:p>
            <a:r>
              <a:rPr lang="en-US" sz="2000" b="1" dirty="0">
                <a:latin typeface="+mn-lt"/>
              </a:rPr>
              <a:t>Focus: </a:t>
            </a:r>
            <a:r>
              <a:rPr lang="en-US" sz="2000" b="1" u="sng" dirty="0">
                <a:latin typeface="+mn-lt"/>
              </a:rPr>
              <a:t>Creation as revelation</a:t>
            </a:r>
            <a:r>
              <a:rPr lang="en-US" sz="2000" b="1" dirty="0">
                <a:latin typeface="+mn-lt"/>
              </a:rPr>
              <a:t> of God’s existence and attributes.</a:t>
            </a:r>
            <a:r>
              <a:rPr lang="en-US" sz="2000" dirty="0">
                <a:latin typeface="+mn-lt"/>
              </a:rPr>
              <a:t>  </a:t>
            </a:r>
          </a:p>
          <a:p>
            <a:endParaRPr lang="en-US" sz="2000" dirty="0">
              <a:latin typeface="+mn-lt"/>
            </a:endParaRPr>
          </a:p>
          <a:p>
            <a:pPr marL="342900" indent="-342900">
              <a:buFontTx/>
              <a:buChar char="-"/>
            </a:pPr>
            <a:r>
              <a:rPr lang="en-US" sz="2000" b="1" dirty="0">
                <a:latin typeface="+mn-lt"/>
              </a:rPr>
              <a:t>“When you look at the vastness of the night sky, the order of the seasons, or the complexity of life, do you ever wonder if there is a purposeful Intelligence behind it all?”</a:t>
            </a:r>
            <a:r>
              <a:rPr lang="en-US" sz="2000" dirty="0">
                <a:latin typeface="+mn-lt"/>
              </a:rPr>
              <a:t>  </a:t>
            </a:r>
          </a:p>
          <a:p>
            <a:endParaRPr lang="en-US" sz="2000" dirty="0">
              <a:latin typeface="+mn-lt"/>
            </a:endParaRPr>
          </a:p>
          <a:p>
            <a:pPr marL="342900" indent="-342900">
              <a:buFontTx/>
              <a:buChar char="-"/>
            </a:pPr>
            <a:r>
              <a:rPr lang="en-US" sz="2000" b="1" dirty="0">
                <a:latin typeface="+mn-lt"/>
              </a:rPr>
              <a:t>“You appreciate the beauty and intricacy of nature, but have you considered why beauty and order exist at all, and what their ultimate source might be?”</a:t>
            </a:r>
            <a:r>
              <a:rPr lang="en-US" sz="2000" dirty="0">
                <a:latin typeface="+mn-lt"/>
              </a:rPr>
              <a:t>  </a:t>
            </a:r>
          </a:p>
          <a:p>
            <a:endParaRPr lang="en-US" sz="2000" dirty="0">
              <a:latin typeface="+mn-lt"/>
            </a:endParaRPr>
          </a:p>
          <a:p>
            <a:pPr marL="342900" indent="-342900">
              <a:buFontTx/>
              <a:buChar char="-"/>
            </a:pPr>
            <a:r>
              <a:rPr lang="en-US" sz="2000" b="1" dirty="0">
                <a:latin typeface="+mn-lt"/>
              </a:rPr>
              <a:t>“Our world follows laws - of physics, chemistry, biology - that never seem to change. Wouldn’t a timeless, intelligent Lawgiver best explain the consistent reliability of these laws?”</a:t>
            </a:r>
            <a:r>
              <a:rPr lang="en-US" sz="2000" dirty="0">
                <a:latin typeface="+mn-lt"/>
              </a:rPr>
              <a:t>  </a:t>
            </a:r>
          </a:p>
          <a:p>
            <a:endParaRPr lang="en-US" sz="2000" dirty="0">
              <a:latin typeface="+mn-lt"/>
            </a:endParaRPr>
          </a:p>
          <a:p>
            <a:pPr marL="342900" indent="-342900">
              <a:buFontTx/>
              <a:buChar char="-"/>
            </a:pPr>
            <a:r>
              <a:rPr lang="en-US" sz="2000" b="1" dirty="0">
                <a:latin typeface="+mn-lt"/>
              </a:rPr>
              <a:t>“If the universe had a beginning, what or who do you think caused it to come into being, and how might that cause be greater than the universe itself?”</a:t>
            </a:r>
            <a:endParaRPr lang="en-US" b="1" dirty="0"/>
          </a:p>
        </p:txBody>
      </p:sp>
    </p:spTree>
    <p:extLst>
      <p:ext uri="{BB962C8B-B14F-4D97-AF65-F5344CB8AC3E}">
        <p14:creationId xmlns:p14="http://schemas.microsoft.com/office/powerpoint/2010/main" val="141069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937A2-F0E6-BA23-FFD0-56BF5D7229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000DB42-9C8E-BBCB-C5BB-195B4720549D}"/>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“Moral Man” of Romans 2</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883FDF07-921C-CE75-A002-0724AAD2C8B0}"/>
              </a:ext>
            </a:extLst>
          </p:cNvPr>
          <p:cNvSpPr txBox="1"/>
          <p:nvPr/>
        </p:nvSpPr>
        <p:spPr>
          <a:xfrm>
            <a:off x="228600" y="1066800"/>
            <a:ext cx="8686800" cy="5016758"/>
          </a:xfrm>
          <a:prstGeom prst="rect">
            <a:avLst/>
          </a:prstGeom>
          <a:noFill/>
        </p:spPr>
        <p:txBody>
          <a:bodyPr wrap="square">
            <a:spAutoFit/>
          </a:bodyPr>
          <a:lstStyle/>
          <a:p>
            <a:r>
              <a:rPr lang="en-US" sz="2000" b="1" dirty="0">
                <a:latin typeface="+mn-lt"/>
              </a:rPr>
              <a:t>Focus: </a:t>
            </a:r>
            <a:r>
              <a:rPr lang="en-US" sz="2000" b="1" u="sng" dirty="0">
                <a:latin typeface="+mn-lt"/>
              </a:rPr>
              <a:t>Universal moral standards</a:t>
            </a:r>
            <a:r>
              <a:rPr lang="en-US" sz="2000" b="1" dirty="0">
                <a:latin typeface="+mn-lt"/>
              </a:rPr>
              <a:t> as inner testimony to God’s character.</a:t>
            </a:r>
            <a:r>
              <a:rPr lang="en-US" sz="2000" dirty="0">
                <a:latin typeface="+mn-lt"/>
              </a:rPr>
              <a:t>  </a:t>
            </a:r>
          </a:p>
          <a:p>
            <a:endParaRPr lang="en-US" sz="2000" dirty="0">
              <a:latin typeface="+mn-lt"/>
            </a:endParaRPr>
          </a:p>
          <a:p>
            <a:pPr marL="342900" indent="-342900">
              <a:buFontTx/>
              <a:buChar char="-"/>
            </a:pPr>
            <a:r>
              <a:rPr lang="en-US" sz="2000" b="1" dirty="0">
                <a:latin typeface="+mn-lt"/>
              </a:rPr>
              <a:t>“You have a sense of right and wrong; where do you think that sense originates, and why do you feel accountable to it?”  </a:t>
            </a:r>
          </a:p>
          <a:p>
            <a:endParaRPr lang="en-US" sz="2000" b="1" dirty="0">
              <a:latin typeface="+mn-lt"/>
            </a:endParaRPr>
          </a:p>
          <a:p>
            <a:pPr marL="342900" indent="-342900">
              <a:buFontTx/>
              <a:buChar char="-"/>
            </a:pPr>
            <a:r>
              <a:rPr lang="en-US" sz="2000" b="1" dirty="0">
                <a:latin typeface="+mn-lt"/>
              </a:rPr>
              <a:t>“If moral standards were merely social constructs, why do you still feel guilt or shame for certain actions even if no one else finds out? Could that point to a moral Lawgiver?”</a:t>
            </a:r>
          </a:p>
          <a:p>
            <a:r>
              <a:rPr lang="en-US" sz="2000" b="1" dirty="0">
                <a:latin typeface="+mn-lt"/>
              </a:rPr>
              <a:t>  </a:t>
            </a:r>
          </a:p>
          <a:p>
            <a:pPr marL="342900" indent="-342900">
              <a:buFontTx/>
              <a:buChar char="-"/>
            </a:pPr>
            <a:r>
              <a:rPr lang="en-US" sz="2000" b="1" dirty="0">
                <a:latin typeface="+mn-lt"/>
              </a:rPr>
              <a:t>“You believe justice is important. What is the ultimate source of this conviction if not a higher, objective moral authority?” </a:t>
            </a:r>
          </a:p>
          <a:p>
            <a:r>
              <a:rPr lang="en-US" sz="2000" b="1" dirty="0">
                <a:latin typeface="+mn-lt"/>
              </a:rPr>
              <a:t> </a:t>
            </a:r>
          </a:p>
          <a:p>
            <a:pPr marL="342900" indent="-342900">
              <a:buFontTx/>
              <a:buChar char="-"/>
            </a:pPr>
            <a:r>
              <a:rPr lang="en-US" sz="2000" b="1" dirty="0">
                <a:latin typeface="+mn-lt"/>
              </a:rPr>
              <a:t>“When you see injustice or cruelty, you believe it’s genuinely wrong; not just inconvenient. Could there be an absolute moral standard beyond human opinion?”</a:t>
            </a:r>
          </a:p>
        </p:txBody>
      </p:sp>
    </p:spTree>
    <p:extLst>
      <p:ext uri="{BB962C8B-B14F-4D97-AF65-F5344CB8AC3E}">
        <p14:creationId xmlns:p14="http://schemas.microsoft.com/office/powerpoint/2010/main" val="4135025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0F12E-7211-DA54-2AFA-00D4BE282E7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171F756-A16B-FC2A-C039-F22A8CD99D1A}"/>
              </a:ext>
            </a:extLst>
          </p:cNvPr>
          <p:cNvSpPr>
            <a:spLocks noGrp="1"/>
          </p:cNvSpPr>
          <p:nvPr>
            <p:ph type="title"/>
          </p:nvPr>
        </p:nvSpPr>
        <p:spPr>
          <a:xfrm>
            <a:off x="228600" y="7088"/>
            <a:ext cx="8839200" cy="914400"/>
          </a:xfrm>
        </p:spPr>
        <p:txBody>
          <a:bodyPr>
            <a:normAutofit fontScale="90000"/>
          </a:bodyPr>
          <a:lstStyle/>
          <a:p>
            <a:pPr algn="l"/>
            <a:r>
              <a:rPr lang="en-US" sz="3600" dirty="0"/>
              <a:t>Knowing God – Encouraging Self-Reflection</a:t>
            </a:r>
            <a:br>
              <a:rPr lang="en-US" sz="3600" dirty="0"/>
            </a:br>
            <a:r>
              <a:rPr lang="en-US" sz="2400" dirty="0">
                <a:solidFill>
                  <a:schemeClr val="tx2">
                    <a:lumMod val="60000"/>
                    <a:lumOff val="40000"/>
                  </a:schemeClr>
                </a:solidFill>
              </a:rPr>
              <a:t>Questions for the “Religious Man” of Romans 2, 3</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94C18F1-EA63-25F5-3DA2-098D88F51D2B}"/>
              </a:ext>
            </a:extLst>
          </p:cNvPr>
          <p:cNvSpPr txBox="1"/>
          <p:nvPr/>
        </p:nvSpPr>
        <p:spPr>
          <a:xfrm>
            <a:off x="76200" y="990600"/>
            <a:ext cx="8991600" cy="5632311"/>
          </a:xfrm>
          <a:prstGeom prst="rect">
            <a:avLst/>
          </a:prstGeom>
          <a:noFill/>
        </p:spPr>
        <p:txBody>
          <a:bodyPr wrap="square">
            <a:spAutoFit/>
          </a:bodyPr>
          <a:lstStyle/>
          <a:p>
            <a:r>
              <a:rPr lang="en-US" sz="2000" b="1" dirty="0">
                <a:latin typeface="+mn-lt"/>
              </a:rPr>
              <a:t>Focus: </a:t>
            </a:r>
            <a:r>
              <a:rPr lang="en-US" sz="2000" b="1" u="sng" dirty="0">
                <a:latin typeface="+mn-lt"/>
              </a:rPr>
              <a:t>The innate desire for God and love for others</a:t>
            </a:r>
            <a:r>
              <a:rPr lang="en-US" sz="2000" b="1" dirty="0">
                <a:latin typeface="+mn-lt"/>
              </a:rPr>
              <a:t> as evidence of divine revelation.</a:t>
            </a:r>
          </a:p>
          <a:p>
            <a:endParaRPr lang="en-US" sz="2000" dirty="0">
              <a:latin typeface="+mn-lt"/>
            </a:endParaRPr>
          </a:p>
          <a:p>
            <a:pPr marL="342900" indent="-342900">
              <a:buFontTx/>
              <a:buChar char="-"/>
            </a:pPr>
            <a:r>
              <a:rPr lang="en-US" sz="2000" b="1" dirty="0">
                <a:latin typeface="+mn-lt"/>
              </a:rPr>
              <a:t>“You are seeking a relationship with the divine. Have you considered why this longing is universal across cultures and time, and what that might suggest about a God who designed us to know Him?” </a:t>
            </a:r>
          </a:p>
          <a:p>
            <a:r>
              <a:rPr lang="en-US" sz="2000" dirty="0">
                <a:latin typeface="+mn-lt"/>
              </a:rPr>
              <a:t> </a:t>
            </a:r>
          </a:p>
          <a:p>
            <a:pPr marL="342900" indent="-342900">
              <a:buFontTx/>
              <a:buChar char="-"/>
            </a:pPr>
            <a:r>
              <a:rPr lang="en-US" sz="2000" b="1" dirty="0">
                <a:latin typeface="+mn-lt"/>
              </a:rPr>
              <a:t>“Your heart tells you there must be more than what you see around you. Where do you think this spiritual hunger comes from, if not from a Creator who wants to be known?”  </a:t>
            </a:r>
          </a:p>
          <a:p>
            <a:endParaRPr lang="en-US" sz="2000" dirty="0">
              <a:latin typeface="+mn-lt"/>
            </a:endParaRPr>
          </a:p>
          <a:p>
            <a:pPr marL="342900" indent="-342900">
              <a:buFontTx/>
              <a:buChar char="-"/>
            </a:pPr>
            <a:r>
              <a:rPr lang="en-US" sz="2000" b="1" dirty="0">
                <a:latin typeface="+mn-lt"/>
              </a:rPr>
              <a:t>“You believe in loving your neighbor, but why should love be a fundamental good unless there is a God who Himself is love and made us in His image?”  </a:t>
            </a:r>
          </a:p>
          <a:p>
            <a:endParaRPr lang="en-US" sz="2000" dirty="0">
              <a:latin typeface="+mn-lt"/>
            </a:endParaRPr>
          </a:p>
          <a:p>
            <a:pPr marL="342900" indent="-342900">
              <a:buFontTx/>
              <a:buChar char="-"/>
            </a:pPr>
            <a:r>
              <a:rPr lang="en-US" sz="2000" b="1" dirty="0">
                <a:latin typeface="+mn-lt"/>
              </a:rPr>
              <a:t>“When you pray or meditate, do you sense that you’re reaching out to someone real and personal? Could that Someone be the God who spoke through the prophets and ultimately through Jesus Christ?”</a:t>
            </a:r>
          </a:p>
        </p:txBody>
      </p:sp>
    </p:spTree>
    <p:extLst>
      <p:ext uri="{BB962C8B-B14F-4D97-AF65-F5344CB8AC3E}">
        <p14:creationId xmlns:p14="http://schemas.microsoft.com/office/powerpoint/2010/main" val="140711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39430</TotalTime>
  <Words>3446</Words>
  <Application>Microsoft Office PowerPoint</Application>
  <PresentationFormat>On-screen Show (4:3)</PresentationFormat>
  <Paragraphs>234</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Narrow</vt:lpstr>
      <vt:lpstr>Calibri</vt:lpstr>
      <vt:lpstr>Wingdings</vt:lpstr>
      <vt:lpstr>PPT_Template_2010SummerSchool</vt:lpstr>
      <vt:lpstr>1_UPCRC_Powerpoint_Template_with I-Mark</vt:lpstr>
      <vt:lpstr>PowerPoint Presentation</vt:lpstr>
      <vt:lpstr>Types of Man (i.e. Mankind)… Truth, The Nature of Mankind, and Worldviews</vt:lpstr>
      <vt:lpstr>The Spiritual Man – A New Creation 1 Cor. 2:6-16; 2 Cor. 5:16-21; Galatians 5; Romans 8</vt:lpstr>
      <vt:lpstr>Knowing God – Encouraging Self-Reflection Leveraging the Nature of Man in Evangelism - Objectives</vt:lpstr>
      <vt:lpstr>Knowing God – Encouraging Self-Reflection Leveraging the Nature of Man in Evangelism - Procedure</vt:lpstr>
      <vt:lpstr>Knowing God – Encouraging Self-Reflection What do you believe about […]?</vt:lpstr>
      <vt:lpstr>Knowing God – Encouraging Self-Reflection Questions for the “Natural Man” of Romans 1</vt:lpstr>
      <vt:lpstr>Knowing God – Encouraging Self-Reflection Questions for the “Moral Man” of Romans 2</vt:lpstr>
      <vt:lpstr>Knowing God – Encouraging Self-Reflection Questions for the “Religious Man” of Romans 2, 3</vt:lpstr>
      <vt:lpstr>Knowing God – Encouraging Self-Reflection Questions for the “Just Man” of Romans 4</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1466</cp:revision>
  <cp:lastPrinted>2025-09-01T15:16:24Z</cp:lastPrinted>
  <dcterms:created xsi:type="dcterms:W3CDTF">2010-06-16T02:58:04Z</dcterms:created>
  <dcterms:modified xsi:type="dcterms:W3CDTF">2025-09-01T15:27:25Z</dcterms:modified>
</cp:coreProperties>
</file>