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0"/>
  </p:notesMasterIdLst>
  <p:sldIdLst>
    <p:sldId id="395" r:id="rId3"/>
    <p:sldId id="426" r:id="rId4"/>
    <p:sldId id="434" r:id="rId5"/>
    <p:sldId id="427" r:id="rId6"/>
    <p:sldId id="429" r:id="rId7"/>
    <p:sldId id="435" r:id="rId8"/>
    <p:sldId id="432" r:id="rId9"/>
    <p:sldId id="431" r:id="rId10"/>
    <p:sldId id="338" r:id="rId11"/>
    <p:sldId id="398" r:id="rId12"/>
    <p:sldId id="425" r:id="rId13"/>
    <p:sldId id="404" r:id="rId14"/>
    <p:sldId id="437" r:id="rId15"/>
    <p:sldId id="409" r:id="rId16"/>
    <p:sldId id="343" r:id="rId17"/>
    <p:sldId id="438" r:id="rId18"/>
    <p:sldId id="344" r:id="rId19"/>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71" autoAdjust="0"/>
    <p:restoredTop sz="84963" autoAdjust="0"/>
  </p:normalViewPr>
  <p:slideViewPr>
    <p:cSldViewPr>
      <p:cViewPr varScale="1">
        <p:scale>
          <a:sx n="119" d="100"/>
          <a:sy n="119" d="100"/>
        </p:scale>
        <p:origin x="1776" y="19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104" d="100"/>
          <a:sy n="104" d="100"/>
        </p:scale>
        <p:origin x="4112"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7/3/24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2046342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dirty="0"/>
              <a:t>This</a:t>
            </a:r>
            <a:r>
              <a:rPr lang="en-US" baseline="0" dirty="0"/>
              <a:t> is the key Pentecostal proclamation:   Jesus is Lord and Christ!</a:t>
            </a:r>
          </a:p>
          <a:p>
            <a:r>
              <a:rPr lang="en-US" baseline="0" dirty="0"/>
              <a:t>(Isa 53; Isa 61)</a:t>
            </a:r>
          </a:p>
          <a:p>
            <a:endParaRPr lang="en-US" dirty="0"/>
          </a:p>
          <a:p>
            <a:r>
              <a:rPr lang="en-US" dirty="0"/>
              <a:t>Acts 3 – Peter identifies Jesus with the core Messianic prophecies</a:t>
            </a:r>
            <a:r>
              <a:rPr lang="en-US" baseline="0" dirty="0"/>
              <a:t> that all Jews would recognize.</a:t>
            </a:r>
            <a:endParaRPr lang="en-US" dirty="0"/>
          </a:p>
          <a:p>
            <a:pPr marL="171437" indent="-171437">
              <a:buFont typeface="Arial" pitchFamily="34" charset="0"/>
              <a:buChar char="•"/>
            </a:pPr>
            <a:r>
              <a:rPr lang="en-US" dirty="0"/>
              <a:t>Acts 3:18, Peter relies upon prophecy</a:t>
            </a:r>
            <a:r>
              <a:rPr lang="en-US" baseline="0" dirty="0"/>
              <a:t> to make his case before the Jews.   [Read thru 3:26]</a:t>
            </a:r>
          </a:p>
          <a:p>
            <a:pPr marL="628603" lvl="1" indent="-171437">
              <a:buFont typeface="Arial" pitchFamily="34" charset="0"/>
              <a:buChar char="•"/>
            </a:pPr>
            <a:r>
              <a:rPr lang="en-US" baseline="0" dirty="0"/>
              <a:t>What prophecies does Peter mention in this short passage?   Did he expect the audience to recognize these?   Why would they be expected to recognize these OT passages?</a:t>
            </a:r>
          </a:p>
          <a:p>
            <a:pPr marL="171437" indent="-171437">
              <a:buFont typeface="Arial" pitchFamily="34" charset="0"/>
              <a:buChar char="•"/>
            </a:pPr>
            <a:r>
              <a:rPr lang="en-US" baseline="0" dirty="0"/>
              <a:t>What about v. 3:19-21…?   Is Peter herein also prophesying?   Is this yet to be fulfilled?</a:t>
            </a:r>
          </a:p>
          <a:p>
            <a:pPr marL="171437" indent="-171437">
              <a:buFont typeface="Arial" pitchFamily="34" charset="0"/>
              <a:buChar char="•"/>
            </a:pPr>
            <a:r>
              <a:rPr lang="en-US" baseline="0" dirty="0"/>
              <a:t>What prophecy indicated that the Christ would suffer…?    (Is. 53, others?)</a:t>
            </a:r>
          </a:p>
          <a:p>
            <a:pPr marL="628603" lvl="1" indent="-171437">
              <a:buFont typeface="Arial" pitchFamily="34" charset="0"/>
              <a:buChar char="•"/>
            </a:pPr>
            <a:r>
              <a:rPr lang="en-US" baseline="0" dirty="0"/>
              <a:t>Was this the common or popular understanding of the Messiah?</a:t>
            </a:r>
          </a:p>
          <a:p>
            <a:pPr marL="171437" indent="-171437">
              <a:buFont typeface="Arial" pitchFamily="34" charset="0"/>
              <a:buChar char="•"/>
            </a:pPr>
            <a:r>
              <a:rPr lang="en-US" baseline="0" dirty="0"/>
              <a:t>What prophecy indicated that the Christ would reign…?     (Daniel 7, others?)</a:t>
            </a:r>
          </a:p>
          <a:p>
            <a:endParaRPr lang="en-US" baseline="0" dirty="0"/>
          </a:p>
          <a:p>
            <a:r>
              <a:rPr lang="en-US" baseline="0" dirty="0"/>
              <a:t>Acts 2 – </a:t>
            </a:r>
            <a:r>
              <a:rPr lang="en-US" dirty="0"/>
              <a:t>Although</a:t>
            </a:r>
            <a:r>
              <a:rPr lang="en-US" baseline="0" dirty="0"/>
              <a:t> Peter’s speaks to the fulfillment of prophecy concerning the Holy Spirit (v 17-21), Jesus is the primary subject of his sermon</a:t>
            </a:r>
            <a:r>
              <a:rPr lang="en-US" dirty="0"/>
              <a:t>.</a:t>
            </a:r>
            <a:r>
              <a:rPr lang="en-US" baseline="0" dirty="0"/>
              <a:t>   </a:t>
            </a:r>
          </a:p>
          <a:p>
            <a:pPr marL="171437" indent="-171437">
              <a:buFont typeface="Arial" pitchFamily="34" charset="0"/>
              <a:buChar char="•"/>
            </a:pPr>
            <a:r>
              <a:rPr lang="en-US" baseline="0" dirty="0"/>
              <a:t>V. 22-36 </a:t>
            </a:r>
          </a:p>
          <a:p>
            <a:pPr marL="628603" lvl="1" indent="-171437">
              <a:buFont typeface="Arial" pitchFamily="34" charset="0"/>
              <a:buChar char="•"/>
            </a:pPr>
            <a:r>
              <a:rPr lang="en-US" baseline="0" dirty="0"/>
              <a:t>Jesus, not the Holy Spirit, is the primary subject.  Peter uses text from Joel to explain what the crowd is now witnessing.</a:t>
            </a:r>
          </a:p>
          <a:p>
            <a:pPr marL="171437" indent="-171437">
              <a:buFont typeface="Arial" pitchFamily="34" charset="0"/>
              <a:buChar char="•"/>
            </a:pPr>
            <a:r>
              <a:rPr lang="en-US" baseline="0" dirty="0"/>
              <a:t>V. 21-22</a:t>
            </a:r>
          </a:p>
          <a:p>
            <a:pPr marL="628603" lvl="1" indent="-171437">
              <a:buFont typeface="Arial" pitchFamily="34" charset="0"/>
              <a:buChar char="•"/>
            </a:pPr>
            <a:r>
              <a:rPr lang="en-US" baseline="0" dirty="0"/>
              <a:t>Naming the specific person who is the Messiah, Jesus of Nazareth.   The NAME is significant – “…whoever calls on the name of the LORD…”</a:t>
            </a:r>
          </a:p>
          <a:p>
            <a:pPr marL="628603" lvl="1" indent="-171437">
              <a:buFont typeface="Arial" pitchFamily="34" charset="0"/>
              <a:buChar char="•"/>
            </a:pPr>
            <a:r>
              <a:rPr lang="en-US" baseline="0" dirty="0"/>
              <a:t>Approved (demonstrated) of God as a perfect man.</a:t>
            </a:r>
          </a:p>
          <a:p>
            <a:pPr marL="628603" lvl="1" indent="-171437">
              <a:buFont typeface="Arial" pitchFamily="34" charset="0"/>
              <a:buChar char="•"/>
            </a:pPr>
            <a:r>
              <a:rPr lang="en-US" baseline="0" dirty="0"/>
              <a:t>Examples of other instances wherein the </a:t>
            </a:r>
            <a:r>
              <a:rPr lang="en-US" b="1" baseline="0" dirty="0"/>
              <a:t>name</a:t>
            </a:r>
            <a:r>
              <a:rPr lang="en-US" baseline="0" dirty="0"/>
              <a:t> of Jesus is made to be specific in context of Messianic prophecy:</a:t>
            </a:r>
          </a:p>
          <a:p>
            <a:pPr marL="1085770" lvl="2" indent="-171437">
              <a:buFont typeface="Arial" pitchFamily="34" charset="0"/>
              <a:buChar char="•"/>
            </a:pPr>
            <a:r>
              <a:rPr lang="en-US" baseline="0" dirty="0"/>
              <a:t>John 1:45 – Philip to Nathanael… “We have found Him of whom Moses … wrote – Jesus of Nazareth, the son of Joseph.”</a:t>
            </a:r>
          </a:p>
          <a:p>
            <a:pPr marL="1085770" lvl="2" indent="-171437">
              <a:buFont typeface="Arial" pitchFamily="34" charset="0"/>
              <a:buChar char="•"/>
            </a:pPr>
            <a:r>
              <a:rPr lang="en-US" baseline="0" dirty="0"/>
              <a:t>Mark 1:24 – The demon possessed man</a:t>
            </a:r>
          </a:p>
          <a:p>
            <a:pPr marL="1085770" lvl="2" indent="-171437">
              <a:buFont typeface="Arial" pitchFamily="34" charset="0"/>
              <a:buChar char="•"/>
            </a:pPr>
            <a:r>
              <a:rPr lang="en-US" baseline="0" dirty="0"/>
              <a:t>Math 21:11 – The Triumphal Entry</a:t>
            </a:r>
          </a:p>
          <a:p>
            <a:pPr marL="1085770" lvl="2" indent="-171437">
              <a:buFont typeface="Arial" pitchFamily="34" charset="0"/>
              <a:buChar char="•"/>
            </a:pPr>
            <a:r>
              <a:rPr lang="en-US" baseline="0" dirty="0"/>
              <a:t>John 19:19 – Pilate affixed name to cross</a:t>
            </a:r>
          </a:p>
          <a:p>
            <a:pPr marL="1085770" lvl="2" indent="-171437">
              <a:buFont typeface="Arial" pitchFamily="34" charset="0"/>
              <a:buChar char="•"/>
            </a:pPr>
            <a:r>
              <a:rPr lang="en-US" baseline="0" dirty="0"/>
              <a:t>Mark 16:6 – Angel at resurrection tomb</a:t>
            </a:r>
          </a:p>
          <a:p>
            <a:pPr marL="1085770" lvl="2" indent="-171437">
              <a:buFont typeface="Arial" pitchFamily="34" charset="0"/>
              <a:buChar char="•"/>
            </a:pPr>
            <a:r>
              <a:rPr lang="en-US" baseline="0" dirty="0"/>
              <a:t>Luke 24:19 – To men on Emmaus road</a:t>
            </a:r>
          </a:p>
          <a:p>
            <a:pPr marL="1085770" lvl="2" indent="-171437">
              <a:buFont typeface="Arial" pitchFamily="34" charset="0"/>
              <a:buChar char="•"/>
            </a:pPr>
            <a:r>
              <a:rPr lang="en-US" baseline="0" dirty="0"/>
              <a:t>Acts 2:21-22 – Peter at Pentecost</a:t>
            </a:r>
          </a:p>
          <a:p>
            <a:pPr marL="171437" indent="-171437">
              <a:buFont typeface="Arial" pitchFamily="34" charset="0"/>
              <a:buChar char="•"/>
            </a:pPr>
            <a:r>
              <a:rPr lang="en-US" baseline="0" dirty="0"/>
              <a:t>V. 23</a:t>
            </a:r>
          </a:p>
          <a:p>
            <a:pPr marL="628603" lvl="1" indent="-171437">
              <a:buFont typeface="Arial" pitchFamily="34" charset="0"/>
              <a:buChar char="•"/>
            </a:pPr>
            <a:r>
              <a:rPr lang="en-US" baseline="0" dirty="0"/>
              <a:t>Referred to the death of this specific person.</a:t>
            </a:r>
          </a:p>
          <a:p>
            <a:pPr marL="171437" indent="-171437">
              <a:buFont typeface="Arial" pitchFamily="34" charset="0"/>
              <a:buChar char="•"/>
            </a:pPr>
            <a:r>
              <a:rPr lang="en-US" baseline="0" dirty="0"/>
              <a:t>V. 24</a:t>
            </a:r>
          </a:p>
          <a:p>
            <a:pPr marL="628603" lvl="1" indent="-171437">
              <a:buFont typeface="Arial" pitchFamily="34" charset="0"/>
              <a:buChar char="•"/>
            </a:pPr>
            <a:r>
              <a:rPr lang="en-US" baseline="0" dirty="0"/>
              <a:t>This specific person is raised from the dead.</a:t>
            </a:r>
          </a:p>
          <a:p>
            <a:pPr marL="171437" indent="-171437">
              <a:buFont typeface="Arial" pitchFamily="34" charset="0"/>
              <a:buChar char="•"/>
            </a:pPr>
            <a:r>
              <a:rPr lang="en-US" baseline="0" dirty="0"/>
              <a:t>V. 33</a:t>
            </a:r>
          </a:p>
          <a:p>
            <a:pPr marL="628603" lvl="1" indent="-171437">
              <a:buFont typeface="Arial" pitchFamily="34" charset="0"/>
              <a:buChar char="•"/>
            </a:pPr>
            <a:r>
              <a:rPr lang="en-US" baseline="0" dirty="0"/>
              <a:t>This specific person is exalted.</a:t>
            </a:r>
          </a:p>
          <a:p>
            <a:pPr marL="628603" lvl="1" indent="-171437">
              <a:buFont typeface="Arial" pitchFamily="34" charset="0"/>
              <a:buChar char="•"/>
            </a:pPr>
            <a:r>
              <a:rPr lang="en-US" baseline="0" dirty="0"/>
              <a:t>He received from the Father the ancient promise of the Holy Spirit. </a:t>
            </a:r>
          </a:p>
          <a:p>
            <a:pPr marL="1085770" lvl="2" indent="-171437">
              <a:buFont typeface="Arial" pitchFamily="34" charset="0"/>
              <a:buChar char="•"/>
            </a:pPr>
            <a:r>
              <a:rPr lang="en-US" baseline="0" dirty="0"/>
              <a:t>Joel 2:28; Luke 24:49; Acts 1:4</a:t>
            </a:r>
          </a:p>
          <a:p>
            <a:pPr marL="628603" lvl="1" indent="-171437">
              <a:buFont typeface="Arial" pitchFamily="34" charset="0"/>
              <a:buChar char="•"/>
            </a:pPr>
            <a:r>
              <a:rPr lang="en-US" baseline="0" dirty="0"/>
              <a:t>He specifically has poured forth the Spirit.   Jesus Christ was promised the Holy Spirit, from the Father (John 16; Joel 2:28).   So Peter is saying that what the people are seeing is Jesus Christ receiving the promise of the Father being fulfilled; i.e., The Holy Spirit.   </a:t>
            </a:r>
          </a:p>
          <a:p>
            <a:pPr marL="171437" indent="-171437">
              <a:buFont typeface="Arial" pitchFamily="34" charset="0"/>
              <a:buChar char="•"/>
            </a:pPr>
            <a:r>
              <a:rPr lang="en-US" baseline="0" dirty="0"/>
              <a:t>V. 34-36</a:t>
            </a:r>
          </a:p>
          <a:p>
            <a:pPr marL="628603" lvl="1" indent="-171437">
              <a:buFont typeface="Arial" pitchFamily="34" charset="0"/>
              <a:buChar char="•"/>
            </a:pPr>
            <a:r>
              <a:rPr lang="en-US" baseline="0" dirty="0"/>
              <a:t>Peter quotes Psalm 110:1 to emphasize that David himself was speaking of the Messiah (not David, who has not ascended into heaven) and identifying such as the Son of God</a:t>
            </a:r>
          </a:p>
          <a:p>
            <a:pPr marL="1085770" lvl="2" indent="-171437">
              <a:buFont typeface="Arial" pitchFamily="34" charset="0"/>
              <a:buChar char="•"/>
            </a:pPr>
            <a:r>
              <a:rPr lang="en-US" baseline="0" dirty="0"/>
              <a:t>“Jehovah said to </a:t>
            </a:r>
            <a:r>
              <a:rPr lang="en-US" baseline="0" dirty="0" err="1"/>
              <a:t>Adonai</a:t>
            </a:r>
            <a:r>
              <a:rPr lang="en-US" baseline="0" dirty="0"/>
              <a:t>…”  This is the quote that Jesus used to totally confuse the Pharisees in Matthew 22:41-45.</a:t>
            </a:r>
          </a:p>
          <a:p>
            <a:pPr marL="1085770" lvl="2" indent="-171437">
              <a:buFont typeface="Arial" pitchFamily="34" charset="0"/>
              <a:buChar char="•"/>
            </a:pPr>
            <a:r>
              <a:rPr lang="en-US" baseline="0" dirty="0"/>
              <a:t>The grammar of the possessive “my Lord” hangs on a single </a:t>
            </a:r>
            <a:r>
              <a:rPr lang="en-US" baseline="0" dirty="0" err="1"/>
              <a:t>yot</a:t>
            </a:r>
            <a:r>
              <a:rPr lang="en-US" baseline="0" dirty="0"/>
              <a:t>!”  Matt 5:18</a:t>
            </a:r>
          </a:p>
          <a:p>
            <a:pPr marL="1085770" lvl="2" indent="-171437">
              <a:buFont typeface="Arial" pitchFamily="34" charset="0"/>
              <a:buChar char="•"/>
            </a:pPr>
            <a:r>
              <a:rPr lang="en-US" baseline="0" dirty="0"/>
              <a:t>How is this passage use in the gospels…?</a:t>
            </a:r>
          </a:p>
          <a:p>
            <a:pPr marL="1542935" lvl="3" indent="-171437">
              <a:buFont typeface="Arial" pitchFamily="34" charset="0"/>
              <a:buChar char="•"/>
            </a:pPr>
            <a:r>
              <a:rPr lang="en-US" baseline="0" dirty="0"/>
              <a:t>Matt 22:44; Mark 12:36; Luke 20:42; </a:t>
            </a:r>
          </a:p>
          <a:p>
            <a:pPr marL="1085770" lvl="2" indent="-171437">
              <a:buFont typeface="Arial" pitchFamily="34" charset="0"/>
              <a:buChar char="•"/>
            </a:pPr>
            <a:r>
              <a:rPr lang="en-US" baseline="0" dirty="0"/>
              <a:t>Note “Until” and not “While”…   Rev 6-19</a:t>
            </a:r>
          </a:p>
          <a:p>
            <a:pPr marL="628603" lvl="1" indent="-171437">
              <a:buFont typeface="Arial" pitchFamily="34" charset="0"/>
              <a:buChar char="•"/>
            </a:pPr>
            <a:endParaRPr lang="en-US" baseline="0" dirty="0"/>
          </a:p>
          <a:p>
            <a:pPr defTabSz="914332"/>
            <a:r>
              <a:rPr lang="en-US" baseline="0" dirty="0"/>
              <a:t>This is the climax of Peter’s sermon.   He quotes from three different portions of Scripture, and builds this sermon on the person of Jesus Christ.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3802051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22903041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endParaRPr lang="en-US" dirty="0"/>
          </a:p>
          <a:p>
            <a:r>
              <a:rPr lang="en-US" b="1" dirty="0"/>
              <a:t>Jesus’ identity and our Faith</a:t>
            </a:r>
            <a:r>
              <a:rPr lang="en-US" b="1" baseline="0" dirty="0"/>
              <a:t> hang on fulfilled prophecy and the fact of the Resurrection.   Phil 2:9-11</a:t>
            </a:r>
            <a:endParaRPr lang="en-US" b="1" dirty="0"/>
          </a:p>
          <a:p>
            <a:endParaRPr lang="en-US" dirty="0"/>
          </a:p>
          <a:p>
            <a:r>
              <a:rPr lang="en-US" dirty="0"/>
              <a:t>Peter references Psalm 16:8-11</a:t>
            </a:r>
            <a:r>
              <a:rPr lang="en-US" baseline="0" dirty="0"/>
              <a:t> to illustrate that Jesus resurrection was further proof that He is the Messiah.   For death cannot keep a hold on Him.   He notes that this passage cannot refer to David, because David died and his remains “are with us today”.</a:t>
            </a:r>
          </a:p>
          <a:p>
            <a:endParaRPr lang="en-US" baseline="0" dirty="0"/>
          </a:p>
          <a:p>
            <a:r>
              <a:rPr lang="en-US" baseline="0" dirty="0"/>
              <a:t>The resurrection of the Lord is a basic doctrine in Acts:</a:t>
            </a:r>
          </a:p>
          <a:p>
            <a:pPr marL="171437" indent="-171437">
              <a:buFont typeface="Arial" pitchFamily="34" charset="0"/>
              <a:buChar char="•"/>
            </a:pPr>
            <a:r>
              <a:rPr lang="en-US" baseline="0" dirty="0"/>
              <a:t>2:32</a:t>
            </a:r>
          </a:p>
          <a:p>
            <a:pPr marL="171437" indent="-171437">
              <a:buFont typeface="Arial" pitchFamily="34" charset="0"/>
              <a:buChar char="•"/>
            </a:pPr>
            <a:r>
              <a:rPr lang="en-US" baseline="0" dirty="0"/>
              <a:t>3:15, 26</a:t>
            </a:r>
          </a:p>
          <a:p>
            <a:pPr marL="171437" indent="-171437">
              <a:buFont typeface="Arial" pitchFamily="34" charset="0"/>
              <a:buChar char="•"/>
            </a:pPr>
            <a:r>
              <a:rPr lang="en-US" baseline="0" dirty="0"/>
              <a:t>4:10</a:t>
            </a:r>
          </a:p>
          <a:p>
            <a:pPr marL="171437" indent="-171437">
              <a:buFont typeface="Arial" pitchFamily="34" charset="0"/>
              <a:buChar char="•"/>
            </a:pPr>
            <a:r>
              <a:rPr lang="en-US" baseline="0" dirty="0"/>
              <a:t>5:30</a:t>
            </a:r>
          </a:p>
          <a:p>
            <a:pPr marL="171437" indent="-171437">
              <a:buFont typeface="Arial" pitchFamily="34" charset="0"/>
              <a:buChar char="•"/>
            </a:pPr>
            <a:r>
              <a:rPr lang="en-US" baseline="0" dirty="0"/>
              <a:t>10:40</a:t>
            </a:r>
          </a:p>
          <a:p>
            <a:pPr marL="171437" indent="-171437">
              <a:buFont typeface="Arial" pitchFamily="34" charset="0"/>
              <a:buChar char="•"/>
            </a:pPr>
            <a:r>
              <a:rPr lang="en-US" baseline="0" dirty="0"/>
              <a:t>13:30, 33-34, 37</a:t>
            </a:r>
          </a:p>
          <a:p>
            <a:pPr marL="171437" indent="-171437">
              <a:buFont typeface="Arial" pitchFamily="34" charset="0"/>
              <a:buChar char="•"/>
            </a:pPr>
            <a:r>
              <a:rPr lang="en-US" baseline="0" dirty="0"/>
              <a:t>17:31</a:t>
            </a:r>
          </a:p>
          <a:p>
            <a:pPr marL="171437" indent="-171437">
              <a:buFont typeface="Arial" pitchFamily="34" charset="0"/>
              <a:buChar char="•"/>
            </a:pPr>
            <a:r>
              <a:rPr lang="en-US" baseline="0" dirty="0"/>
              <a:t>26:23</a:t>
            </a:r>
          </a:p>
          <a:p>
            <a:endParaRPr lang="en-US" baseline="0" dirty="0"/>
          </a:p>
          <a:p>
            <a:r>
              <a:rPr lang="en-US" baseline="0" dirty="0"/>
              <a:t>[ CLICK]</a:t>
            </a:r>
          </a:p>
          <a:p>
            <a:endParaRPr lang="en-US" baseline="0" dirty="0"/>
          </a:p>
          <a:p>
            <a:r>
              <a:rPr lang="en-US" baseline="0" dirty="0"/>
              <a:t>It’s interesting to note how the Jewish scholars were confused by the Messianic prophecies.   They tended to favor those that illustrated the Messiah at the head of a political kingdom.   </a:t>
            </a:r>
          </a:p>
          <a:p>
            <a:endParaRPr lang="en-US" baseline="0" dirty="0"/>
          </a:p>
          <a:p>
            <a:r>
              <a:rPr lang="en-US" baseline="0" dirty="0"/>
              <a:t>What OT passages present the Messiah as a suffering servant?   As one experiencing death?</a:t>
            </a:r>
          </a:p>
          <a:p>
            <a:endParaRPr lang="en-US" baseline="0" dirty="0"/>
          </a:p>
          <a:p>
            <a:r>
              <a:rPr lang="en-US" baseline="0" dirty="0"/>
              <a:t>Psalms 22</a:t>
            </a:r>
          </a:p>
          <a:p>
            <a:r>
              <a:rPr lang="en-US" baseline="0" dirty="0"/>
              <a:t>Isaiah 53</a:t>
            </a:r>
          </a:p>
          <a:p>
            <a:r>
              <a:rPr lang="en-US" baseline="0" dirty="0"/>
              <a:t>Isaiah 61</a:t>
            </a:r>
          </a:p>
          <a:p>
            <a:r>
              <a:rPr lang="en-US" baseline="0" dirty="0"/>
              <a:t>Genesis 22 (type or foreshadowing)</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093038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2718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2747787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32063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124374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426057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06050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a:p>
          <a:p>
            <a:pPr defTabSz="941100"/>
            <a:r>
              <a:rPr lang="en-US" dirty="0"/>
              <a:t>It</a:t>
            </a:r>
            <a:r>
              <a:rPr lang="en-US" baseline="0" dirty="0"/>
              <a:t> is the scriptures that testify of Jesus.</a:t>
            </a:r>
            <a:endParaRPr lang="en-US" dirty="0"/>
          </a:p>
          <a:p>
            <a:endParaRPr lang="en-US" dirty="0"/>
          </a:p>
          <a:p>
            <a:r>
              <a:rPr lang="en-US" dirty="0"/>
              <a:t>v.39…   “What</a:t>
            </a:r>
            <a:r>
              <a:rPr lang="en-US" baseline="0" dirty="0"/>
              <a:t> is truth?”   Pilate doesn’t seem to have grasped the importance of his ironic question.   Without the plumb line of Truth, we can know neither life, goodness, righteousness, nor justice.  We can’t even know ourselves.  </a:t>
            </a:r>
            <a:r>
              <a:rPr lang="en-US" b="1" baseline="0" dirty="0"/>
              <a:t>This is why Jesus, the King of all creation, came into the world to serve and bear witness to the Truth.</a:t>
            </a:r>
          </a:p>
          <a:p>
            <a:endParaRPr lang="en-US" baseline="0" dirty="0"/>
          </a:p>
          <a:p>
            <a:r>
              <a:rPr lang="en-US" baseline="0" dirty="0"/>
              <a:t>What does it mean to live in a world without Truth?</a:t>
            </a:r>
          </a:p>
          <a:p>
            <a:endParaRPr lang="en-US" baseline="0" dirty="0"/>
          </a:p>
          <a:p>
            <a:r>
              <a:rPr lang="en-US" i="1" baseline="0" dirty="0"/>
              <a:t>Isaiah 59:14, 15  “Justice is turned back, and righteousness stands afar off; for </a:t>
            </a:r>
            <a:r>
              <a:rPr lang="en-US" b="1" i="1" baseline="0" dirty="0"/>
              <a:t>truth</a:t>
            </a:r>
            <a:r>
              <a:rPr lang="en-US" i="1" baseline="0" dirty="0"/>
              <a:t> is fallen in the street, and equity cannot enter.   So truth fails, and he who departs from evil makes himself a prey.”</a:t>
            </a:r>
          </a:p>
          <a:p>
            <a:endParaRPr lang="en-US" i="1" dirty="0"/>
          </a:p>
          <a:p>
            <a:r>
              <a:rPr lang="en-US" i="1" dirty="0"/>
              <a:t>“For the wrath of God is revealed from heaven against all ungodliness and unrighteousness of men, who suppress the </a:t>
            </a:r>
            <a:r>
              <a:rPr lang="en-US" b="1" i="1" dirty="0"/>
              <a:t>truth</a:t>
            </a:r>
            <a:r>
              <a:rPr lang="en-US" i="1" dirty="0"/>
              <a:t> in unrighteousness…”   </a:t>
            </a:r>
          </a:p>
          <a:p>
            <a:r>
              <a:rPr lang="en-US" i="1" dirty="0"/>
              <a:t>Romans 1:18</a:t>
            </a:r>
            <a:endParaRPr lang="en-US" dirty="0"/>
          </a:p>
          <a:p>
            <a:endParaRPr lang="en-US" dirty="0"/>
          </a:p>
          <a:p>
            <a:r>
              <a:rPr lang="en-US" dirty="0"/>
              <a:t>What is God’s perspective on all things?    Origins?  Meaning?  Morality?  Destiny?</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49437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Perseverance</a:t>
            </a:r>
          </a:p>
          <a:p>
            <a:r>
              <a:rPr lang="en-US" sz="2800" dirty="0">
                <a:solidFill>
                  <a:schemeClr val="tx2">
                    <a:lumMod val="60000"/>
                    <a:lumOff val="40000"/>
                  </a:schemeClr>
                </a:solidFill>
              </a:rPr>
              <a:t>2 Peter 1:2-11</a:t>
            </a:r>
          </a:p>
          <a:p>
            <a:endParaRPr lang="en-US" sz="2400" dirty="0">
              <a:solidFill>
                <a:schemeClr val="tx2">
                  <a:lumMod val="60000"/>
                  <a:lumOff val="40000"/>
                </a:schemeClr>
              </a:solidFill>
            </a:endParaRPr>
          </a:p>
          <a:p>
            <a:r>
              <a:rPr lang="en-US" sz="2400" dirty="0">
                <a:solidFill>
                  <a:schemeClr val="tx2">
                    <a:lumMod val="60000"/>
                    <a:lumOff val="40000"/>
                  </a:schemeClr>
                </a:solidFill>
              </a:rPr>
              <a:t>https://</a:t>
            </a:r>
            <a:r>
              <a:rPr lang="en-US" sz="2400" dirty="0" err="1">
                <a:solidFill>
                  <a:schemeClr val="tx2">
                    <a:lumMod val="60000"/>
                    <a:lumOff val="40000"/>
                  </a:schemeClr>
                </a:solidFill>
              </a:rPr>
              <a:t>tinyurl.com</a:t>
            </a:r>
            <a:r>
              <a:rPr lang="en-US" sz="2400" dirty="0">
                <a:solidFill>
                  <a:schemeClr val="tx2">
                    <a:lumMod val="60000"/>
                    <a:lumOff val="40000"/>
                  </a:schemeClr>
                </a:solidFill>
              </a:rPr>
              <a:t>/mry577wa</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difference should that make…?</a:t>
            </a:r>
            <a:br>
              <a:rPr lang="en-US" dirty="0"/>
            </a:br>
            <a:r>
              <a:rPr lang="en-US" sz="2400" dirty="0">
                <a:solidFill>
                  <a:schemeClr val="tx2">
                    <a:lumMod val="60000"/>
                    <a:lumOff val="40000"/>
                  </a:schemeClr>
                </a:solidFill>
              </a:rPr>
              <a:t>What does the King envision for you and for His church?</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Covenant Unity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pattern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Tree>
    <p:extLst>
      <p:ext uri="{BB962C8B-B14F-4D97-AF65-F5344CB8AC3E}">
        <p14:creationId xmlns:p14="http://schemas.microsoft.com/office/powerpoint/2010/main" val="272661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Persevere in Your Calling…</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
        <p:nvSpPr>
          <p:cNvPr id="2" name="Scroll: Horizontal 10">
            <a:extLst>
              <a:ext uri="{FF2B5EF4-FFF2-40B4-BE49-F238E27FC236}">
                <a16:creationId xmlns:a16="http://schemas.microsoft.com/office/drawing/2014/main" id="{FDFE2ABD-2488-A1B0-6F4F-26BEC941F2FE}"/>
              </a:ext>
            </a:extLst>
          </p:cNvPr>
          <p:cNvSpPr/>
          <p:nvPr/>
        </p:nvSpPr>
        <p:spPr>
          <a:xfrm>
            <a:off x="380010" y="1371600"/>
            <a:ext cx="8307977" cy="51054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sz="2000" b="1" i="1" dirty="0"/>
              <a:t>“Therefore, I exhort you, brothers and sisters, by the mercies of God, to present your bodies as a sacrifice – alive, holy, and pleasing to God – which is your reasonable service.  </a:t>
            </a:r>
          </a:p>
          <a:p>
            <a:endParaRPr lang="en-US" sz="2000" b="1" i="1" dirty="0"/>
          </a:p>
          <a:p>
            <a:r>
              <a:rPr lang="en-US" sz="2000" b="1" i="1" dirty="0"/>
              <a:t>Do not be conformed to this present world, but be transformed by the renewing of your mind, so that you may test and approve what is the will of God – what is good and well-pleasing and perfect.”</a:t>
            </a:r>
          </a:p>
          <a:p>
            <a:endParaRPr lang="en-US" sz="2000" b="1" i="1" dirty="0"/>
          </a:p>
          <a:p>
            <a:r>
              <a:rPr lang="en-US" sz="2000" b="1" i="1" dirty="0"/>
              <a:t>(Romans 12:1-2)</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anim calcmode="lin" valueType="num">
                                      <p:cBhvr>
                                        <p:cTn id="43" dur="1000" fill="hold"/>
                                        <p:tgtEl>
                                          <p:spTgt spid="2"/>
                                        </p:tgtEl>
                                        <p:attrNameLst>
                                          <p:attrName>ppt_x</p:attrName>
                                        </p:attrNameLst>
                                      </p:cBhvr>
                                      <p:tavLst>
                                        <p:tav tm="0">
                                          <p:val>
                                            <p:strVal val="#ppt_x"/>
                                          </p:val>
                                        </p:tav>
                                        <p:tav tm="100000">
                                          <p:val>
                                            <p:strVal val="#ppt_x"/>
                                          </p:val>
                                        </p:tav>
                                      </p:tavLst>
                                    </p:anim>
                                    <p:anim calcmode="lin" valueType="num">
                                      <p:cBhvr>
                                        <p:cTn id="4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15</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the Way…!   Follow…</a:t>
            </a:r>
            <a:br>
              <a:rPr lang="en-US" dirty="0"/>
            </a:br>
            <a:r>
              <a:rPr lang="en-US" sz="2400" dirty="0">
                <a:solidFill>
                  <a:schemeClr val="tx2">
                    <a:lumMod val="60000"/>
                    <a:lumOff val="40000"/>
                  </a:schemeClr>
                </a:solidFill>
              </a:rPr>
              <a:t>From Messianic Prophecy to Named Person</a:t>
            </a:r>
          </a:p>
        </p:txBody>
      </p:sp>
      <p:sp>
        <p:nvSpPr>
          <p:cNvPr id="6" name="TextBox 5"/>
          <p:cNvSpPr txBox="1"/>
          <p:nvPr/>
        </p:nvSpPr>
        <p:spPr>
          <a:xfrm>
            <a:off x="521208" y="1649343"/>
            <a:ext cx="8001000" cy="1015663"/>
          </a:xfrm>
          <a:prstGeom prst="rect">
            <a:avLst/>
          </a:prstGeom>
          <a:noFill/>
        </p:spPr>
        <p:txBody>
          <a:bodyPr wrap="square" rtlCol="0">
            <a:spAutoFit/>
          </a:bodyPr>
          <a:lstStyle/>
          <a:p>
            <a:r>
              <a:rPr lang="en-US" sz="2000" i="1" dirty="0"/>
              <a:t>“But those things which God foretold by the mouth of all His prophets, </a:t>
            </a:r>
            <a:r>
              <a:rPr lang="en-US" sz="2000" b="1" i="1" dirty="0"/>
              <a:t>that the Christ would suffer, He has thus fulfilled</a:t>
            </a:r>
            <a:r>
              <a:rPr lang="en-US" sz="2000" i="1" dirty="0"/>
              <a:t>.”   Acts 3:18</a:t>
            </a:r>
          </a:p>
          <a:p>
            <a:endParaRPr lang="en-US" sz="2000" dirty="0"/>
          </a:p>
        </p:txBody>
      </p:sp>
      <p:sp>
        <p:nvSpPr>
          <p:cNvPr id="7" name="TextBox 6"/>
          <p:cNvSpPr txBox="1"/>
          <p:nvPr/>
        </p:nvSpPr>
        <p:spPr>
          <a:xfrm>
            <a:off x="555277" y="2514600"/>
            <a:ext cx="8001000" cy="1015663"/>
          </a:xfrm>
          <a:prstGeom prst="rect">
            <a:avLst/>
          </a:prstGeom>
          <a:noFill/>
        </p:spPr>
        <p:txBody>
          <a:bodyPr wrap="square" rtlCol="0">
            <a:spAutoFit/>
          </a:bodyPr>
          <a:lstStyle/>
          <a:p>
            <a:r>
              <a:rPr lang="en-US" sz="2000" i="1" dirty="0"/>
              <a:t>“And it shall come to pass that whoever calls on the </a:t>
            </a:r>
            <a:r>
              <a:rPr lang="en-US" sz="2000" b="1" i="1" dirty="0"/>
              <a:t>name</a:t>
            </a:r>
            <a:r>
              <a:rPr lang="en-US" sz="2000" i="1" dirty="0"/>
              <a:t> of the Lord shall be saved.”   Acts 2:21</a:t>
            </a:r>
          </a:p>
          <a:p>
            <a:endParaRPr lang="en-US" sz="2000" dirty="0"/>
          </a:p>
        </p:txBody>
      </p:sp>
      <p:sp>
        <p:nvSpPr>
          <p:cNvPr id="8" name="TextBox 7"/>
          <p:cNvSpPr txBox="1"/>
          <p:nvPr/>
        </p:nvSpPr>
        <p:spPr>
          <a:xfrm>
            <a:off x="571500" y="3437175"/>
            <a:ext cx="8001000" cy="1323439"/>
          </a:xfrm>
          <a:prstGeom prst="rect">
            <a:avLst/>
          </a:prstGeom>
          <a:noFill/>
        </p:spPr>
        <p:txBody>
          <a:bodyPr wrap="square" rtlCol="0">
            <a:spAutoFit/>
          </a:bodyPr>
          <a:lstStyle/>
          <a:p>
            <a:r>
              <a:rPr lang="en-US" sz="2000" i="1" dirty="0"/>
              <a:t>“Therefore, let all the house of Israel know assuredly that God has made </a:t>
            </a:r>
            <a:r>
              <a:rPr lang="en-US" sz="2000" b="1" i="1" dirty="0"/>
              <a:t>this Jesus</a:t>
            </a:r>
            <a:r>
              <a:rPr lang="en-US" sz="2000" i="1" dirty="0"/>
              <a:t>, whom you crucified, both </a:t>
            </a:r>
            <a:r>
              <a:rPr lang="en-US" sz="2000" b="1" i="1" dirty="0"/>
              <a:t>Lord and Christ</a:t>
            </a:r>
            <a:r>
              <a:rPr lang="en-US" sz="2000" i="1" dirty="0"/>
              <a:t>.”     Acts 2:36</a:t>
            </a:r>
          </a:p>
          <a:p>
            <a:endParaRPr lang="en-US" sz="2000" dirty="0"/>
          </a:p>
        </p:txBody>
      </p:sp>
      <p:sp>
        <p:nvSpPr>
          <p:cNvPr id="9" name="TextBox 8">
            <a:extLst>
              <a:ext uri="{FF2B5EF4-FFF2-40B4-BE49-F238E27FC236}">
                <a16:creationId xmlns:a16="http://schemas.microsoft.com/office/drawing/2014/main" id="{70FF6768-6706-403D-929E-78C4ECDC3B99}"/>
              </a:ext>
            </a:extLst>
          </p:cNvPr>
          <p:cNvSpPr txBox="1"/>
          <p:nvPr/>
        </p:nvSpPr>
        <p:spPr>
          <a:xfrm>
            <a:off x="521208" y="4648200"/>
            <a:ext cx="8001000" cy="1631216"/>
          </a:xfrm>
          <a:prstGeom prst="rect">
            <a:avLst/>
          </a:prstGeom>
          <a:noFill/>
        </p:spPr>
        <p:txBody>
          <a:bodyPr wrap="square" rtlCol="0">
            <a:spAutoFit/>
          </a:bodyPr>
          <a:lstStyle/>
          <a:p>
            <a:r>
              <a:rPr lang="en-US" sz="2000" i="1" dirty="0"/>
              <a:t>“Jesus said to him, ‘</a:t>
            </a:r>
            <a:r>
              <a:rPr lang="en-US" sz="2000" b="1" i="1" dirty="0"/>
              <a:t>I am the way, the truth, and the life</a:t>
            </a:r>
            <a:r>
              <a:rPr lang="en-US" sz="2000" i="1" dirty="0"/>
              <a:t>. No one comes to the Father except through Me. … </a:t>
            </a:r>
            <a:r>
              <a:rPr lang="en-US" sz="2000" b="1" i="1" u="sng" dirty="0"/>
              <a:t>If you had known Me, you would have known My Father also; and from now on you know Him and have seen Him</a:t>
            </a:r>
            <a:r>
              <a:rPr lang="en-US" sz="2000" i="1" dirty="0"/>
              <a:t>.”   John 14:6-7  (Jeremiah 31:31-34)</a:t>
            </a:r>
          </a:p>
          <a:p>
            <a:endParaRPr lang="en-US" sz="2000" dirty="0"/>
          </a:p>
        </p:txBody>
      </p:sp>
    </p:spTree>
    <p:extLst>
      <p:ext uri="{BB962C8B-B14F-4D97-AF65-F5344CB8AC3E}">
        <p14:creationId xmlns:p14="http://schemas.microsoft.com/office/powerpoint/2010/main" val="308850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16</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Tree>
    <p:extLst>
      <p:ext uri="{BB962C8B-B14F-4D97-AF65-F5344CB8AC3E}">
        <p14:creationId xmlns:p14="http://schemas.microsoft.com/office/powerpoint/2010/main" val="3186638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17</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Jesus is Alive…!   Believe it… </a:t>
            </a:r>
            <a:br>
              <a:rPr lang="en-US" dirty="0"/>
            </a:br>
            <a:r>
              <a:rPr lang="en-US" sz="2400" dirty="0">
                <a:solidFill>
                  <a:schemeClr val="tx2">
                    <a:lumMod val="60000"/>
                    <a:lumOff val="40000"/>
                  </a:schemeClr>
                </a:solidFill>
              </a:rPr>
              <a:t>Deity, Death, and Resurrection Foretold (Phil. 2:5-11)</a:t>
            </a:r>
          </a:p>
        </p:txBody>
      </p:sp>
      <p:sp>
        <p:nvSpPr>
          <p:cNvPr id="6" name="TextBox 5"/>
          <p:cNvSpPr txBox="1"/>
          <p:nvPr/>
        </p:nvSpPr>
        <p:spPr>
          <a:xfrm>
            <a:off x="521208" y="1447800"/>
            <a:ext cx="8001000" cy="2246769"/>
          </a:xfrm>
          <a:prstGeom prst="rect">
            <a:avLst/>
          </a:prstGeom>
          <a:noFill/>
        </p:spPr>
        <p:txBody>
          <a:bodyPr wrap="square" rtlCol="0">
            <a:spAutoFit/>
          </a:bodyPr>
          <a:lstStyle/>
          <a:p>
            <a:r>
              <a:rPr lang="en-US" sz="2000" i="1" dirty="0"/>
              <a:t>“I have set the Lord always before me; </a:t>
            </a:r>
            <a:r>
              <a:rPr lang="en-US" sz="2000" b="1" i="1" dirty="0"/>
              <a:t>Because He is at my right hand I shall not be moved.</a:t>
            </a:r>
            <a:r>
              <a:rPr lang="en-US" sz="2000" i="1" dirty="0"/>
              <a:t>  Therefore my heart is glad, and my glory rejoices; </a:t>
            </a:r>
            <a:r>
              <a:rPr lang="en-US" sz="2000" b="1" i="1" dirty="0"/>
              <a:t>My flesh also will rest in hope.   For you will not leave my soul in </a:t>
            </a:r>
            <a:r>
              <a:rPr lang="en-US" sz="2000" b="1" i="1" dirty="0" err="1"/>
              <a:t>Sheol</a:t>
            </a:r>
            <a:r>
              <a:rPr lang="en-US" sz="2000" b="1" i="1" dirty="0"/>
              <a:t>.   Nor will you allow Your Holy One to see corruption.</a:t>
            </a:r>
            <a:r>
              <a:rPr lang="en-US" sz="2000" i="1" dirty="0"/>
              <a:t>   You will </a:t>
            </a:r>
            <a:r>
              <a:rPr lang="en-US" sz="2000" b="1" i="1" dirty="0"/>
              <a:t>show me the path of life; In your presence </a:t>
            </a:r>
            <a:r>
              <a:rPr lang="en-US" sz="2000" i="1" dirty="0"/>
              <a:t>is fullness of joy; At Your right hand are pleasures forevermore.”   Psalms 16:8-11</a:t>
            </a:r>
          </a:p>
        </p:txBody>
      </p:sp>
      <p:sp>
        <p:nvSpPr>
          <p:cNvPr id="7" name="TextBox 6"/>
          <p:cNvSpPr txBox="1"/>
          <p:nvPr/>
        </p:nvSpPr>
        <p:spPr>
          <a:xfrm>
            <a:off x="571500" y="4038600"/>
            <a:ext cx="8001000" cy="2246769"/>
          </a:xfrm>
          <a:prstGeom prst="rect">
            <a:avLst/>
          </a:prstGeom>
          <a:noFill/>
        </p:spPr>
        <p:txBody>
          <a:bodyPr wrap="square" rtlCol="0">
            <a:spAutoFit/>
          </a:bodyPr>
          <a:lstStyle/>
          <a:p>
            <a:r>
              <a:rPr lang="en-US" sz="2000" i="1" dirty="0"/>
              <a:t>“I was watching in the night visions, and behold, </a:t>
            </a:r>
            <a:r>
              <a:rPr lang="en-US" sz="2000" b="1" i="1" dirty="0"/>
              <a:t>One like the Son of Man</a:t>
            </a:r>
            <a:r>
              <a:rPr lang="en-US" sz="2000" i="1" dirty="0"/>
              <a:t>, coming with the clouds of heaven!  He came to the Ancient of Days, And they brought Him near before Him.   Then </a:t>
            </a:r>
            <a:r>
              <a:rPr lang="en-US" sz="2000" b="1" i="1" dirty="0"/>
              <a:t>to Him was given dominion and glory and a kingdom</a:t>
            </a:r>
            <a:r>
              <a:rPr lang="en-US" sz="2000" i="1" dirty="0"/>
              <a:t>, that all peoples, nations, and languages should serve Him.   </a:t>
            </a:r>
            <a:r>
              <a:rPr lang="en-US" sz="2000" b="1" i="1" dirty="0"/>
              <a:t>His dominion is an everlasting dominion, which shall not pass away, and His kingdom the one which shall not be destroyed</a:t>
            </a:r>
            <a:r>
              <a:rPr lang="en-US" sz="2000" i="1" dirty="0"/>
              <a:t>.”   Daniel 7:13-14</a:t>
            </a:r>
          </a:p>
        </p:txBody>
      </p:sp>
      <p:sp>
        <p:nvSpPr>
          <p:cNvPr id="8" name="Scroll: Horizontal 7">
            <a:extLst>
              <a:ext uri="{FF2B5EF4-FFF2-40B4-BE49-F238E27FC236}">
                <a16:creationId xmlns:a16="http://schemas.microsoft.com/office/drawing/2014/main" id="{1ADFE794-E251-412F-8DD9-667BCEC17F64}"/>
              </a:ext>
            </a:extLst>
          </p:cNvPr>
          <p:cNvSpPr/>
          <p:nvPr/>
        </p:nvSpPr>
        <p:spPr>
          <a:xfrm>
            <a:off x="418011" y="800498"/>
            <a:ext cx="8307977" cy="59813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“You should have the same attitude toward one another that Christ Jesus had, who though he existed in the form of God did not regard equality with God as something to be grasped but emptied Himself by taking on the form of a slave, by looking like other men, and by sharing in human nature. He humbled Himself by becoming obedient to the point of death – even death on a cross! As a result, God highly exalted Him and gave Him the name that is above every name, so that at the name of Jesus every knee will bow – in heaven and on earth and under the earth – and every tongue confess that Jesus Christ is Lord to the glory of God the Father.” </a:t>
            </a:r>
          </a:p>
          <a:p>
            <a:r>
              <a:rPr lang="en-US" sz="2000" b="1" i="1" dirty="0"/>
              <a:t> </a:t>
            </a:r>
          </a:p>
          <a:p>
            <a:r>
              <a:rPr lang="en-US" sz="2000" b="1" i="1" dirty="0"/>
              <a:t>Philippians 2:5-11  (New English Translation)</a:t>
            </a:r>
          </a:p>
        </p:txBody>
      </p:sp>
    </p:spTree>
    <p:extLst>
      <p:ext uri="{BB962C8B-B14F-4D97-AF65-F5344CB8AC3E}">
        <p14:creationId xmlns:p14="http://schemas.microsoft.com/office/powerpoint/2010/main" val="42785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1000"/>
                                        <p:tgtEl>
                                          <p:spTgt spid="8"/>
                                        </p:tgtEl>
                                      </p:cBhvr>
                                    </p:animEffect>
                                    <p:anim calcmode="lin" valueType="num">
                                      <p:cBhvr>
                                        <p:cTn id="16" dur="1000" fill="hold"/>
                                        <p:tgtEl>
                                          <p:spTgt spid="8"/>
                                        </p:tgtEl>
                                        <p:attrNameLst>
                                          <p:attrName>ppt_x</p:attrName>
                                        </p:attrNameLst>
                                      </p:cBhvr>
                                      <p:tavLst>
                                        <p:tav tm="0">
                                          <p:val>
                                            <p:strVal val="#ppt_x"/>
                                          </p:val>
                                        </p:tav>
                                        <p:tav tm="100000">
                                          <p:val>
                                            <p:strVal val="#ppt_x"/>
                                          </p:val>
                                        </p:tav>
                                      </p:tavLst>
                                    </p:anim>
                                    <p:anim calcmode="lin" valueType="num">
                                      <p:cBhvr>
                                        <p:cTn id="1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533400" y="1219200"/>
            <a:ext cx="8001000" cy="5324535"/>
          </a:xfrm>
          <a:prstGeom prst="rect">
            <a:avLst/>
          </a:prstGeom>
          <a:noFill/>
        </p:spPr>
        <p:txBody>
          <a:bodyPr wrap="square" rtlCol="0">
            <a:spAutoFit/>
          </a:bodyPr>
          <a:lstStyle/>
          <a:p>
            <a:r>
              <a:rPr lang="en-US" sz="2000" i="1" dirty="0"/>
              <a:t>“To him who </a:t>
            </a:r>
            <a:r>
              <a:rPr lang="en-US" sz="2000" b="1" i="1" dirty="0"/>
              <a:t>overcomes</a:t>
            </a:r>
            <a:r>
              <a:rPr lang="en-US" sz="2000" i="1" dirty="0"/>
              <a:t> I will give to eat from the tree of life, which is in the midst of the Paradise of God.”  Revelation 2:7  </a:t>
            </a:r>
          </a:p>
          <a:p>
            <a:endParaRPr lang="en-US" sz="2000" i="1" dirty="0"/>
          </a:p>
          <a:p>
            <a:r>
              <a:rPr lang="en-US" sz="2000" i="1" dirty="0"/>
              <a:t>“He who </a:t>
            </a:r>
            <a:r>
              <a:rPr lang="en-US" sz="2000" b="1" i="1" dirty="0"/>
              <a:t>overcomes</a:t>
            </a:r>
            <a:r>
              <a:rPr lang="en-US" sz="2000" i="1" dirty="0"/>
              <a:t> shall not be hurt by the second death.”  Revelation 2:11 </a:t>
            </a:r>
            <a:endParaRPr lang="en-US" sz="2000" dirty="0"/>
          </a:p>
          <a:p>
            <a:endParaRPr lang="en-US" sz="2000" dirty="0"/>
          </a:p>
          <a:p>
            <a:r>
              <a:rPr lang="en-US" sz="2000" i="1" dirty="0"/>
              <a:t>“To him who </a:t>
            </a:r>
            <a:r>
              <a:rPr lang="en-US" sz="2000" b="1" i="1" dirty="0"/>
              <a:t>overcomes</a:t>
            </a:r>
            <a:r>
              <a:rPr lang="en-US" sz="2000" i="1" dirty="0"/>
              <a:t> I will give some of the hidden manna to eat. And I will give him a white stone, and on the stone a new name written which no one knows except him who receives it.”  Rev. 2:17 </a:t>
            </a:r>
          </a:p>
          <a:p>
            <a:endParaRPr lang="en-US" sz="2000" i="1" dirty="0"/>
          </a:p>
          <a:p>
            <a:r>
              <a:rPr lang="en-US" sz="2000" i="1" dirty="0"/>
              <a:t>“And he who </a:t>
            </a:r>
            <a:r>
              <a:rPr lang="en-US" sz="2000" b="1" i="1" dirty="0"/>
              <a:t>overcomes</a:t>
            </a:r>
            <a:r>
              <a:rPr lang="en-US" sz="2000" i="1" dirty="0"/>
              <a:t>, and keeps My works until the end, to him I will give power over the nations…”  Revelation 2:26 </a:t>
            </a:r>
          </a:p>
          <a:p>
            <a:endParaRPr lang="en-US" sz="2000" i="1" dirty="0"/>
          </a:p>
          <a:p>
            <a:r>
              <a:rPr lang="en-US" sz="2000" i="1" dirty="0"/>
              <a:t>“He who </a:t>
            </a:r>
            <a:r>
              <a:rPr lang="en-US" sz="2000" b="1" i="1" dirty="0"/>
              <a:t>overcomes</a:t>
            </a:r>
            <a:r>
              <a:rPr lang="en-US" sz="2000" i="1" dirty="0"/>
              <a:t> shall be clothed in white garments, and I will not blot out his name from the Book of Life; but I will confess his name before My Father and before His angels.”  Revelation 3:5</a:t>
            </a:r>
            <a:endParaRPr lang="en-US" sz="2000" dirty="0"/>
          </a:p>
          <a:p>
            <a:endParaRPr lang="en-US" sz="2000" dirty="0"/>
          </a:p>
        </p:txBody>
      </p:sp>
    </p:spTree>
    <p:extLst>
      <p:ext uri="{BB962C8B-B14F-4D97-AF65-F5344CB8AC3E}">
        <p14:creationId xmlns:p14="http://schemas.microsoft.com/office/powerpoint/2010/main" val="27579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10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Tree>
    <p:extLst>
      <p:ext uri="{BB962C8B-B14F-4D97-AF65-F5344CB8AC3E}">
        <p14:creationId xmlns:p14="http://schemas.microsoft.com/office/powerpoint/2010/main" val="2858902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7310"/>
          </a:xfrm>
        </p:spPr>
        <p:txBody>
          <a:bodyPr>
            <a:normAutofit/>
          </a:bodyPr>
          <a:lstStyle/>
          <a:p>
            <a:pPr algn="l"/>
            <a:r>
              <a:rPr lang="en-US" dirty="0"/>
              <a:t>Are you an Overcomer…?</a:t>
            </a:r>
            <a:br>
              <a:rPr lang="en-US" dirty="0"/>
            </a:br>
            <a:r>
              <a:rPr lang="en-US" sz="2400" dirty="0">
                <a:solidFill>
                  <a:schemeClr val="tx2">
                    <a:lumMod val="60000"/>
                    <a:lumOff val="40000"/>
                  </a:schemeClr>
                </a:solidFill>
              </a:rPr>
              <a:t>How do you know?  What is the test?  </a:t>
            </a:r>
          </a:p>
        </p:txBody>
      </p:sp>
      <p:sp>
        <p:nvSpPr>
          <p:cNvPr id="3" name="TextBox 2"/>
          <p:cNvSpPr txBox="1"/>
          <p:nvPr/>
        </p:nvSpPr>
        <p:spPr>
          <a:xfrm>
            <a:off x="459828" y="1077310"/>
            <a:ext cx="8455572" cy="5632311"/>
          </a:xfrm>
          <a:prstGeom prst="rect">
            <a:avLst/>
          </a:prstGeom>
          <a:noFill/>
        </p:spPr>
        <p:txBody>
          <a:bodyPr wrap="square" rtlCol="0">
            <a:spAutoFit/>
          </a:bodyPr>
          <a:lstStyle/>
          <a:p>
            <a:r>
              <a:rPr lang="en-US" sz="2000" i="1" dirty="0"/>
              <a:t>“He who </a:t>
            </a:r>
            <a:r>
              <a:rPr lang="en-US" sz="2000" b="1" i="1" dirty="0"/>
              <a:t>overcomes</a:t>
            </a:r>
            <a:r>
              <a:rPr lang="en-US" sz="2000" i="1" dirty="0"/>
              <a:t>, I will make him a pillar in the temple of My God, and he shall go out no more. I will write on him the name of My God and the name of the city of My God, the New Jerusalem, which comes down out of heaven from My God. And I will write on him My new name.”     Rev. 3:12  </a:t>
            </a:r>
          </a:p>
          <a:p>
            <a:endParaRPr lang="en-US" sz="2000" i="1" dirty="0"/>
          </a:p>
          <a:p>
            <a:r>
              <a:rPr lang="en-US" sz="2000" i="1" dirty="0"/>
              <a:t>“To him who </a:t>
            </a:r>
            <a:r>
              <a:rPr lang="en-US" sz="2000" b="1" i="1" dirty="0"/>
              <a:t>overcomes</a:t>
            </a:r>
            <a:r>
              <a:rPr lang="en-US" sz="2000" i="1" dirty="0"/>
              <a:t> I will grant to sit with Me on my throne, as I also overcame and sat down with My Father on His throne.”  Rev. 3:21 </a:t>
            </a:r>
          </a:p>
          <a:p>
            <a:endParaRPr lang="en-US" sz="2000" i="1" dirty="0"/>
          </a:p>
          <a:p>
            <a:r>
              <a:rPr lang="en-US" sz="2000" i="1" dirty="0"/>
              <a:t>“Whoever believes that Jesus is the Christ is born of God, and everyone who loves Him who begot also loves him who is begotten of Him. By this we know that we love the children of God, when we love God and keep His commandments.</a:t>
            </a:r>
            <a:r>
              <a:rPr lang="en-US" sz="2000" dirty="0"/>
              <a:t> </a:t>
            </a:r>
            <a:r>
              <a:rPr lang="en-US" sz="2000" i="1" dirty="0"/>
              <a:t>For this is the love of God, that we keep His commandments. And His commandments are not burdensome. </a:t>
            </a:r>
            <a:r>
              <a:rPr lang="en-US" sz="2000" b="1" i="1" dirty="0"/>
              <a:t>For whatever is born of God </a:t>
            </a:r>
            <a:r>
              <a:rPr lang="en-US" sz="2000" b="1" i="1" u="sng" dirty="0"/>
              <a:t>overcomes</a:t>
            </a:r>
            <a:r>
              <a:rPr lang="en-US" sz="2000" b="1" i="1" dirty="0"/>
              <a:t> the world. And this is the victory that </a:t>
            </a:r>
            <a:r>
              <a:rPr lang="en-US" sz="2000" b="1" i="1" u="sng" dirty="0"/>
              <a:t>has overcome </a:t>
            </a:r>
            <a:r>
              <a:rPr lang="en-US" sz="2000" b="1" i="1" dirty="0"/>
              <a:t>the world – our faith</a:t>
            </a:r>
            <a:r>
              <a:rPr lang="en-US" sz="2000" i="1" dirty="0"/>
              <a:t>. </a:t>
            </a:r>
            <a:r>
              <a:rPr lang="en-US" sz="2000" b="1" i="1" dirty="0"/>
              <a:t>Who is he who </a:t>
            </a:r>
            <a:r>
              <a:rPr lang="en-US" sz="2000" b="1" i="1" u="sng" dirty="0"/>
              <a:t>overcomes</a:t>
            </a:r>
            <a:r>
              <a:rPr lang="en-US" sz="2000" b="1" i="1" dirty="0"/>
              <a:t> the world, but he who believes that Jesus is the Son of God</a:t>
            </a:r>
            <a:r>
              <a:rPr lang="en-US" sz="2000" i="1" dirty="0"/>
              <a:t>?”  2 John 5:1-5</a:t>
            </a:r>
          </a:p>
        </p:txBody>
      </p:sp>
      <p:sp>
        <p:nvSpPr>
          <p:cNvPr id="5" name="Scroll: Horizontal 3">
            <a:extLst>
              <a:ext uri="{FF2B5EF4-FFF2-40B4-BE49-F238E27FC236}">
                <a16:creationId xmlns:a16="http://schemas.microsoft.com/office/drawing/2014/main" id="{1FC15FDA-4FC2-2A36-1CCA-44BF387D0C4E}"/>
              </a:ext>
            </a:extLst>
          </p:cNvPr>
          <p:cNvSpPr/>
          <p:nvPr/>
        </p:nvSpPr>
        <p:spPr>
          <a:xfrm>
            <a:off x="457200" y="914400"/>
            <a:ext cx="8307977"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Great and Precious Promises…</a:t>
            </a:r>
          </a:p>
          <a:p>
            <a:endParaRPr lang="en-US" b="1" i="1" dirty="0"/>
          </a:p>
          <a:p>
            <a:r>
              <a:rPr lang="en-US" b="1" i="1" dirty="0"/>
              <a:t>“Grace and peace be multiplied to you in the knowledge of God and of Jesus our Lord, as His divine power has given us all things that pertain to life and godliness, through the knowledge of Him who called us by glory and virtue, by which have been given to us </a:t>
            </a:r>
            <a:r>
              <a:rPr lang="en-US" b="1" i="1" u="sng" dirty="0"/>
              <a:t>exceedingly great and precious promises</a:t>
            </a:r>
            <a:r>
              <a:rPr lang="en-US" b="1" i="1" dirty="0"/>
              <a:t>, that through these you may be partakers of the divine nature, having escaped the corruption that is in the world through lust.”  </a:t>
            </a:r>
          </a:p>
          <a:p>
            <a:endParaRPr lang="en-US" b="1" i="1" dirty="0"/>
          </a:p>
          <a:p>
            <a:r>
              <a:rPr lang="en-US" b="1" i="1" dirty="0"/>
              <a:t>2 Peter 1:2-4</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632311"/>
          </a:xfrm>
          <a:prstGeom prst="rect">
            <a:avLst/>
          </a:prstGeom>
          <a:noFill/>
        </p:spPr>
        <p:txBody>
          <a:bodyPr wrap="square" rtlCol="0">
            <a:spAutoFit/>
          </a:bodyPr>
          <a:lstStyle/>
          <a:p>
            <a:r>
              <a:rPr lang="en-US" sz="2000" i="1" dirty="0"/>
              <a:t>“For I desire mercy and not sacrifice. And the </a:t>
            </a:r>
            <a:r>
              <a:rPr lang="en-US" sz="2000" b="1" i="1" dirty="0"/>
              <a:t>knowledge of God </a:t>
            </a:r>
            <a:r>
              <a:rPr lang="en-US" sz="2000" i="1" dirty="0"/>
              <a:t>more than burnt offerings.”  Hosea 6:6  </a:t>
            </a:r>
          </a:p>
          <a:p>
            <a:endParaRPr lang="en-US" sz="2000" dirty="0"/>
          </a:p>
          <a:p>
            <a:r>
              <a:rPr lang="en-US" sz="2000" i="1" dirty="0"/>
              <a:t>Thus says the LORD: “Let not the wise man glory in his wisdom, Let not the mighty man glory in his might, Nor let the rich man glory in his riches; But let him who glories glory in this, </a:t>
            </a:r>
            <a:r>
              <a:rPr lang="en-US" sz="2000" b="1" i="1" dirty="0"/>
              <a:t>That he understands and knows Me</a:t>
            </a:r>
            <a:r>
              <a:rPr lang="en-US" sz="2000" i="1" dirty="0"/>
              <a:t>. That I am the LORD, exercising lovingkindness, judgement, and righteousness in the earth. For in these I delight…”  Jeremiah 9:23-24</a:t>
            </a:r>
          </a:p>
          <a:p>
            <a:endParaRPr lang="en-US" sz="2000" i="1" dirty="0"/>
          </a:p>
          <a:p>
            <a:r>
              <a:rPr lang="en-US" sz="2000" i="1" dirty="0"/>
              <a:t>“Behold the days are coming when I will make a new covenant… I will be their God, and they shall be my people. No more shall every man teach his neighbor, and every man his brother, saying ‘Know the LORD’, </a:t>
            </a:r>
            <a:r>
              <a:rPr lang="en-US" sz="2000" b="1" i="1" dirty="0"/>
              <a:t>for they all shall know Me</a:t>
            </a:r>
            <a:r>
              <a:rPr lang="en-US" sz="2000" i="1" dirty="0"/>
              <a:t>, … For I will forgive their iniquity, and their sin I will remember no more.”  Jeremiah 31:31-34</a:t>
            </a:r>
          </a:p>
          <a:p>
            <a:endParaRPr lang="en-US" sz="2000" dirty="0"/>
          </a:p>
          <a:p>
            <a:r>
              <a:rPr lang="en-US" sz="2000" i="1" dirty="0"/>
              <a:t>“And this is eternal life, </a:t>
            </a:r>
            <a:r>
              <a:rPr lang="en-US" sz="2000" b="1" i="1" dirty="0"/>
              <a:t>that they may know You</a:t>
            </a:r>
            <a:r>
              <a:rPr lang="en-US" sz="2000" i="1" dirty="0"/>
              <a:t>, the only true God, and Jesus Christ whom you have sent.”  John 17:3</a:t>
            </a:r>
          </a:p>
        </p:txBody>
      </p:sp>
    </p:spTree>
    <p:extLst>
      <p:ext uri="{BB962C8B-B14F-4D97-AF65-F5344CB8AC3E}">
        <p14:creationId xmlns:p14="http://schemas.microsoft.com/office/powerpoint/2010/main" val="206990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10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 calcmode="lin" valueType="num">
                                      <p:cBhvr additive="base">
                                        <p:cTn id="24"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5" dur="10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Tree>
    <p:extLst>
      <p:ext uri="{BB962C8B-B14F-4D97-AF65-F5344CB8AC3E}">
        <p14:creationId xmlns:p14="http://schemas.microsoft.com/office/powerpoint/2010/main" val="374491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does God want…?</a:t>
            </a:r>
            <a:br>
              <a:rPr lang="en-US" dirty="0"/>
            </a:br>
            <a:r>
              <a:rPr lang="en-US" sz="2400" dirty="0">
                <a:solidFill>
                  <a:schemeClr val="tx2">
                    <a:lumMod val="60000"/>
                    <a:lumOff val="40000"/>
                  </a:schemeClr>
                </a:solidFill>
              </a:rPr>
              <a:t>The Calling of the Overcomer</a:t>
            </a:r>
          </a:p>
        </p:txBody>
      </p:sp>
      <p:sp>
        <p:nvSpPr>
          <p:cNvPr id="5" name="TextBox 4">
            <a:extLst>
              <a:ext uri="{FF2B5EF4-FFF2-40B4-BE49-F238E27FC236}">
                <a16:creationId xmlns:a16="http://schemas.microsoft.com/office/drawing/2014/main" id="{81202521-AB46-FE17-8D31-663D30C21162}"/>
              </a:ext>
            </a:extLst>
          </p:cNvPr>
          <p:cNvSpPr txBox="1"/>
          <p:nvPr/>
        </p:nvSpPr>
        <p:spPr>
          <a:xfrm>
            <a:off x="457200" y="1143000"/>
            <a:ext cx="8001000" cy="5324535"/>
          </a:xfrm>
          <a:prstGeom prst="rect">
            <a:avLst/>
          </a:prstGeom>
          <a:noFill/>
        </p:spPr>
        <p:txBody>
          <a:bodyPr wrap="square" rtlCol="0">
            <a:spAutoFit/>
          </a:bodyPr>
          <a:lstStyle/>
          <a:p>
            <a:r>
              <a:rPr lang="en-US" sz="2000" i="1" dirty="0"/>
              <a:t>“Grace and peace be multiplied to you in the </a:t>
            </a:r>
            <a:r>
              <a:rPr lang="en-US" sz="2000" b="1" i="1" u="sng" dirty="0"/>
              <a:t>knowledge of God</a:t>
            </a:r>
            <a:r>
              <a:rPr lang="en-US" sz="2000" i="1" dirty="0"/>
              <a:t> and of Jesus our Lord, as His divine power has given us all things that pertain to life and godliness, through the </a:t>
            </a:r>
            <a:r>
              <a:rPr lang="en-US" sz="2000" b="1" i="1" u="sng" dirty="0"/>
              <a:t>knowledge of Him</a:t>
            </a:r>
            <a:r>
              <a:rPr lang="en-US" sz="2000" i="1" dirty="0"/>
              <a:t> who called us by glory and virtue, by which have been given to us exceedingly great and precious promises, that through these you may be partakers of the divine nature, having escaped the corruption that is in the world through lust.”  2 Peter 1:2-4</a:t>
            </a:r>
          </a:p>
          <a:p>
            <a:endParaRPr lang="en-US" sz="2000" i="1" dirty="0"/>
          </a:p>
          <a:p>
            <a:r>
              <a:rPr lang="en-US" sz="2000" i="1" dirty="0"/>
              <a:t>“But also, for this very reason, giving all </a:t>
            </a:r>
            <a:r>
              <a:rPr lang="en-US" sz="2000" i="1" u="sng" dirty="0"/>
              <a:t>diligence</a:t>
            </a:r>
            <a:r>
              <a:rPr lang="en-US" sz="2000" i="1" dirty="0"/>
              <a:t>, add to your </a:t>
            </a:r>
            <a:r>
              <a:rPr lang="en-US" sz="2000" i="1" u="sng" dirty="0"/>
              <a:t>faith</a:t>
            </a:r>
            <a:r>
              <a:rPr lang="en-US" sz="2000" i="1" dirty="0"/>
              <a:t> virtue, to virtue knowledge, to knowledge self-control, to self-control </a:t>
            </a:r>
            <a:r>
              <a:rPr lang="en-US" sz="2000" i="1" u="sng" dirty="0"/>
              <a:t>perseverance</a:t>
            </a:r>
            <a:r>
              <a:rPr lang="en-US" sz="2000" i="1" dirty="0"/>
              <a:t>, to perseverance godliness, to godliness brotherly kindness, and to brotherly kindness love. For if these things are yours and abound, you will be neither barren nor unfruitful in the </a:t>
            </a:r>
            <a:r>
              <a:rPr lang="en-US" sz="2000" b="1" i="1" u="sng" dirty="0"/>
              <a:t>knowledge of our Lord Jesus Christ</a:t>
            </a:r>
            <a:r>
              <a:rPr lang="en-US" sz="2000" i="1" dirty="0"/>
              <a:t>. For he who lacks those things is shortsighted, even to blindness, and has forgotten that he was cleansed from his old sins.” 2 Peter 1:5-9</a:t>
            </a:r>
          </a:p>
          <a:p>
            <a:endParaRPr lang="en-US" sz="2000" dirty="0"/>
          </a:p>
        </p:txBody>
      </p:sp>
      <p:sp>
        <p:nvSpPr>
          <p:cNvPr id="3" name="Scroll: Horizontal 3">
            <a:extLst>
              <a:ext uri="{FF2B5EF4-FFF2-40B4-BE49-F238E27FC236}">
                <a16:creationId xmlns:a16="http://schemas.microsoft.com/office/drawing/2014/main" id="{857C3D78-5165-5303-79FF-81A2296CA830}"/>
              </a:ext>
            </a:extLst>
          </p:cNvPr>
          <p:cNvSpPr/>
          <p:nvPr/>
        </p:nvSpPr>
        <p:spPr>
          <a:xfrm>
            <a:off x="304800" y="876759"/>
            <a:ext cx="8534400" cy="55907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i="1" dirty="0"/>
              <a:t>Persevere in your Call to </a:t>
            </a:r>
            <a:r>
              <a:rPr lang="en-US" sz="3200" b="1" i="1" u="sng" dirty="0"/>
              <a:t>Know Him</a:t>
            </a:r>
            <a:r>
              <a:rPr lang="en-US" sz="3200" b="1" i="1" dirty="0"/>
              <a:t>…</a:t>
            </a:r>
          </a:p>
          <a:p>
            <a:endParaRPr lang="en-US" b="1" i="1" dirty="0"/>
          </a:p>
          <a:p>
            <a:r>
              <a:rPr lang="en-US" b="1" i="1" dirty="0"/>
              <a:t>“Therefore, brethren, </a:t>
            </a:r>
            <a:r>
              <a:rPr lang="en-US" b="1" i="1" u="sng" dirty="0"/>
              <a:t>be even more diligent to make your call and election sure</a:t>
            </a:r>
            <a:r>
              <a:rPr lang="en-US" b="1" i="1" dirty="0"/>
              <a:t>, for if you do these things, you will never stumble; for so an entrance will be supplied to you abundantly into the everlasting kingdom of our Lord and Savior Jesus Christ.”  </a:t>
            </a:r>
          </a:p>
          <a:p>
            <a:endParaRPr lang="en-US" b="1" i="1" dirty="0"/>
          </a:p>
          <a:p>
            <a:r>
              <a:rPr lang="en-US" b="1" i="1" dirty="0"/>
              <a:t>2 Peter 1:10-11</a:t>
            </a:r>
          </a:p>
        </p:txBody>
      </p:sp>
    </p:spTree>
    <p:extLst>
      <p:ext uri="{BB962C8B-B14F-4D97-AF65-F5344CB8AC3E}">
        <p14:creationId xmlns:p14="http://schemas.microsoft.com/office/powerpoint/2010/main" val="98210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Knowing </a:t>
            </a:r>
            <a:r>
              <a:rPr lang="en-US" sz="2400" u="sng" dirty="0">
                <a:solidFill>
                  <a:schemeClr val="tx2">
                    <a:lumMod val="60000"/>
                    <a:lumOff val="40000"/>
                  </a:schemeClr>
                </a:solidFill>
              </a:rPr>
              <a:t>Someone</a:t>
            </a:r>
            <a:r>
              <a:rPr lang="en-US" sz="2400" dirty="0">
                <a:solidFill>
                  <a:schemeClr val="tx2">
                    <a:lumMod val="60000"/>
                    <a:lumOff val="40000"/>
                  </a:schemeClr>
                </a:solidFill>
              </a:rPr>
              <a:t> is different than knowing </a:t>
            </a:r>
            <a:r>
              <a:rPr lang="en-US" sz="2400" u="sng" dirty="0">
                <a:solidFill>
                  <a:schemeClr val="tx2">
                    <a:lumMod val="60000"/>
                    <a:lumOff val="40000"/>
                  </a:schemeClr>
                </a:solidFill>
              </a:rPr>
              <a:t>Something</a:t>
            </a:r>
          </a:p>
        </p:txBody>
      </p:sp>
      <p:sp>
        <p:nvSpPr>
          <p:cNvPr id="5" name="TextBox 4">
            <a:extLst>
              <a:ext uri="{FF2B5EF4-FFF2-40B4-BE49-F238E27FC236}">
                <a16:creationId xmlns:a16="http://schemas.microsoft.com/office/drawing/2014/main" id="{81202521-AB46-FE17-8D31-663D30C21162}"/>
              </a:ext>
            </a:extLst>
          </p:cNvPr>
          <p:cNvSpPr txBox="1"/>
          <p:nvPr/>
        </p:nvSpPr>
        <p:spPr>
          <a:xfrm>
            <a:off x="304800" y="1143000"/>
            <a:ext cx="8382000" cy="5324535"/>
          </a:xfrm>
          <a:prstGeom prst="rect">
            <a:avLst/>
          </a:prstGeom>
          <a:noFill/>
        </p:spPr>
        <p:txBody>
          <a:bodyPr wrap="square" rtlCol="0">
            <a:spAutoFit/>
          </a:bodyPr>
          <a:lstStyle/>
          <a:p>
            <a:r>
              <a:rPr lang="en-US" sz="2000" i="1" dirty="0"/>
              <a:t>“For we did not follow cunningly devices fables when we made known to you the power and coming of our Lord Jesus Christ, </a:t>
            </a:r>
            <a:r>
              <a:rPr lang="en-US" sz="2000" b="1" i="1" u="sng" dirty="0"/>
              <a:t>but we were eyewitnesses</a:t>
            </a:r>
            <a:r>
              <a:rPr lang="en-US" sz="2000" i="1" dirty="0"/>
              <a:t> of His majesty…  And, </a:t>
            </a:r>
            <a:r>
              <a:rPr lang="en-US" sz="2000" b="1" i="1" u="sng" dirty="0"/>
              <a:t>so we have the prophetic word confirmed</a:t>
            </a:r>
            <a:r>
              <a:rPr lang="en-US" sz="2000" i="1" dirty="0"/>
              <a:t>, which you do well to heed as a light that shines in a dark place…”  2 Peter 1:16-21  </a:t>
            </a:r>
          </a:p>
          <a:p>
            <a:endParaRPr lang="en-US" sz="2000" i="1" dirty="0"/>
          </a:p>
          <a:p>
            <a:r>
              <a:rPr lang="en-US" sz="2000" dirty="0"/>
              <a:t>[ We were eyewitnesses… but you also have prophetic word confirmed. ]</a:t>
            </a:r>
          </a:p>
          <a:p>
            <a:endParaRPr lang="en-US" sz="2000" dirty="0"/>
          </a:p>
          <a:p>
            <a:r>
              <a:rPr lang="en-US" sz="2000" dirty="0"/>
              <a:t>[ Observe how people who have “seen” God react. ]</a:t>
            </a:r>
          </a:p>
          <a:p>
            <a:endParaRPr lang="en-US" sz="2000" dirty="0"/>
          </a:p>
          <a:p>
            <a:r>
              <a:rPr lang="en-US" sz="2000" i="1" dirty="0"/>
              <a:t>”Woe is me, for I am undone!  Because I am a man of unclean lips, And I dwell in the midst o f a people of unclean lip.  </a:t>
            </a:r>
            <a:r>
              <a:rPr lang="en-US" sz="2000" i="1" u="sng" dirty="0"/>
              <a:t>For my eyes have seen the King</a:t>
            </a:r>
            <a:r>
              <a:rPr lang="en-US" sz="2000" i="1" dirty="0"/>
              <a:t>, The LORD of hosts.”   Isaiah 6:5</a:t>
            </a:r>
          </a:p>
          <a:p>
            <a:endParaRPr lang="en-US" sz="2000" i="1" dirty="0"/>
          </a:p>
          <a:p>
            <a:r>
              <a:rPr lang="en-US" sz="2000" i="1" dirty="0"/>
              <a:t>“Behold, I am vile; </a:t>
            </a:r>
            <a:r>
              <a:rPr lang="en-US" sz="2000" i="1" u="sng" dirty="0"/>
              <a:t>What shall I answer You?</a:t>
            </a:r>
            <a:r>
              <a:rPr lang="en-US" sz="2000" i="1" dirty="0"/>
              <a:t>  I lay my hand over my mouth.  Once I have spoken, but I will not answer; Yes, twice, but I will proceed no further.”   Job 40:4-5</a:t>
            </a:r>
          </a:p>
        </p:txBody>
      </p:sp>
    </p:spTree>
    <p:extLst>
      <p:ext uri="{BB962C8B-B14F-4D97-AF65-F5344CB8AC3E}">
        <p14:creationId xmlns:p14="http://schemas.microsoft.com/office/powerpoint/2010/main" val="7997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 calcmode="lin" valueType="num">
                                      <p:cBhvr additive="base">
                                        <p:cTn id="1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 calcmode="lin" valueType="num">
                                      <p:cBhvr additive="base">
                                        <p:cTn id="2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2" dur="1000" fill="hold"/>
                                        <p:tgtEl>
                                          <p:spTgt spid="5">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anim calcmode="lin" valueType="num">
                                      <p:cBhvr additive="base">
                                        <p:cTn id="2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143000"/>
          </a:xfrm>
        </p:spPr>
        <p:txBody>
          <a:bodyPr>
            <a:normAutofit fontScale="90000"/>
          </a:bodyPr>
          <a:lstStyle/>
          <a:p>
            <a:pPr algn="l"/>
            <a:r>
              <a:rPr lang="en-US" dirty="0"/>
              <a:t>What do you mean by ‘Knowing God’?</a:t>
            </a:r>
            <a:br>
              <a:rPr lang="en-US" dirty="0"/>
            </a:br>
            <a:r>
              <a:rPr lang="en-US" sz="2400" dirty="0">
                <a:solidFill>
                  <a:schemeClr val="tx2">
                    <a:lumMod val="60000"/>
                    <a:lumOff val="40000"/>
                  </a:schemeClr>
                </a:solidFill>
              </a:rPr>
              <a:t>What would you accept as evidence?  God’s perspective is…?</a:t>
            </a:r>
          </a:p>
        </p:txBody>
      </p:sp>
      <p:sp>
        <p:nvSpPr>
          <p:cNvPr id="3" name="TextBox 2"/>
          <p:cNvSpPr txBox="1"/>
          <p:nvPr/>
        </p:nvSpPr>
        <p:spPr>
          <a:xfrm>
            <a:off x="533400" y="1219200"/>
            <a:ext cx="8001000" cy="5016758"/>
          </a:xfrm>
          <a:prstGeom prst="rect">
            <a:avLst/>
          </a:prstGeom>
          <a:noFill/>
        </p:spPr>
        <p:txBody>
          <a:bodyPr wrap="square" rtlCol="0">
            <a:spAutoFit/>
          </a:bodyPr>
          <a:lstStyle/>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Let this mind be in you </a:t>
            </a:r>
            <a:r>
              <a:rPr lang="en-US" sz="2000" i="1" dirty="0"/>
              <a:t>which was also in Christ Jesus…”  Philippians 2:5-11 </a:t>
            </a:r>
          </a:p>
          <a:p>
            <a:endParaRPr lang="en-US" sz="2000" i="1" dirty="0"/>
          </a:p>
          <a:p>
            <a:r>
              <a:rPr lang="en-US" i="1" dirty="0"/>
              <a:t>“</a:t>
            </a:r>
            <a:r>
              <a:rPr lang="en-US" sz="2000" i="1" dirty="0"/>
              <a:t>For </a:t>
            </a:r>
            <a:r>
              <a:rPr lang="en-US" sz="2000" b="1" i="1" dirty="0"/>
              <a:t>who has known the mind of the LORD </a:t>
            </a:r>
            <a:r>
              <a:rPr lang="en-US" sz="2000" i="1" dirty="0"/>
              <a:t>that he may instruct Him?  </a:t>
            </a:r>
            <a:r>
              <a:rPr lang="en-US" sz="2000" b="1" i="1" dirty="0"/>
              <a:t>But we have the mind of Christ</a:t>
            </a:r>
            <a:r>
              <a:rPr lang="en-US" sz="2000" i="1" dirty="0"/>
              <a:t>.”   1 Corinthians 2:16</a:t>
            </a:r>
          </a:p>
        </p:txBody>
      </p:sp>
    </p:spTree>
    <p:extLst>
      <p:ext uri="{BB962C8B-B14F-4D97-AF65-F5344CB8AC3E}">
        <p14:creationId xmlns:p14="http://schemas.microsoft.com/office/powerpoint/2010/main" val="312391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31683</TotalTime>
  <Words>4783</Words>
  <Application>Microsoft Macintosh PowerPoint</Application>
  <PresentationFormat>On-screen Show (4:3)</PresentationFormat>
  <Paragraphs>297</Paragraphs>
  <Slides>17</Slides>
  <Notes>17</Notes>
  <HiddenSlides>4</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Arial Narrow</vt:lpstr>
      <vt:lpstr>Calibri</vt:lpstr>
      <vt:lpstr>PPT_Template_2010SummerSchool</vt:lpstr>
      <vt:lpstr>1_UPCRC_Powerpoint_Template_with I-Mark</vt:lpstr>
      <vt:lpstr>PowerPoint Presentation</vt:lpstr>
      <vt:lpstr>Are you an Overcomer…? How do you know?  What is the test? </vt:lpstr>
      <vt:lpstr>Are you an Overcomer…? How do you know?  What is the test?  </vt:lpstr>
      <vt:lpstr>Are you an Overcomer…? How do you know?  What is the test?  </vt:lpstr>
      <vt:lpstr>What does God want…? The Calling of the Overcomer</vt:lpstr>
      <vt:lpstr>What does God want…? The Calling of the Overcomer</vt:lpstr>
      <vt:lpstr>What does God want…? The Calling of the Overcomer</vt:lpstr>
      <vt:lpstr>What do you mean by ‘Knowing God’? Knowing Someone is different than knowing Something</vt:lpstr>
      <vt:lpstr>What do you mean by ‘Knowing God’? What would you accept as evidence?  God’s perspective is…?</vt:lpstr>
      <vt:lpstr>PowerPoint Presentation</vt:lpstr>
      <vt:lpstr>PowerPoint Presentation</vt:lpstr>
      <vt:lpstr>How the Early Church Responded  A foundational pattern for every church.  Acts 2:40-47 </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Useful Engines</cp:lastModifiedBy>
  <cp:revision>1194</cp:revision>
  <cp:lastPrinted>2024-07-03T18:34:54Z</cp:lastPrinted>
  <dcterms:created xsi:type="dcterms:W3CDTF">2010-06-16T02:58:04Z</dcterms:created>
  <dcterms:modified xsi:type="dcterms:W3CDTF">2024-07-03T18:42:39Z</dcterms:modified>
</cp:coreProperties>
</file>