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26"/>
  </p:notesMasterIdLst>
  <p:sldIdLst>
    <p:sldId id="395" r:id="rId3"/>
    <p:sldId id="501" r:id="rId4"/>
    <p:sldId id="509" r:id="rId5"/>
    <p:sldId id="512" r:id="rId6"/>
    <p:sldId id="514" r:id="rId7"/>
    <p:sldId id="515" r:id="rId8"/>
    <p:sldId id="517" r:id="rId9"/>
    <p:sldId id="521" r:id="rId10"/>
    <p:sldId id="522" r:id="rId11"/>
    <p:sldId id="523" r:id="rId12"/>
    <p:sldId id="524" r:id="rId13"/>
    <p:sldId id="525" r:id="rId14"/>
    <p:sldId id="526" r:id="rId15"/>
    <p:sldId id="527" r:id="rId16"/>
    <p:sldId id="529" r:id="rId17"/>
    <p:sldId id="530" r:id="rId18"/>
    <p:sldId id="531" r:id="rId19"/>
    <p:sldId id="532" r:id="rId20"/>
    <p:sldId id="528" r:id="rId21"/>
    <p:sldId id="533" r:id="rId22"/>
    <p:sldId id="534" r:id="rId23"/>
    <p:sldId id="535" r:id="rId24"/>
    <p:sldId id="536" r:id="rId25"/>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7296" autoAdjust="0"/>
  </p:normalViewPr>
  <p:slideViewPr>
    <p:cSldViewPr>
      <p:cViewPr varScale="1">
        <p:scale>
          <a:sx n="122" d="100"/>
          <a:sy n="122" d="100"/>
        </p:scale>
        <p:origin x="1446"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11/16/2024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42C650-608E-0FF0-5900-2B7EF0757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8157A9-BED8-F152-2212-CFD2284B8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7D591-D66F-7553-2C33-30573E051968}"/>
              </a:ext>
            </a:extLst>
          </p:cNvPr>
          <p:cNvSpPr>
            <a:spLocks noGrp="1"/>
          </p:cNvSpPr>
          <p:nvPr>
            <p:ph type="body" idx="1"/>
          </p:nvPr>
        </p:nvSpPr>
        <p:spPr/>
        <p:txBody>
          <a:bodyPr>
            <a:normAutofit fontScale="92500"/>
          </a:bodyPr>
          <a:lstStyle/>
          <a:p>
            <a:endParaRPr lang="en-US" dirty="0"/>
          </a:p>
          <a:p>
            <a:r>
              <a:rPr lang="en-US" dirty="0"/>
              <a:t>---</a:t>
            </a:r>
          </a:p>
          <a:p>
            <a:endParaRPr lang="en-US" dirty="0"/>
          </a:p>
          <a:p>
            <a:r>
              <a:rPr lang="en-US" dirty="0"/>
              <a:t> 3. Test the Idol: Does It Contradict What We Know About the World?  </a:t>
            </a:r>
          </a:p>
          <a:p>
            <a:r>
              <a:rPr lang="en-US" dirty="0"/>
              <a:t>The Psalms frequently reflect on the reliability of God’s truth as opposed to human falsehood.</a:t>
            </a:r>
          </a:p>
          <a:p>
            <a:endParaRPr lang="en-US" dirty="0"/>
          </a:p>
          <a:p>
            <a:r>
              <a:rPr lang="en-US" dirty="0"/>
              <a:t>- Psalm 19:1-4:</a:t>
            </a:r>
          </a:p>
          <a:p>
            <a:r>
              <a:rPr lang="en-US" dirty="0"/>
              <a:t>   &gt; "The heavens declare the glory of God; the skies proclaim the work of his hands. Day after day they pour forth speech; night after night they reveal knowledge."</a:t>
            </a:r>
          </a:p>
          <a:p>
            <a:endParaRPr lang="en-US" dirty="0"/>
          </a:p>
          <a:p>
            <a:r>
              <a:rPr lang="en-US" dirty="0"/>
              <a:t>   This psalm appeals to natural revelation, affirming that creation itself testifies to God’s existence and challenges any worldview that denies this.</a:t>
            </a:r>
          </a:p>
          <a:p>
            <a:endParaRPr lang="en-US" dirty="0"/>
          </a:p>
          <a:p>
            <a:r>
              <a:rPr lang="en-US" dirty="0"/>
              <a:t>- Psalm 33:10-11:</a:t>
            </a:r>
          </a:p>
          <a:p>
            <a:r>
              <a:rPr lang="en-US" dirty="0"/>
              <a:t>   &gt; "The LORD foils the plans of the nations; he thwarts the purposes of the peoples. But the plans of the LORD stand firm forever, the purposes of his heart through all generations."</a:t>
            </a:r>
          </a:p>
          <a:p>
            <a:endParaRPr lang="en-US" dirty="0"/>
          </a:p>
          <a:p>
            <a:r>
              <a:rPr lang="en-US" dirty="0"/>
              <a:t>   It critiques worldviews that place ultimate trust in human schemes or philosophies, showing how they fail when tested against God’s eternal purposes.</a:t>
            </a:r>
          </a:p>
          <a:p>
            <a:endParaRPr lang="en-US" dirty="0"/>
          </a:p>
        </p:txBody>
      </p:sp>
      <p:sp>
        <p:nvSpPr>
          <p:cNvPr id="4" name="Slide Number Placeholder 3">
            <a:extLst>
              <a:ext uri="{FF2B5EF4-FFF2-40B4-BE49-F238E27FC236}">
                <a16:creationId xmlns:a16="http://schemas.microsoft.com/office/drawing/2014/main" id="{A4BCF672-5D41-13B9-CF58-8CBCDB9CF370}"/>
              </a:ext>
            </a:extLst>
          </p:cNvPr>
          <p:cNvSpPr>
            <a:spLocks noGrp="1"/>
          </p:cNvSpPr>
          <p:nvPr>
            <p:ph type="sldNum" sz="quarter" idx="10"/>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1798419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5B84-364F-0AC8-7199-DA9CABE96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D82844-4076-6E16-6682-F00C9F2E04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62B6F8-9395-C6DA-5EA1-110654BE94CC}"/>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4. Test the Idol: Does It Contradict Itself?  </a:t>
            </a:r>
          </a:p>
          <a:p>
            <a:r>
              <a:rPr lang="en-US" dirty="0"/>
              <a:t>The Psalms point out the inherent contradictions in trusting anything other than God.</a:t>
            </a:r>
          </a:p>
          <a:p>
            <a:endParaRPr lang="en-US" dirty="0"/>
          </a:p>
          <a:p>
            <a:r>
              <a:rPr lang="en-US" dirty="0"/>
              <a:t>- Psalm 94:8-11:</a:t>
            </a:r>
          </a:p>
          <a:p>
            <a:r>
              <a:rPr lang="en-US" dirty="0"/>
              <a:t>   &gt; "Take notice, you senseless ones among the people; you fools, when will you become wise? Does he who fashioned the ear not hear? Does he who formed the eye not see? Does he who disciplines nations not punish? Does he who teaches mankind lack knowledge?"</a:t>
            </a:r>
          </a:p>
          <a:p>
            <a:endParaRPr lang="en-US" dirty="0"/>
          </a:p>
          <a:p>
            <a:r>
              <a:rPr lang="en-US" dirty="0"/>
              <a:t>   This passage critiques those who believe they can act without accountability, pointing out the self-contradiction in denying God’s omniscience while relying on their own limited understanding.</a:t>
            </a:r>
          </a:p>
          <a:p>
            <a:endParaRPr lang="en-US" dirty="0"/>
          </a:p>
          <a:p>
            <a:r>
              <a:rPr lang="en-US" dirty="0"/>
              <a:t>- Psalm 146:3-4:</a:t>
            </a:r>
          </a:p>
          <a:p>
            <a:r>
              <a:rPr lang="en-US" dirty="0"/>
              <a:t>   &gt; "Do not put your trust in princes, in human beings, who cannot save. When their spirit departs, they return to the ground; on that very day their plans come to nothing."</a:t>
            </a:r>
          </a:p>
          <a:p>
            <a:endParaRPr lang="en-US" dirty="0"/>
          </a:p>
          <a:p>
            <a:r>
              <a:rPr lang="en-US" dirty="0"/>
              <a:t>   This psalm highlights the inconsistency of relying on human leaders or systems, which ultimately fail and perish.</a:t>
            </a:r>
          </a:p>
          <a:p>
            <a:endParaRPr lang="en-US" dirty="0"/>
          </a:p>
          <a:p>
            <a:r>
              <a:rPr lang="en-US" dirty="0"/>
              <a:t>---</a:t>
            </a:r>
          </a:p>
        </p:txBody>
      </p:sp>
      <p:sp>
        <p:nvSpPr>
          <p:cNvPr id="4" name="Slide Number Placeholder 3">
            <a:extLst>
              <a:ext uri="{FF2B5EF4-FFF2-40B4-BE49-F238E27FC236}">
                <a16:creationId xmlns:a16="http://schemas.microsoft.com/office/drawing/2014/main" id="{51ABA34C-B9C5-B1B0-3C4D-57606BF5652B}"/>
              </a:ext>
            </a:extLst>
          </p:cNvPr>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059874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3850A5-01E9-DBC3-B70F-DE1066CF9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3F02596-ECBE-7AF2-3E46-550F6F99FF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2F5033-7AED-0B61-1AF6-DB71B3942234}"/>
              </a:ext>
            </a:extLst>
          </p:cNvPr>
          <p:cNvSpPr>
            <a:spLocks noGrp="1"/>
          </p:cNvSpPr>
          <p:nvPr>
            <p:ph type="body" idx="1"/>
          </p:nvPr>
        </p:nvSpPr>
        <p:spPr/>
        <p:txBody>
          <a:bodyPr>
            <a:normAutofit fontScale="70000" lnSpcReduction="20000"/>
          </a:bodyPr>
          <a:lstStyle/>
          <a:p>
            <a:endParaRPr lang="en-US" dirty="0"/>
          </a:p>
          <a:p>
            <a:r>
              <a:rPr lang="en-US" dirty="0"/>
              <a:t>---</a:t>
            </a:r>
          </a:p>
          <a:p>
            <a:endParaRPr lang="en-US" dirty="0"/>
          </a:p>
          <a:p>
            <a:r>
              <a:rPr lang="en-US" dirty="0"/>
              <a:t> 5. Replace the Idol: Make the Case for Christianity (or Trust in the True God)  </a:t>
            </a:r>
          </a:p>
          <a:p>
            <a:r>
              <a:rPr lang="en-US" dirty="0"/>
              <a:t>Many Psalms point believers back to God as the ultimate source of truth, guidance, and salvation.</a:t>
            </a:r>
          </a:p>
          <a:p>
            <a:endParaRPr lang="en-US" dirty="0"/>
          </a:p>
          <a:p>
            <a:r>
              <a:rPr lang="en-US" dirty="0"/>
              <a:t>- Psalm 1:1-2:</a:t>
            </a:r>
          </a:p>
          <a:p>
            <a:r>
              <a:rPr lang="en-US" dirty="0"/>
              <a:t>   &gt; "Blessed is the one who does not walk in step with the wicked or stand in the way that sinners take or sit in the company of mockers, but whose delight is in the law of the LORD, and who meditates on his law day and night."</a:t>
            </a:r>
          </a:p>
          <a:p>
            <a:endParaRPr lang="en-US" dirty="0"/>
          </a:p>
          <a:p>
            <a:r>
              <a:rPr lang="en-US" dirty="0"/>
              <a:t>   This psalm presents God’s Word as the foundation for evaluating all other beliefs and finding true wisdom and flourishing.</a:t>
            </a:r>
          </a:p>
          <a:p>
            <a:endParaRPr lang="en-US" dirty="0"/>
          </a:p>
          <a:p>
            <a:r>
              <a:rPr lang="en-US" dirty="0"/>
              <a:t>- Psalm 18:30-31:</a:t>
            </a:r>
          </a:p>
          <a:p>
            <a:r>
              <a:rPr lang="en-US" dirty="0"/>
              <a:t>   &gt; "As for God, his way is perfect: The LORD’s word is flawless; he shields all who take refuge in him. For who is God besides the LORD? And who is the Rock except our God?"</a:t>
            </a:r>
          </a:p>
          <a:p>
            <a:endParaRPr lang="en-US" dirty="0"/>
          </a:p>
          <a:p>
            <a:r>
              <a:rPr lang="en-US" dirty="0"/>
              <a:t>   It declares God’s supremacy and perfection, inviting people to reject false idols and build their lives on the firm foundation of God’s truth.</a:t>
            </a:r>
          </a:p>
          <a:p>
            <a:endParaRPr lang="en-US" dirty="0"/>
          </a:p>
          <a:p>
            <a:r>
              <a:rPr lang="en-US" dirty="0"/>
              <a:t>- Psalm 73:25-26:</a:t>
            </a:r>
          </a:p>
          <a:p>
            <a:r>
              <a:rPr lang="en-US" dirty="0"/>
              <a:t>   &gt; "Whom have I in heaven but you? And earth has nothing I desire besides you. My flesh and my heart may fail, but God is the strength of my heart and my portion forever."</a:t>
            </a:r>
          </a:p>
          <a:p>
            <a:endParaRPr lang="en-US" dirty="0"/>
          </a:p>
          <a:p>
            <a:r>
              <a:rPr lang="en-US" dirty="0"/>
              <a:t>   This psalm reflects a heart fully devoted to God, replacing all false securities with trust in His sufficiency.</a:t>
            </a:r>
          </a:p>
          <a:p>
            <a:endParaRPr lang="en-US" dirty="0"/>
          </a:p>
          <a:p>
            <a:r>
              <a:rPr lang="en-US" dirty="0"/>
              <a:t>---</a:t>
            </a:r>
          </a:p>
          <a:p>
            <a:endParaRPr lang="en-US" dirty="0"/>
          </a:p>
          <a:p>
            <a:r>
              <a:rPr lang="en-US" b="1"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these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E28F17A6-7B41-6696-C270-62A186F07DE4}"/>
              </a:ext>
            </a:extLst>
          </p:cNvPr>
          <p:cNvSpPr>
            <a:spLocks noGrp="1"/>
          </p:cNvSpPr>
          <p:nvPr>
            <p:ph type="sldNum" sz="quarter" idx="10"/>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9959176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dirty="0"/>
              <a:t> </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14</a:t>
            </a:fld>
            <a:endParaRPr lang="en-US"/>
          </a:p>
        </p:txBody>
      </p:sp>
    </p:spTree>
    <p:extLst>
      <p:ext uri="{BB962C8B-B14F-4D97-AF65-F5344CB8AC3E}">
        <p14:creationId xmlns:p14="http://schemas.microsoft.com/office/powerpoint/2010/main" val="12538315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EB8FEE-3918-E13A-BFB7-0DCA60E2DA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597F4D-806A-0659-8542-D8E00EC5A7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40B4B-F70E-15BF-897C-FFCDABC82740}"/>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2B62A26D-3742-3DBF-C076-3FDB9E7D17E3}"/>
              </a:ext>
            </a:extLst>
          </p:cNvPr>
          <p:cNvSpPr>
            <a:spLocks noGrp="1"/>
          </p:cNvSpPr>
          <p:nvPr>
            <p:ph type="sldNum" sz="quarter" idx="5"/>
          </p:nvPr>
        </p:nvSpPr>
        <p:spPr/>
        <p:txBody>
          <a:bodyPr/>
          <a:lstStyle/>
          <a:p>
            <a:pPr>
              <a:defRPr/>
            </a:pPr>
            <a:fld id="{07776858-791E-4C8D-8FA3-473B3AFECFAC}" type="slidenum">
              <a:rPr lang="en-US" smtClean="0"/>
              <a:pPr>
                <a:defRPr/>
              </a:pPr>
              <a:t>15</a:t>
            </a:fld>
            <a:endParaRPr lang="en-US"/>
          </a:p>
        </p:txBody>
      </p:sp>
    </p:spTree>
    <p:extLst>
      <p:ext uri="{BB962C8B-B14F-4D97-AF65-F5344CB8AC3E}">
        <p14:creationId xmlns:p14="http://schemas.microsoft.com/office/powerpoint/2010/main" val="686732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B7239-DEB9-059C-E972-FC7CA25603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76AAC-BB54-22F4-99E9-B2D1E14546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0799D7-E244-3271-D781-0FDF633FDD3B}"/>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97A65F97-E0EC-4806-5733-CE40A7FC2EF5}"/>
              </a:ext>
            </a:extLst>
          </p:cNvPr>
          <p:cNvSpPr>
            <a:spLocks noGrp="1"/>
          </p:cNvSpPr>
          <p:nvPr>
            <p:ph type="sldNum" sz="quarter" idx="5"/>
          </p:nvPr>
        </p:nvSpPr>
        <p:spPr/>
        <p:txBody>
          <a:bodyPr/>
          <a:lstStyle/>
          <a:p>
            <a:pPr>
              <a:defRPr/>
            </a:pPr>
            <a:fld id="{07776858-791E-4C8D-8FA3-473B3AFECFAC}" type="slidenum">
              <a:rPr lang="en-US" smtClean="0"/>
              <a:pPr>
                <a:defRPr/>
              </a:pPr>
              <a:t>16</a:t>
            </a:fld>
            <a:endParaRPr lang="en-US"/>
          </a:p>
        </p:txBody>
      </p:sp>
    </p:spTree>
    <p:extLst>
      <p:ext uri="{BB962C8B-B14F-4D97-AF65-F5344CB8AC3E}">
        <p14:creationId xmlns:p14="http://schemas.microsoft.com/office/powerpoint/2010/main" val="3465066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720B1-8F51-A153-392E-82AB305D0D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EC7B49-DF39-FC27-11B6-EE13A1271B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37D54E-7D32-7393-F8DF-2BA2A4F3F389}"/>
              </a:ext>
            </a:extLst>
          </p:cNvPr>
          <p:cNvSpPr>
            <a:spLocks noGrp="1"/>
          </p:cNvSpPr>
          <p:nvPr>
            <p:ph type="body" idx="1"/>
          </p:nvPr>
        </p:nvSpPr>
        <p:spPr/>
        <p:txBody>
          <a:bodyPr>
            <a:normAutofit/>
          </a:bodyPr>
          <a:lstStyle/>
          <a:p>
            <a:endParaRPr lang="en-US" dirty="0"/>
          </a:p>
          <a:p>
            <a:endParaRPr lang="en-US" dirty="0"/>
          </a:p>
        </p:txBody>
      </p:sp>
      <p:sp>
        <p:nvSpPr>
          <p:cNvPr id="4" name="Slide Number Placeholder 3">
            <a:extLst>
              <a:ext uri="{FF2B5EF4-FFF2-40B4-BE49-F238E27FC236}">
                <a16:creationId xmlns:a16="http://schemas.microsoft.com/office/drawing/2014/main" id="{D609880C-E57F-DBBC-4289-3D2FAD8475CD}"/>
              </a:ext>
            </a:extLst>
          </p:cNvPr>
          <p:cNvSpPr>
            <a:spLocks noGrp="1"/>
          </p:cNvSpPr>
          <p:nvPr>
            <p:ph type="sldNum" sz="quarter" idx="5"/>
          </p:nvPr>
        </p:nvSpPr>
        <p:spPr/>
        <p:txBody>
          <a:bodyPr/>
          <a:lstStyle/>
          <a:p>
            <a:pPr>
              <a:defRPr/>
            </a:pPr>
            <a:fld id="{07776858-791E-4C8D-8FA3-473B3AFECFAC}" type="slidenum">
              <a:rPr lang="en-US" smtClean="0"/>
              <a:pPr>
                <a:defRPr/>
              </a:pPr>
              <a:t>17</a:t>
            </a:fld>
            <a:endParaRPr lang="en-US"/>
          </a:p>
        </p:txBody>
      </p:sp>
    </p:spTree>
    <p:extLst>
      <p:ext uri="{BB962C8B-B14F-4D97-AF65-F5344CB8AC3E}">
        <p14:creationId xmlns:p14="http://schemas.microsoft.com/office/powerpoint/2010/main" val="1827437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ED676-D0D6-BE25-DE31-855B6EE80C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8423AB-38BE-33F8-A8CE-A1150AF55E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6295BB-F648-6B5F-5DD8-1440C8A245E4}"/>
              </a:ext>
            </a:extLst>
          </p:cNvPr>
          <p:cNvSpPr>
            <a:spLocks noGrp="1"/>
          </p:cNvSpPr>
          <p:nvPr>
            <p:ph type="body" idx="1"/>
          </p:nvPr>
        </p:nvSpPr>
        <p:spPr/>
        <p:txBody>
          <a:bodyPr>
            <a:normAutofit fontScale="92500" lnSpcReduction="10000"/>
          </a:bodyPr>
          <a:lstStyle/>
          <a:p>
            <a:endParaRPr lang="en-US" dirty="0"/>
          </a:p>
          <a:p>
            <a:r>
              <a:rPr lang="en-US" dirty="0"/>
              <a:t>Seven Men Who Rule the World from the Grave by Dave Breese explores the profound and lasting impact of seven influential figures whose ideas and philosophies have shaped modern society, often in ways contrary to biblical principles. Though these men have long since died, </a:t>
            </a:r>
            <a:r>
              <a:rPr lang="en-US" b="1" dirty="0"/>
              <a:t>their ideologies continue to influence culture, politics, education, and religion</a:t>
            </a:r>
            <a:r>
              <a:rPr lang="en-US" dirty="0"/>
              <a:t>.</a:t>
            </a:r>
          </a:p>
          <a:p>
            <a:endParaRPr lang="en-US" dirty="0"/>
          </a:p>
          <a:p>
            <a:r>
              <a:rPr lang="en-US" b="1" dirty="0"/>
              <a:t>How These Ideologies Persist</a:t>
            </a:r>
          </a:p>
          <a:p>
            <a:endParaRPr lang="en-US" dirty="0"/>
          </a:p>
          <a:p>
            <a:r>
              <a:rPr lang="en-US" dirty="0"/>
              <a:t>Breese's Perspective</a:t>
            </a:r>
          </a:p>
          <a:p>
            <a:r>
              <a:rPr lang="en-US" b="1" dirty="0"/>
              <a:t>Breese critiques these men’s philosophies as fundamentally opposed to biblical truth. He argues that their influence has led society to embrace secularism, moral relativism, and the rejection of divine authority, which he sees as detrimental to both individuals and cultures.</a:t>
            </a:r>
          </a:p>
          <a:p>
            <a:endParaRPr lang="en-US" dirty="0"/>
          </a:p>
          <a:p>
            <a:endParaRPr lang="en-US" dirty="0"/>
          </a:p>
        </p:txBody>
      </p:sp>
      <p:sp>
        <p:nvSpPr>
          <p:cNvPr id="4" name="Slide Number Placeholder 3">
            <a:extLst>
              <a:ext uri="{FF2B5EF4-FFF2-40B4-BE49-F238E27FC236}">
                <a16:creationId xmlns:a16="http://schemas.microsoft.com/office/drawing/2014/main" id="{C076427B-BE28-5E72-F767-E20B9DDB42D0}"/>
              </a:ext>
            </a:extLst>
          </p:cNvPr>
          <p:cNvSpPr>
            <a:spLocks noGrp="1"/>
          </p:cNvSpPr>
          <p:nvPr>
            <p:ph type="sldNum" sz="quarter" idx="5"/>
          </p:nvPr>
        </p:nvSpPr>
        <p:spPr/>
        <p:txBody>
          <a:bodyPr/>
          <a:lstStyle/>
          <a:p>
            <a:pPr>
              <a:defRPr/>
            </a:pPr>
            <a:fld id="{07776858-791E-4C8D-8FA3-473B3AFECFAC}" type="slidenum">
              <a:rPr lang="en-US" smtClean="0"/>
              <a:pPr>
                <a:defRPr/>
              </a:pPr>
              <a:t>18</a:t>
            </a:fld>
            <a:endParaRPr lang="en-US"/>
          </a:p>
        </p:txBody>
      </p:sp>
    </p:spTree>
    <p:extLst>
      <p:ext uri="{BB962C8B-B14F-4D97-AF65-F5344CB8AC3E}">
        <p14:creationId xmlns:p14="http://schemas.microsoft.com/office/powerpoint/2010/main" val="10145684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32500" lnSpcReduction="20000"/>
          </a:bodyPr>
          <a:lstStyle/>
          <a:p>
            <a:endParaRPr lang="en-US" dirty="0"/>
          </a:p>
          <a:p>
            <a:r>
              <a:rPr lang="en-US" b="1" dirty="0"/>
              <a:t>Identify the Idol  </a:t>
            </a:r>
          </a:p>
          <a:p>
            <a:endParaRPr lang="en-US" dirty="0"/>
          </a:p>
          <a:p>
            <a:r>
              <a:rPr lang="en-US" dirty="0"/>
              <a:t>Each ideology begins with an "idol," a substitute for God that becomes the ultimate explanation for life, the universe, and everything.</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19</a:t>
            </a:fld>
            <a:endParaRPr lang="en-US"/>
          </a:p>
        </p:txBody>
      </p:sp>
    </p:spTree>
    <p:extLst>
      <p:ext uri="{BB962C8B-B14F-4D97-AF65-F5344CB8AC3E}">
        <p14:creationId xmlns:p14="http://schemas.microsoft.com/office/powerpoint/2010/main" val="1184155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8A8A3-EFFC-C32D-BC2B-C8F527C243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794C45-B5D6-5F5E-4384-43DE84D1C7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A9B415-44EE-99DA-A51B-DF02BAEA87A6}"/>
              </a:ext>
            </a:extLst>
          </p:cNvPr>
          <p:cNvSpPr>
            <a:spLocks noGrp="1"/>
          </p:cNvSpPr>
          <p:nvPr>
            <p:ph type="body" idx="1"/>
          </p:nvPr>
        </p:nvSpPr>
        <p:spPr/>
        <p:txBody>
          <a:bodyPr>
            <a:normAutofit fontScale="32500" lnSpcReduction="20000"/>
          </a:bodyPr>
          <a:lstStyle/>
          <a:p>
            <a:endParaRPr lang="en-US" dirty="0"/>
          </a:p>
          <a:p>
            <a:r>
              <a:rPr lang="en-US" dirty="0"/>
              <a:t>Identify the Idol’s Reductionism  </a:t>
            </a:r>
          </a:p>
          <a:p>
            <a:endParaRPr lang="en-US" dirty="0"/>
          </a:p>
          <a:p>
            <a:r>
              <a:rPr lang="en-US" dirty="0"/>
              <a:t>Each worldview reduces complex realities to one fundamental element, oversimplifying human experience.</a:t>
            </a:r>
          </a:p>
          <a:p>
            <a:endParaRPr lang="en-US" dirty="0"/>
          </a:p>
        </p:txBody>
      </p:sp>
      <p:sp>
        <p:nvSpPr>
          <p:cNvPr id="4" name="Slide Number Placeholder 3">
            <a:extLst>
              <a:ext uri="{FF2B5EF4-FFF2-40B4-BE49-F238E27FC236}">
                <a16:creationId xmlns:a16="http://schemas.microsoft.com/office/drawing/2014/main" id="{58755DB0-EEEF-4622-2806-07CDF72E9D25}"/>
              </a:ext>
            </a:extLst>
          </p:cNvPr>
          <p:cNvSpPr>
            <a:spLocks noGrp="1"/>
          </p:cNvSpPr>
          <p:nvPr>
            <p:ph type="sldNum" sz="quarter" idx="5"/>
          </p:nvPr>
        </p:nvSpPr>
        <p:spPr/>
        <p:txBody>
          <a:bodyPr/>
          <a:lstStyle/>
          <a:p>
            <a:pPr>
              <a:defRPr/>
            </a:pPr>
            <a:fld id="{07776858-791E-4C8D-8FA3-473B3AFECFAC}" type="slidenum">
              <a:rPr lang="en-US" smtClean="0"/>
              <a:pPr>
                <a:defRPr/>
              </a:pPr>
              <a:t>20</a:t>
            </a:fld>
            <a:endParaRPr lang="en-US"/>
          </a:p>
        </p:txBody>
      </p:sp>
    </p:spTree>
    <p:extLst>
      <p:ext uri="{BB962C8B-B14F-4D97-AF65-F5344CB8AC3E}">
        <p14:creationId xmlns:p14="http://schemas.microsoft.com/office/powerpoint/2010/main" val="315279586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13D033-55D5-791A-1583-213BE3E9D9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02FD6B-7056-4160-2F94-163A006E24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0DA80-B45F-7713-46E2-9A0CA43CF125}"/>
              </a:ext>
            </a:extLst>
          </p:cNvPr>
          <p:cNvSpPr>
            <a:spLocks noGrp="1"/>
          </p:cNvSpPr>
          <p:nvPr>
            <p:ph type="body" idx="1"/>
          </p:nvPr>
        </p:nvSpPr>
        <p:spPr/>
        <p:txBody>
          <a:bodyPr>
            <a:normAutofit fontScale="32500" lnSpcReduction="20000"/>
          </a:bodyPr>
          <a:lstStyle/>
          <a:p>
            <a:endParaRPr lang="en-US" dirty="0"/>
          </a:p>
          <a:p>
            <a:r>
              <a:rPr lang="en-US" dirty="0"/>
              <a:t>Test the Idol: Does It Contradict What We Know About the World?</a:t>
            </a:r>
          </a:p>
          <a:p>
            <a:endParaRPr lang="en-US" dirty="0"/>
          </a:p>
          <a:p>
            <a:r>
              <a:rPr lang="en-US" dirty="0"/>
              <a:t>Each worldview can be tested against observable reality.</a:t>
            </a:r>
          </a:p>
          <a:p>
            <a:endParaRPr lang="en-US" dirty="0"/>
          </a:p>
        </p:txBody>
      </p:sp>
      <p:sp>
        <p:nvSpPr>
          <p:cNvPr id="4" name="Slide Number Placeholder 3">
            <a:extLst>
              <a:ext uri="{FF2B5EF4-FFF2-40B4-BE49-F238E27FC236}">
                <a16:creationId xmlns:a16="http://schemas.microsoft.com/office/drawing/2014/main" id="{EF33BAF5-8477-B45A-6308-91F104C96B79}"/>
              </a:ext>
            </a:extLst>
          </p:cNvPr>
          <p:cNvSpPr>
            <a:spLocks noGrp="1"/>
          </p:cNvSpPr>
          <p:nvPr>
            <p:ph type="sldNum" sz="quarter" idx="5"/>
          </p:nvPr>
        </p:nvSpPr>
        <p:spPr/>
        <p:txBody>
          <a:bodyPr/>
          <a:lstStyle/>
          <a:p>
            <a:pPr>
              <a:defRPr/>
            </a:pPr>
            <a:fld id="{07776858-791E-4C8D-8FA3-473B3AFECFAC}" type="slidenum">
              <a:rPr lang="en-US" smtClean="0"/>
              <a:pPr>
                <a:defRPr/>
              </a:pPr>
              <a:t>21</a:t>
            </a:fld>
            <a:endParaRPr lang="en-US"/>
          </a:p>
        </p:txBody>
      </p:sp>
    </p:spTree>
    <p:extLst>
      <p:ext uri="{BB962C8B-B14F-4D97-AF65-F5344CB8AC3E}">
        <p14:creationId xmlns:p14="http://schemas.microsoft.com/office/powerpoint/2010/main" val="36551582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60440-AAB7-230F-06A2-C8FE6621E3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0F308-83F9-6C16-A1B0-744192B715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244B57C-253E-6BD5-1B91-4A074DC5CD9C}"/>
              </a:ext>
            </a:extLst>
          </p:cNvPr>
          <p:cNvSpPr>
            <a:spLocks noGrp="1"/>
          </p:cNvSpPr>
          <p:nvPr>
            <p:ph type="body" idx="1"/>
          </p:nvPr>
        </p:nvSpPr>
        <p:spPr/>
        <p:txBody>
          <a:bodyPr>
            <a:normAutofit fontScale="47500" lnSpcReduction="20000"/>
          </a:bodyPr>
          <a:lstStyle/>
          <a:p>
            <a:endParaRPr lang="en-US" dirty="0"/>
          </a:p>
          <a:p>
            <a:r>
              <a:rPr lang="en-US" b="1" dirty="0"/>
              <a:t>Test the Idol: Does It Contradict Itself?</a:t>
            </a:r>
          </a:p>
          <a:p>
            <a:endParaRPr lang="en-US" dirty="0"/>
          </a:p>
          <a:p>
            <a:r>
              <a:rPr lang="en-US" dirty="0"/>
              <a:t>Many of these worldviews contain internal contradictions:</a:t>
            </a:r>
          </a:p>
          <a:p>
            <a:endParaRPr lang="en-US" dirty="0"/>
          </a:p>
          <a:p>
            <a:endParaRPr lang="en-US" dirty="0"/>
          </a:p>
        </p:txBody>
      </p:sp>
      <p:sp>
        <p:nvSpPr>
          <p:cNvPr id="4" name="Slide Number Placeholder 3">
            <a:extLst>
              <a:ext uri="{FF2B5EF4-FFF2-40B4-BE49-F238E27FC236}">
                <a16:creationId xmlns:a16="http://schemas.microsoft.com/office/drawing/2014/main" id="{BC67810B-396A-9E9B-27E0-4E3684AD87B2}"/>
              </a:ext>
            </a:extLst>
          </p:cNvPr>
          <p:cNvSpPr>
            <a:spLocks noGrp="1"/>
          </p:cNvSpPr>
          <p:nvPr>
            <p:ph type="sldNum" sz="quarter" idx="5"/>
          </p:nvPr>
        </p:nvSpPr>
        <p:spPr/>
        <p:txBody>
          <a:bodyPr/>
          <a:lstStyle/>
          <a:p>
            <a:pPr>
              <a:defRPr/>
            </a:pPr>
            <a:fld id="{07776858-791E-4C8D-8FA3-473B3AFECFAC}" type="slidenum">
              <a:rPr lang="en-US" smtClean="0"/>
              <a:pPr>
                <a:defRPr/>
              </a:pPr>
              <a:t>22</a:t>
            </a:fld>
            <a:endParaRPr lang="en-US"/>
          </a:p>
        </p:txBody>
      </p:sp>
    </p:spTree>
    <p:extLst>
      <p:ext uri="{BB962C8B-B14F-4D97-AF65-F5344CB8AC3E}">
        <p14:creationId xmlns:p14="http://schemas.microsoft.com/office/powerpoint/2010/main" val="4918995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333C9-92D3-3152-8B01-D7C725F43F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1CECBD-15E9-9CD9-E1FF-00CA88A397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21503-92C2-14A2-6EBE-B697D259B709}"/>
              </a:ext>
            </a:extLst>
          </p:cNvPr>
          <p:cNvSpPr>
            <a:spLocks noGrp="1"/>
          </p:cNvSpPr>
          <p:nvPr>
            <p:ph type="body" idx="1"/>
          </p:nvPr>
        </p:nvSpPr>
        <p:spPr/>
        <p:txBody>
          <a:bodyPr>
            <a:normAutofit fontScale="77500" lnSpcReduction="20000"/>
          </a:bodyPr>
          <a:lstStyle/>
          <a:p>
            <a:r>
              <a:rPr lang="en-US" b="1" dirty="0"/>
              <a:t>Replace the Idol: Make the Case for Christianity</a:t>
            </a:r>
          </a:p>
          <a:p>
            <a:endParaRPr lang="en-US" dirty="0"/>
          </a:p>
          <a:p>
            <a:r>
              <a:rPr lang="en-US" dirty="0"/>
              <a:t>Christianity provides a coherent and comprehensive worldview that answers the questions raised by these ideologies:</a:t>
            </a:r>
          </a:p>
          <a:p>
            <a:endParaRPr lang="en-US" dirty="0"/>
          </a:p>
          <a:p>
            <a:r>
              <a:rPr lang="en-US" dirty="0"/>
              <a:t>---</a:t>
            </a:r>
          </a:p>
          <a:p>
            <a:endParaRPr lang="en-US" dirty="0"/>
          </a:p>
          <a:p>
            <a:r>
              <a:rPr lang="en-US" b="1" dirty="0"/>
              <a:t>Conclusion</a:t>
            </a:r>
          </a:p>
          <a:p>
            <a:endParaRPr lang="en-US" dirty="0"/>
          </a:p>
          <a:p>
            <a:r>
              <a:rPr lang="en-US" dirty="0"/>
              <a:t>It becomes clear that each of these ideologies presents a partial or distorted view of reality by elevating an aspect of creation as ultimate. Christianity offers a holistic, integrated worldview that acknowledges God as the ultimate source of truth, meaning, and moral authority, addressing the deficiencies and contradictions of these secular philosophies.</a:t>
            </a:r>
          </a:p>
          <a:p>
            <a:endParaRPr lang="en-US" dirty="0"/>
          </a:p>
          <a:p>
            <a:pPr marR="0" algn="l" rtl="0"/>
            <a:r>
              <a:rPr lang="en-US" sz="1800" b="1" i="0" u="none" strike="noStrike" baseline="0" dirty="0">
                <a:latin typeface="Verdana" panose="020B0604030504040204" pitchFamily="34" charset="0"/>
              </a:rPr>
              <a:t>For I am not ashamed of the gospel of Christ, for it is the power of God to salvation for everyone who believes, for the Jew first and also for the Greek. For in it the righteousness of God is revealed from faith to faith; as it is written, "THE JUST SHALL LIVE BY FAITH."    (Rom 1:16-17)</a:t>
            </a:r>
          </a:p>
          <a:p>
            <a:endParaRPr lang="en-US" dirty="0"/>
          </a:p>
        </p:txBody>
      </p:sp>
      <p:sp>
        <p:nvSpPr>
          <p:cNvPr id="4" name="Slide Number Placeholder 3">
            <a:extLst>
              <a:ext uri="{FF2B5EF4-FFF2-40B4-BE49-F238E27FC236}">
                <a16:creationId xmlns:a16="http://schemas.microsoft.com/office/drawing/2014/main" id="{E0A4B547-FFF2-52C8-FEAC-D792ACC3C1A7}"/>
              </a:ext>
            </a:extLst>
          </p:cNvPr>
          <p:cNvSpPr>
            <a:spLocks noGrp="1"/>
          </p:cNvSpPr>
          <p:nvPr>
            <p:ph type="sldNum" sz="quarter" idx="5"/>
          </p:nvPr>
        </p:nvSpPr>
        <p:spPr/>
        <p:txBody>
          <a:bodyPr/>
          <a:lstStyle/>
          <a:p>
            <a:pPr>
              <a:defRPr/>
            </a:pPr>
            <a:fld id="{07776858-791E-4C8D-8FA3-473B3AFECFAC}" type="slidenum">
              <a:rPr lang="en-US" smtClean="0"/>
              <a:pPr>
                <a:defRPr/>
              </a:pPr>
              <a:t>23</a:t>
            </a:fld>
            <a:endParaRPr lang="en-US"/>
          </a:p>
        </p:txBody>
      </p:sp>
    </p:spTree>
    <p:extLst>
      <p:ext uri="{BB962C8B-B14F-4D97-AF65-F5344CB8AC3E}">
        <p14:creationId xmlns:p14="http://schemas.microsoft.com/office/powerpoint/2010/main" val="15462097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7AA534-A943-D587-27F1-4D443955E7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3CE812-127A-7699-6688-65DF874374C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388A56-4F2F-F44B-B159-8F5EF78CF095}"/>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8931B4E1-EFC9-1032-CCA9-AC9F166CEB06}"/>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128921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The Psalms provide a theological and practical framework for evaluating and rejecting false worldviews. They consistently direct attention to God’s supremacy, the reliability of His Word, and the futility of trusting in human constructs. </a:t>
            </a:r>
          </a:p>
          <a:p>
            <a:endParaRPr lang="en-US" dirty="0">
              <a:sym typeface="Wingdings" panose="05000000000000000000" pitchFamily="2" charset="2"/>
            </a:endParaRPr>
          </a:p>
          <a:p>
            <a:r>
              <a:rPr lang="en-US" dirty="0"/>
              <a:t>Several psalms encourage discernment, critique of false beliefs, and affirm the supremacy of God’s truth over human philosophies. </a:t>
            </a:r>
            <a:endParaRPr lang="en-US" dirty="0">
              <a:sym typeface="Wingdings" panose="05000000000000000000" pitchFamily="2" charset="2"/>
            </a:endParaRPr>
          </a:p>
          <a:p>
            <a:endParaRPr lang="en-US" dirty="0">
              <a:sym typeface="Wingdings" panose="05000000000000000000" pitchFamily="2" charset="2"/>
            </a:endParaRPr>
          </a:p>
          <a:p>
            <a:endParaRPr lang="en-US" dirty="0">
              <a:sym typeface="Wingdings" panose="05000000000000000000" pitchFamily="2" charset="2"/>
            </a:endParaRP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29349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BD5B7-4DD3-17CE-5A9E-6A9800C3D4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D959C3-C687-22BC-37DD-BB4ECFE297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198430-3BA9-AFCC-0CE0-BB88517F8B36}"/>
              </a:ext>
            </a:extLst>
          </p:cNvPr>
          <p:cNvSpPr>
            <a:spLocks noGrp="1"/>
          </p:cNvSpPr>
          <p:nvPr>
            <p:ph type="body" idx="1"/>
          </p:nvPr>
        </p:nvSpPr>
        <p:spPr/>
        <p:txBody>
          <a:bodyPr>
            <a:normAutofit fontScale="40000" lnSpcReduction="20000"/>
          </a:bodyPr>
          <a:lstStyle/>
          <a:p>
            <a:r>
              <a:rPr lang="en-US" dirty="0"/>
              <a:t>Isaiah 44:9-20 provides a vivid description of the foolishness of idol worship. In this passage, a person cuts down a tree, uses part of the wood for practical purposes like heating and cooking, and then crafts an idol from the same material to worship. This scenario illustrates the self-deception and futility of idolatry. Let’s analyze this worldview using Nancy </a:t>
            </a:r>
            <a:r>
              <a:rPr lang="en-US" dirty="0" err="1"/>
              <a:t>Pearcey’s</a:t>
            </a:r>
            <a:r>
              <a:rPr lang="en-US" dirty="0"/>
              <a:t> five-part world-view evaluation strategy (from her book entitled “Finding Truth”):</a:t>
            </a:r>
          </a:p>
          <a:p>
            <a:endParaRPr lang="en-US" dirty="0"/>
          </a:p>
          <a:p>
            <a:r>
              <a:rPr lang="en-US" dirty="0"/>
              <a:t>---</a:t>
            </a:r>
          </a:p>
          <a:p>
            <a:endParaRPr lang="en-US" dirty="0"/>
          </a:p>
          <a:p>
            <a:r>
              <a:rPr lang="en-US" dirty="0"/>
              <a:t> 1. Identify the Idol  </a:t>
            </a:r>
          </a:p>
          <a:p>
            <a:r>
              <a:rPr lang="en-US" dirty="0"/>
              <a:t>The idol in this worldview is a man-made object—a carved image representing a deity or power.</a:t>
            </a:r>
          </a:p>
          <a:p>
            <a:endParaRPr lang="en-US" dirty="0"/>
          </a:p>
          <a:p>
            <a:r>
              <a:rPr lang="en-US" dirty="0"/>
              <a:t>- Isaiah 44:17:</a:t>
            </a:r>
          </a:p>
          <a:p>
            <a:r>
              <a:rPr lang="en-US" dirty="0"/>
              <a:t>   &gt; "From the rest he makes a god, his idol; he bows down to it and worships. He prays to it and says, 'Save me! You are my god!'"</a:t>
            </a:r>
          </a:p>
          <a:p>
            <a:endParaRPr lang="en-US" dirty="0"/>
          </a:p>
          <a:p>
            <a:r>
              <a:rPr lang="en-US" b="1" dirty="0"/>
              <a:t>The worshipper ascribes ultimate value and power to a lifeless object, believing it can provide salvation and guidance.</a:t>
            </a:r>
          </a:p>
          <a:p>
            <a:endParaRPr lang="en-US" dirty="0"/>
          </a:p>
          <a:p>
            <a:r>
              <a:rPr lang="en-US" dirty="0"/>
              <a:t>---</a:t>
            </a:r>
          </a:p>
          <a:p>
            <a:endParaRPr lang="en-US" dirty="0"/>
          </a:p>
          <a:p>
            <a:r>
              <a:rPr lang="en-US" dirty="0"/>
              <a:t> 2. Identify the Idol’s Reductionism  </a:t>
            </a:r>
          </a:p>
          <a:p>
            <a:r>
              <a:rPr lang="en-US" dirty="0"/>
              <a:t>The worldview reduces divine power and worship to a material object made by human hands.</a:t>
            </a:r>
          </a:p>
          <a:p>
            <a:endParaRPr lang="en-US" dirty="0"/>
          </a:p>
          <a:p>
            <a:r>
              <a:rPr lang="en-US" dirty="0"/>
              <a:t>- Isaiah 44:19:</a:t>
            </a:r>
          </a:p>
          <a:p>
            <a:r>
              <a:rPr lang="en-US" dirty="0"/>
              <a:t>   &gt; "No one stops to think, no one has the knowledge or understanding to say, 'Half of it I used for fuel; I even baked bread over its coals, I roasted meat and I ate. Shall I make a detestable thing from what is left? Shall I bow down to a block of wood?'"</a:t>
            </a:r>
          </a:p>
          <a:p>
            <a:endParaRPr lang="en-US" dirty="0"/>
          </a:p>
          <a:p>
            <a:r>
              <a:rPr lang="en-US" b="1" dirty="0"/>
              <a:t>The idol worshipper reduces the infinite, all-powerful Creator to something finite and controllable—a piece of wood that can be crafted and manipulated.</a:t>
            </a:r>
          </a:p>
          <a:p>
            <a:endParaRPr lang="en-US" dirty="0"/>
          </a:p>
          <a:p>
            <a:r>
              <a:rPr lang="en-US" dirty="0"/>
              <a:t>---</a:t>
            </a:r>
          </a:p>
          <a:p>
            <a:endParaRPr lang="en-US" dirty="0"/>
          </a:p>
          <a:p>
            <a:r>
              <a:rPr lang="en-US" dirty="0"/>
              <a:t> 3. Test the Idol: Does It Contradict What We Know About the World?  </a:t>
            </a:r>
          </a:p>
          <a:p>
            <a:r>
              <a:rPr lang="en-US" dirty="0"/>
              <a:t>The passage highlights the absurdity of expecting a lifeless object to have power or offer salvation.</a:t>
            </a:r>
          </a:p>
          <a:p>
            <a:endParaRPr lang="en-US" dirty="0"/>
          </a:p>
          <a:p>
            <a:r>
              <a:rPr lang="en-US" dirty="0"/>
              <a:t>- Isaiah 44:18:</a:t>
            </a:r>
          </a:p>
          <a:p>
            <a:r>
              <a:rPr lang="en-US" dirty="0"/>
              <a:t>   &gt; "They know nothing, they understand nothing; their eyes are plastered over so they cannot see, and their minds closed so they cannot understand."</a:t>
            </a:r>
          </a:p>
          <a:p>
            <a:endParaRPr lang="en-US" dirty="0"/>
          </a:p>
          <a:p>
            <a:r>
              <a:rPr lang="en-US" b="1" dirty="0"/>
              <a:t>The idol’s inability to see, hear, or act contradicts the reality of what humans intuitively know about power and agency. The wood is inherently powerless, and it is irrational to ascribe divine qualities to something crafted by human effort.</a:t>
            </a:r>
          </a:p>
          <a:p>
            <a:endParaRPr lang="en-US" dirty="0"/>
          </a:p>
          <a:p>
            <a:r>
              <a:rPr lang="en-US" dirty="0"/>
              <a:t>---</a:t>
            </a:r>
          </a:p>
          <a:p>
            <a:endParaRPr lang="en-US" dirty="0"/>
          </a:p>
          <a:p>
            <a:r>
              <a:rPr lang="en-US" dirty="0"/>
              <a:t> 4. Test the Idol: Does It Contradict Itself?  </a:t>
            </a:r>
          </a:p>
          <a:p>
            <a:r>
              <a:rPr lang="en-US" dirty="0"/>
              <a:t>---</a:t>
            </a:r>
          </a:p>
          <a:p>
            <a:endParaRPr lang="en-US" dirty="0"/>
          </a:p>
          <a:p>
            <a:r>
              <a:rPr lang="en-US" dirty="0"/>
              <a:t> 5. Replace the Idol: Make the Case for the True God  </a:t>
            </a:r>
          </a:p>
          <a:p>
            <a:r>
              <a:rPr lang="en-US" dirty="0"/>
              <a:t>---</a:t>
            </a:r>
          </a:p>
          <a:p>
            <a:endParaRPr lang="en-US" dirty="0"/>
          </a:p>
        </p:txBody>
      </p:sp>
      <p:sp>
        <p:nvSpPr>
          <p:cNvPr id="4" name="Slide Number Placeholder 3">
            <a:extLst>
              <a:ext uri="{FF2B5EF4-FFF2-40B4-BE49-F238E27FC236}">
                <a16:creationId xmlns:a16="http://schemas.microsoft.com/office/drawing/2014/main" id="{2CE966C3-003D-7FEE-B7B3-F4899FB29B13}"/>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6893882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B81C0-493D-A69C-6C97-EB6D7AAEDC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B9068F-83B8-013C-FA32-01EF894115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3062E9-29C2-5E39-3FBC-3DAD7CB8DC79}"/>
              </a:ext>
            </a:extLst>
          </p:cNvPr>
          <p:cNvSpPr>
            <a:spLocks noGrp="1"/>
          </p:cNvSpPr>
          <p:nvPr>
            <p:ph type="body" idx="1"/>
          </p:nvPr>
        </p:nvSpPr>
        <p:spPr/>
        <p:txBody>
          <a:bodyPr>
            <a:normAutofit fontScale="77500" lnSpcReduction="20000"/>
          </a:bodyPr>
          <a:lstStyle/>
          <a:p>
            <a:r>
              <a:rPr lang="en-US" dirty="0"/>
              <a:t>---</a:t>
            </a:r>
          </a:p>
          <a:p>
            <a:endParaRPr lang="en-US" dirty="0"/>
          </a:p>
          <a:p>
            <a:r>
              <a:rPr lang="en-US" dirty="0"/>
              <a:t> 4. Test the Idol: Does It Contradict Itself?  </a:t>
            </a:r>
          </a:p>
          <a:p>
            <a:r>
              <a:rPr lang="en-US" dirty="0"/>
              <a:t>The worldview of the idol worshipper is inherently self-contradictory.</a:t>
            </a:r>
          </a:p>
          <a:p>
            <a:endParaRPr lang="en-US" dirty="0"/>
          </a:p>
          <a:p>
            <a:r>
              <a:rPr lang="en-US" dirty="0"/>
              <a:t>- Isaiah 44:16-17:</a:t>
            </a:r>
          </a:p>
          <a:p>
            <a:r>
              <a:rPr lang="en-US" dirty="0"/>
              <a:t>   &gt; "Half of the wood he burns in the fire; over it he prepares his meal, he roasts his meat and eats his fill. He also warms himself and says, 'Ah! I am warm; I see the fire.' From the rest he makes a god, his idol; he bows down to it and worships."</a:t>
            </a:r>
          </a:p>
          <a:p>
            <a:endParaRPr lang="en-US" dirty="0"/>
          </a:p>
          <a:p>
            <a:r>
              <a:rPr lang="en-US" b="1" dirty="0"/>
              <a:t>The contradiction lies in using the same material for mundane purposes and for divine worship. The idol is treated as a god, yet it is clearly dependent on human hands for its very existence. This exposes the inherent inconsistency in the belief system: How can something dependent and finite serve as an ultimate authority or savior?</a:t>
            </a:r>
          </a:p>
          <a:p>
            <a:endParaRPr lang="en-US" dirty="0"/>
          </a:p>
          <a:p>
            <a:r>
              <a:rPr lang="en-US" dirty="0"/>
              <a:t>---</a:t>
            </a:r>
          </a:p>
          <a:p>
            <a:endParaRPr lang="en-US" dirty="0"/>
          </a:p>
          <a:p>
            <a:r>
              <a:rPr lang="en-US" dirty="0"/>
              <a:t> 5. Replace the Idol: Make the Case for the True God  </a:t>
            </a:r>
          </a:p>
          <a:p>
            <a:r>
              <a:rPr lang="en-US" dirty="0"/>
              <a:t>Isaiah contrasts the futility of idol worship with the truth of God as the Creator and Sustainer of all things.</a:t>
            </a:r>
          </a:p>
          <a:p>
            <a:endParaRPr lang="en-US" dirty="0"/>
          </a:p>
          <a:p>
            <a:r>
              <a:rPr lang="en-US" dirty="0"/>
              <a:t>- Isaiah 44:6-8:</a:t>
            </a:r>
          </a:p>
          <a:p>
            <a:r>
              <a:rPr lang="en-US" dirty="0"/>
              <a:t>   &gt; "This is what the LORD says—Israel’s King and Redeemer, the LORD Almighty: I am the first and I am the last; apart from me there is no God. Who then is like me? Let them proclaim it. Let them declare and lay out before me what has happened since I established my ancient people, and what is yet to come—yes, let them foretell what will come."</a:t>
            </a:r>
          </a:p>
          <a:p>
            <a:endParaRPr lang="en-US" dirty="0"/>
          </a:p>
          <a:p>
            <a:r>
              <a:rPr lang="en-US" b="1" dirty="0"/>
              <a:t>Unlike idols, God is eternal, self-existent, and sovereign. He does not depend on creation; rather, He created and sustains it. The passage invites people to reject false idols and turn to the living God, who alone can save and provide meaning.</a:t>
            </a:r>
          </a:p>
          <a:p>
            <a:endParaRPr lang="en-US" dirty="0"/>
          </a:p>
        </p:txBody>
      </p:sp>
      <p:sp>
        <p:nvSpPr>
          <p:cNvPr id="4" name="Slide Number Placeholder 3">
            <a:extLst>
              <a:ext uri="{FF2B5EF4-FFF2-40B4-BE49-F238E27FC236}">
                <a16:creationId xmlns:a16="http://schemas.microsoft.com/office/drawing/2014/main" id="{16FF9733-3B06-71BE-FD61-086CAACD4ED3}"/>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3659441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EB6C8-FB13-EFA3-CF1C-29EF0483B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5BE68-331A-8EEF-0012-199BF1E7FA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7F3A0-F897-82DD-866C-38ABE1348C37}"/>
              </a:ext>
            </a:extLst>
          </p:cNvPr>
          <p:cNvSpPr>
            <a:spLocks noGrp="1"/>
          </p:cNvSpPr>
          <p:nvPr>
            <p:ph type="body" idx="1"/>
          </p:nvPr>
        </p:nvSpPr>
        <p:spPr/>
        <p:txBody>
          <a:bodyPr>
            <a:normAutofit/>
          </a:bodyPr>
          <a:lstStyle/>
          <a:p>
            <a:endParaRPr lang="en-US" dirty="0"/>
          </a:p>
          <a:p>
            <a:r>
              <a:rPr lang="en-US" dirty="0"/>
              <a:t>---</a:t>
            </a:r>
          </a:p>
          <a:p>
            <a:endParaRPr lang="en-US" dirty="0"/>
          </a:p>
          <a:p>
            <a:r>
              <a:rPr lang="en-US" dirty="0"/>
              <a:t> Summary  </a:t>
            </a:r>
          </a:p>
          <a:p>
            <a:r>
              <a:rPr lang="en-US" dirty="0"/>
              <a:t>Applying this strategy, we see that the idol worshipper’s worldview is deeply flawed:</a:t>
            </a:r>
          </a:p>
          <a:p>
            <a:endParaRPr lang="en-US" dirty="0"/>
          </a:p>
          <a:p>
            <a:r>
              <a:rPr lang="en-US" dirty="0"/>
              <a:t>- Idol: A crafted image representing divine power.</a:t>
            </a:r>
          </a:p>
          <a:p>
            <a:r>
              <a:rPr lang="en-US" dirty="0"/>
              <a:t>- Reductionism: Reduces divine reality to a finite, man-made object.</a:t>
            </a:r>
          </a:p>
          <a:p>
            <a:r>
              <a:rPr lang="en-US" dirty="0"/>
              <a:t>- Contradicts Reality: A lifeless idol cannot see, act, or save.</a:t>
            </a:r>
          </a:p>
          <a:p>
            <a:r>
              <a:rPr lang="en-US" dirty="0"/>
              <a:t>- Contradicts Itself: The object of worship is both used for mundane tasks and exalted as a god.</a:t>
            </a:r>
          </a:p>
          <a:p>
            <a:r>
              <a:rPr lang="en-US" dirty="0"/>
              <a:t>- Solution: The worshipper is called to recognize the true God, who alone is worthy of worship and trust.</a:t>
            </a:r>
          </a:p>
          <a:p>
            <a:endParaRPr lang="en-US" dirty="0"/>
          </a:p>
          <a:p>
            <a:r>
              <a:rPr lang="en-US" b="1" dirty="0"/>
              <a:t>This analysis emphasizes the folly of idolatry and the necessity of turning to the one true God, as Isaiah highlights throughout the chapter.</a:t>
            </a:r>
          </a:p>
          <a:p>
            <a:endParaRPr lang="en-US" dirty="0"/>
          </a:p>
        </p:txBody>
      </p:sp>
      <p:sp>
        <p:nvSpPr>
          <p:cNvPr id="4" name="Slide Number Placeholder 3">
            <a:extLst>
              <a:ext uri="{FF2B5EF4-FFF2-40B4-BE49-F238E27FC236}">
                <a16:creationId xmlns:a16="http://schemas.microsoft.com/office/drawing/2014/main" id="{91E7B723-6C95-15DD-C84C-BAA82861315E}"/>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8534853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C0BEE5-5F8D-BB49-3CE8-36277188E7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6A930A-668C-298E-5DE8-2D7479A1E4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22925-305B-3490-2A7D-0A02BBA643E5}"/>
              </a:ext>
            </a:extLst>
          </p:cNvPr>
          <p:cNvSpPr>
            <a:spLocks noGrp="1"/>
          </p:cNvSpPr>
          <p:nvPr>
            <p:ph type="body" idx="1"/>
          </p:nvPr>
        </p:nvSpPr>
        <p:spPr/>
        <p:txBody>
          <a:bodyPr>
            <a:normAutofit fontScale="70000" lnSpcReduction="20000"/>
          </a:bodyPr>
          <a:lstStyle/>
          <a:p>
            <a:endParaRPr lang="en-US" dirty="0"/>
          </a:p>
          <a:p>
            <a:r>
              <a:rPr lang="en-US" dirty="0"/>
              <a:t>The book of Psalms contains many passages that align with the principles Nancy </a:t>
            </a:r>
            <a:r>
              <a:rPr lang="en-US" dirty="0" err="1"/>
              <a:t>Pearcey</a:t>
            </a:r>
            <a:r>
              <a:rPr lang="en-US" dirty="0"/>
              <a:t> outlines for evaluating worldview ideologies. Several psalms encourage discernment, critique of false beliefs, and affirm the supremacy of God’s truth over human philosophies. Here’s how specific Psalms correspond to these principles:</a:t>
            </a:r>
          </a:p>
          <a:p>
            <a:endParaRPr lang="en-US" dirty="0"/>
          </a:p>
          <a:p>
            <a:r>
              <a:rPr lang="en-US" dirty="0"/>
              <a:t>---</a:t>
            </a:r>
          </a:p>
          <a:p>
            <a:endParaRPr lang="en-US" dirty="0"/>
          </a:p>
          <a:p>
            <a:r>
              <a:rPr lang="en-US" dirty="0"/>
              <a:t> 1. Identify the Idol  </a:t>
            </a:r>
          </a:p>
          <a:p>
            <a:r>
              <a:rPr lang="en-US" dirty="0"/>
              <a:t>The Psalms repeatedly expose the futility of idolatry, where people substitute false gods or human constructs for the true God.</a:t>
            </a:r>
          </a:p>
          <a:p>
            <a:endParaRPr lang="en-US" dirty="0"/>
          </a:p>
          <a:p>
            <a:r>
              <a:rPr lang="en-US" dirty="0"/>
              <a:t>- Psalm 115:4-8:</a:t>
            </a:r>
          </a:p>
          <a:p>
            <a:r>
              <a:rPr lang="en-US" dirty="0"/>
              <a:t>   &gt; "But their idols are silver and gold, made by human hands. They have mouths, but cannot speak, eyes, but cannot see... Those who make them will be like them, and so will all who trust in them."</a:t>
            </a:r>
          </a:p>
          <a:p>
            <a:endParaRPr lang="en-US" dirty="0"/>
          </a:p>
          <a:p>
            <a:r>
              <a:rPr lang="en-US" dirty="0"/>
              <a:t>   This psalm identifies the emptiness of idols, whether physical or ideological, showing how misplaced trust in anything other than God leads to ruin.</a:t>
            </a:r>
          </a:p>
          <a:p>
            <a:endParaRPr lang="en-US" dirty="0"/>
          </a:p>
          <a:p>
            <a:r>
              <a:rPr lang="en-US" dirty="0"/>
              <a:t>- Psalm 96:5:</a:t>
            </a:r>
          </a:p>
          <a:p>
            <a:r>
              <a:rPr lang="en-US" dirty="0"/>
              <a:t>   &gt; "For all the gods of the nations are idols, but the LORD made the heavens."</a:t>
            </a:r>
          </a:p>
          <a:p>
            <a:endParaRPr lang="en-US" dirty="0"/>
          </a:p>
          <a:p>
            <a:r>
              <a:rPr lang="en-US" dirty="0"/>
              <a:t>   It contrasts false idols with the true Creator, highlighting the need to evaluate and reject false objects of worship.</a:t>
            </a:r>
          </a:p>
          <a:p>
            <a:endParaRPr lang="en-US" dirty="0"/>
          </a:p>
          <a:p>
            <a:r>
              <a:rPr lang="en-US" dirty="0"/>
              <a:t>------</a:t>
            </a:r>
          </a:p>
          <a:p>
            <a:endParaRPr lang="en-US" dirty="0"/>
          </a:p>
          <a:p>
            <a:r>
              <a:rPr lang="en-US" dirty="0"/>
              <a:t> Conclusion  </a:t>
            </a:r>
          </a:p>
          <a:p>
            <a:r>
              <a:rPr lang="en-US" dirty="0"/>
              <a:t>The Psalms provide a theological and practical framework for evaluating and rejecting false worldviews. They consistently direct attention to God’s supremacy, the reliability of His Word, and the futility of trusting in human constructs. By applying </a:t>
            </a:r>
            <a:r>
              <a:rPr lang="en-US" dirty="0" err="1"/>
              <a:t>Pearcey’s</a:t>
            </a:r>
            <a:r>
              <a:rPr lang="en-US" dirty="0"/>
              <a:t> principles to these psalms, believers can find guidance in discerning truth and standing firm in their faith amidst competing ideologies.</a:t>
            </a:r>
          </a:p>
        </p:txBody>
      </p:sp>
      <p:sp>
        <p:nvSpPr>
          <p:cNvPr id="4" name="Slide Number Placeholder 3">
            <a:extLst>
              <a:ext uri="{FF2B5EF4-FFF2-40B4-BE49-F238E27FC236}">
                <a16:creationId xmlns:a16="http://schemas.microsoft.com/office/drawing/2014/main" id="{603D69B1-8EB9-E2D3-B1D7-967D8B1432D5}"/>
              </a:ext>
            </a:extLst>
          </p:cNvPr>
          <p:cNvSpPr>
            <a:spLocks noGrp="1"/>
          </p:cNvSpPr>
          <p:nvPr>
            <p:ph type="sldNum" sz="quarter" idx="10"/>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2406588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1CF879-BF19-1B25-ED31-E606C385D3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281756-B059-FEBD-FA47-DAA4D7A161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0AA74A-C9D9-2DCB-24F2-F1C7DE1D5C6A}"/>
              </a:ext>
            </a:extLst>
          </p:cNvPr>
          <p:cNvSpPr>
            <a:spLocks noGrp="1"/>
          </p:cNvSpPr>
          <p:nvPr>
            <p:ph type="body" idx="1"/>
          </p:nvPr>
        </p:nvSpPr>
        <p:spPr/>
        <p:txBody>
          <a:bodyPr>
            <a:normAutofit fontScale="92500" lnSpcReduction="20000"/>
          </a:bodyPr>
          <a:lstStyle/>
          <a:p>
            <a:endParaRPr lang="en-US" dirty="0"/>
          </a:p>
          <a:p>
            <a:r>
              <a:rPr lang="en-US" dirty="0"/>
              <a:t>---</a:t>
            </a:r>
          </a:p>
          <a:p>
            <a:endParaRPr lang="en-US" dirty="0"/>
          </a:p>
          <a:p>
            <a:r>
              <a:rPr lang="en-US" dirty="0"/>
              <a:t> 2. Identify the Idol’s Reductionism  </a:t>
            </a:r>
          </a:p>
          <a:p>
            <a:r>
              <a:rPr lang="en-US" dirty="0"/>
              <a:t>Psalms critique any worldview that reduces life to material or finite realities, emphasizing God’s sovereign role as the Creator and Sustainer of all things.</a:t>
            </a:r>
          </a:p>
          <a:p>
            <a:endParaRPr lang="en-US" dirty="0"/>
          </a:p>
          <a:p>
            <a:r>
              <a:rPr lang="en-US" dirty="0"/>
              <a:t>- Psalm 14:1:</a:t>
            </a:r>
          </a:p>
          <a:p>
            <a:r>
              <a:rPr lang="en-US" dirty="0"/>
              <a:t>   &gt; "The fool says in his heart, 'There is no God.' They are corrupt, their deeds are vile; there is no one who does good."</a:t>
            </a:r>
          </a:p>
          <a:p>
            <a:endParaRPr lang="en-US" dirty="0"/>
          </a:p>
          <a:p>
            <a:r>
              <a:rPr lang="en-US" dirty="0"/>
              <a:t>   This psalm critiques atheistic or materialistic worldviews, showing that denying God leads to moral and intellectual corruption.</a:t>
            </a:r>
          </a:p>
          <a:p>
            <a:endParaRPr lang="en-US" dirty="0"/>
          </a:p>
          <a:p>
            <a:r>
              <a:rPr lang="en-US" dirty="0"/>
              <a:t>- Psalm 49:10-12:</a:t>
            </a:r>
          </a:p>
          <a:p>
            <a:r>
              <a:rPr lang="en-US" dirty="0"/>
              <a:t>   &gt; "For all can see that the wise die, that the foolish and the senseless also perish, leaving their wealth to others... People, despite their wealth, do not endure; they are like the beasts that perish."</a:t>
            </a:r>
          </a:p>
          <a:p>
            <a:endParaRPr lang="en-US" dirty="0"/>
          </a:p>
          <a:p>
            <a:r>
              <a:rPr lang="en-US" dirty="0"/>
              <a:t>   It critiques the reduction of human life to wealth or status, exposing the limits of materialistic views.</a:t>
            </a:r>
          </a:p>
          <a:p>
            <a:endParaRPr lang="en-US" dirty="0"/>
          </a:p>
          <a:p>
            <a:r>
              <a:rPr lang="en-US" dirty="0"/>
              <a:t>---</a:t>
            </a:r>
          </a:p>
        </p:txBody>
      </p:sp>
      <p:sp>
        <p:nvSpPr>
          <p:cNvPr id="4" name="Slide Number Placeholder 3">
            <a:extLst>
              <a:ext uri="{FF2B5EF4-FFF2-40B4-BE49-F238E27FC236}">
                <a16:creationId xmlns:a16="http://schemas.microsoft.com/office/drawing/2014/main" id="{6D48FEBF-0467-9BDA-C40F-FD801466B6FE}"/>
              </a:ext>
            </a:extLst>
          </p:cNvPr>
          <p:cNvSpPr>
            <a:spLocks noGrp="1"/>
          </p:cNvSpPr>
          <p:nvPr>
            <p:ph type="sldNum" sz="quarter" idx="10"/>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339596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Righteousness of God vs. </a:t>
            </a:r>
          </a:p>
          <a:p>
            <a:r>
              <a:rPr lang="en-US" sz="2800" dirty="0">
                <a:solidFill>
                  <a:schemeClr val="tx2">
                    <a:lumMod val="60000"/>
                    <a:lumOff val="40000"/>
                  </a:schemeClr>
                </a:solidFill>
              </a:rPr>
              <a:t>The Righteousness of Man</a:t>
            </a: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r>
              <a:rPr lang="en-US" sz="2400" dirty="0">
                <a:solidFill>
                  <a:schemeClr val="tx2">
                    <a:lumMod val="60000"/>
                    <a:lumOff val="40000"/>
                  </a:schemeClr>
                </a:solidFill>
              </a:rPr>
              <a:t>https://tinyurl.com/3hdxbpvy</a:t>
            </a: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F4CFB-7770-52A2-8B5F-870F9835B4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228D7-9DEF-5376-267B-E1F7A515A26E}"/>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Reality</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7AA2B9C5-3D6F-6926-06E5-0F88E4240E1C}"/>
              </a:ext>
            </a:extLst>
          </p:cNvPr>
          <p:cNvSpPr txBox="1"/>
          <p:nvPr/>
        </p:nvSpPr>
        <p:spPr>
          <a:xfrm>
            <a:off x="457200" y="990600"/>
            <a:ext cx="7848600" cy="5570756"/>
          </a:xfrm>
          <a:prstGeom prst="rect">
            <a:avLst/>
          </a:prstGeom>
          <a:noFill/>
        </p:spPr>
        <p:txBody>
          <a:bodyPr wrap="square">
            <a:spAutoFit/>
          </a:bodyPr>
          <a:lstStyle/>
          <a:p>
            <a:r>
              <a:rPr lang="en-US" dirty="0"/>
              <a:t>The Psalms frequently reflect on the reliability of </a:t>
            </a:r>
            <a:r>
              <a:rPr lang="en-US" u="sng" dirty="0"/>
              <a:t>God’s truth</a:t>
            </a:r>
            <a:r>
              <a:rPr lang="en-US" dirty="0"/>
              <a:t> as opposed to </a:t>
            </a:r>
            <a:r>
              <a:rPr lang="en-US" u="sng" dirty="0"/>
              <a:t>human falsehood</a:t>
            </a:r>
            <a:r>
              <a:rPr lang="en-US" dirty="0"/>
              <a:t>.</a:t>
            </a:r>
          </a:p>
          <a:p>
            <a:endParaRPr lang="en-US" dirty="0"/>
          </a:p>
          <a:p>
            <a:r>
              <a:rPr lang="en-US" sz="2000" b="1" i="1" dirty="0"/>
              <a:t>“The heavens declare the glory of God; the skies proclaim the work of his hands. Day after day they pour forth speech; night after night they reveal knowledge.”</a:t>
            </a:r>
            <a:r>
              <a:rPr lang="en-US" sz="2000" b="1" dirty="0"/>
              <a:t>  (Psa. 19:1-4)</a:t>
            </a:r>
          </a:p>
          <a:p>
            <a:endParaRPr lang="en-US" dirty="0"/>
          </a:p>
          <a:p>
            <a:pPr lvl="1"/>
            <a:r>
              <a:rPr lang="en-US" dirty="0"/>
              <a:t>This psalm appeals to natural revelation, affirming that creation itself testifies to God’s existence and challenges any worldview that denies this.</a:t>
            </a:r>
          </a:p>
          <a:p>
            <a:endParaRPr lang="en-US" dirty="0"/>
          </a:p>
          <a:p>
            <a:r>
              <a:rPr lang="en-US" sz="2000" b="1" i="1" dirty="0"/>
              <a:t>“The LORD foils the plans of the nations; he thwarts the purposes of the peoples. But the plans of the LORD stand firm forever, the purposes of his heart through all generations.”  (Psa. 33:10-11)</a:t>
            </a:r>
          </a:p>
          <a:p>
            <a:endParaRPr lang="en-US" dirty="0"/>
          </a:p>
          <a:p>
            <a:pPr lvl="1"/>
            <a:r>
              <a:rPr lang="en-US" dirty="0"/>
              <a:t>This psalm critiques worldviews that place ultimate trust in human schemes or philosophies, showing how they fail when tested against God’s eternal purposes.</a:t>
            </a:r>
          </a:p>
        </p:txBody>
      </p:sp>
    </p:spTree>
    <p:extLst>
      <p:ext uri="{BB962C8B-B14F-4D97-AF65-F5344CB8AC3E}">
        <p14:creationId xmlns:p14="http://schemas.microsoft.com/office/powerpoint/2010/main" val="18340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86F7E-9264-CB91-EDB2-26248A1B3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C38AD-3365-3092-7837-741DC3C7A4F1}"/>
              </a:ext>
            </a:extLst>
          </p:cNvPr>
          <p:cNvSpPr>
            <a:spLocks noGrp="1"/>
          </p:cNvSpPr>
          <p:nvPr>
            <p:ph type="title"/>
          </p:nvPr>
        </p:nvSpPr>
        <p:spPr>
          <a:xfrm>
            <a:off x="305795" y="7088"/>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Test the Idol – Does it </a:t>
            </a:r>
            <a:r>
              <a:rPr lang="en-US" sz="2400" u="sng" dirty="0">
                <a:solidFill>
                  <a:schemeClr val="tx2">
                    <a:lumMod val="60000"/>
                    <a:lumOff val="40000"/>
                  </a:schemeClr>
                </a:solidFill>
              </a:rPr>
              <a:t>Contradict Itself</a:t>
            </a:r>
            <a:r>
              <a:rPr lang="en-US" sz="2400" dirty="0">
                <a:solidFill>
                  <a:schemeClr val="tx2">
                    <a:lumMod val="60000"/>
                    <a:lumOff val="40000"/>
                  </a:schemeClr>
                </a:solidFill>
              </a:rPr>
              <a:t>?</a:t>
            </a:r>
            <a:endParaRPr lang="en-US" sz="2400" i="1" dirty="0">
              <a:solidFill>
                <a:schemeClr val="tx2">
                  <a:lumMod val="60000"/>
                  <a:lumOff val="40000"/>
                </a:schemeClr>
              </a:solidFill>
            </a:endParaRPr>
          </a:p>
        </p:txBody>
      </p:sp>
      <p:sp>
        <p:nvSpPr>
          <p:cNvPr id="6" name="TextBox 5">
            <a:extLst>
              <a:ext uri="{FF2B5EF4-FFF2-40B4-BE49-F238E27FC236}">
                <a16:creationId xmlns:a16="http://schemas.microsoft.com/office/drawing/2014/main" id="{F2381518-278F-504F-2C9F-DA1B2E4CCB6C}"/>
              </a:ext>
            </a:extLst>
          </p:cNvPr>
          <p:cNvSpPr txBox="1"/>
          <p:nvPr/>
        </p:nvSpPr>
        <p:spPr>
          <a:xfrm>
            <a:off x="305795" y="1141658"/>
            <a:ext cx="8365056" cy="5078313"/>
          </a:xfrm>
          <a:prstGeom prst="rect">
            <a:avLst/>
          </a:prstGeom>
          <a:noFill/>
        </p:spPr>
        <p:txBody>
          <a:bodyPr wrap="square">
            <a:spAutoFit/>
          </a:bodyPr>
          <a:lstStyle/>
          <a:p>
            <a:r>
              <a:rPr lang="en-US" dirty="0"/>
              <a:t>The Psalms point out the </a:t>
            </a:r>
            <a:r>
              <a:rPr lang="en-US" u="sng" dirty="0"/>
              <a:t>inherent contradictions</a:t>
            </a:r>
            <a:r>
              <a:rPr lang="en-US" dirty="0"/>
              <a:t> in trusting anything other than God.</a:t>
            </a:r>
          </a:p>
          <a:p>
            <a:endParaRPr lang="en-US" dirty="0"/>
          </a:p>
          <a:p>
            <a:r>
              <a:rPr lang="en-US" b="1" i="1" dirty="0"/>
              <a:t>“Take notice, you senseless ones among the people; you fools, when will you become wise? Does he who fashioned the ear not hear? Does he who formed the eye not see? Does he who disciplines nations not punish? Does he who teaches mankind lack knowledge?”</a:t>
            </a:r>
            <a:r>
              <a:rPr lang="en-US" b="1" dirty="0"/>
              <a:t>  (Psa. 94:8-11)</a:t>
            </a:r>
          </a:p>
          <a:p>
            <a:endParaRPr lang="en-US" dirty="0"/>
          </a:p>
          <a:p>
            <a:pPr lvl="1"/>
            <a:r>
              <a:rPr lang="en-US" dirty="0"/>
              <a:t>This passage critiques those who believe they can act without accountability, pointing out the self-contradiction in denying God’s omniscience while relying on their own limited understanding.</a:t>
            </a:r>
          </a:p>
          <a:p>
            <a:endParaRPr lang="en-US" dirty="0"/>
          </a:p>
          <a:p>
            <a:r>
              <a:rPr lang="en-US" b="1" i="1" dirty="0"/>
              <a:t>“Do not put your trust in princes, in human beings, who cannot save. When their spirit departs, they return to the ground; on that very day their plans come to nothing.”  (Psa. 146:3-4)</a:t>
            </a:r>
          </a:p>
          <a:p>
            <a:endParaRPr lang="en-US" dirty="0"/>
          </a:p>
          <a:p>
            <a:pPr lvl="1"/>
            <a:r>
              <a:rPr lang="en-US" dirty="0"/>
              <a:t>This psalm highlights the inconsistency of relying on human leaders or systems, which ultimately fail and perish.</a:t>
            </a:r>
          </a:p>
        </p:txBody>
      </p:sp>
    </p:spTree>
    <p:extLst>
      <p:ext uri="{BB962C8B-B14F-4D97-AF65-F5344CB8AC3E}">
        <p14:creationId xmlns:p14="http://schemas.microsoft.com/office/powerpoint/2010/main" val="2444481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2F842-0259-F129-D4F9-34C35EF19D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BEBE41-7E24-82F9-44A2-B83CA5877B49}"/>
              </a:ext>
            </a:extLst>
          </p:cNvPr>
          <p:cNvSpPr>
            <a:spLocks noGrp="1"/>
          </p:cNvSpPr>
          <p:nvPr>
            <p:ph type="title"/>
          </p:nvPr>
        </p:nvSpPr>
        <p:spPr>
          <a:xfrm>
            <a:off x="228600" y="7088"/>
            <a:ext cx="8686799"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Replace the Idol: Make the Case for the </a:t>
            </a:r>
            <a:r>
              <a:rPr lang="en-US" sz="2400" u="sng" dirty="0">
                <a:solidFill>
                  <a:schemeClr val="tx2">
                    <a:lumMod val="60000"/>
                    <a:lumOff val="40000"/>
                  </a:schemeClr>
                </a:solidFill>
              </a:rPr>
              <a:t>True God</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E9703C3E-794F-0155-E0C9-70F6CDED3DCE}"/>
              </a:ext>
            </a:extLst>
          </p:cNvPr>
          <p:cNvSpPr txBox="1"/>
          <p:nvPr/>
        </p:nvSpPr>
        <p:spPr>
          <a:xfrm>
            <a:off x="305795" y="1141658"/>
            <a:ext cx="8365056" cy="4801314"/>
          </a:xfrm>
          <a:prstGeom prst="rect">
            <a:avLst/>
          </a:prstGeom>
          <a:noFill/>
        </p:spPr>
        <p:txBody>
          <a:bodyPr wrap="square">
            <a:spAutoFit/>
          </a:bodyPr>
          <a:lstStyle/>
          <a:p>
            <a:r>
              <a:rPr lang="en-US" dirty="0"/>
              <a:t>Many psalms point believers back to God as the </a:t>
            </a:r>
            <a:r>
              <a:rPr lang="en-US" u="sng" dirty="0"/>
              <a:t>ultimate source of truth</a:t>
            </a:r>
            <a:r>
              <a:rPr lang="en-US" dirty="0"/>
              <a:t>, guidance, and salvation.</a:t>
            </a:r>
          </a:p>
          <a:p>
            <a:endParaRPr lang="en-US" dirty="0"/>
          </a:p>
          <a:p>
            <a:r>
              <a:rPr lang="en-US" b="1" i="1" dirty="0"/>
              <a:t>“Blessed is the one who does not walk in step with the wicked or stand in the way that sinners take or sit in the company of mockers, but whose delight is in the law of the LORD, and who meditates on his law day and night.”</a:t>
            </a:r>
            <a:r>
              <a:rPr lang="en-US" b="1" dirty="0"/>
              <a:t>  (Psa. 1:1-2)</a:t>
            </a:r>
          </a:p>
          <a:p>
            <a:endParaRPr lang="en-US" dirty="0"/>
          </a:p>
          <a:p>
            <a:pPr lvl="1"/>
            <a:r>
              <a:rPr lang="en-US" dirty="0"/>
              <a:t>This psalm presents God’s Word as the foundation for evaluating all other beliefs and finding true wisdom and flourishing.</a:t>
            </a:r>
          </a:p>
          <a:p>
            <a:endParaRPr lang="en-US" dirty="0"/>
          </a:p>
          <a:p>
            <a:r>
              <a:rPr lang="en-US" b="1" i="1" dirty="0"/>
              <a:t>“As for God, his way is perfect: The LORD’s word is flawless; he shields all who take refuge in him. For who is God besides the LORD? And who is the Rock except our God?”  (Psa. 18:30-31)</a:t>
            </a:r>
          </a:p>
          <a:p>
            <a:endParaRPr lang="en-US" dirty="0"/>
          </a:p>
          <a:p>
            <a:pPr lvl="1"/>
            <a:r>
              <a:rPr lang="en-US" dirty="0"/>
              <a:t>This psalm declares God’s supremacy and perfection, inviting people to reject false idols and build their lives on the firm foundation of God’s truth.</a:t>
            </a:r>
          </a:p>
        </p:txBody>
      </p:sp>
    </p:spTree>
    <p:extLst>
      <p:ext uri="{BB962C8B-B14F-4D97-AF65-F5344CB8AC3E}">
        <p14:creationId xmlns:p14="http://schemas.microsoft.com/office/powerpoint/2010/main" val="3121997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dirty="0">
                <a:latin typeface="+mn-lt"/>
              </a:rPr>
              <a:t>The Truth Project – Focus on the Family (https://tinyurl.com/57ua3m5f)</a:t>
            </a:r>
          </a:p>
          <a:p>
            <a:r>
              <a:rPr lang="en-US" dirty="0">
                <a:latin typeface="+mn-lt"/>
              </a:rPr>
              <a:t>How then should we live? – Francis Shaefer (https://tinyurl.com/3fc6uzbx)</a:t>
            </a:r>
          </a:p>
          <a:p>
            <a:r>
              <a:rPr lang="en-US" dirty="0">
                <a:latin typeface="+mn-lt"/>
              </a:rPr>
              <a:t>World View Academy – Bill Jack (https://tinyurl.com/29ctus8n)</a:t>
            </a:r>
          </a:p>
          <a:p>
            <a:r>
              <a:rPr lang="en-US" dirty="0">
                <a:latin typeface="+mn-lt"/>
              </a:rPr>
              <a:t>Finding Truth – Nancy </a:t>
            </a:r>
            <a:r>
              <a:rPr lang="en-US" dirty="0" err="1">
                <a:latin typeface="+mn-lt"/>
              </a:rPr>
              <a:t>Pearcey</a:t>
            </a:r>
            <a:r>
              <a:rPr lang="en-US" dirty="0">
                <a:latin typeface="+mn-lt"/>
              </a:rPr>
              <a:t> (https://a.co/d/6ajy38l)</a:t>
            </a:r>
          </a:p>
          <a:p>
            <a:r>
              <a:rPr lang="en-US" dirty="0">
                <a:latin typeface="+mn-lt"/>
              </a:rPr>
              <a:t>The First Apology of Justin Martyr (https://tinyurl.com/3t979suz)</a:t>
            </a:r>
          </a:p>
          <a:p>
            <a:r>
              <a:rPr lang="en-US" b="1" dirty="0">
                <a:latin typeface="+mn-lt"/>
              </a:rPr>
              <a:t>Seven men who rule the world from the grave </a:t>
            </a:r>
            <a:r>
              <a:rPr lang="en-US" dirty="0">
                <a:latin typeface="+mn-lt"/>
              </a:rPr>
              <a:t>– David Breese (https://a.co/d/aEv4vZV)</a:t>
            </a:r>
          </a:p>
        </p:txBody>
      </p:sp>
    </p:spTree>
    <p:extLst>
      <p:ext uri="{BB962C8B-B14F-4D97-AF65-F5344CB8AC3E}">
        <p14:creationId xmlns:p14="http://schemas.microsoft.com/office/powerpoint/2010/main" val="12009205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45A369-4CA8-4AF7-73E2-B67ED2C00B04}"/>
              </a:ext>
            </a:extLst>
          </p:cNvPr>
          <p:cNvSpPr>
            <a:spLocks noGrp="1"/>
          </p:cNvSpPr>
          <p:nvPr>
            <p:ph type="title"/>
          </p:nvPr>
        </p:nvSpPr>
        <p:spPr>
          <a:xfrm>
            <a:off x="228600" y="7088"/>
            <a:ext cx="8686799" cy="914400"/>
          </a:xfrm>
        </p:spPr>
        <p:txBody>
          <a:bodyPr>
            <a:normAutofit fontScale="90000"/>
          </a:bodyPr>
          <a:lstStyle/>
          <a:p>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9CD77D9-66ED-8372-BA3A-EB37D7B1DD3D}"/>
              </a:ext>
            </a:extLst>
          </p:cNvPr>
          <p:cNvSpPr txBox="1"/>
          <p:nvPr/>
        </p:nvSpPr>
        <p:spPr>
          <a:xfrm>
            <a:off x="228600" y="990600"/>
            <a:ext cx="8365056" cy="5940088"/>
          </a:xfrm>
          <a:prstGeom prst="rect">
            <a:avLst/>
          </a:prstGeom>
          <a:noFill/>
        </p:spPr>
        <p:txBody>
          <a:bodyPr wrap="square">
            <a:spAutoFit/>
          </a:bodyPr>
          <a:lstStyle/>
          <a:p>
            <a:r>
              <a:rPr lang="en-US" sz="2000" b="1" dirty="0"/>
              <a:t>Charles Darwin (1809–1882) – Theory of Evolution</a:t>
            </a:r>
            <a:r>
              <a:rPr lang="en-US" sz="2000" dirty="0"/>
              <a:t>  </a:t>
            </a:r>
          </a:p>
          <a:p>
            <a:r>
              <a:rPr lang="en-US" sz="2000" dirty="0"/>
              <a:t>   - Core Idea: Darwin’s theory of natural selection and evolution challenged the biblical account of creation, suggesting that life developed through random processes over millions of years.</a:t>
            </a:r>
          </a:p>
          <a:p>
            <a:r>
              <a:rPr lang="en-US" sz="2000" dirty="0"/>
              <a:t>   - Persistence: The theory of evolution has deeply influenced science, education, and secular thought. It underpins modern biology and has contributed to the decline of biblical literalism and the rise of atheism or agnosticism.</a:t>
            </a:r>
          </a:p>
          <a:p>
            <a:endParaRPr lang="en-US" sz="2000" dirty="0"/>
          </a:p>
          <a:p>
            <a:r>
              <a:rPr lang="en-US" sz="2000" b="1" dirty="0"/>
              <a:t>Karl Marx (1818–1883) – Communism and Marxism</a:t>
            </a:r>
            <a:r>
              <a:rPr lang="en-US" sz="2000" dirty="0"/>
              <a:t>  </a:t>
            </a:r>
          </a:p>
          <a:p>
            <a:r>
              <a:rPr lang="en-US" sz="2000" dirty="0"/>
              <a:t>   - Core Idea: Marx’s philosophy of dialectical materialism argued that class struggle is the driving force of history, advocating for the overthrow of capitalist systems and the establishment of a classless, communist society.</a:t>
            </a:r>
          </a:p>
          <a:p>
            <a:r>
              <a:rPr lang="en-US" sz="2000" dirty="0"/>
              <a:t>   - Persistence: Marxist ideologies have influenced socialist and communist movements worldwide, including revolutions in Russia, China, and other nations. Marx’s ideas persist in academic, political, and social justice movements, often framed as critiques of capitalism and economic inequality.</a:t>
            </a:r>
          </a:p>
        </p:txBody>
      </p:sp>
    </p:spTree>
    <p:extLst>
      <p:ext uri="{BB962C8B-B14F-4D97-AF65-F5344CB8AC3E}">
        <p14:creationId xmlns:p14="http://schemas.microsoft.com/office/powerpoint/2010/main" val="1632951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504A-1F34-C848-9172-0F68B0F0CE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8AC8401-9E88-E3C5-D74D-D96BD9511F4F}"/>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2829952F-B1AB-CAA9-84D0-D1498B84069C}"/>
              </a:ext>
            </a:extLst>
          </p:cNvPr>
          <p:cNvSpPr txBox="1"/>
          <p:nvPr/>
        </p:nvSpPr>
        <p:spPr>
          <a:xfrm>
            <a:off x="228600" y="1066800"/>
            <a:ext cx="8365056" cy="5632311"/>
          </a:xfrm>
          <a:prstGeom prst="rect">
            <a:avLst/>
          </a:prstGeom>
          <a:noFill/>
        </p:spPr>
        <p:txBody>
          <a:bodyPr wrap="square">
            <a:spAutoFit/>
          </a:bodyPr>
          <a:lstStyle/>
          <a:p>
            <a:r>
              <a:rPr lang="en-US" sz="2000" b="1" dirty="0"/>
              <a:t>Julius Wellhausen (1844–1918) – Higher Criticism  </a:t>
            </a:r>
          </a:p>
          <a:p>
            <a:r>
              <a:rPr lang="en-US" sz="2000" dirty="0"/>
              <a:t>   - Core Idea: Wellhausen promoted the documentary hypothesis, which questioned the divine inspiration and traditional authorship of the Bible, particularly the Pentateuch.</a:t>
            </a:r>
          </a:p>
          <a:p>
            <a:r>
              <a:rPr lang="en-US" sz="2000" dirty="0"/>
              <a:t>   - Persistence: His critical approach has influenced modern theology and biblical studies, leading many to view the Bible as a human document rather than divinely inspired, which has contributed to the erosion of scriptural authority in some religious circles.</a:t>
            </a:r>
          </a:p>
          <a:p>
            <a:endParaRPr lang="en-US" sz="2000" dirty="0"/>
          </a:p>
          <a:p>
            <a:r>
              <a:rPr lang="en-US" sz="2000" b="1" dirty="0"/>
              <a:t>Sigmund Freud (1856–1939) – Psychoanalysis  </a:t>
            </a:r>
          </a:p>
          <a:p>
            <a:r>
              <a:rPr lang="en-US" sz="2000" dirty="0"/>
              <a:t>   - Core Idea: Freud developed theories about the unconscious mind, emphasizing the role of sexual and aggressive drives in human behavior. He also viewed religion as an illusion stemming from psychological needs.</a:t>
            </a:r>
          </a:p>
          <a:p>
            <a:r>
              <a:rPr lang="en-US" sz="2000" dirty="0"/>
              <a:t>   - Persistence: Freud’s ideas shaped modern psychology, psychiatry, and popular culture. His views on religion contributed to the secularization of thought, and his focus on self and personal fulfillment is a hallmark of modern individualism.</a:t>
            </a:r>
          </a:p>
        </p:txBody>
      </p:sp>
    </p:spTree>
    <p:extLst>
      <p:ext uri="{BB962C8B-B14F-4D97-AF65-F5344CB8AC3E}">
        <p14:creationId xmlns:p14="http://schemas.microsoft.com/office/powerpoint/2010/main" val="69056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charRg st="489" end="534"/>
                                            </p:txEl>
                                          </p:spTgt>
                                        </p:tgtEl>
                                        <p:attrNameLst>
                                          <p:attrName>style.visibility</p:attrName>
                                        </p:attrNameLst>
                                      </p:cBhvr>
                                      <p:to>
                                        <p:strVal val="visible"/>
                                      </p:to>
                                    </p:set>
                                    <p:animEffect transition="in" filter="fade">
                                      <p:cBhvr>
                                        <p:cTn id="24" dur="1000"/>
                                        <p:tgtEl>
                                          <p:spTgt spid="5">
                                            <p:txEl>
                                              <p:charRg st="489" end="534"/>
                                            </p:txEl>
                                          </p:spTgt>
                                        </p:tgtEl>
                                      </p:cBhvr>
                                    </p:animEffect>
                                    <p:anim calcmode="lin" valueType="num">
                                      <p:cBhvr>
                                        <p:cTn id="25" dur="1000" fill="hold"/>
                                        <p:tgtEl>
                                          <p:spTgt spid="5">
                                            <p:txEl>
                                              <p:charRg st="489" end="53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charRg st="489" end="53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charRg st="534" end="749"/>
                                            </p:txEl>
                                          </p:spTgt>
                                        </p:tgtEl>
                                        <p:attrNameLst>
                                          <p:attrName>style.visibility</p:attrName>
                                        </p:attrNameLst>
                                      </p:cBhvr>
                                      <p:to>
                                        <p:strVal val="visible"/>
                                      </p:to>
                                    </p:set>
                                    <p:animEffect transition="in" filter="fade">
                                      <p:cBhvr>
                                        <p:cTn id="29" dur="1000"/>
                                        <p:tgtEl>
                                          <p:spTgt spid="5">
                                            <p:txEl>
                                              <p:charRg st="534" end="749"/>
                                            </p:txEl>
                                          </p:spTgt>
                                        </p:tgtEl>
                                      </p:cBhvr>
                                    </p:animEffect>
                                    <p:anim calcmode="lin" valueType="num">
                                      <p:cBhvr>
                                        <p:cTn id="30" dur="1000" fill="hold"/>
                                        <p:tgtEl>
                                          <p:spTgt spid="5">
                                            <p:txEl>
                                              <p:charRg st="534" end="749"/>
                                            </p:txEl>
                                          </p:spTgt>
                                        </p:tgtEl>
                                        <p:attrNameLst>
                                          <p:attrName>ppt_x</p:attrName>
                                        </p:attrNameLst>
                                      </p:cBhvr>
                                      <p:tavLst>
                                        <p:tav tm="0">
                                          <p:val>
                                            <p:strVal val="#ppt_x"/>
                                          </p:val>
                                        </p:tav>
                                        <p:tav tm="100000">
                                          <p:val>
                                            <p:strVal val="#ppt_x"/>
                                          </p:val>
                                        </p:tav>
                                      </p:tavLst>
                                    </p:anim>
                                    <p:anim calcmode="lin" valueType="num">
                                      <p:cBhvr>
                                        <p:cTn id="31" dur="1000" fill="hold"/>
                                        <p:tgtEl>
                                          <p:spTgt spid="5">
                                            <p:txEl>
                                              <p:charRg st="534" end="749"/>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charRg st="749" end="994"/>
                                            </p:txEl>
                                          </p:spTgt>
                                        </p:tgtEl>
                                        <p:attrNameLst>
                                          <p:attrName>style.visibility</p:attrName>
                                        </p:attrNameLst>
                                      </p:cBhvr>
                                      <p:to>
                                        <p:strVal val="visible"/>
                                      </p:to>
                                    </p:set>
                                    <p:animEffect transition="in" filter="fade">
                                      <p:cBhvr>
                                        <p:cTn id="34" dur="1000"/>
                                        <p:tgtEl>
                                          <p:spTgt spid="5">
                                            <p:txEl>
                                              <p:charRg st="749" end="994"/>
                                            </p:txEl>
                                          </p:spTgt>
                                        </p:tgtEl>
                                      </p:cBhvr>
                                    </p:animEffect>
                                    <p:anim calcmode="lin" valueType="num">
                                      <p:cBhvr>
                                        <p:cTn id="35" dur="1000" fill="hold"/>
                                        <p:tgtEl>
                                          <p:spTgt spid="5">
                                            <p:txEl>
                                              <p:charRg st="749" end="994"/>
                                            </p:txEl>
                                          </p:spTgt>
                                        </p:tgtEl>
                                        <p:attrNameLst>
                                          <p:attrName>ppt_x</p:attrName>
                                        </p:attrNameLst>
                                      </p:cBhvr>
                                      <p:tavLst>
                                        <p:tav tm="0">
                                          <p:val>
                                            <p:strVal val="#ppt_x"/>
                                          </p:val>
                                        </p:tav>
                                        <p:tav tm="100000">
                                          <p:val>
                                            <p:strVal val="#ppt_x"/>
                                          </p:val>
                                        </p:tav>
                                      </p:tavLst>
                                    </p:anim>
                                    <p:anim calcmode="lin" valueType="num">
                                      <p:cBhvr>
                                        <p:cTn id="36" dur="1000" fill="hold"/>
                                        <p:tgtEl>
                                          <p:spTgt spid="5">
                                            <p:txEl>
                                              <p:charRg st="749" end="99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7BDDD-F22B-8467-B783-8310629646C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96675C-9608-0B5B-3F78-7674950F0170}"/>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6467786B-E726-3F5E-71BE-DEAFC7CBFF36}"/>
              </a:ext>
            </a:extLst>
          </p:cNvPr>
          <p:cNvSpPr txBox="1"/>
          <p:nvPr/>
        </p:nvSpPr>
        <p:spPr>
          <a:xfrm>
            <a:off x="228600" y="1066800"/>
            <a:ext cx="8365056" cy="5632311"/>
          </a:xfrm>
          <a:prstGeom prst="rect">
            <a:avLst/>
          </a:prstGeom>
          <a:noFill/>
        </p:spPr>
        <p:txBody>
          <a:bodyPr wrap="square">
            <a:spAutoFit/>
          </a:bodyPr>
          <a:lstStyle/>
          <a:p>
            <a:r>
              <a:rPr lang="en-US" sz="2000" b="1" dirty="0">
                <a:latin typeface="+mn-lt"/>
              </a:rPr>
              <a:t>John Dewey (1859–1952) – Progressive Education</a:t>
            </a:r>
            <a:r>
              <a:rPr lang="en-US" sz="2000" dirty="0">
                <a:latin typeface="+mn-lt"/>
              </a:rPr>
              <a:t>  </a:t>
            </a:r>
          </a:p>
          <a:p>
            <a:r>
              <a:rPr lang="en-US" sz="2000" dirty="0">
                <a:latin typeface="+mn-lt"/>
              </a:rPr>
              <a:t>   - Core Idea: Dewey was a major proponent of pragmatism and progressive education, emphasizing experiential learning over rote memorization and promoting a secular, humanistic approach to education.</a:t>
            </a:r>
          </a:p>
          <a:p>
            <a:r>
              <a:rPr lang="en-US" sz="2000" dirty="0">
                <a:latin typeface="+mn-lt"/>
              </a:rPr>
              <a:t>   - Persistence: Dewey’s educational philosophy underpins much of modern education, promoting critical thinking and relativism while sidelining religious and moral absolutes. His influence has led to a focus on social change and personal development in schools.</a:t>
            </a:r>
          </a:p>
          <a:p>
            <a:endParaRPr lang="en-US" sz="2000" dirty="0"/>
          </a:p>
          <a:p>
            <a:r>
              <a:rPr lang="en-US" sz="2000" b="1" dirty="0">
                <a:latin typeface="+mn-lt"/>
              </a:rPr>
              <a:t>John Maynard Keynes (1883–1946) – Keynesian Economics</a:t>
            </a:r>
            <a:r>
              <a:rPr lang="en-US" sz="2000" dirty="0">
                <a:latin typeface="+mn-lt"/>
              </a:rPr>
              <a:t>  </a:t>
            </a:r>
          </a:p>
          <a:p>
            <a:r>
              <a:rPr lang="en-US" sz="2000" dirty="0">
                <a:latin typeface="+mn-lt"/>
              </a:rPr>
              <a:t>   - Core Idea: Keynes argued for government intervention in the economy through fiscal and monetary policies to mitigate economic downturns and stimulate growth.</a:t>
            </a:r>
          </a:p>
          <a:p>
            <a:r>
              <a:rPr lang="en-US" sz="2000" dirty="0">
                <a:latin typeface="+mn-lt"/>
              </a:rPr>
              <a:t>   - Persistence: Keynesian economics remains influential in modern economic policy. Governments worldwide use deficit spending and central banking practices to manage economies, especially during recessions.</a:t>
            </a:r>
          </a:p>
        </p:txBody>
      </p:sp>
    </p:spTree>
    <p:extLst>
      <p:ext uri="{BB962C8B-B14F-4D97-AF65-F5344CB8AC3E}">
        <p14:creationId xmlns:p14="http://schemas.microsoft.com/office/powerpoint/2010/main" val="214890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5">
                                            <p:txEl>
                                              <p:pRg st="4" end="4"/>
                                            </p:txEl>
                                          </p:spTgt>
                                        </p:tgtEl>
                                        <p:attrNameLst>
                                          <p:attrName>style.visibility</p:attrName>
                                        </p:attrNameLst>
                                      </p:cBhvr>
                                      <p:to>
                                        <p:strVal val="visible"/>
                                      </p:to>
                                    </p:set>
                                    <p:animEffect transition="in" filter="fade">
                                      <p:cBhvr>
                                        <p:cTn id="24" dur="1000"/>
                                        <p:tgtEl>
                                          <p:spTgt spid="5">
                                            <p:txEl>
                                              <p:pRg st="4" end="4"/>
                                            </p:txEl>
                                          </p:spTgt>
                                        </p:tgtEl>
                                      </p:cBhvr>
                                    </p:animEffect>
                                    <p:anim calcmode="lin" valueType="num">
                                      <p:cBhvr>
                                        <p:cTn id="25"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5">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5">
                                            <p:txEl>
                                              <p:pRg st="5" end="5"/>
                                            </p:txEl>
                                          </p:spTgt>
                                        </p:tgtEl>
                                        <p:attrNameLst>
                                          <p:attrName>style.visibility</p:attrName>
                                        </p:attrNameLst>
                                      </p:cBhvr>
                                      <p:to>
                                        <p:strVal val="visible"/>
                                      </p:to>
                                    </p:set>
                                    <p:animEffect transition="in" filter="fade">
                                      <p:cBhvr>
                                        <p:cTn id="29" dur="1000"/>
                                        <p:tgtEl>
                                          <p:spTgt spid="5">
                                            <p:txEl>
                                              <p:pRg st="5" end="5"/>
                                            </p:txEl>
                                          </p:spTgt>
                                        </p:tgtEl>
                                      </p:cBhvr>
                                    </p:animEffect>
                                    <p:anim calcmode="lin" valueType="num">
                                      <p:cBhvr>
                                        <p:cTn id="30" dur="1000" fill="hold"/>
                                        <p:tgtEl>
                                          <p:spTgt spid="5">
                                            <p:txEl>
                                              <p:pRg st="5" end="5"/>
                                            </p:txEl>
                                          </p:spTgt>
                                        </p:tgtEl>
                                        <p:attrNameLst>
                                          <p:attrName>ppt_x</p:attrName>
                                        </p:attrNameLst>
                                      </p:cBhvr>
                                      <p:tavLst>
                                        <p:tav tm="0">
                                          <p:val>
                                            <p:strVal val="#ppt_x"/>
                                          </p:val>
                                        </p:tav>
                                        <p:tav tm="100000">
                                          <p:val>
                                            <p:strVal val="#ppt_x"/>
                                          </p:val>
                                        </p:tav>
                                      </p:tavLst>
                                    </p:anim>
                                    <p:anim calcmode="lin" valueType="num">
                                      <p:cBhvr>
                                        <p:cTn id="31" dur="1000" fill="hold"/>
                                        <p:tgtEl>
                                          <p:spTgt spid="5">
                                            <p:txEl>
                                              <p:pRg st="5" end="5"/>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5">
                                            <p:txEl>
                                              <p:pRg st="6" end="6"/>
                                            </p:txEl>
                                          </p:spTgt>
                                        </p:tgtEl>
                                        <p:attrNameLst>
                                          <p:attrName>style.visibility</p:attrName>
                                        </p:attrNameLst>
                                      </p:cBhvr>
                                      <p:to>
                                        <p:strVal val="visible"/>
                                      </p:to>
                                    </p:set>
                                    <p:animEffect transition="in" filter="fade">
                                      <p:cBhvr>
                                        <p:cTn id="34" dur="1000"/>
                                        <p:tgtEl>
                                          <p:spTgt spid="5">
                                            <p:txEl>
                                              <p:pRg st="6" end="6"/>
                                            </p:txEl>
                                          </p:spTgt>
                                        </p:tgtEl>
                                      </p:cBhvr>
                                    </p:animEffect>
                                    <p:anim calcmode="lin" valueType="num">
                                      <p:cBhvr>
                                        <p:cTn id="35"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6"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3CDE3-5120-58FE-5B9A-C8F23D4E1D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BA3C7CE-E542-6150-A1BF-49353119D1F5}"/>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Ideologies of Seven Men in Retrospect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8E1B99F9-302E-5FE4-36A6-FD7A89328078}"/>
              </a:ext>
            </a:extLst>
          </p:cNvPr>
          <p:cNvSpPr txBox="1"/>
          <p:nvPr/>
        </p:nvSpPr>
        <p:spPr>
          <a:xfrm>
            <a:off x="228600" y="1182231"/>
            <a:ext cx="8365056" cy="2246769"/>
          </a:xfrm>
          <a:prstGeom prst="rect">
            <a:avLst/>
          </a:prstGeom>
          <a:noFill/>
        </p:spPr>
        <p:txBody>
          <a:bodyPr wrap="square">
            <a:spAutoFit/>
          </a:bodyPr>
          <a:lstStyle/>
          <a:p>
            <a:r>
              <a:rPr lang="en-US" sz="2000" b="1" dirty="0" err="1">
                <a:latin typeface="+mn-lt"/>
              </a:rPr>
              <a:t>Søren</a:t>
            </a:r>
            <a:r>
              <a:rPr lang="en-US" sz="2000" b="1" dirty="0">
                <a:latin typeface="+mn-lt"/>
              </a:rPr>
              <a:t> Kierkegaard (1813–1855) – Existentialism and Subjectivism</a:t>
            </a:r>
            <a:r>
              <a:rPr lang="en-US" sz="2000" dirty="0">
                <a:latin typeface="+mn-lt"/>
              </a:rPr>
              <a:t>  </a:t>
            </a:r>
          </a:p>
          <a:p>
            <a:r>
              <a:rPr lang="en-US" sz="2000" dirty="0">
                <a:latin typeface="+mn-lt"/>
              </a:rPr>
              <a:t>   - Core Idea: Kierkegaard emphasized individual experience, subjectivity, and the "leap of faith" in religious belief, laying groundwork for existentialist thought.</a:t>
            </a:r>
          </a:p>
          <a:p>
            <a:r>
              <a:rPr lang="en-US" sz="2000" dirty="0">
                <a:latin typeface="+mn-lt"/>
              </a:rPr>
              <a:t>   - Persistence: His ideas have influenced existentialist philosophers like Sartre and Heidegger, shaping modern thought on individualism, personal freedom, and the subjective nature of truth.</a:t>
            </a:r>
          </a:p>
        </p:txBody>
      </p:sp>
    </p:spTree>
    <p:extLst>
      <p:ext uri="{BB962C8B-B14F-4D97-AF65-F5344CB8AC3E}">
        <p14:creationId xmlns:p14="http://schemas.microsoft.com/office/powerpoint/2010/main" val="428823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1000"/>
                                        <p:tgtEl>
                                          <p:spTgt spid="5">
                                            <p:txEl>
                                              <p:pRg st="1" end="1"/>
                                            </p:txEl>
                                          </p:spTgt>
                                        </p:tgtEl>
                                      </p:cBhvr>
                                    </p:animEffect>
                                    <p:anim calcmode="lin" valueType="num">
                                      <p:cBhvr>
                                        <p:cTn id="13" dur="1000" fill="hold"/>
                                        <p:tgtEl>
                                          <p:spTgt spid="5">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5">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1000"/>
                                        <p:tgtEl>
                                          <p:spTgt spid="5">
                                            <p:txEl>
                                              <p:pRg st="2" end="2"/>
                                            </p:txEl>
                                          </p:spTgt>
                                        </p:tgtEl>
                                      </p:cBhvr>
                                    </p:animEffect>
                                    <p:anim calcmode="lin" valueType="num">
                                      <p:cBhvr>
                                        <p:cTn id="18"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4ECD3-2181-A608-6173-F36125E822B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5C23C7F-A402-98BD-6828-C3E0F58F7FA6}"/>
              </a:ext>
            </a:extLst>
          </p:cNvPr>
          <p:cNvSpPr>
            <a:spLocks noGrp="1"/>
          </p:cNvSpPr>
          <p:nvPr>
            <p:ph type="title"/>
          </p:nvPr>
        </p:nvSpPr>
        <p:spPr>
          <a:xfrm>
            <a:off x="228600" y="7088"/>
            <a:ext cx="8686799" cy="914400"/>
          </a:xfrm>
        </p:spPr>
        <p:txBody>
          <a:bodyPr>
            <a:normAutofit fontScale="90000"/>
          </a:bodyPr>
          <a:lstStyle/>
          <a:p>
            <a:pPr algn="l"/>
            <a:r>
              <a:rPr lang="en-US" sz="3600" dirty="0"/>
              <a:t>Righteousness of Man in Modern Times</a:t>
            </a:r>
            <a:br>
              <a:rPr lang="en-US" sz="3600" dirty="0"/>
            </a:br>
            <a:r>
              <a:rPr lang="en-US" sz="2400" dirty="0">
                <a:solidFill>
                  <a:schemeClr val="tx2">
                    <a:lumMod val="60000"/>
                    <a:lumOff val="40000"/>
                  </a:schemeClr>
                </a:solidFill>
              </a:rPr>
              <a:t>How these Ideologies Persist</a:t>
            </a:r>
            <a:endParaRPr lang="en-US" sz="2400" i="1" u="sng" dirty="0">
              <a:solidFill>
                <a:schemeClr val="tx2">
                  <a:lumMod val="60000"/>
                  <a:lumOff val="40000"/>
                </a:schemeClr>
              </a:solidFill>
            </a:endParaRPr>
          </a:p>
        </p:txBody>
      </p:sp>
      <p:sp>
        <p:nvSpPr>
          <p:cNvPr id="5" name="TextBox 4">
            <a:extLst>
              <a:ext uri="{FF2B5EF4-FFF2-40B4-BE49-F238E27FC236}">
                <a16:creationId xmlns:a16="http://schemas.microsoft.com/office/drawing/2014/main" id="{401976A1-A242-8C05-A31A-EDE5C2D81D9B}"/>
              </a:ext>
            </a:extLst>
          </p:cNvPr>
          <p:cNvSpPr txBox="1"/>
          <p:nvPr/>
        </p:nvSpPr>
        <p:spPr>
          <a:xfrm>
            <a:off x="228600" y="1066800"/>
            <a:ext cx="8365056" cy="5016758"/>
          </a:xfrm>
          <a:prstGeom prst="rect">
            <a:avLst/>
          </a:prstGeom>
          <a:noFill/>
        </p:spPr>
        <p:txBody>
          <a:bodyPr wrap="square">
            <a:spAutoFit/>
          </a:bodyPr>
          <a:lstStyle/>
          <a:p>
            <a:r>
              <a:rPr lang="en-US" sz="2000" b="1" dirty="0">
                <a:latin typeface="+mn-lt"/>
              </a:rPr>
              <a:t>Education</a:t>
            </a:r>
            <a:r>
              <a:rPr lang="en-US" sz="2000" dirty="0">
                <a:latin typeface="+mn-lt"/>
              </a:rPr>
              <a:t>: Darwin’s and Dewey’s ideas dominate modern scientific and educational frameworks, steering them away from religious or traditional worldviews.</a:t>
            </a:r>
          </a:p>
          <a:p>
            <a:endParaRPr lang="en-US" sz="2000" dirty="0">
              <a:latin typeface="+mn-lt"/>
            </a:endParaRPr>
          </a:p>
          <a:p>
            <a:r>
              <a:rPr lang="en-US" sz="2000" b="1" dirty="0">
                <a:latin typeface="+mn-lt"/>
              </a:rPr>
              <a:t>Politics and Economics</a:t>
            </a:r>
            <a:r>
              <a:rPr lang="en-US" sz="2000" dirty="0">
                <a:latin typeface="+mn-lt"/>
              </a:rPr>
              <a:t>: Marx and Keynes have shaped political and economic systems, influencing debates on capitalism, socialism, and government intervention.</a:t>
            </a:r>
          </a:p>
          <a:p>
            <a:endParaRPr lang="en-US" sz="2000" dirty="0">
              <a:latin typeface="+mn-lt"/>
            </a:endParaRPr>
          </a:p>
          <a:p>
            <a:r>
              <a:rPr lang="en-US" sz="2000" b="1" dirty="0">
                <a:latin typeface="+mn-lt"/>
              </a:rPr>
              <a:t>Religion and Philosophy</a:t>
            </a:r>
            <a:r>
              <a:rPr lang="en-US" sz="2000" dirty="0">
                <a:latin typeface="+mn-lt"/>
              </a:rPr>
              <a:t>: Wellhausen, Freud, and Kierkegaard have shifted religious and philosophical paradigms, encouraging skepticism of religious authority, focus on the self, and subjective interpretations of truth.</a:t>
            </a:r>
          </a:p>
          <a:p>
            <a:endParaRPr lang="en-US" sz="2000" dirty="0">
              <a:latin typeface="+mn-lt"/>
            </a:endParaRPr>
          </a:p>
          <a:p>
            <a:r>
              <a:rPr lang="en-US" sz="2000" b="1" dirty="0">
                <a:latin typeface="+mn-lt"/>
              </a:rPr>
              <a:t>Culture and Society</a:t>
            </a:r>
            <a:r>
              <a:rPr lang="en-US" sz="2000" dirty="0">
                <a:latin typeface="+mn-lt"/>
              </a:rPr>
              <a:t>: These men’s ideas collectively contribute to a secular worldview that often challenges traditional Christian values, promoting relativism, humanism, and materialism.</a:t>
            </a:r>
          </a:p>
        </p:txBody>
      </p:sp>
    </p:spTree>
    <p:extLst>
      <p:ext uri="{BB962C8B-B14F-4D97-AF65-F5344CB8AC3E}">
        <p14:creationId xmlns:p14="http://schemas.microsoft.com/office/powerpoint/2010/main" val="1387545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7959D29-1839-FD9F-937E-46E2CA5AA1C1}"/>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CD3476F-9422-3168-5526-940F9E89D368}"/>
              </a:ext>
            </a:extLst>
          </p:cNvPr>
          <p:cNvSpPr txBox="1"/>
          <p:nvPr/>
        </p:nvSpPr>
        <p:spPr>
          <a:xfrm>
            <a:off x="228600" y="990600"/>
            <a:ext cx="8610598" cy="5016758"/>
          </a:xfrm>
          <a:prstGeom prst="rect">
            <a:avLst/>
          </a:prstGeom>
          <a:noFill/>
        </p:spPr>
        <p:txBody>
          <a:bodyPr wrap="square">
            <a:spAutoFit/>
          </a:bodyPr>
          <a:lstStyle/>
          <a:p>
            <a:r>
              <a:rPr lang="en-US" sz="1600" b="1" dirty="0">
                <a:latin typeface="+mn-lt"/>
              </a:rPr>
              <a:t>Charles Darwin (Evolution): </a:t>
            </a:r>
            <a:r>
              <a:rPr lang="en-US" sz="1600" dirty="0">
                <a:latin typeface="+mn-lt"/>
              </a:rPr>
              <a:t>The idol is natural processes—the belief that nature operates entirely on its own without divine intervention.</a:t>
            </a:r>
          </a:p>
          <a:p>
            <a:endParaRPr lang="en-US" sz="1600" dirty="0">
              <a:latin typeface="+mn-lt"/>
            </a:endParaRPr>
          </a:p>
          <a:p>
            <a:r>
              <a:rPr lang="en-US" sz="1600" b="1" dirty="0">
                <a:latin typeface="+mn-lt"/>
              </a:rPr>
              <a:t>Karl Marx (Communism): </a:t>
            </a:r>
            <a:r>
              <a:rPr lang="en-US" sz="1600" dirty="0">
                <a:latin typeface="+mn-lt"/>
              </a:rPr>
              <a:t>The idol is materialism and class struggle—the idea that material conditions and economic systems explain all human history and behavior.</a:t>
            </a:r>
          </a:p>
          <a:p>
            <a:endParaRPr lang="en-US" sz="1600" dirty="0">
              <a:latin typeface="+mn-lt"/>
            </a:endParaRPr>
          </a:p>
          <a:p>
            <a:r>
              <a:rPr lang="en-US" sz="1600" b="1" dirty="0">
                <a:latin typeface="+mn-lt"/>
              </a:rPr>
              <a:t>Julius Wellhausen (Higher Criticism): </a:t>
            </a:r>
            <a:r>
              <a:rPr lang="en-US" sz="1600" dirty="0">
                <a:latin typeface="+mn-lt"/>
              </a:rPr>
              <a:t>The idol is human reason and textual analysis—the belief that human scholarship can fully explain and critique divine revelation.</a:t>
            </a:r>
          </a:p>
          <a:p>
            <a:endParaRPr lang="en-US" sz="1600" dirty="0">
              <a:latin typeface="+mn-lt"/>
            </a:endParaRPr>
          </a:p>
          <a:p>
            <a:r>
              <a:rPr lang="en-US" sz="1600" b="1" dirty="0">
                <a:latin typeface="+mn-lt"/>
              </a:rPr>
              <a:t>Sigmund Freud (Psychoanalysis): </a:t>
            </a:r>
            <a:r>
              <a:rPr lang="en-US" sz="1600" dirty="0">
                <a:latin typeface="+mn-lt"/>
              </a:rPr>
              <a:t>The idol is the unconscious mind—the idea that human behavior and belief in God are driven by hidden psychological forces.</a:t>
            </a:r>
          </a:p>
          <a:p>
            <a:endParaRPr lang="en-US" sz="1600" dirty="0">
              <a:latin typeface="+mn-lt"/>
            </a:endParaRPr>
          </a:p>
          <a:p>
            <a:r>
              <a:rPr lang="en-US" sz="1600" b="1" dirty="0">
                <a:latin typeface="+mn-lt"/>
              </a:rPr>
              <a:t>John Dewey (Progressive Education): </a:t>
            </a:r>
            <a:r>
              <a:rPr lang="en-US" sz="1600" dirty="0">
                <a:latin typeface="+mn-lt"/>
              </a:rPr>
              <a:t>The idol is pragmatism and human progress—the belief that human improvement and learning through experience define truth.</a:t>
            </a:r>
          </a:p>
          <a:p>
            <a:endParaRPr lang="en-US" sz="1600" dirty="0">
              <a:latin typeface="+mn-lt"/>
            </a:endParaRPr>
          </a:p>
          <a:p>
            <a:r>
              <a:rPr lang="en-US" sz="1600" b="1" dirty="0">
                <a:latin typeface="+mn-lt"/>
              </a:rPr>
              <a:t>John Maynard Keynes (Keynesian Economics): </a:t>
            </a:r>
            <a:r>
              <a:rPr lang="en-US" sz="1600" dirty="0">
                <a:latin typeface="+mn-lt"/>
              </a:rPr>
              <a:t>The idol is economic interventionism—the idea that human systems and governments can control economic outcomes.</a:t>
            </a:r>
          </a:p>
          <a:p>
            <a:endParaRPr lang="en-US" sz="1600" dirty="0">
              <a:latin typeface="+mn-lt"/>
            </a:endParaRPr>
          </a:p>
          <a:p>
            <a:r>
              <a:rPr lang="en-US" sz="1600" b="1" dirty="0" err="1">
                <a:latin typeface="+mn-lt"/>
              </a:rPr>
              <a:t>Søren</a:t>
            </a:r>
            <a:r>
              <a:rPr lang="en-US" sz="1600" b="1" dirty="0">
                <a:latin typeface="+mn-lt"/>
              </a:rPr>
              <a:t> Kierkegaard (Existentialism): </a:t>
            </a:r>
            <a:r>
              <a:rPr lang="en-US" sz="1600" dirty="0">
                <a:latin typeface="+mn-lt"/>
              </a:rPr>
              <a:t>The idol is subjectivity and personal experience—the belief that individual experience is the highest authority in understanding truth.</a:t>
            </a:r>
          </a:p>
        </p:txBody>
      </p:sp>
    </p:spTree>
    <p:extLst>
      <p:ext uri="{BB962C8B-B14F-4D97-AF65-F5344CB8AC3E}">
        <p14:creationId xmlns:p14="http://schemas.microsoft.com/office/powerpoint/2010/main" val="2842714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F7BD-0828-F9A3-4917-B0D0B83CB59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F7EA71B-3DD0-1A5D-54EA-F1A0377B3D35}"/>
              </a:ext>
            </a:extLst>
          </p:cNvPr>
          <p:cNvSpPr>
            <a:spLocks noGrp="1"/>
          </p:cNvSpPr>
          <p:nvPr>
            <p:ph type="title"/>
          </p:nvPr>
        </p:nvSpPr>
        <p:spPr>
          <a:xfrm>
            <a:off x="228600" y="7088"/>
            <a:ext cx="8686799"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Identify the Idol’s Reductionism</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BA8C887-C35D-0CBD-82CC-41BE8C39F97A}"/>
              </a:ext>
            </a:extLst>
          </p:cNvPr>
          <p:cNvSpPr txBox="1"/>
          <p:nvPr/>
        </p:nvSpPr>
        <p:spPr>
          <a:xfrm>
            <a:off x="228600" y="990600"/>
            <a:ext cx="8610598" cy="5632311"/>
          </a:xfrm>
          <a:prstGeom prst="rect">
            <a:avLst/>
          </a:prstGeom>
          <a:noFill/>
        </p:spPr>
        <p:txBody>
          <a:bodyPr wrap="square">
            <a:spAutoFit/>
          </a:bodyPr>
          <a:lstStyle/>
          <a:p>
            <a:r>
              <a:rPr lang="en-US" b="1" dirty="0"/>
              <a:t>Charles Darwin (Evolution): </a:t>
            </a:r>
            <a:r>
              <a:rPr lang="en-US" dirty="0"/>
              <a:t>Reduces life’s complexity to random mutation and natural selection.</a:t>
            </a:r>
          </a:p>
          <a:p>
            <a:endParaRPr lang="en-US" dirty="0"/>
          </a:p>
          <a:p>
            <a:r>
              <a:rPr lang="en-US" b="1" dirty="0"/>
              <a:t>Karl Marx (Communism): </a:t>
            </a:r>
            <a:r>
              <a:rPr lang="en-US" dirty="0"/>
              <a:t>Reduces human history and societal development to economic and class struggle.</a:t>
            </a:r>
          </a:p>
          <a:p>
            <a:endParaRPr lang="en-US" dirty="0"/>
          </a:p>
          <a:p>
            <a:r>
              <a:rPr lang="en-US" b="1" dirty="0"/>
              <a:t>Julius Wellhausen (Higher Criticism): </a:t>
            </a:r>
            <a:r>
              <a:rPr lang="en-US" dirty="0"/>
              <a:t>Reduces divine revelation to literary constructs and human authorship.</a:t>
            </a:r>
          </a:p>
          <a:p>
            <a:endParaRPr lang="en-US" dirty="0"/>
          </a:p>
          <a:p>
            <a:r>
              <a:rPr lang="en-US" b="1" dirty="0"/>
              <a:t>Sigmund Freud (Psychoanalysis): </a:t>
            </a:r>
            <a:r>
              <a:rPr lang="en-US" dirty="0"/>
              <a:t>Reduces human behavior and religion to psychological drives, especially sex and aggression.</a:t>
            </a:r>
          </a:p>
          <a:p>
            <a:endParaRPr lang="en-US" dirty="0"/>
          </a:p>
          <a:p>
            <a:r>
              <a:rPr lang="en-US" b="1" dirty="0"/>
              <a:t>John Dewey (Progressive Education): </a:t>
            </a:r>
            <a:r>
              <a:rPr lang="en-US" dirty="0"/>
              <a:t>Reduces truth and morality to what works pragmatically in human experience.</a:t>
            </a:r>
          </a:p>
          <a:p>
            <a:endParaRPr lang="en-US" dirty="0"/>
          </a:p>
          <a:p>
            <a:r>
              <a:rPr lang="en-US" b="1" dirty="0"/>
              <a:t>John Maynard Keynes (Keynesian Economics): </a:t>
            </a:r>
            <a:r>
              <a:rPr lang="en-US" dirty="0"/>
              <a:t>Reduces economic well-being to government control and policy intervention.</a:t>
            </a:r>
          </a:p>
          <a:p>
            <a:endParaRPr lang="en-US" dirty="0"/>
          </a:p>
          <a:p>
            <a:r>
              <a:rPr lang="en-US" b="1" dirty="0" err="1"/>
              <a:t>Søren</a:t>
            </a:r>
            <a:r>
              <a:rPr lang="en-US" b="1" dirty="0"/>
              <a:t> Kierkegaard (Existentialism): </a:t>
            </a:r>
            <a:r>
              <a:rPr lang="en-US" dirty="0"/>
              <a:t>Reduces truth to subjective personal experience.</a:t>
            </a:r>
          </a:p>
        </p:txBody>
      </p:sp>
    </p:spTree>
    <p:extLst>
      <p:ext uri="{BB962C8B-B14F-4D97-AF65-F5344CB8AC3E}">
        <p14:creationId xmlns:p14="http://schemas.microsoft.com/office/powerpoint/2010/main" val="3753347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4E249-6F8C-1AB5-1A4C-8D136C4900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47EA92A-4C4E-7909-2D71-328760AA787F}"/>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What We know about the World?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9B66F2-739A-470E-8514-A40E2EF04886}"/>
              </a:ext>
            </a:extLst>
          </p:cNvPr>
          <p:cNvSpPr txBox="1"/>
          <p:nvPr/>
        </p:nvSpPr>
        <p:spPr>
          <a:xfrm>
            <a:off x="76200" y="873868"/>
            <a:ext cx="8839200" cy="5909310"/>
          </a:xfrm>
          <a:prstGeom prst="rect">
            <a:avLst/>
          </a:prstGeom>
          <a:noFill/>
        </p:spPr>
        <p:txBody>
          <a:bodyPr wrap="square">
            <a:spAutoFit/>
          </a:bodyPr>
          <a:lstStyle/>
          <a:p>
            <a:r>
              <a:rPr lang="en-US" b="1" dirty="0"/>
              <a:t>Charles Darwin (Evolution): </a:t>
            </a:r>
            <a:r>
              <a:rPr lang="en-US" dirty="0"/>
              <a:t>Struggles to explain irreducible complexity in biology and the lack of transitional forms in the fossil record.</a:t>
            </a:r>
          </a:p>
          <a:p>
            <a:endParaRPr lang="en-US" dirty="0"/>
          </a:p>
          <a:p>
            <a:r>
              <a:rPr lang="en-US" b="1" dirty="0"/>
              <a:t>Karl Marx (Communism): </a:t>
            </a:r>
            <a:r>
              <a:rPr lang="en-US" dirty="0"/>
              <a:t>Fails to account for the persistent flaws in human nature and the historical failure of communist regimes to produce equality or prosperity.</a:t>
            </a:r>
          </a:p>
          <a:p>
            <a:endParaRPr lang="en-US" dirty="0"/>
          </a:p>
          <a:p>
            <a:r>
              <a:rPr lang="en-US" b="1" dirty="0"/>
              <a:t>Julius Wellhausen (Higher Criticism): </a:t>
            </a:r>
            <a:r>
              <a:rPr lang="en-US" dirty="0"/>
              <a:t>Dismisses the Bible’s historical and archaeological evidence that supports its authenticity.</a:t>
            </a:r>
          </a:p>
          <a:p>
            <a:endParaRPr lang="en-US" dirty="0"/>
          </a:p>
          <a:p>
            <a:r>
              <a:rPr lang="en-US" b="1" dirty="0"/>
              <a:t>Sigmund Freud (Psychoanalysis): </a:t>
            </a:r>
            <a:r>
              <a:rPr lang="en-US" dirty="0"/>
              <a:t>Cannot adequately explain moral responsibility and altruism, as human behavior often transcends base psychological drives.</a:t>
            </a:r>
          </a:p>
          <a:p>
            <a:endParaRPr lang="en-US" dirty="0"/>
          </a:p>
          <a:p>
            <a:r>
              <a:rPr lang="en-US" b="1" dirty="0"/>
              <a:t>John Dewey (Progressive Education): </a:t>
            </a:r>
            <a:r>
              <a:rPr lang="en-US" dirty="0"/>
              <a:t>Ignores the need for absolute moral standards, especially in education and societal governance.</a:t>
            </a:r>
          </a:p>
          <a:p>
            <a:endParaRPr lang="en-US" dirty="0"/>
          </a:p>
          <a:p>
            <a:r>
              <a:rPr lang="en-US" b="1" dirty="0"/>
              <a:t>John Maynard Keynes (Keynesian Economics): </a:t>
            </a:r>
            <a:r>
              <a:rPr lang="en-US" dirty="0"/>
              <a:t>Overlooks the long-term consequences of deficit spending and economic manipulation, such as inflation and debt crises.</a:t>
            </a:r>
          </a:p>
          <a:p>
            <a:endParaRPr lang="en-US" dirty="0"/>
          </a:p>
          <a:p>
            <a:r>
              <a:rPr lang="en-US" b="1" dirty="0" err="1"/>
              <a:t>Søren</a:t>
            </a:r>
            <a:r>
              <a:rPr lang="en-US" b="1" dirty="0"/>
              <a:t> Kierkegaard (Existentialism): </a:t>
            </a:r>
            <a:r>
              <a:rPr lang="en-US" dirty="0"/>
              <a:t>While acknowledging individual experience, it cannot provide a coherent foundation for universal truth and shared moral standards.</a:t>
            </a:r>
          </a:p>
        </p:txBody>
      </p:sp>
    </p:spTree>
    <p:extLst>
      <p:ext uri="{BB962C8B-B14F-4D97-AF65-F5344CB8AC3E}">
        <p14:creationId xmlns:p14="http://schemas.microsoft.com/office/powerpoint/2010/main" val="3187670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E07C6-DA2A-8CC7-6FF5-360F1836786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79406E8-929C-5842-3BF2-ACCDA6023864}"/>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Test the Idol – Does it Contradict Itself?</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E501A636-BB21-F5BB-354F-961B186115CD}"/>
              </a:ext>
            </a:extLst>
          </p:cNvPr>
          <p:cNvSpPr txBox="1"/>
          <p:nvPr/>
        </p:nvSpPr>
        <p:spPr>
          <a:xfrm>
            <a:off x="76200" y="873868"/>
            <a:ext cx="8991600" cy="5909310"/>
          </a:xfrm>
          <a:prstGeom prst="rect">
            <a:avLst/>
          </a:prstGeom>
          <a:noFill/>
        </p:spPr>
        <p:txBody>
          <a:bodyPr wrap="square">
            <a:spAutoFit/>
          </a:bodyPr>
          <a:lstStyle/>
          <a:p>
            <a:r>
              <a:rPr lang="en-US" b="1" dirty="0"/>
              <a:t>Charles Darwin (Evolution): </a:t>
            </a:r>
            <a:r>
              <a:rPr lang="en-US" dirty="0"/>
              <a:t>The claim that life is the product of random processes undermines the trustworthiness of human reason, which is necessary for scientific inquiry.</a:t>
            </a:r>
          </a:p>
          <a:p>
            <a:endParaRPr lang="en-US" dirty="0"/>
          </a:p>
          <a:p>
            <a:r>
              <a:rPr lang="en-US" b="1" dirty="0"/>
              <a:t>Karl Marx (Communism): </a:t>
            </a:r>
            <a:r>
              <a:rPr lang="en-US" dirty="0"/>
              <a:t>While promoting a classless society, communist regimes often establish a new oppressive elite, contradicting its stated goals.</a:t>
            </a:r>
          </a:p>
          <a:p>
            <a:endParaRPr lang="en-US" dirty="0"/>
          </a:p>
          <a:p>
            <a:r>
              <a:rPr lang="en-US" b="1" dirty="0"/>
              <a:t>Julius Wellhausen (Higher Criticism): </a:t>
            </a:r>
            <a:r>
              <a:rPr lang="en-US" dirty="0"/>
              <a:t>Claims to be objective but applies subjective assumptions to dismiss supernatural elements in Scripture.</a:t>
            </a:r>
          </a:p>
          <a:p>
            <a:endParaRPr lang="en-US" dirty="0"/>
          </a:p>
          <a:p>
            <a:r>
              <a:rPr lang="en-US" b="1" dirty="0"/>
              <a:t>Sigmund Freud (Psychoanalysis): </a:t>
            </a:r>
            <a:r>
              <a:rPr lang="en-US" dirty="0"/>
              <a:t>Critiques religious belief as an illusion while failing to recognize that psychoanalysis itself can function as a substitute "faith" system.</a:t>
            </a:r>
          </a:p>
          <a:p>
            <a:endParaRPr lang="en-US" dirty="0"/>
          </a:p>
          <a:p>
            <a:r>
              <a:rPr lang="en-US" b="1" dirty="0"/>
              <a:t>John Dewey (Progressive Education): </a:t>
            </a:r>
            <a:r>
              <a:rPr lang="en-US" dirty="0"/>
              <a:t>Argues that truth is relative, yet insists on the absolute truth of pragmatism as a guiding principle.</a:t>
            </a:r>
          </a:p>
          <a:p>
            <a:endParaRPr lang="en-US" dirty="0"/>
          </a:p>
          <a:p>
            <a:r>
              <a:rPr lang="en-US" b="1" dirty="0"/>
              <a:t>John Maynard Keynes (Keynesian Economics): </a:t>
            </a:r>
            <a:r>
              <a:rPr lang="en-US" dirty="0"/>
              <a:t>Promotes short-term fixes while ignoring the unsustainable long-term consequences of such policies.</a:t>
            </a:r>
          </a:p>
          <a:p>
            <a:endParaRPr lang="en-US" dirty="0"/>
          </a:p>
          <a:p>
            <a:r>
              <a:rPr lang="en-US" b="1" dirty="0" err="1"/>
              <a:t>Søren</a:t>
            </a:r>
            <a:r>
              <a:rPr lang="en-US" b="1" dirty="0"/>
              <a:t> Kierkegaard (Existentialism): </a:t>
            </a:r>
            <a:r>
              <a:rPr lang="en-US" dirty="0"/>
              <a:t>Elevates personal experience as the ultimate truth, yet relies on universal existential concepts to justify subjective faith.</a:t>
            </a:r>
          </a:p>
        </p:txBody>
      </p:sp>
    </p:spTree>
    <p:extLst>
      <p:ext uri="{BB962C8B-B14F-4D97-AF65-F5344CB8AC3E}">
        <p14:creationId xmlns:p14="http://schemas.microsoft.com/office/powerpoint/2010/main" val="4249931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pRg st="12" end="12"/>
                                            </p:txEl>
                                          </p:spTgt>
                                        </p:tgtEl>
                                        <p:attrNameLst>
                                          <p:attrName>style.visibility</p:attrName>
                                        </p:attrNameLst>
                                      </p:cBhvr>
                                      <p:to>
                                        <p:strVal val="visible"/>
                                      </p:to>
                                    </p:set>
                                    <p:animEffect transition="in" filter="fade">
                                      <p:cBhvr>
                                        <p:cTn id="49" dur="1000"/>
                                        <p:tgtEl>
                                          <p:spTgt spid="7">
                                            <p:txEl>
                                              <p:pRg st="12" end="12"/>
                                            </p:txEl>
                                          </p:spTgt>
                                        </p:tgtEl>
                                      </p:cBhvr>
                                    </p:animEffect>
                                    <p:anim calcmode="lin" valueType="num">
                                      <p:cBhvr>
                                        <p:cTn id="5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18CC1-688A-6ED0-A19E-80D4FEAAACF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4F04E80-2D34-7409-7F87-98C16ADCB1E0}"/>
              </a:ext>
            </a:extLst>
          </p:cNvPr>
          <p:cNvSpPr>
            <a:spLocks noGrp="1"/>
          </p:cNvSpPr>
          <p:nvPr>
            <p:ph type="title"/>
          </p:nvPr>
        </p:nvSpPr>
        <p:spPr>
          <a:xfrm>
            <a:off x="76200" y="7088"/>
            <a:ext cx="8991600" cy="914400"/>
          </a:xfrm>
        </p:spPr>
        <p:txBody>
          <a:bodyPr>
            <a:normAutofit fontScale="90000"/>
          </a:bodyPr>
          <a:lstStyle/>
          <a:p>
            <a:pPr algn="l"/>
            <a:r>
              <a:rPr lang="en-US" sz="3600" dirty="0"/>
              <a:t>Worldview Analysis</a:t>
            </a:r>
            <a:br>
              <a:rPr lang="en-US" sz="3600" dirty="0"/>
            </a:br>
            <a:r>
              <a:rPr lang="en-US" sz="2400" dirty="0">
                <a:solidFill>
                  <a:schemeClr val="tx2">
                    <a:lumMod val="60000"/>
                    <a:lumOff val="40000"/>
                  </a:schemeClr>
                </a:solidFill>
              </a:rPr>
              <a:t>Replace the Idol – Make the Case for Christianity</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C372EC3B-1C1A-F889-E6F6-EC59B4C59723}"/>
              </a:ext>
            </a:extLst>
          </p:cNvPr>
          <p:cNvSpPr txBox="1"/>
          <p:nvPr/>
        </p:nvSpPr>
        <p:spPr>
          <a:xfrm>
            <a:off x="78154" y="1143000"/>
            <a:ext cx="8989646" cy="5262979"/>
          </a:xfrm>
          <a:prstGeom prst="rect">
            <a:avLst/>
          </a:prstGeom>
          <a:noFill/>
        </p:spPr>
        <p:txBody>
          <a:bodyPr wrap="square">
            <a:spAutoFit/>
          </a:bodyPr>
          <a:lstStyle/>
          <a:p>
            <a:r>
              <a:rPr lang="en-US" sz="1600" b="1" dirty="0">
                <a:latin typeface="+mn-lt"/>
              </a:rPr>
              <a:t>Darwin (Origin of Life): </a:t>
            </a:r>
            <a:r>
              <a:rPr lang="en-US" sz="1600" dirty="0">
                <a:latin typeface="+mn-lt"/>
              </a:rPr>
              <a:t>Christianity affirms that life is created and sustained by an intelligent and loving Creator, offering a purposeful design to the universe.</a:t>
            </a:r>
          </a:p>
          <a:p>
            <a:endParaRPr lang="en-US" sz="1600" dirty="0">
              <a:latin typeface="+mn-lt"/>
            </a:endParaRPr>
          </a:p>
          <a:p>
            <a:r>
              <a:rPr lang="en-US" sz="1600" b="1" dirty="0">
                <a:latin typeface="+mn-lt"/>
              </a:rPr>
              <a:t>Marx (Human Society): </a:t>
            </a:r>
            <a:r>
              <a:rPr lang="en-US" sz="1600" dirty="0">
                <a:latin typeface="+mn-lt"/>
              </a:rPr>
              <a:t>Christianity explains the tension between justice and oppression as the result of sin, while offering hope for redemption through Christ and a kingdom of righteousness.</a:t>
            </a:r>
          </a:p>
          <a:p>
            <a:endParaRPr lang="en-US" sz="1600" dirty="0">
              <a:latin typeface="+mn-lt"/>
            </a:endParaRPr>
          </a:p>
          <a:p>
            <a:r>
              <a:rPr lang="en-US" sz="1600" b="1" dirty="0">
                <a:latin typeface="+mn-lt"/>
              </a:rPr>
              <a:t>Wellhausen (Divine Revelation):</a:t>
            </a:r>
            <a:r>
              <a:rPr lang="en-US" sz="1600" dirty="0">
                <a:latin typeface="+mn-lt"/>
              </a:rPr>
              <a:t> Christianity upholds the Bible as God’s inspired and authoritative word, confirmed by historical, archaeological, and spiritual evidence.</a:t>
            </a:r>
          </a:p>
          <a:p>
            <a:endParaRPr lang="en-US" sz="1600" dirty="0">
              <a:latin typeface="+mn-lt"/>
            </a:endParaRPr>
          </a:p>
          <a:p>
            <a:r>
              <a:rPr lang="en-US" sz="1600" b="1" dirty="0">
                <a:latin typeface="+mn-lt"/>
              </a:rPr>
              <a:t>Freud (Human Behavior): </a:t>
            </a:r>
            <a:r>
              <a:rPr lang="en-US" sz="1600" dirty="0">
                <a:latin typeface="+mn-lt"/>
              </a:rPr>
              <a:t>Christianity recognizes both the depth of human sin and the need for divine transformation through the Holy Spirit.</a:t>
            </a:r>
          </a:p>
          <a:p>
            <a:endParaRPr lang="en-US" sz="1600" dirty="0">
              <a:latin typeface="+mn-lt"/>
            </a:endParaRPr>
          </a:p>
          <a:p>
            <a:r>
              <a:rPr lang="en-US" sz="1600" b="1" dirty="0">
                <a:latin typeface="+mn-lt"/>
              </a:rPr>
              <a:t>Dewey (Education and Progress): </a:t>
            </a:r>
            <a:r>
              <a:rPr lang="en-US" sz="1600" dirty="0">
                <a:latin typeface="+mn-lt"/>
              </a:rPr>
              <a:t>Christianity affirms that true knowledge and wisdom begin with the fear of the Lord and that human progress is only meaningful when aligned with God’s moral law.</a:t>
            </a:r>
          </a:p>
          <a:p>
            <a:endParaRPr lang="en-US" sz="1600" dirty="0">
              <a:latin typeface="+mn-lt"/>
            </a:endParaRPr>
          </a:p>
          <a:p>
            <a:r>
              <a:rPr lang="en-US" sz="1600" b="1" dirty="0">
                <a:latin typeface="+mn-lt"/>
              </a:rPr>
              <a:t>Keynes (Economic Stewardship): </a:t>
            </a:r>
            <a:r>
              <a:rPr lang="en-US" sz="1600" dirty="0">
                <a:latin typeface="+mn-lt"/>
              </a:rPr>
              <a:t>Christianity teaches stewardship, emphasizing generosity, responsibility, and trust in God’s provision rather than reliance on human control.</a:t>
            </a:r>
          </a:p>
          <a:p>
            <a:endParaRPr lang="en-US" sz="1600" dirty="0">
              <a:latin typeface="+mn-lt"/>
            </a:endParaRPr>
          </a:p>
          <a:p>
            <a:r>
              <a:rPr lang="en-US" sz="1600" b="1" dirty="0">
                <a:latin typeface="+mn-lt"/>
              </a:rPr>
              <a:t>Kierkegaard (Subjectivity and Truth): </a:t>
            </a:r>
            <a:r>
              <a:rPr lang="en-US" sz="1600" dirty="0">
                <a:latin typeface="+mn-lt"/>
              </a:rPr>
              <a:t>Christianity affirms personal faith while grounding it in the objective truth of God’s existence, Christ’s historical resurrection, and the universal moral law.</a:t>
            </a:r>
          </a:p>
        </p:txBody>
      </p:sp>
    </p:spTree>
    <p:extLst>
      <p:ext uri="{BB962C8B-B14F-4D97-AF65-F5344CB8AC3E}">
        <p14:creationId xmlns:p14="http://schemas.microsoft.com/office/powerpoint/2010/main" val="21321164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7">
                                            <p:txEl>
                                              <p:charRg st="1039" end="1238"/>
                                            </p:txEl>
                                          </p:spTgt>
                                        </p:tgtEl>
                                        <p:attrNameLst>
                                          <p:attrName>style.visibility</p:attrName>
                                        </p:attrNameLst>
                                      </p:cBhvr>
                                      <p:to>
                                        <p:strVal val="visible"/>
                                      </p:to>
                                    </p:set>
                                    <p:animEffect transition="in" filter="fade">
                                      <p:cBhvr>
                                        <p:cTn id="49" dur="1000"/>
                                        <p:tgtEl>
                                          <p:spTgt spid="7">
                                            <p:txEl>
                                              <p:charRg st="1039" end="1238"/>
                                            </p:txEl>
                                          </p:spTgt>
                                        </p:tgtEl>
                                      </p:cBhvr>
                                    </p:animEffect>
                                    <p:anim calcmode="lin" valueType="num">
                                      <p:cBhvr>
                                        <p:cTn id="50" dur="1000" fill="hold"/>
                                        <p:tgtEl>
                                          <p:spTgt spid="7">
                                            <p:txEl>
                                              <p:charRg st="1039" end="1238"/>
                                            </p:txEl>
                                          </p:spTgt>
                                        </p:tgtEl>
                                        <p:attrNameLst>
                                          <p:attrName>ppt_x</p:attrName>
                                        </p:attrNameLst>
                                      </p:cBhvr>
                                      <p:tavLst>
                                        <p:tav tm="0">
                                          <p:val>
                                            <p:strVal val="#ppt_x"/>
                                          </p:val>
                                        </p:tav>
                                        <p:tav tm="100000">
                                          <p:val>
                                            <p:strVal val="#ppt_x"/>
                                          </p:val>
                                        </p:tav>
                                      </p:tavLst>
                                    </p:anim>
                                    <p:anim calcmode="lin" valueType="num">
                                      <p:cBhvr>
                                        <p:cTn id="51" dur="1000" fill="hold"/>
                                        <p:tgtEl>
                                          <p:spTgt spid="7">
                                            <p:txEl>
                                              <p:charRg st="1039" end="123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F6C45F96-CC6F-93C4-1A18-31857A8D73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C5659B-6FF3-BE25-C9FD-5D0C2A7EBBC1}"/>
              </a:ext>
            </a:extLst>
          </p:cNvPr>
          <p:cNvSpPr>
            <a:spLocks noGrp="1"/>
          </p:cNvSpPr>
          <p:nvPr>
            <p:ph type="title"/>
          </p:nvPr>
        </p:nvSpPr>
        <p:spPr>
          <a:xfrm>
            <a:off x="457200" y="0"/>
            <a:ext cx="8229600" cy="914400"/>
          </a:xfrm>
        </p:spPr>
        <p:txBody>
          <a:bodyPr>
            <a:normAutofit fontScale="90000"/>
          </a:bodyPr>
          <a:lstStyle/>
          <a:p>
            <a:pPr algn="l"/>
            <a:r>
              <a:rPr lang="en-US" sz="3600" dirty="0"/>
              <a:t>What does God want of the Just Man?</a:t>
            </a:r>
            <a:br>
              <a:rPr lang="en-US" dirty="0"/>
            </a:br>
            <a:r>
              <a:rPr lang="en-US" sz="2400" dirty="0">
                <a:solidFill>
                  <a:schemeClr val="tx2">
                    <a:lumMod val="60000"/>
                    <a:lumOff val="40000"/>
                  </a:schemeClr>
                </a:solidFill>
              </a:rPr>
              <a:t>Mankind’s </a:t>
            </a:r>
            <a:r>
              <a:rPr lang="en-US" sz="2400" i="1" dirty="0">
                <a:solidFill>
                  <a:schemeClr val="tx2">
                    <a:lumMod val="60000"/>
                    <a:lumOff val="40000"/>
                  </a:schemeClr>
                </a:solidFill>
              </a:rPr>
              <a:t>Righteousness</a:t>
            </a:r>
            <a:r>
              <a:rPr lang="en-US" sz="2400" dirty="0">
                <a:solidFill>
                  <a:schemeClr val="tx2">
                    <a:lumMod val="60000"/>
                    <a:lumOff val="40000"/>
                  </a:schemeClr>
                </a:solidFill>
              </a:rPr>
              <a:t> versus God’s </a:t>
            </a:r>
            <a:r>
              <a:rPr lang="en-US" sz="2400" i="1" dirty="0">
                <a:solidFill>
                  <a:schemeClr val="tx2">
                    <a:lumMod val="60000"/>
                    <a:lumOff val="40000"/>
                  </a:schemeClr>
                </a:solidFill>
              </a:rPr>
              <a:t>Righteousness</a:t>
            </a:r>
          </a:p>
        </p:txBody>
      </p:sp>
      <p:sp>
        <p:nvSpPr>
          <p:cNvPr id="5" name="Scroll: Horizontal 3">
            <a:extLst>
              <a:ext uri="{FF2B5EF4-FFF2-40B4-BE49-F238E27FC236}">
                <a16:creationId xmlns:a16="http://schemas.microsoft.com/office/drawing/2014/main" id="{8E7FD5DE-871C-E338-5425-0F06E4F98C35}"/>
              </a:ext>
            </a:extLst>
          </p:cNvPr>
          <p:cNvSpPr/>
          <p:nvPr/>
        </p:nvSpPr>
        <p:spPr>
          <a:xfrm>
            <a:off x="304800" y="229618"/>
            <a:ext cx="8534400"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i="1" dirty="0"/>
              <a:t>For I desire mercy </a:t>
            </a:r>
            <a:r>
              <a:rPr lang="en-US" dirty="0"/>
              <a:t>and not sacrifice, and the </a:t>
            </a:r>
            <a:r>
              <a:rPr lang="en-US" i="1" dirty="0"/>
              <a:t>knowledge of God</a:t>
            </a:r>
            <a:r>
              <a:rPr lang="en-US" dirty="0"/>
              <a:t> more than burnt offerings.  (Hosea 6:6)</a:t>
            </a:r>
          </a:p>
          <a:p>
            <a:endParaRPr lang="en-US" dirty="0"/>
          </a:p>
          <a:p>
            <a:pPr marL="285750" indent="-285750">
              <a:buFont typeface="Arial" panose="020B0604020202020204" pitchFamily="34" charset="0"/>
              <a:buChar char="•"/>
            </a:pPr>
            <a:r>
              <a:rPr lang="en-US" dirty="0"/>
              <a:t>Thus says the LORD: "Let not the wise man glory in his wisdom, Let not the mighty man glory in his might, Nor let the rich man glory in his riches; </a:t>
            </a:r>
            <a:r>
              <a:rPr lang="en-US" i="1" dirty="0"/>
              <a:t>But let him who glories glory in this, That he understands and knows Me</a:t>
            </a:r>
            <a:r>
              <a:rPr lang="en-US" dirty="0"/>
              <a:t>, That I am the LORD, exercising lovingkindness, judgment, and righteousness in the earth. For in these I delight," says the LORD. (Jeremiah 9:23-24)</a:t>
            </a:r>
          </a:p>
          <a:p>
            <a:endParaRPr lang="en-US" dirty="0"/>
          </a:p>
          <a:p>
            <a:pPr marL="285750" indent="-285750">
              <a:buFont typeface="Arial" panose="020B0604020202020204" pitchFamily="34" charset="0"/>
              <a:buChar char="•"/>
            </a:pPr>
            <a:r>
              <a:rPr lang="en-US" dirty="0"/>
              <a:t>"Has the LORD as great delight in burnt offerings and sacrifices, As in obeying the voice of the LORD? Behold, </a:t>
            </a:r>
            <a:r>
              <a:rPr lang="en-US" i="1" dirty="0"/>
              <a:t>to obey is better than sacrifice</a:t>
            </a:r>
            <a:r>
              <a:rPr lang="en-US" dirty="0"/>
              <a:t>, And to heed than the fat of rams. (1 Samuel 15:22)</a:t>
            </a:r>
          </a:p>
          <a:p>
            <a:endParaRPr lang="en-US" dirty="0"/>
          </a:p>
          <a:p>
            <a:pPr marL="285750" indent="-285750">
              <a:buFont typeface="Arial" panose="020B0604020202020204" pitchFamily="34" charset="0"/>
              <a:buChar char="•"/>
            </a:pPr>
            <a:r>
              <a:rPr lang="en-US" dirty="0"/>
              <a:t>He has shown you, O man, what is good; </a:t>
            </a:r>
            <a:r>
              <a:rPr lang="en-US" i="1" dirty="0"/>
              <a:t>And what does the LORD require of you</a:t>
            </a:r>
            <a:r>
              <a:rPr lang="en-US" dirty="0"/>
              <a:t> but to do justly, To love mercy, And to walk humbly with your God? (Micah 6:8)</a:t>
            </a:r>
          </a:p>
        </p:txBody>
      </p:sp>
      <p:sp>
        <p:nvSpPr>
          <p:cNvPr id="3" name="TextBox 2">
            <a:extLst>
              <a:ext uri="{FF2B5EF4-FFF2-40B4-BE49-F238E27FC236}">
                <a16:creationId xmlns:a16="http://schemas.microsoft.com/office/drawing/2014/main" id="{25CBBB2D-CDB6-EB27-D37B-23BA877E448C}"/>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2219253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1000"/>
                                        <p:tgtEl>
                                          <p:spTgt spid="5">
                                            <p:txEl>
                                              <p:pRg st="0" end="0"/>
                                            </p:txEl>
                                          </p:spTgt>
                                        </p:tgtEl>
                                      </p:cBhvr>
                                    </p:animEffect>
                                    <p:anim calcmode="lin" valueType="num">
                                      <p:cBhvr>
                                        <p:cTn id="8"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2" end="2"/>
                                            </p:txEl>
                                          </p:spTgt>
                                        </p:tgtEl>
                                        <p:attrNameLst>
                                          <p:attrName>style.visibility</p:attrName>
                                        </p:attrNameLst>
                                      </p:cBhvr>
                                      <p:to>
                                        <p:strVal val="visible"/>
                                      </p:to>
                                    </p:set>
                                    <p:animEffect transition="in" filter="fade">
                                      <p:cBhvr>
                                        <p:cTn id="14" dur="1000"/>
                                        <p:tgtEl>
                                          <p:spTgt spid="5">
                                            <p:txEl>
                                              <p:pRg st="2" end="2"/>
                                            </p:txEl>
                                          </p:spTgt>
                                        </p:tgtEl>
                                      </p:cBhvr>
                                    </p:animEffect>
                                    <p:anim calcmode="lin" valueType="num">
                                      <p:cBhvr>
                                        <p:cTn id="15"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1000"/>
                                        <p:tgtEl>
                                          <p:spTgt spid="5">
                                            <p:txEl>
                                              <p:pRg st="4" end="4"/>
                                            </p:txEl>
                                          </p:spTgt>
                                        </p:tgtEl>
                                      </p:cBhvr>
                                    </p:animEffect>
                                    <p:anim calcmode="lin" valueType="num">
                                      <p:cBhvr>
                                        <p:cTn id="22"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1000"/>
                                        <p:tgtEl>
                                          <p:spTgt spid="5">
                                            <p:txEl>
                                              <p:pRg st="6" end="6"/>
                                            </p:txEl>
                                          </p:spTgt>
                                        </p:tgtEl>
                                      </p:cBhvr>
                                    </p:animEffect>
                                    <p:anim calcmode="lin" valueType="num">
                                      <p:cBhvr>
                                        <p:cTn id="29"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D0DD499-F812-C9C4-FF64-ABCE9677605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E5DE22-BA56-B287-C684-7111FDDBE367}"/>
              </a:ext>
            </a:extLst>
          </p:cNvPr>
          <p:cNvSpPr>
            <a:spLocks noGrp="1"/>
          </p:cNvSpPr>
          <p:nvPr>
            <p:ph idx="1"/>
          </p:nvPr>
        </p:nvSpPr>
        <p:spPr>
          <a:xfrm>
            <a:off x="457200" y="4114800"/>
            <a:ext cx="8229600" cy="2514601"/>
          </a:xfrm>
        </p:spPr>
        <p:txBody>
          <a:bodyPr/>
          <a:lstStyle/>
          <a:p>
            <a:pPr marL="285750" indent="-285750">
              <a:buFont typeface="Arial" panose="020B0604020202020204" pitchFamily="34" charset="0"/>
              <a:buChar char="•"/>
            </a:pPr>
            <a:r>
              <a:rPr lang="en-US" sz="2000" b="1" dirty="0">
                <a:latin typeface="+mn-lt"/>
              </a:rPr>
              <a:t>Materialism</a:t>
            </a:r>
            <a:r>
              <a:rPr lang="en-US" sz="2000" dirty="0">
                <a:latin typeface="+mn-lt"/>
              </a:rPr>
              <a:t> – Matter is all that there is; the ultimate reality.</a:t>
            </a:r>
          </a:p>
          <a:p>
            <a:pPr marL="285750" indent="-285750">
              <a:buFont typeface="Arial" panose="020B0604020202020204" pitchFamily="34" charset="0"/>
              <a:buChar char="•"/>
            </a:pPr>
            <a:r>
              <a:rPr lang="en-US" sz="2000" b="1" dirty="0">
                <a:latin typeface="+mn-lt"/>
              </a:rPr>
              <a:t>Rationalism</a:t>
            </a:r>
            <a:r>
              <a:rPr lang="en-US" sz="2000" dirty="0">
                <a:latin typeface="+mn-lt"/>
              </a:rPr>
              <a:t> – Human Reason is the standard of all truth.</a:t>
            </a:r>
          </a:p>
          <a:p>
            <a:pPr marL="285750" indent="-285750">
              <a:buFont typeface="Arial" panose="020B0604020202020204" pitchFamily="34" charset="0"/>
              <a:buChar char="•"/>
            </a:pPr>
            <a:r>
              <a:rPr lang="en-US" sz="2000" b="1" dirty="0">
                <a:latin typeface="+mn-lt"/>
              </a:rPr>
              <a:t>Empiricism</a:t>
            </a:r>
            <a:r>
              <a:rPr lang="en-US" sz="2000" dirty="0">
                <a:latin typeface="+mn-lt"/>
              </a:rPr>
              <a:t> – Claims that the ultimate foundation of knowledge is sensation or experience.</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mankind</a:t>
            </a:r>
            <a:r>
              <a:rPr lang="en-US" sz="2000" i="1" dirty="0">
                <a:latin typeface="+mn-lt"/>
              </a:rPr>
              <a:t>?</a:t>
            </a:r>
          </a:p>
          <a:p>
            <a:pPr marL="285750" indent="-285750">
              <a:buFont typeface="Arial" panose="020B0604020202020204" pitchFamily="34" charset="0"/>
              <a:buChar char="•"/>
            </a:pPr>
            <a:r>
              <a:rPr lang="en-US" sz="2000" i="1" dirty="0">
                <a:latin typeface="+mn-lt"/>
              </a:rPr>
              <a:t>How do these “roots of human philosophies” view </a:t>
            </a:r>
            <a:r>
              <a:rPr lang="en-US" sz="2000" i="1" u="sng" dirty="0">
                <a:latin typeface="+mn-lt"/>
              </a:rPr>
              <a:t>God</a:t>
            </a:r>
            <a:r>
              <a:rPr lang="en-US" sz="2000" i="1" dirty="0">
                <a:latin typeface="+mn-lt"/>
              </a:rPr>
              <a:t>?</a:t>
            </a:r>
          </a:p>
          <a:p>
            <a:pPr marL="0" indent="0">
              <a:buNone/>
            </a:pPr>
            <a:endParaRPr lang="en-US" sz="2000" dirty="0">
              <a:latin typeface="+mn-lt"/>
            </a:endParaRPr>
          </a:p>
          <a:p>
            <a:pPr marL="0" indent="0">
              <a:buNone/>
            </a:pPr>
            <a:endParaRPr lang="en-US" sz="2000" dirty="0"/>
          </a:p>
          <a:p>
            <a:pPr marL="285750" indent="-285750">
              <a:buFont typeface="Arial" panose="020B0604020202020204" pitchFamily="34" charset="0"/>
              <a:buChar char="•"/>
            </a:pPr>
            <a:endParaRPr lang="en-US" dirty="0"/>
          </a:p>
        </p:txBody>
      </p:sp>
      <p:sp>
        <p:nvSpPr>
          <p:cNvPr id="5" name="Title 1">
            <a:extLst>
              <a:ext uri="{FF2B5EF4-FFF2-40B4-BE49-F238E27FC236}">
                <a16:creationId xmlns:a16="http://schemas.microsoft.com/office/drawing/2014/main" id="{E6B200FC-7017-CB9C-143D-A0F515149F60}"/>
              </a:ext>
            </a:extLst>
          </p:cNvPr>
          <p:cNvSpPr>
            <a:spLocks noGrp="1"/>
          </p:cNvSpPr>
          <p:nvPr>
            <p:ph type="title"/>
          </p:nvPr>
        </p:nvSpPr>
        <p:spPr>
          <a:xfrm>
            <a:off x="457200" y="0"/>
            <a:ext cx="8458200" cy="914400"/>
          </a:xfrm>
        </p:spPr>
        <p:txBody>
          <a:bodyPr>
            <a:normAutofit fontScale="90000"/>
          </a:bodyPr>
          <a:lstStyle/>
          <a:p>
            <a:pPr algn="l"/>
            <a:r>
              <a:rPr lang="en-US" sz="3600" dirty="0"/>
              <a:t>Mankind’s ‘Righteousness’ as a Worldview</a:t>
            </a:r>
            <a:br>
              <a:rPr lang="en-US" dirty="0"/>
            </a:br>
            <a:r>
              <a:rPr lang="en-US" sz="2400" dirty="0">
                <a:solidFill>
                  <a:schemeClr val="tx2">
                    <a:lumMod val="60000"/>
                    <a:lumOff val="40000"/>
                  </a:schemeClr>
                </a:solidFill>
              </a:rPr>
              <a:t>Origins </a:t>
            </a:r>
            <a:r>
              <a:rPr lang="en-US" sz="2400" dirty="0">
                <a:solidFill>
                  <a:schemeClr val="tx2">
                    <a:lumMod val="60000"/>
                    <a:lumOff val="40000"/>
                  </a:schemeClr>
                </a:solidFill>
                <a:sym typeface="Wingdings" pitchFamily="2" charset="2"/>
              </a:rPr>
              <a:t> Meaning  Morality  Destiny</a:t>
            </a:r>
            <a:endParaRPr lang="en-US" sz="2400" dirty="0">
              <a:solidFill>
                <a:schemeClr val="tx2">
                  <a:lumMod val="60000"/>
                  <a:lumOff val="40000"/>
                </a:schemeClr>
              </a:solidFill>
            </a:endParaRPr>
          </a:p>
        </p:txBody>
      </p:sp>
      <p:sp>
        <p:nvSpPr>
          <p:cNvPr id="2" name="Scroll: Horizontal 3">
            <a:extLst>
              <a:ext uri="{FF2B5EF4-FFF2-40B4-BE49-F238E27FC236}">
                <a16:creationId xmlns:a16="http://schemas.microsoft.com/office/drawing/2014/main" id="{AD11DD13-62F7-C565-1C22-BBA78E1C2FE4}"/>
              </a:ext>
            </a:extLst>
          </p:cNvPr>
          <p:cNvSpPr/>
          <p:nvPr/>
        </p:nvSpPr>
        <p:spPr>
          <a:xfrm>
            <a:off x="466200" y="761999"/>
            <a:ext cx="8220600" cy="3352801"/>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i="1" u="sng" dirty="0"/>
              <a:t>What is man that You are mindful of him</a:t>
            </a:r>
            <a:r>
              <a:rPr lang="en-US" sz="1600" i="1" dirty="0"/>
              <a:t>, And the son of man that You visit him? For You have made him a little lower than the angels, And You have crowned him with glory and honor.</a:t>
            </a:r>
            <a:r>
              <a:rPr lang="en-US" sz="1600" dirty="0"/>
              <a:t> </a:t>
            </a:r>
            <a:r>
              <a:rPr lang="en-US" sz="1600" i="1" dirty="0"/>
              <a:t>You have made him to have dominion over the works of Your hands; </a:t>
            </a:r>
            <a:r>
              <a:rPr lang="en-US" sz="1600" i="1" u="sng" dirty="0"/>
              <a:t>You have put all things under his feet</a:t>
            </a:r>
            <a:r>
              <a:rPr lang="en-US" sz="1600" i="1" dirty="0"/>
              <a:t>… (</a:t>
            </a:r>
            <a:r>
              <a:rPr lang="en-US" sz="1600" i="1" dirty="0" err="1"/>
              <a:t>Psa</a:t>
            </a:r>
            <a:r>
              <a:rPr lang="en-US" sz="1600" i="1" dirty="0"/>
              <a:t> 8:4-6)</a:t>
            </a:r>
          </a:p>
          <a:p>
            <a:endParaRPr lang="en-US" sz="1600" i="1" dirty="0"/>
          </a:p>
          <a:p>
            <a:r>
              <a:rPr lang="en-US" sz="1600" i="1" dirty="0"/>
              <a:t>For I bear them witness that they [Israel] have a zeal for God, but not according to knowledge. For they being ignorant of God's righteousness, and </a:t>
            </a:r>
            <a:r>
              <a:rPr lang="en-US" sz="1600" i="1" u="sng" dirty="0"/>
              <a:t>seeking to establish their own righteousness</a:t>
            </a:r>
            <a:r>
              <a:rPr lang="en-US" sz="1600" i="1" dirty="0"/>
              <a:t>, </a:t>
            </a:r>
            <a:r>
              <a:rPr lang="en-US" sz="1600" i="1" u="sng" dirty="0"/>
              <a:t>have not submitted to the righteousness of God. For Christ is the end of the law for righteousness to everyone who believes</a:t>
            </a:r>
            <a:r>
              <a:rPr lang="en-US" sz="1600" i="1" dirty="0"/>
              <a:t>. </a:t>
            </a:r>
            <a:r>
              <a:rPr lang="en-US" sz="1600" dirty="0"/>
              <a:t>(Rom 10:2-4)</a:t>
            </a:r>
          </a:p>
        </p:txBody>
      </p:sp>
    </p:spTree>
    <p:extLst>
      <p:ext uri="{BB962C8B-B14F-4D97-AF65-F5344CB8AC3E}">
        <p14:creationId xmlns:p14="http://schemas.microsoft.com/office/powerpoint/2010/main" val="208026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1000"/>
                                        <p:tgtEl>
                                          <p:spTgt spid="3">
                                            <p:txEl>
                                              <p:pRg st="4" end="4"/>
                                            </p:txEl>
                                          </p:spTgt>
                                        </p:tgtEl>
                                      </p:cBhvr>
                                    </p:animEffect>
                                    <p:anim calcmode="lin" valueType="num">
                                      <p:cBhvr>
                                        <p:cTn id="4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7A468D5-F29E-5003-DEFA-6DD6DC0E11D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585876-9F67-3A2D-6403-A6B0FA03FE60}"/>
              </a:ext>
            </a:extLst>
          </p:cNvPr>
          <p:cNvSpPr>
            <a:spLocks noGrp="1"/>
          </p:cNvSpPr>
          <p:nvPr>
            <p:ph idx="1"/>
          </p:nvPr>
        </p:nvSpPr>
        <p:spPr>
          <a:xfrm>
            <a:off x="267393" y="990600"/>
            <a:ext cx="8763000" cy="5626947"/>
          </a:xfrm>
        </p:spPr>
        <p:txBody>
          <a:bodyPr/>
          <a:lstStyle/>
          <a:p>
            <a:pPr marL="0" indent="0">
              <a:buNone/>
            </a:pPr>
            <a:r>
              <a:rPr lang="en-US" sz="2000" b="1" i="1" u="sng" dirty="0">
                <a:latin typeface="+mn-lt"/>
              </a:rPr>
              <a:t>Isaiah 44:9-20</a:t>
            </a:r>
            <a:r>
              <a:rPr lang="en-US" sz="2000" b="1" i="1" dirty="0">
                <a:latin typeface="+mn-lt"/>
              </a:rPr>
              <a:t> </a:t>
            </a:r>
            <a:r>
              <a:rPr lang="en-US" sz="2000" i="1" dirty="0">
                <a:latin typeface="+mn-lt"/>
              </a:rPr>
              <a:t> </a:t>
            </a:r>
            <a:r>
              <a:rPr lang="en-US" sz="2000" dirty="0">
                <a:latin typeface="+mn-lt"/>
              </a:rPr>
              <a:t>Provides a vivid description of the foolishness of idol worship. In this passage, a person cuts down a tree, uses part of the wood for practical purposes like heating and cooking, and then crafts an idol from the same material to worship.</a:t>
            </a:r>
          </a:p>
          <a:p>
            <a:pPr marL="0" indent="0">
              <a:buNone/>
            </a:pPr>
            <a:endParaRPr lang="en-US" sz="2000" b="1" dirty="0">
              <a:latin typeface="+mn-lt"/>
            </a:endParaRPr>
          </a:p>
          <a:p>
            <a:pPr marL="457200" indent="-457200">
              <a:buAutoNum type="arabicPeriod"/>
            </a:pPr>
            <a:r>
              <a:rPr lang="en-US" sz="2000" b="1" dirty="0">
                <a:latin typeface="+mn-lt"/>
              </a:rPr>
              <a:t>Identify the Idol - </a:t>
            </a:r>
            <a:r>
              <a:rPr lang="en-US" sz="2000" i="1" dirty="0">
                <a:latin typeface="+mn-lt"/>
              </a:rPr>
              <a:t>And the rest of it he makes into a god, His carved image. He falls down before it and worships it, Prays to it and says, "Deliver me, for you are my god!“  </a:t>
            </a:r>
            <a:r>
              <a:rPr lang="en-US" sz="2000" dirty="0"/>
              <a:t>(Isa. 44:17) </a:t>
            </a:r>
          </a:p>
          <a:p>
            <a:pPr marL="457200" indent="-457200">
              <a:buAutoNum type="arabicPeriod"/>
            </a:pPr>
            <a:r>
              <a:rPr lang="en-US" sz="2000" b="1" dirty="0">
                <a:latin typeface="+mn-lt"/>
              </a:rPr>
              <a:t>Identify the Idol’s Reductionism - </a:t>
            </a:r>
            <a:r>
              <a:rPr lang="en-US" sz="2000" i="1" dirty="0">
                <a:latin typeface="+mn-lt"/>
              </a:rPr>
              <a:t>And no one considers in his heart, Nor is there knowledge nor understanding to say, "I have burned half of it in the fire, Yes, I have also baked bread on its coals; I have roasted meat and eaten it; And shall I make the rest of it an abomination? Shall I fall down before a block of wood?"  </a:t>
            </a:r>
            <a:r>
              <a:rPr lang="en-US" sz="2000" dirty="0">
                <a:latin typeface="+mn-lt"/>
              </a:rPr>
              <a:t>(Isa. </a:t>
            </a:r>
            <a:r>
              <a:rPr lang="en-US" sz="2000" dirty="0"/>
              <a:t>44:19)</a:t>
            </a:r>
          </a:p>
          <a:p>
            <a:pPr marL="457200" indent="-457200">
              <a:buAutoNum type="arabicPeriod"/>
            </a:pPr>
            <a:r>
              <a:rPr lang="en-US" sz="2000" b="1" dirty="0">
                <a:latin typeface="+mn-lt"/>
              </a:rPr>
              <a:t>Test the Idol. Does it contradict what we know about reality? - </a:t>
            </a:r>
            <a:r>
              <a:rPr lang="en-US" sz="2000" i="1" dirty="0">
                <a:latin typeface="+mn-lt"/>
              </a:rPr>
              <a:t>They do not know nor understand; For He has shut their eyes, so that they cannot see, And their hearts, so that they cannot understand. (Isa. 44:18)</a:t>
            </a:r>
          </a:p>
        </p:txBody>
      </p:sp>
      <p:sp>
        <p:nvSpPr>
          <p:cNvPr id="5" name="Title 1">
            <a:extLst>
              <a:ext uri="{FF2B5EF4-FFF2-40B4-BE49-F238E27FC236}">
                <a16:creationId xmlns:a16="http://schemas.microsoft.com/office/drawing/2014/main" id="{16DA5A4B-679E-179E-DDA9-FA1083064174}"/>
              </a:ext>
            </a:extLst>
          </p:cNvPr>
          <p:cNvSpPr>
            <a:spLocks noGrp="1"/>
          </p:cNvSpPr>
          <p:nvPr>
            <p:ph type="title"/>
          </p:nvPr>
        </p:nvSpPr>
        <p:spPr>
          <a:xfrm>
            <a:off x="304800" y="0"/>
            <a:ext cx="8229600" cy="914400"/>
          </a:xfrm>
        </p:spPr>
        <p:txBody>
          <a:bodyPr>
            <a:normAutofit fontScale="90000"/>
          </a:bodyPr>
          <a:lstStyle/>
          <a:p>
            <a:pPr algn="l"/>
            <a:r>
              <a:rPr lang="en-US" sz="3600" dirty="0"/>
              <a:t>How to Evaluate a Worldview Ideology (1)</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402647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anim calcmode="lin" valueType="num">
                                      <p:cBhvr>
                                        <p:cTn id="8"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3" end="3"/>
                                            </p:txEl>
                                          </p:spTgt>
                                        </p:tgtEl>
                                        <p:attrNameLst>
                                          <p:attrName>style.visibility</p:attrName>
                                        </p:attrNameLst>
                                      </p:cBhvr>
                                      <p:to>
                                        <p:strVal val="visible"/>
                                      </p:to>
                                    </p:set>
                                    <p:animEffect transition="in" filter="fade">
                                      <p:cBhvr>
                                        <p:cTn id="14" dur="1000"/>
                                        <p:tgtEl>
                                          <p:spTgt spid="3">
                                            <p:txEl>
                                              <p:pRg st="3" end="3"/>
                                            </p:txEl>
                                          </p:spTgt>
                                        </p:tgtEl>
                                      </p:cBhvr>
                                    </p:animEffect>
                                    <p:anim calcmode="lin" valueType="num">
                                      <p:cBhvr>
                                        <p:cTn id="15"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1000"/>
                                        <p:tgtEl>
                                          <p:spTgt spid="3">
                                            <p:txEl>
                                              <p:pRg st="4" end="4"/>
                                            </p:txEl>
                                          </p:spTgt>
                                        </p:tgtEl>
                                      </p:cBhvr>
                                    </p:animEffect>
                                    <p:anim calcmode="lin" valueType="num">
                                      <p:cBhvr>
                                        <p:cTn id="22"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2DB5E3-9BB9-5BBE-C1D5-BE5FA4E8064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3EE487-8467-0C3E-578C-C848865A490F}"/>
              </a:ext>
            </a:extLst>
          </p:cNvPr>
          <p:cNvSpPr>
            <a:spLocks noGrp="1"/>
          </p:cNvSpPr>
          <p:nvPr>
            <p:ph idx="1"/>
          </p:nvPr>
        </p:nvSpPr>
        <p:spPr>
          <a:xfrm>
            <a:off x="228600" y="914400"/>
            <a:ext cx="8686800" cy="5791199"/>
          </a:xfrm>
        </p:spPr>
        <p:txBody>
          <a:bodyPr/>
          <a:lstStyle/>
          <a:p>
            <a:pPr marL="457200" indent="-457200">
              <a:buAutoNum type="arabicPeriod"/>
            </a:pPr>
            <a:r>
              <a:rPr lang="en-US" sz="2000" b="1" dirty="0">
                <a:latin typeface="+mn-lt"/>
              </a:rPr>
              <a:t>Identify the Idol</a:t>
            </a:r>
            <a:endParaRPr lang="en-US" sz="2000" i="1" dirty="0">
              <a:latin typeface="+mn-lt"/>
            </a:endParaRPr>
          </a:p>
          <a:p>
            <a:pPr marL="457200" indent="-457200">
              <a:buAutoNum type="arabicPeriod"/>
            </a:pPr>
            <a:r>
              <a:rPr lang="en-US" sz="2000" b="1" dirty="0">
                <a:latin typeface="+mn-lt"/>
              </a:rPr>
              <a:t>Identify the Idol’s Reductionism</a:t>
            </a:r>
            <a:endParaRPr lang="en-US" sz="2000" i="1" dirty="0">
              <a:latin typeface="+mn-lt"/>
            </a:endParaRPr>
          </a:p>
          <a:p>
            <a:pPr marL="457200" indent="-457200">
              <a:buAutoNum type="arabicPeriod"/>
            </a:pPr>
            <a:r>
              <a:rPr lang="en-US" sz="2000" b="1" dirty="0">
                <a:latin typeface="+mn-lt"/>
              </a:rPr>
              <a:t>Test the Idol. Does it contradict what we know about reality?</a:t>
            </a:r>
          </a:p>
          <a:p>
            <a:pPr marL="457200" indent="-457200">
              <a:buAutoNum type="arabicPeriod"/>
            </a:pPr>
            <a:r>
              <a:rPr lang="en-US" sz="2000" b="1" dirty="0">
                <a:latin typeface="+mn-lt"/>
              </a:rPr>
              <a:t>Test the Idol. Does it contradict itself? - </a:t>
            </a:r>
            <a:r>
              <a:rPr lang="en-US" sz="2000" dirty="0">
                <a:latin typeface="+mn-lt"/>
              </a:rPr>
              <a:t>He burns half of it in the fire; With this half he eats meat; He roasts a roast, and is satisfied. He even warms himself and says, "Ah! I am warm, I have seen the fire." And the rest of it he makes into a god, His carved image. He falls down before it and worships it, Prays to it and says, "Deliver me, for you are my god!" (Isa 44:16-17)</a:t>
            </a:r>
          </a:p>
          <a:p>
            <a:pPr marL="457200" indent="-457200">
              <a:buAutoNum type="arabicPeriod"/>
            </a:pPr>
            <a:r>
              <a:rPr lang="en-US" sz="2000" b="1" dirty="0">
                <a:latin typeface="+mn-lt"/>
              </a:rPr>
              <a:t>Replace the Idol. Make the Case for the True God - </a:t>
            </a:r>
            <a:r>
              <a:rPr lang="en-US" sz="2000" dirty="0">
                <a:latin typeface="+mn-lt"/>
              </a:rPr>
              <a:t>Thus says the LORD, the King of Israel, And his Redeemer, the LORD of hosts: 'I am the First and I am the Last; Besides Me there is no God. And who can proclaim as I do? Then let him declare it and set it in order for Me, Since I appointed the ancient people. And the things that are coming and shall come, Let them show these to them. Do not fear, nor be afraid; Have I not told you from that time, and declared it? You are My witnesses. Is there a God besides Me? Indeed there is no other Rock; I know not one.'  (Isa 44:6-8)</a:t>
            </a:r>
          </a:p>
        </p:txBody>
      </p:sp>
      <p:sp>
        <p:nvSpPr>
          <p:cNvPr id="5" name="Title 1">
            <a:extLst>
              <a:ext uri="{FF2B5EF4-FFF2-40B4-BE49-F238E27FC236}">
                <a16:creationId xmlns:a16="http://schemas.microsoft.com/office/drawing/2014/main" id="{D9389CCF-BD2F-3D5B-B482-1EB51D88908F}"/>
              </a:ext>
            </a:extLst>
          </p:cNvPr>
          <p:cNvSpPr>
            <a:spLocks noGrp="1"/>
          </p:cNvSpPr>
          <p:nvPr>
            <p:ph type="title"/>
          </p:nvPr>
        </p:nvSpPr>
        <p:spPr>
          <a:xfrm>
            <a:off x="228600" y="0"/>
            <a:ext cx="8229600" cy="914400"/>
          </a:xfrm>
        </p:spPr>
        <p:txBody>
          <a:bodyPr>
            <a:normAutofit fontScale="90000"/>
          </a:bodyPr>
          <a:lstStyle/>
          <a:p>
            <a:pPr algn="l"/>
            <a:r>
              <a:rPr lang="en-US" sz="3600" dirty="0"/>
              <a:t>How to Evaluate a Worldview Ideology (2)</a:t>
            </a:r>
            <a:br>
              <a:rPr lang="en-US" dirty="0"/>
            </a:br>
            <a:r>
              <a:rPr lang="en-US" sz="2400" dirty="0">
                <a:solidFill>
                  <a:schemeClr val="tx2">
                    <a:lumMod val="60000"/>
                    <a:lumOff val="40000"/>
                  </a:schemeClr>
                </a:solidFill>
              </a:rPr>
              <a:t>Self-deception and futility of idolatry</a:t>
            </a:r>
          </a:p>
        </p:txBody>
      </p:sp>
    </p:spTree>
    <p:extLst>
      <p:ext uri="{BB962C8B-B14F-4D97-AF65-F5344CB8AC3E}">
        <p14:creationId xmlns:p14="http://schemas.microsoft.com/office/powerpoint/2010/main" val="2607571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1000"/>
                                        <p:tgtEl>
                                          <p:spTgt spid="3">
                                            <p:txEl>
                                              <p:pRg st="4" end="4"/>
                                            </p:txEl>
                                          </p:spTgt>
                                        </p:tgtEl>
                                      </p:cBhvr>
                                    </p:animEffect>
                                    <p:anim calcmode="lin" valueType="num">
                                      <p:cBhvr>
                                        <p:cTn id="15"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37C19CF-9A82-38EC-76E1-AFCA9CAC01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5C5295-0DE5-D3EA-51F9-969953982C42}"/>
              </a:ext>
            </a:extLst>
          </p:cNvPr>
          <p:cNvSpPr>
            <a:spLocks noGrp="1"/>
          </p:cNvSpPr>
          <p:nvPr>
            <p:ph type="title"/>
          </p:nvPr>
        </p:nvSpPr>
        <p:spPr>
          <a:xfrm>
            <a:off x="228600" y="7434"/>
            <a:ext cx="8762999" cy="914400"/>
          </a:xfrm>
        </p:spPr>
        <p:txBody>
          <a:bodyPr>
            <a:normAutofit fontScale="90000"/>
          </a:bodyPr>
          <a:lstStyle/>
          <a:p>
            <a:pPr algn="l"/>
            <a:r>
              <a:rPr lang="en-US" sz="3600" dirty="0"/>
              <a:t>Isaiah 44 Summary : Evaluating a Worldview</a:t>
            </a:r>
            <a:br>
              <a:rPr lang="en-US" dirty="0"/>
            </a:br>
            <a:r>
              <a:rPr lang="en-US" sz="2400" dirty="0">
                <a:solidFill>
                  <a:schemeClr val="tx2">
                    <a:lumMod val="60000"/>
                    <a:lumOff val="40000"/>
                  </a:schemeClr>
                </a:solidFill>
              </a:rPr>
              <a:t>We see that the idol worshipper’s worldview is deeply flawed</a:t>
            </a:r>
          </a:p>
        </p:txBody>
      </p:sp>
      <p:sp>
        <p:nvSpPr>
          <p:cNvPr id="4" name="Scroll: Horizontal 3">
            <a:extLst>
              <a:ext uri="{FF2B5EF4-FFF2-40B4-BE49-F238E27FC236}">
                <a16:creationId xmlns:a16="http://schemas.microsoft.com/office/drawing/2014/main" id="{1108E00F-3E85-FB6C-BF26-074B139052DE}"/>
              </a:ext>
            </a:extLst>
          </p:cNvPr>
          <p:cNvSpPr/>
          <p:nvPr/>
        </p:nvSpPr>
        <p:spPr>
          <a:xfrm>
            <a:off x="381169" y="921834"/>
            <a:ext cx="8381662" cy="5821357"/>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u="sng" dirty="0"/>
              <a:t>Idol</a:t>
            </a:r>
            <a:r>
              <a:rPr lang="en-US" sz="2000" dirty="0"/>
              <a:t> : A crafted image representing divine power.</a:t>
            </a:r>
          </a:p>
          <a:p>
            <a:endParaRPr lang="en-US" sz="2000" dirty="0"/>
          </a:p>
          <a:p>
            <a:r>
              <a:rPr lang="en-US" sz="2000" b="1" u="sng" dirty="0"/>
              <a:t>Reductionism</a:t>
            </a:r>
            <a:r>
              <a:rPr lang="en-US" sz="2000" dirty="0"/>
              <a:t> : Reduces divine reality to a finite, man-made object.</a:t>
            </a:r>
          </a:p>
          <a:p>
            <a:endParaRPr lang="en-US" sz="2000" dirty="0"/>
          </a:p>
          <a:p>
            <a:r>
              <a:rPr lang="en-US" sz="2000" b="1" u="sng" dirty="0"/>
              <a:t>Contradicts Reality</a:t>
            </a:r>
            <a:r>
              <a:rPr lang="en-US" sz="2000" dirty="0"/>
              <a:t> : A lifeless idol cannot see, act, or save.</a:t>
            </a:r>
          </a:p>
          <a:p>
            <a:endParaRPr lang="en-US" sz="2000" dirty="0"/>
          </a:p>
          <a:p>
            <a:r>
              <a:rPr lang="en-US" sz="2000" b="1" u="sng" dirty="0"/>
              <a:t>Contradicts Itself</a:t>
            </a:r>
            <a:r>
              <a:rPr lang="en-US" sz="2000" dirty="0"/>
              <a:t> : The object of worship is both used for mundane tasks and exalted as a god.</a:t>
            </a:r>
          </a:p>
          <a:p>
            <a:endParaRPr lang="en-US" sz="2000" dirty="0"/>
          </a:p>
          <a:p>
            <a:r>
              <a:rPr lang="en-US" sz="2000" b="1" u="sng" dirty="0"/>
              <a:t>Solution</a:t>
            </a:r>
            <a:r>
              <a:rPr lang="en-US" sz="2000" dirty="0"/>
              <a:t> : The worshipper is called to recognize the true God, who alone is worthy of worship and trust.</a:t>
            </a:r>
          </a:p>
        </p:txBody>
      </p:sp>
      <p:sp>
        <p:nvSpPr>
          <p:cNvPr id="3" name="TextBox 2">
            <a:extLst>
              <a:ext uri="{FF2B5EF4-FFF2-40B4-BE49-F238E27FC236}">
                <a16:creationId xmlns:a16="http://schemas.microsoft.com/office/drawing/2014/main" id="{CDE39BB7-734D-26EF-A16D-926B67D20351}"/>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4224777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5660D-82CE-649F-DB2E-08D2F600D9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CE2B8-0D1E-4E93-53C6-BB19C36FCFAC}"/>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78FA300A-6E12-0FB8-18E9-DE251B1CF49E}"/>
              </a:ext>
            </a:extLst>
          </p:cNvPr>
          <p:cNvSpPr txBox="1"/>
          <p:nvPr/>
        </p:nvSpPr>
        <p:spPr>
          <a:xfrm>
            <a:off x="474144" y="1219200"/>
            <a:ext cx="8195712" cy="4985980"/>
          </a:xfrm>
          <a:prstGeom prst="rect">
            <a:avLst/>
          </a:prstGeom>
          <a:noFill/>
        </p:spPr>
        <p:txBody>
          <a:bodyPr wrap="square">
            <a:spAutoFit/>
          </a:bodyPr>
          <a:lstStyle/>
          <a:p>
            <a:r>
              <a:rPr lang="en-US" dirty="0"/>
              <a:t>The Psalms repeatedly expose the futility of idolatry, where people </a:t>
            </a:r>
            <a:r>
              <a:rPr lang="en-US" u="sng" dirty="0"/>
              <a:t>substitute false gods or human constructs</a:t>
            </a:r>
            <a:r>
              <a:rPr lang="en-US" dirty="0"/>
              <a:t> for the true God.</a:t>
            </a:r>
          </a:p>
          <a:p>
            <a:endParaRPr lang="en-US" dirty="0"/>
          </a:p>
          <a:p>
            <a:r>
              <a:rPr lang="en-US" sz="2000" b="1" i="1" dirty="0"/>
              <a:t>"But their idols are silver and gold, made by human hands. They have mouths, but cannot speak, eyes, but cannot see... Those who make them will be like them, and so will all who trust in them.” (Psa. 115:4-8)</a:t>
            </a:r>
          </a:p>
          <a:p>
            <a:endParaRPr lang="en-US" dirty="0"/>
          </a:p>
          <a:p>
            <a:pPr lvl="1"/>
            <a:r>
              <a:rPr lang="en-US" dirty="0"/>
              <a:t>This psalm identifies the emptiness of idols, whether physical or ideological, showing how misplaced trust in anything other than God leads to ruin.</a:t>
            </a:r>
          </a:p>
          <a:p>
            <a:endParaRPr lang="en-US" dirty="0"/>
          </a:p>
          <a:p>
            <a:r>
              <a:rPr lang="en-US" sz="2000" b="1" i="1" dirty="0"/>
              <a:t>"For all the gods of the nations are idols, but the LORD made the heavens.”  (Psa. 96:5)</a:t>
            </a:r>
          </a:p>
          <a:p>
            <a:endParaRPr lang="en-US" dirty="0"/>
          </a:p>
          <a:p>
            <a:pPr lvl="1"/>
            <a:r>
              <a:rPr lang="en-US" dirty="0"/>
              <a:t>This psalm contrasts false idols with the true Creator, highlighting the need to evaluate and reject false objects of worship.</a:t>
            </a:r>
          </a:p>
        </p:txBody>
      </p:sp>
    </p:spTree>
    <p:extLst>
      <p:ext uri="{BB962C8B-B14F-4D97-AF65-F5344CB8AC3E}">
        <p14:creationId xmlns:p14="http://schemas.microsoft.com/office/powerpoint/2010/main" val="254341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E25A6-1AD6-54DC-4947-E3C0953CB4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FEF9C-8B72-0601-755B-47F6699B2C96}"/>
              </a:ext>
            </a:extLst>
          </p:cNvPr>
          <p:cNvSpPr>
            <a:spLocks noGrp="1"/>
          </p:cNvSpPr>
          <p:nvPr>
            <p:ph type="title"/>
          </p:nvPr>
        </p:nvSpPr>
        <p:spPr>
          <a:xfrm>
            <a:off x="457200" y="0"/>
            <a:ext cx="8229600" cy="914400"/>
          </a:xfrm>
        </p:spPr>
        <p:txBody>
          <a:bodyPr>
            <a:normAutofit fontScale="90000"/>
          </a:bodyPr>
          <a:lstStyle/>
          <a:p>
            <a:pPr algn="l"/>
            <a:r>
              <a:rPr lang="en-US" sz="3600" dirty="0"/>
              <a:t>Worldview Discernment in the Psalms</a:t>
            </a:r>
            <a:br>
              <a:rPr lang="en-US" sz="3600" dirty="0"/>
            </a:br>
            <a:r>
              <a:rPr lang="en-US" sz="2400" dirty="0">
                <a:solidFill>
                  <a:schemeClr val="tx2">
                    <a:lumMod val="60000"/>
                    <a:lumOff val="40000"/>
                  </a:schemeClr>
                </a:solidFill>
              </a:rPr>
              <a:t>Identify the </a:t>
            </a:r>
            <a:r>
              <a:rPr lang="en-US" sz="2400" u="sng" dirty="0">
                <a:solidFill>
                  <a:schemeClr val="tx2">
                    <a:lumMod val="60000"/>
                    <a:lumOff val="40000"/>
                  </a:schemeClr>
                </a:solidFill>
              </a:rPr>
              <a:t>Idol’s Reductionism</a:t>
            </a:r>
            <a:endParaRPr lang="en-US" sz="2400" i="1" u="sng" dirty="0">
              <a:solidFill>
                <a:schemeClr val="tx2">
                  <a:lumMod val="60000"/>
                  <a:lumOff val="40000"/>
                </a:schemeClr>
              </a:solidFill>
            </a:endParaRPr>
          </a:p>
        </p:txBody>
      </p:sp>
      <p:sp>
        <p:nvSpPr>
          <p:cNvPr id="6" name="TextBox 5">
            <a:extLst>
              <a:ext uri="{FF2B5EF4-FFF2-40B4-BE49-F238E27FC236}">
                <a16:creationId xmlns:a16="http://schemas.microsoft.com/office/drawing/2014/main" id="{FA00E340-452B-244A-C400-6FDB3C6C861D}"/>
              </a:ext>
            </a:extLst>
          </p:cNvPr>
          <p:cNvSpPr txBox="1"/>
          <p:nvPr/>
        </p:nvSpPr>
        <p:spPr>
          <a:xfrm>
            <a:off x="457200" y="1143000"/>
            <a:ext cx="8077200" cy="4708981"/>
          </a:xfrm>
          <a:prstGeom prst="rect">
            <a:avLst/>
          </a:prstGeom>
          <a:noFill/>
        </p:spPr>
        <p:txBody>
          <a:bodyPr wrap="square">
            <a:spAutoFit/>
          </a:bodyPr>
          <a:lstStyle/>
          <a:p>
            <a:r>
              <a:rPr lang="en-US" dirty="0"/>
              <a:t>Psalms critiques any worldview that </a:t>
            </a:r>
            <a:r>
              <a:rPr lang="en-US" u="sng" dirty="0"/>
              <a:t>reduces life</a:t>
            </a:r>
            <a:r>
              <a:rPr lang="en-US" dirty="0"/>
              <a:t> to material or finite realities, emphasizing God’s sovereign role as the Creator and Sustainer of all things.</a:t>
            </a:r>
          </a:p>
          <a:p>
            <a:endParaRPr lang="en-US" dirty="0"/>
          </a:p>
          <a:p>
            <a:r>
              <a:rPr lang="en-US" sz="2000" b="1" i="1" dirty="0"/>
              <a:t>“The fool says in his heart, 'There is no God.' They are corrupt, their deeds are vile; there is no one who does good.” (Psa. 14:1)</a:t>
            </a:r>
          </a:p>
          <a:p>
            <a:endParaRPr lang="en-US" dirty="0"/>
          </a:p>
          <a:p>
            <a:pPr lvl="1"/>
            <a:r>
              <a:rPr lang="en-US" dirty="0"/>
              <a:t>This critiques atheistic or materialistic worldviews, showing that denying God leads to moral and intellectual corruption.</a:t>
            </a:r>
          </a:p>
          <a:p>
            <a:endParaRPr lang="en-US" dirty="0"/>
          </a:p>
          <a:p>
            <a:r>
              <a:rPr lang="en-US" sz="2000" b="1" i="1" dirty="0"/>
              <a:t>“For all can see that the wise die, that the foolish and the senseless also perish, leaving their wealth to others... People, despite their wealth, do not endure; they are like the beasts that perish.” (Psa. 49:10-12)</a:t>
            </a:r>
          </a:p>
          <a:p>
            <a:endParaRPr lang="en-US" dirty="0"/>
          </a:p>
          <a:p>
            <a:pPr lvl="1"/>
            <a:r>
              <a:rPr lang="en-US" dirty="0"/>
              <a:t>This psalm critiques the reduction of human life to wealth or status, exposing the limits of materialistic views.</a:t>
            </a:r>
          </a:p>
        </p:txBody>
      </p:sp>
    </p:spTree>
    <p:extLst>
      <p:ext uri="{BB962C8B-B14F-4D97-AF65-F5344CB8AC3E}">
        <p14:creationId xmlns:p14="http://schemas.microsoft.com/office/powerpoint/2010/main" val="1026222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1000"/>
                                        <p:tgtEl>
                                          <p:spTgt spid="6">
                                            <p:txEl>
                                              <p:pRg st="2" end="2"/>
                                            </p:txEl>
                                          </p:spTgt>
                                        </p:tgtEl>
                                      </p:cBhvr>
                                    </p:animEffect>
                                    <p:anim calcmode="lin" valueType="num">
                                      <p:cBhvr>
                                        <p:cTn id="8" dur="10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6">
                                            <p:txEl>
                                              <p:pRg st="2" end="2"/>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6">
                                            <p:txEl>
                                              <p:pRg st="4" end="4"/>
                                            </p:txEl>
                                          </p:spTgt>
                                        </p:tgtEl>
                                        <p:attrNameLst>
                                          <p:attrName>style.visibility</p:attrName>
                                        </p:attrNameLst>
                                      </p:cBhvr>
                                      <p:to>
                                        <p:strVal val="visible"/>
                                      </p:to>
                                    </p:set>
                                    <p:animEffect transition="in" filter="fade">
                                      <p:cBhvr>
                                        <p:cTn id="12" dur="1000"/>
                                        <p:tgtEl>
                                          <p:spTgt spid="6">
                                            <p:txEl>
                                              <p:pRg st="4" end="4"/>
                                            </p:txEl>
                                          </p:spTgt>
                                        </p:tgtEl>
                                      </p:cBhvr>
                                    </p:animEffect>
                                    <p:anim calcmode="lin" valueType="num">
                                      <p:cBhvr>
                                        <p:cTn id="13" dur="1000" fill="hold"/>
                                        <p:tgtEl>
                                          <p:spTgt spid="6">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Effect transition="in" filter="fade">
                                      <p:cBhvr>
                                        <p:cTn id="19" dur="1000"/>
                                        <p:tgtEl>
                                          <p:spTgt spid="6">
                                            <p:txEl>
                                              <p:pRg st="6" end="6"/>
                                            </p:txEl>
                                          </p:spTgt>
                                        </p:tgtEl>
                                      </p:cBhvr>
                                    </p:animEffect>
                                    <p:anim calcmode="lin" valueType="num">
                                      <p:cBhvr>
                                        <p:cTn id="20" dur="1000" fill="hold"/>
                                        <p:tgtEl>
                                          <p:spTgt spid="6">
                                            <p:txEl>
                                              <p:pRg st="6" end="6"/>
                                            </p:txEl>
                                          </p:spTgt>
                                        </p:tgtEl>
                                        <p:attrNameLst>
                                          <p:attrName>ppt_x</p:attrName>
                                        </p:attrNameLst>
                                      </p:cBhvr>
                                      <p:tavLst>
                                        <p:tav tm="0">
                                          <p:val>
                                            <p:strVal val="#ppt_x"/>
                                          </p:val>
                                        </p:tav>
                                        <p:tav tm="100000">
                                          <p:val>
                                            <p:strVal val="#ppt_x"/>
                                          </p:val>
                                        </p:tav>
                                      </p:tavLst>
                                    </p:anim>
                                    <p:anim calcmode="lin" valueType="num">
                                      <p:cBhvr>
                                        <p:cTn id="21" dur="1000" fill="hold"/>
                                        <p:tgtEl>
                                          <p:spTgt spid="6">
                                            <p:txEl>
                                              <p:pRg st="6" end="6"/>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1000"/>
                                        <p:tgtEl>
                                          <p:spTgt spid="6">
                                            <p:txEl>
                                              <p:pRg st="8" end="8"/>
                                            </p:txEl>
                                          </p:spTgt>
                                        </p:tgtEl>
                                      </p:cBhvr>
                                    </p:animEffect>
                                    <p:anim calcmode="lin" valueType="num">
                                      <p:cBhvr>
                                        <p:cTn id="25" dur="1000" fill="hold"/>
                                        <p:tgtEl>
                                          <p:spTgt spid="6">
                                            <p:txEl>
                                              <p:pRg st="8" end="8"/>
                                            </p:txEl>
                                          </p:spTgt>
                                        </p:tgtEl>
                                        <p:attrNameLst>
                                          <p:attrName>ppt_x</p:attrName>
                                        </p:attrNameLst>
                                      </p:cBhvr>
                                      <p:tavLst>
                                        <p:tav tm="0">
                                          <p:val>
                                            <p:strVal val="#ppt_x"/>
                                          </p:val>
                                        </p:tav>
                                        <p:tav tm="100000">
                                          <p:val>
                                            <p:strVal val="#ppt_x"/>
                                          </p:val>
                                        </p:tav>
                                      </p:tavLst>
                                    </p:anim>
                                    <p:anim calcmode="lin" valueType="num">
                                      <p:cBhvr>
                                        <p:cTn id="26" dur="1000" fill="hold"/>
                                        <p:tgtEl>
                                          <p:spTgt spid="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36473</TotalTime>
  <Words>6256</Words>
  <Application>Microsoft Office PowerPoint</Application>
  <PresentationFormat>On-screen Show (4:3)</PresentationFormat>
  <Paragraphs>466</Paragraphs>
  <Slides>23</Slides>
  <Notes>23</Notes>
  <HiddenSlides>6</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23</vt:i4>
      </vt:variant>
    </vt:vector>
  </HeadingPairs>
  <TitlesOfParts>
    <vt:vector size="30" baseType="lpstr">
      <vt:lpstr>Arial</vt:lpstr>
      <vt:lpstr>Arial Narrow</vt:lpstr>
      <vt:lpstr>Calibri</vt:lpstr>
      <vt:lpstr>Verdana</vt:lpstr>
      <vt:lpstr>Wingdings</vt:lpstr>
      <vt:lpstr>PPT_Template_2010SummerSchool</vt:lpstr>
      <vt:lpstr>1_UPCRC_Powerpoint_Template_with I-Mark</vt:lpstr>
      <vt:lpstr>PowerPoint Presentation</vt:lpstr>
      <vt:lpstr>A quick review… Truth, The Nature of Mankind, and Worldviews</vt:lpstr>
      <vt:lpstr>What does God want of the Just Man? Mankind’s Righteousness versus God’s Righteousness</vt:lpstr>
      <vt:lpstr>Mankind’s ‘Righteousness’ as a Worldview Origins  Meaning  Morality  Destiny</vt:lpstr>
      <vt:lpstr>How to Evaluate a Worldview Ideology (1) Self-deception and futility of idolatry</vt:lpstr>
      <vt:lpstr>How to Evaluate a Worldview Ideology (2) Self-deception and futility of idolatry</vt:lpstr>
      <vt:lpstr>Isaiah 44 Summary : Evaluating a Worldview We see that the idol worshipper’s worldview is deeply flawed</vt:lpstr>
      <vt:lpstr>Worldview Discernment in the Psalms Identify the Idol</vt:lpstr>
      <vt:lpstr>Worldview Discernment in the Psalms Identify the Idol’s Reductionism</vt:lpstr>
      <vt:lpstr>Worldview Discernment in the Psalms Test the Idol – Does it Contradict Reality?</vt:lpstr>
      <vt:lpstr>Worldview Discernment in the Psalms Test the Idol – Does it Contradict Itself?</vt:lpstr>
      <vt:lpstr>Worldview Discernment in the Psalms Replace the Idol: Make the Case for the True God</vt:lpstr>
      <vt:lpstr>Resources</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Ideologies of Seven Men in Retrospect</vt:lpstr>
      <vt:lpstr>Righteousness of Man in Modern Times How these Ideologies Persist</vt:lpstr>
      <vt:lpstr>Worldview Analysis Identify the Idol</vt:lpstr>
      <vt:lpstr>Worldview Analysis Identify the Idol’s Reductionism</vt:lpstr>
      <vt:lpstr>Worldview Analysis Test the Idol – Does it Contradict What We know about the World?</vt:lpstr>
      <vt:lpstr>Worldview Analysis Test the Idol – Does it Contradict Itself?</vt:lpstr>
      <vt:lpstr>Worldview Analysis Replace the Idol – Make the Case for Christianity</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1338</cp:revision>
  <cp:lastPrinted>2024-11-10T13:24:33Z</cp:lastPrinted>
  <dcterms:created xsi:type="dcterms:W3CDTF">2010-06-16T02:58:04Z</dcterms:created>
  <dcterms:modified xsi:type="dcterms:W3CDTF">2024-11-16T21:11:40Z</dcterms:modified>
</cp:coreProperties>
</file>