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256" r:id="rId3"/>
    <p:sldId id="382" r:id="rId4"/>
    <p:sldId id="386" r:id="rId5"/>
    <p:sldId id="387" r:id="rId6"/>
    <p:sldId id="388" r:id="rId7"/>
    <p:sldId id="389" r:id="rId8"/>
    <p:sldId id="390" r:id="rId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5285" autoAdjust="0"/>
  </p:normalViewPr>
  <p:slideViewPr>
    <p:cSldViewPr>
      <p:cViewPr varScale="1">
        <p:scale>
          <a:sx n="88" d="100"/>
          <a:sy n="88" d="100"/>
        </p:scale>
        <p:origin x="14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1/11/2015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171437" indent="-171437">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165484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81332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87636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411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03732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4720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84781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2439187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1"/>
          </p:nvPr>
        </p:nvSpPr>
        <p:spPr/>
        <p:txBody>
          <a:bodyPr/>
          <a:lstStyle>
            <a:lvl1pPr algn="ctr">
              <a:defRPr sz="1400">
                <a:solidFill>
                  <a:schemeClr val="tx2"/>
                </a:solidFill>
                <a:latin typeface="Arial" pitchFamily="34" charset="0"/>
              </a:defRPr>
            </a:lvl1pPr>
          </a:lstStyle>
          <a:p>
            <a:pPr>
              <a:defRPr/>
            </a:pPr>
            <a:fld id="{90314B7E-EB23-4DAB-A3F0-0F7BBB6CDA33}" type="slidenum">
              <a:rPr lang="en-US"/>
              <a:pPr>
                <a:defRPr/>
              </a:pPr>
              <a:t>‹#›</a:t>
            </a:fld>
            <a:endParaRPr lang="en-US" dirty="0"/>
          </a:p>
        </p:txBody>
      </p:sp>
    </p:spTree>
    <p:extLst>
      <p:ext uri="{BB962C8B-B14F-4D97-AF65-F5344CB8AC3E}">
        <p14:creationId xmlns:p14="http://schemas.microsoft.com/office/powerpoint/2010/main" val="5347413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1"/>
          </p:nvPr>
        </p:nvSpPr>
        <p:spPr/>
        <p:txBody>
          <a:bodyPr/>
          <a:lstStyle>
            <a:lvl1pPr algn="r">
              <a:defRPr sz="1400">
                <a:solidFill>
                  <a:schemeClr val="tx2"/>
                </a:solidFill>
                <a:latin typeface="Arial" pitchFamily="34" charset="0"/>
              </a:defRPr>
            </a:lvl1pPr>
          </a:lstStyle>
          <a:p>
            <a:pPr>
              <a:defRPr/>
            </a:pPr>
            <a:fld id="{9325C3C2-9E54-411C-9683-C950CD1738F8}" type="slidenum">
              <a:rPr lang="en-US"/>
              <a:pPr>
                <a:defRPr/>
              </a:pPr>
              <a:t>‹#›</a:t>
            </a:fld>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 name="Slide Number Placeholder 5"/>
          <p:cNvSpPr>
            <a:spLocks noGrp="1"/>
          </p:cNvSpPr>
          <p:nvPr>
            <p:ph type="sldNum" sz="quarter" idx="4"/>
          </p:nvPr>
        </p:nvSpPr>
        <p:spPr>
          <a:xfrm>
            <a:off x="4267200" y="6416675"/>
            <a:ext cx="685800" cy="365125"/>
          </a:xfrm>
          <a:prstGeom prst="rect">
            <a:avLst/>
          </a:prstGeom>
        </p:spPr>
        <p:txBody>
          <a:bodyPr anchor="b"/>
          <a:lstStyle>
            <a:lvl1pPr algn="ctr">
              <a:defRPr sz="1400">
                <a:solidFill>
                  <a:schemeClr val="tx2"/>
                </a:solidFill>
                <a:latin typeface="Arial" pitchFamily="34" charset="0"/>
              </a:defRPr>
            </a:lvl1pPr>
          </a:lstStyle>
          <a:p>
            <a:pPr>
              <a:defRPr/>
            </a:pPr>
            <a:fld id="{2D225349-B1F9-464A-9CC5-D5DDA255FD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 name="Slide Number Placeholder 5"/>
          <p:cNvSpPr>
            <a:spLocks noGrp="1"/>
          </p:cNvSpPr>
          <p:nvPr>
            <p:ph type="sldNum" sz="quarter" idx="4"/>
          </p:nvPr>
        </p:nvSpPr>
        <p:spPr>
          <a:xfrm>
            <a:off x="8077200" y="6416675"/>
            <a:ext cx="652463" cy="365125"/>
          </a:xfrm>
          <a:prstGeom prst="rect">
            <a:avLst/>
          </a:prstGeom>
        </p:spPr>
        <p:txBody>
          <a:bodyPr anchor="b"/>
          <a:lstStyle>
            <a:lvl1pPr algn="r">
              <a:defRPr sz="1400">
                <a:solidFill>
                  <a:schemeClr val="tx2"/>
                </a:solidFill>
                <a:latin typeface="Arial" pitchFamily="34" charset="0"/>
              </a:defRPr>
            </a:lvl1pPr>
          </a:lstStyle>
          <a:p>
            <a:pPr>
              <a:defRPr/>
            </a:pPr>
            <a:fld id="{D1036DDD-C097-4A4A-B40F-B92C82C562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dirty="0" smtClean="0"/>
              <a:t>Five Laws of the Kingdom</a:t>
            </a:r>
            <a:endParaRPr dirty="0" smtClean="0"/>
          </a:p>
        </p:txBody>
      </p:sp>
      <p:sp>
        <p:nvSpPr>
          <p:cNvPr id="6147" name="Subtitle 2"/>
          <p:cNvSpPr>
            <a:spLocks noGrp="1"/>
          </p:cNvSpPr>
          <p:nvPr>
            <p:ph type="subTitle" idx="1"/>
          </p:nvPr>
        </p:nvSpPr>
        <p:spPr>
          <a:xfrm>
            <a:off x="533400" y="3600450"/>
            <a:ext cx="8077200" cy="2438400"/>
          </a:xfrm>
        </p:spPr>
        <p:txBody>
          <a:bodyPr/>
          <a:lstStyle/>
          <a:p>
            <a:pPr eaLnBrk="1" hangingPunct="1"/>
            <a:r>
              <a:rPr lang="en-US" b="1" dirty="0" smtClean="0"/>
              <a:t>Cashmere Church of Christ</a:t>
            </a:r>
          </a:p>
          <a:p>
            <a:pPr eaLnBrk="1" hangingPunct="1"/>
            <a:r>
              <a:rPr lang="en-US" b="1" dirty="0" smtClean="0"/>
              <a:t>January 2015</a:t>
            </a:r>
            <a:endParaRPr lang="en-U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0314B7E-EB23-4DAB-A3F0-0F7BBB6CDA33}" type="slidenum">
              <a:rPr lang="en-US" smtClean="0"/>
              <a:pPr>
                <a:defRPr/>
              </a:pPr>
              <a:t>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smtClean="0"/>
              <a:t>Five Laws of the Kingdom of God</a:t>
            </a:r>
            <a:r>
              <a:rPr lang="en-US" dirty="0" smtClean="0"/>
              <a:t/>
            </a:r>
            <a:br>
              <a:rPr lang="en-US" dirty="0" smtClean="0"/>
            </a:br>
            <a:r>
              <a:rPr lang="en-US" sz="2400" dirty="0">
                <a:solidFill>
                  <a:schemeClr val="tx2">
                    <a:lumMod val="60000"/>
                    <a:lumOff val="40000"/>
                  </a:schemeClr>
                </a:solidFill>
              </a:rPr>
              <a:t>The </a:t>
            </a:r>
            <a:r>
              <a:rPr lang="en-US" sz="2400" dirty="0" smtClean="0">
                <a:solidFill>
                  <a:schemeClr val="tx2">
                    <a:lumMod val="60000"/>
                    <a:lumOff val="40000"/>
                  </a:schemeClr>
                </a:solidFill>
              </a:rPr>
              <a:t>Outline</a:t>
            </a:r>
            <a:endParaRPr lang="en-US" sz="2400" dirty="0">
              <a:solidFill>
                <a:schemeClr val="tx2">
                  <a:lumMod val="60000"/>
                  <a:lumOff val="40000"/>
                </a:schemeClr>
              </a:solidFill>
            </a:endParaRPr>
          </a:p>
        </p:txBody>
      </p:sp>
      <p:sp>
        <p:nvSpPr>
          <p:cNvPr id="6" name="TextBox 5"/>
          <p:cNvSpPr txBox="1"/>
          <p:nvPr/>
        </p:nvSpPr>
        <p:spPr>
          <a:xfrm>
            <a:off x="521208" y="1447800"/>
            <a:ext cx="8001000" cy="400110"/>
          </a:xfrm>
          <a:prstGeom prst="rect">
            <a:avLst/>
          </a:prstGeom>
          <a:noFill/>
        </p:spPr>
        <p:txBody>
          <a:bodyPr wrap="square" rtlCol="0">
            <a:spAutoFit/>
          </a:bodyPr>
          <a:lstStyle/>
          <a:p>
            <a:r>
              <a:rPr lang="en-US" sz="2000" b="1" i="1" dirty="0" smtClean="0"/>
              <a:t>1.  We must obey Jesus’ commandments</a:t>
            </a:r>
            <a:endParaRPr lang="en-US" sz="2000" i="1" dirty="0" smtClean="0"/>
          </a:p>
        </p:txBody>
      </p:sp>
      <p:sp>
        <p:nvSpPr>
          <p:cNvPr id="7" name="TextBox 6"/>
          <p:cNvSpPr txBox="1"/>
          <p:nvPr/>
        </p:nvSpPr>
        <p:spPr>
          <a:xfrm>
            <a:off x="519031" y="2434802"/>
            <a:ext cx="8001000" cy="400110"/>
          </a:xfrm>
          <a:prstGeom prst="rect">
            <a:avLst/>
          </a:prstGeom>
          <a:noFill/>
        </p:spPr>
        <p:txBody>
          <a:bodyPr wrap="square" rtlCol="0">
            <a:spAutoFit/>
          </a:bodyPr>
          <a:lstStyle/>
          <a:p>
            <a:r>
              <a:rPr lang="en-US" sz="2000" b="1" i="1" dirty="0" smtClean="0"/>
              <a:t>3.  Jesus’ commandments are not all on the same level</a:t>
            </a:r>
            <a:endParaRPr lang="en-US" sz="2000" b="1" i="1" dirty="0" smtClean="0"/>
          </a:p>
        </p:txBody>
      </p:sp>
      <p:sp>
        <p:nvSpPr>
          <p:cNvPr id="8" name="TextBox 7"/>
          <p:cNvSpPr txBox="1"/>
          <p:nvPr/>
        </p:nvSpPr>
        <p:spPr>
          <a:xfrm>
            <a:off x="519031" y="2939657"/>
            <a:ext cx="8001000" cy="400110"/>
          </a:xfrm>
          <a:prstGeom prst="rect">
            <a:avLst/>
          </a:prstGeom>
          <a:noFill/>
        </p:spPr>
        <p:txBody>
          <a:bodyPr wrap="square" rtlCol="0">
            <a:spAutoFit/>
          </a:bodyPr>
          <a:lstStyle/>
          <a:p>
            <a:pPr marL="457200" indent="-457200">
              <a:buAutoNum type="arabicPeriod" startAt="4"/>
            </a:pPr>
            <a:r>
              <a:rPr lang="en-US" sz="2000" b="1" i="1" dirty="0" smtClean="0"/>
              <a:t>Don’t develop spiritual pride</a:t>
            </a:r>
            <a:endParaRPr lang="en-US" sz="2000" i="1" dirty="0" smtClean="0"/>
          </a:p>
        </p:txBody>
      </p:sp>
      <p:sp>
        <p:nvSpPr>
          <p:cNvPr id="9" name="TextBox 8"/>
          <p:cNvSpPr txBox="1"/>
          <p:nvPr/>
        </p:nvSpPr>
        <p:spPr>
          <a:xfrm>
            <a:off x="519031" y="1960486"/>
            <a:ext cx="8001000" cy="400110"/>
          </a:xfrm>
          <a:prstGeom prst="rect">
            <a:avLst/>
          </a:prstGeom>
          <a:noFill/>
        </p:spPr>
        <p:txBody>
          <a:bodyPr wrap="square" rtlCol="0">
            <a:spAutoFit/>
          </a:bodyPr>
          <a:lstStyle/>
          <a:p>
            <a:r>
              <a:rPr lang="en-US" sz="2000" b="1" i="1" dirty="0"/>
              <a:t>2</a:t>
            </a:r>
            <a:r>
              <a:rPr lang="en-US" sz="2000" b="1" i="1" dirty="0" smtClean="0"/>
              <a:t>.  </a:t>
            </a:r>
            <a:r>
              <a:rPr lang="en-US" sz="2000" b="1" i="1" dirty="0" smtClean="0"/>
              <a:t>Don’t add to Jesus’ laws</a:t>
            </a:r>
            <a:endParaRPr lang="en-US" sz="2000" i="1" dirty="0" smtClean="0"/>
          </a:p>
        </p:txBody>
      </p:sp>
      <p:sp>
        <p:nvSpPr>
          <p:cNvPr id="10" name="TextBox 9"/>
          <p:cNvSpPr txBox="1"/>
          <p:nvPr/>
        </p:nvSpPr>
        <p:spPr>
          <a:xfrm>
            <a:off x="519031" y="3420594"/>
            <a:ext cx="8001000" cy="400110"/>
          </a:xfrm>
          <a:prstGeom prst="rect">
            <a:avLst/>
          </a:prstGeom>
          <a:noFill/>
        </p:spPr>
        <p:txBody>
          <a:bodyPr wrap="square" rtlCol="0">
            <a:spAutoFit/>
          </a:bodyPr>
          <a:lstStyle/>
          <a:p>
            <a:r>
              <a:rPr lang="en-US" sz="2000" b="1" i="1" dirty="0" smtClean="0"/>
              <a:t>5.  Kingdom life comes with a cross</a:t>
            </a:r>
            <a:endParaRPr lang="en-US" sz="2000" i="1" dirty="0" smtClean="0"/>
          </a:p>
        </p:txBody>
      </p:sp>
    </p:spTree>
    <p:extLst>
      <p:ext uri="{BB962C8B-B14F-4D97-AF65-F5344CB8AC3E}">
        <p14:creationId xmlns:p14="http://schemas.microsoft.com/office/powerpoint/2010/main" val="383504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Law #1</a:t>
            </a:r>
            <a:r>
              <a:rPr lang="en-US" dirty="0"/>
              <a:t/>
            </a:r>
            <a:br>
              <a:rPr lang="en-US" dirty="0"/>
            </a:br>
            <a:r>
              <a:rPr lang="en-US" sz="2400" dirty="0" smtClean="0">
                <a:solidFill>
                  <a:schemeClr val="tx2">
                    <a:lumMod val="60000"/>
                    <a:lumOff val="40000"/>
                  </a:schemeClr>
                </a:solidFill>
              </a:rPr>
              <a:t>We must obey Jesus’ commandments</a:t>
            </a:r>
            <a:endParaRPr lang="en-US" sz="2400" dirty="0">
              <a:solidFill>
                <a:schemeClr val="tx2">
                  <a:lumMod val="60000"/>
                  <a:lumOff val="40000"/>
                </a:schemeClr>
              </a:solidFill>
            </a:endParaRPr>
          </a:p>
        </p:txBody>
      </p:sp>
      <p:sp>
        <p:nvSpPr>
          <p:cNvPr id="6" name="TextBox 5"/>
          <p:cNvSpPr txBox="1"/>
          <p:nvPr/>
        </p:nvSpPr>
        <p:spPr>
          <a:xfrm>
            <a:off x="456475" y="1313527"/>
            <a:ext cx="8001000" cy="1015663"/>
          </a:xfrm>
          <a:prstGeom prst="rect">
            <a:avLst/>
          </a:prstGeom>
          <a:noFill/>
        </p:spPr>
        <p:txBody>
          <a:bodyPr wrap="square" rtlCol="0">
            <a:spAutoFit/>
          </a:bodyPr>
          <a:lstStyle/>
          <a:p>
            <a:r>
              <a:rPr lang="en-US" sz="2000" i="1" dirty="0" smtClean="0"/>
              <a:t>To see who really loves Him, Jesus looks at whether or not we are willing to keep His commandments.  And if we don’t keep His commandments, we don’t love him.</a:t>
            </a:r>
            <a:endParaRPr lang="en-US" sz="2000" i="1" dirty="0" smtClean="0"/>
          </a:p>
        </p:txBody>
      </p:sp>
      <p:sp>
        <p:nvSpPr>
          <p:cNvPr id="5" name="TextBox 4"/>
          <p:cNvSpPr txBox="1"/>
          <p:nvPr/>
        </p:nvSpPr>
        <p:spPr>
          <a:xfrm>
            <a:off x="444694" y="2510603"/>
            <a:ext cx="8001000" cy="1015663"/>
          </a:xfrm>
          <a:prstGeom prst="rect">
            <a:avLst/>
          </a:prstGeom>
          <a:noFill/>
        </p:spPr>
        <p:txBody>
          <a:bodyPr wrap="square" rtlCol="0">
            <a:spAutoFit/>
          </a:bodyPr>
          <a:lstStyle/>
          <a:p>
            <a:r>
              <a:rPr lang="en-US" sz="2000" u="sng" dirty="0" smtClean="0"/>
              <a:t>References:</a:t>
            </a:r>
          </a:p>
          <a:p>
            <a:r>
              <a:rPr lang="en-US" sz="2000" b="1" i="1" dirty="0" smtClean="0"/>
              <a:t>John 15:1-17 </a:t>
            </a:r>
            <a:r>
              <a:rPr lang="en-US" sz="2000" i="1" dirty="0" smtClean="0"/>
              <a:t>– We bear fruit by loving Christ and abiding in His love.  And we abide in Christ’s love by obeying His commandments. </a:t>
            </a:r>
            <a:endParaRPr lang="en-US" sz="2000" i="1" dirty="0" smtClean="0"/>
          </a:p>
        </p:txBody>
      </p:sp>
      <p:sp>
        <p:nvSpPr>
          <p:cNvPr id="7" name="TextBox 6"/>
          <p:cNvSpPr txBox="1"/>
          <p:nvPr/>
        </p:nvSpPr>
        <p:spPr>
          <a:xfrm>
            <a:off x="467361" y="3718565"/>
            <a:ext cx="8231220" cy="400110"/>
          </a:xfrm>
          <a:prstGeom prst="rect">
            <a:avLst/>
          </a:prstGeom>
          <a:noFill/>
        </p:spPr>
        <p:txBody>
          <a:bodyPr wrap="square" rtlCol="0">
            <a:spAutoFit/>
          </a:bodyPr>
          <a:lstStyle/>
          <a:p>
            <a:r>
              <a:rPr lang="en-US" sz="2000" b="1" i="1" dirty="0" smtClean="0"/>
              <a:t>Matthew 7:21-27 </a:t>
            </a:r>
            <a:r>
              <a:rPr lang="en-US" sz="2000" i="1" dirty="0" smtClean="0"/>
              <a:t>– Jesus’ commandments aren’t suggestions.</a:t>
            </a:r>
            <a:endParaRPr lang="en-US" sz="2000" i="1" dirty="0" smtClean="0"/>
          </a:p>
        </p:txBody>
      </p:sp>
      <p:sp>
        <p:nvSpPr>
          <p:cNvPr id="8" name="TextBox 7"/>
          <p:cNvSpPr txBox="1"/>
          <p:nvPr/>
        </p:nvSpPr>
        <p:spPr>
          <a:xfrm>
            <a:off x="444694" y="4310974"/>
            <a:ext cx="8231220" cy="1938992"/>
          </a:xfrm>
          <a:prstGeom prst="rect">
            <a:avLst/>
          </a:prstGeom>
          <a:noFill/>
        </p:spPr>
        <p:txBody>
          <a:bodyPr wrap="square" rtlCol="0">
            <a:spAutoFit/>
          </a:bodyPr>
          <a:lstStyle/>
          <a:p>
            <a:r>
              <a:rPr lang="en-US" sz="2000" i="1" u="sng" dirty="0" smtClean="0"/>
              <a:t>Similar passages:</a:t>
            </a:r>
          </a:p>
          <a:p>
            <a:r>
              <a:rPr lang="en-US" sz="2000" b="1" i="1" dirty="0" smtClean="0"/>
              <a:t>Luke 13:24-27 </a:t>
            </a:r>
            <a:r>
              <a:rPr lang="en-US" sz="2000" i="1" dirty="0" smtClean="0"/>
              <a:t>– strive to enter the narrow gate</a:t>
            </a:r>
            <a:r>
              <a:rPr lang="en-US" sz="2000" i="1" dirty="0" smtClean="0"/>
              <a:t> </a:t>
            </a:r>
          </a:p>
          <a:p>
            <a:r>
              <a:rPr lang="en-US" sz="2000" b="1" i="1" dirty="0" smtClean="0"/>
              <a:t>I Corinthians 7:19 </a:t>
            </a:r>
            <a:r>
              <a:rPr lang="en-US" sz="2000" i="1" dirty="0" smtClean="0"/>
              <a:t>– keeping the commandments of God is what matters</a:t>
            </a:r>
          </a:p>
          <a:p>
            <a:endParaRPr lang="en-US" sz="2000" i="1" dirty="0" smtClean="0"/>
          </a:p>
          <a:p>
            <a:endParaRPr lang="en-US" sz="2000" i="1" dirty="0" smtClean="0"/>
          </a:p>
        </p:txBody>
      </p:sp>
    </p:spTree>
    <p:extLst>
      <p:ext uri="{BB962C8B-B14F-4D97-AF65-F5344CB8AC3E}">
        <p14:creationId xmlns:p14="http://schemas.microsoft.com/office/powerpoint/2010/main" val="336042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Law #2</a:t>
            </a:r>
            <a:r>
              <a:rPr lang="en-US" dirty="0"/>
              <a:t/>
            </a:r>
            <a:br>
              <a:rPr lang="en-US" dirty="0"/>
            </a:br>
            <a:r>
              <a:rPr lang="en-US" sz="2400" dirty="0" smtClean="0">
                <a:solidFill>
                  <a:schemeClr val="tx2">
                    <a:lumMod val="60000"/>
                    <a:lumOff val="40000"/>
                  </a:schemeClr>
                </a:solidFill>
              </a:rPr>
              <a:t>Don’t add to (or takeaway from) God’s Commandments</a:t>
            </a:r>
            <a:endParaRPr lang="en-US" sz="2400" dirty="0">
              <a:solidFill>
                <a:schemeClr val="tx2">
                  <a:lumMod val="60000"/>
                  <a:lumOff val="40000"/>
                </a:schemeClr>
              </a:solidFill>
            </a:endParaRP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smtClean="0"/>
              <a:t>Jesus made it clear when He was here that He does not want us adding to God’s commandments.</a:t>
            </a:r>
            <a:endParaRPr lang="en-US" sz="2000" i="1" dirty="0" smtClean="0"/>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smtClean="0"/>
              <a:t>References:</a:t>
            </a:r>
          </a:p>
          <a:p>
            <a:r>
              <a:rPr lang="en-US" sz="2000" b="1" i="1" dirty="0" smtClean="0"/>
              <a:t>Mark 7:3-9 </a:t>
            </a:r>
            <a:r>
              <a:rPr lang="en-US" sz="2000" i="1" dirty="0" smtClean="0"/>
              <a:t>– Speaking of the Scribes and Pharisees…</a:t>
            </a:r>
            <a:endParaRPr lang="en-US" sz="2000" i="1" dirty="0" smtClean="0"/>
          </a:p>
        </p:txBody>
      </p:sp>
      <p:sp>
        <p:nvSpPr>
          <p:cNvPr id="7" name="TextBox 6"/>
          <p:cNvSpPr txBox="1"/>
          <p:nvPr/>
        </p:nvSpPr>
        <p:spPr>
          <a:xfrm>
            <a:off x="434703" y="3229375"/>
            <a:ext cx="8231220" cy="400110"/>
          </a:xfrm>
          <a:prstGeom prst="rect">
            <a:avLst/>
          </a:prstGeom>
          <a:noFill/>
        </p:spPr>
        <p:txBody>
          <a:bodyPr wrap="square" rtlCol="0">
            <a:spAutoFit/>
          </a:bodyPr>
          <a:lstStyle/>
          <a:p>
            <a:r>
              <a:rPr lang="en-US" sz="2000" b="1" i="1" dirty="0" smtClean="0"/>
              <a:t>Matthew 23:4 </a:t>
            </a:r>
            <a:r>
              <a:rPr lang="en-US" sz="2000" i="1" dirty="0" smtClean="0"/>
              <a:t>– Describing the Pharisees…</a:t>
            </a:r>
            <a:endParaRPr lang="en-US" sz="2000" i="1" dirty="0" smtClean="0"/>
          </a:p>
        </p:txBody>
      </p:sp>
      <p:sp>
        <p:nvSpPr>
          <p:cNvPr id="8" name="TextBox 7"/>
          <p:cNvSpPr txBox="1"/>
          <p:nvPr/>
        </p:nvSpPr>
        <p:spPr>
          <a:xfrm>
            <a:off x="444694" y="4310974"/>
            <a:ext cx="8231220" cy="1938992"/>
          </a:xfrm>
          <a:prstGeom prst="rect">
            <a:avLst/>
          </a:prstGeom>
          <a:noFill/>
        </p:spPr>
        <p:txBody>
          <a:bodyPr wrap="square" rtlCol="0">
            <a:spAutoFit/>
          </a:bodyPr>
          <a:lstStyle/>
          <a:p>
            <a:r>
              <a:rPr lang="en-US" sz="2000" i="1" u="sng" dirty="0" smtClean="0"/>
              <a:t>Some exceptions:</a:t>
            </a:r>
          </a:p>
          <a:p>
            <a:r>
              <a:rPr lang="en-US" sz="2000" b="1" i="1" dirty="0" smtClean="0"/>
              <a:t>Matthew 19:12</a:t>
            </a:r>
            <a:r>
              <a:rPr lang="en-US" sz="2000" i="1" dirty="0" smtClean="0"/>
              <a:t> – Voluntarily living an extra-disciplined life and/or voluntary celibacy for a greater focus on Kingdom work (e.g. Paul)</a:t>
            </a:r>
            <a:endParaRPr lang="en-US" sz="2000" i="1" dirty="0" smtClean="0"/>
          </a:p>
          <a:p>
            <a:r>
              <a:rPr lang="en-US" sz="2000" b="1" i="1" dirty="0" smtClean="0"/>
              <a:t>Matthew 25</a:t>
            </a:r>
            <a:r>
              <a:rPr lang="en-US" sz="2000" i="1" dirty="0" smtClean="0"/>
              <a:t> – When we apply (application of) a principle that is not specifically provided (e.g. “Love thy neighbor…”).  But, don’t let these applications of principle become laws themselves.</a:t>
            </a:r>
          </a:p>
        </p:txBody>
      </p:sp>
    </p:spTree>
    <p:extLst>
      <p:ext uri="{BB962C8B-B14F-4D97-AF65-F5344CB8AC3E}">
        <p14:creationId xmlns:p14="http://schemas.microsoft.com/office/powerpoint/2010/main" val="594357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Law #3</a:t>
            </a:r>
            <a:r>
              <a:rPr lang="en-US" dirty="0"/>
              <a:t/>
            </a:r>
            <a:br>
              <a:rPr lang="en-US" dirty="0"/>
            </a:br>
            <a:r>
              <a:rPr lang="en-US" sz="2400" dirty="0" smtClean="0">
                <a:solidFill>
                  <a:schemeClr val="tx2">
                    <a:lumMod val="60000"/>
                    <a:lumOff val="40000"/>
                  </a:schemeClr>
                </a:solidFill>
              </a:rPr>
              <a:t>Not all Commandments are Equal</a:t>
            </a:r>
            <a:endParaRPr lang="en-US" sz="2400" dirty="0">
              <a:solidFill>
                <a:schemeClr val="tx2">
                  <a:lumMod val="60000"/>
                  <a:lumOff val="40000"/>
                </a:schemeClr>
              </a:solidFill>
            </a:endParaRPr>
          </a:p>
        </p:txBody>
      </p:sp>
      <p:sp>
        <p:nvSpPr>
          <p:cNvPr id="6" name="TextBox 5"/>
          <p:cNvSpPr txBox="1"/>
          <p:nvPr/>
        </p:nvSpPr>
        <p:spPr>
          <a:xfrm>
            <a:off x="456475" y="1313527"/>
            <a:ext cx="8001000" cy="1015663"/>
          </a:xfrm>
          <a:prstGeom prst="rect">
            <a:avLst/>
          </a:prstGeom>
          <a:noFill/>
        </p:spPr>
        <p:txBody>
          <a:bodyPr wrap="square" rtlCol="0">
            <a:spAutoFit/>
          </a:bodyPr>
          <a:lstStyle/>
          <a:p>
            <a:r>
              <a:rPr lang="en-US" sz="2000" i="1" dirty="0" smtClean="0"/>
              <a:t>As within any government, not all laws are considered at the same level of severity.  It’s no different in the Kingdom of God.  God’s laws are not all on the same level.</a:t>
            </a:r>
            <a:endParaRPr lang="en-US" sz="2000" i="1" dirty="0" smtClean="0"/>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smtClean="0"/>
              <a:t>References:</a:t>
            </a:r>
          </a:p>
          <a:p>
            <a:r>
              <a:rPr lang="en-US" sz="2000" b="1" i="1" dirty="0" smtClean="0"/>
              <a:t>Matthew 23:23-28 </a:t>
            </a:r>
            <a:r>
              <a:rPr lang="en-US" sz="2000" i="1" dirty="0" smtClean="0"/>
              <a:t>– Woe to you, scribes and Pharisees…</a:t>
            </a:r>
            <a:endParaRPr lang="en-US" sz="2000" i="1" dirty="0" smtClean="0"/>
          </a:p>
        </p:txBody>
      </p:sp>
      <p:sp>
        <p:nvSpPr>
          <p:cNvPr id="7" name="TextBox 6"/>
          <p:cNvSpPr txBox="1"/>
          <p:nvPr/>
        </p:nvSpPr>
        <p:spPr>
          <a:xfrm>
            <a:off x="434703" y="3229375"/>
            <a:ext cx="8231220" cy="400110"/>
          </a:xfrm>
          <a:prstGeom prst="rect">
            <a:avLst/>
          </a:prstGeom>
          <a:noFill/>
        </p:spPr>
        <p:txBody>
          <a:bodyPr wrap="square" rtlCol="0">
            <a:spAutoFit/>
          </a:bodyPr>
          <a:lstStyle/>
          <a:p>
            <a:r>
              <a:rPr lang="en-US" sz="2000" b="1" i="1" dirty="0" smtClean="0"/>
              <a:t>Matthew 22:35-40 </a:t>
            </a:r>
            <a:r>
              <a:rPr lang="en-US" sz="2000" i="1" dirty="0" smtClean="0"/>
              <a:t>– “Teacher, which is the great commandment…”</a:t>
            </a:r>
            <a:endParaRPr lang="en-US" sz="2000" i="1" dirty="0" smtClean="0"/>
          </a:p>
        </p:txBody>
      </p:sp>
      <p:sp>
        <p:nvSpPr>
          <p:cNvPr id="8" name="TextBox 7"/>
          <p:cNvSpPr txBox="1"/>
          <p:nvPr/>
        </p:nvSpPr>
        <p:spPr>
          <a:xfrm>
            <a:off x="444694" y="4310974"/>
            <a:ext cx="8231220" cy="2246769"/>
          </a:xfrm>
          <a:prstGeom prst="rect">
            <a:avLst/>
          </a:prstGeom>
          <a:noFill/>
        </p:spPr>
        <p:txBody>
          <a:bodyPr wrap="square" rtlCol="0">
            <a:spAutoFit/>
          </a:bodyPr>
          <a:lstStyle/>
          <a:p>
            <a:r>
              <a:rPr lang="en-US" sz="2000" i="1" u="sng" dirty="0" smtClean="0"/>
              <a:t>Similar Passages:</a:t>
            </a:r>
          </a:p>
          <a:p>
            <a:r>
              <a:rPr lang="en-US" sz="2000" b="1" i="1" dirty="0" smtClean="0"/>
              <a:t>I Corinthians 6:9-10</a:t>
            </a:r>
            <a:r>
              <a:rPr lang="en-US" sz="2000" i="1" dirty="0" smtClean="0"/>
              <a:t> – Certain sins are weightier than others.</a:t>
            </a:r>
            <a:endParaRPr lang="en-US" sz="2000" i="1" dirty="0"/>
          </a:p>
          <a:p>
            <a:endParaRPr lang="en-US" sz="2000" i="1" dirty="0" smtClean="0"/>
          </a:p>
          <a:p>
            <a:r>
              <a:rPr lang="en-US" sz="2000" i="1" u="sng" dirty="0" smtClean="0"/>
              <a:t>Concept:</a:t>
            </a:r>
          </a:p>
          <a:p>
            <a:r>
              <a:rPr lang="en-US" sz="2000" i="1" dirty="0" smtClean="0"/>
              <a:t>What makes you a godly Kingdom Christian is that, first, you focus on the weightier commandments – such as love, mercy, justice, and forgiveness.  Having made sure of that, we still don’t neglect the others.</a:t>
            </a:r>
          </a:p>
        </p:txBody>
      </p:sp>
    </p:spTree>
    <p:extLst>
      <p:ext uri="{BB962C8B-B14F-4D97-AF65-F5344CB8AC3E}">
        <p14:creationId xmlns:p14="http://schemas.microsoft.com/office/powerpoint/2010/main" val="2321524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Law #4</a:t>
            </a:r>
            <a:r>
              <a:rPr lang="en-US" dirty="0"/>
              <a:t/>
            </a:r>
            <a:br>
              <a:rPr lang="en-US" dirty="0"/>
            </a:br>
            <a:r>
              <a:rPr lang="en-US" sz="2400" dirty="0" smtClean="0">
                <a:solidFill>
                  <a:schemeClr val="tx2">
                    <a:lumMod val="60000"/>
                    <a:lumOff val="40000"/>
                  </a:schemeClr>
                </a:solidFill>
              </a:rPr>
              <a:t>Avoid Spiritual Pride</a:t>
            </a:r>
            <a:endParaRPr lang="en-US" sz="2400" dirty="0">
              <a:solidFill>
                <a:schemeClr val="tx2">
                  <a:lumMod val="60000"/>
                  <a:lumOff val="40000"/>
                </a:schemeClr>
              </a:solidFill>
            </a:endParaRP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smtClean="0"/>
              <a:t>Even if, by the grace of God, you live by the first three laws, don’t develop spiritual pride or start judging others.   </a:t>
            </a:r>
            <a:endParaRPr lang="en-US" sz="2000" i="1" dirty="0" smtClean="0"/>
          </a:p>
        </p:txBody>
      </p:sp>
      <p:sp>
        <p:nvSpPr>
          <p:cNvPr id="5" name="TextBox 4"/>
          <p:cNvSpPr txBox="1"/>
          <p:nvPr/>
        </p:nvSpPr>
        <p:spPr>
          <a:xfrm>
            <a:off x="444694" y="2510603"/>
            <a:ext cx="8001000" cy="707886"/>
          </a:xfrm>
          <a:prstGeom prst="rect">
            <a:avLst/>
          </a:prstGeom>
          <a:noFill/>
        </p:spPr>
        <p:txBody>
          <a:bodyPr wrap="square" rtlCol="0">
            <a:spAutoFit/>
          </a:bodyPr>
          <a:lstStyle/>
          <a:p>
            <a:r>
              <a:rPr lang="en-US" sz="2000" u="sng" dirty="0" smtClean="0"/>
              <a:t>References:</a:t>
            </a:r>
          </a:p>
          <a:p>
            <a:r>
              <a:rPr lang="en-US" sz="2000" b="1" i="1" dirty="0" smtClean="0"/>
              <a:t>Matthew 7:1-5 </a:t>
            </a:r>
            <a:r>
              <a:rPr lang="en-US" sz="2000" i="1" dirty="0" smtClean="0"/>
              <a:t>– Judge not, that you be not judged.</a:t>
            </a:r>
            <a:endParaRPr lang="en-US" sz="2000" i="1" dirty="0" smtClean="0"/>
          </a:p>
        </p:txBody>
      </p:sp>
      <p:sp>
        <p:nvSpPr>
          <p:cNvPr id="8" name="TextBox 7"/>
          <p:cNvSpPr txBox="1"/>
          <p:nvPr/>
        </p:nvSpPr>
        <p:spPr>
          <a:xfrm>
            <a:off x="444694" y="4310974"/>
            <a:ext cx="8231220" cy="1938992"/>
          </a:xfrm>
          <a:prstGeom prst="rect">
            <a:avLst/>
          </a:prstGeom>
          <a:noFill/>
        </p:spPr>
        <p:txBody>
          <a:bodyPr wrap="square" rtlCol="0">
            <a:spAutoFit/>
          </a:bodyPr>
          <a:lstStyle/>
          <a:p>
            <a:r>
              <a:rPr lang="en-US" sz="2000" i="1" u="sng" dirty="0" smtClean="0"/>
              <a:t>Concept:</a:t>
            </a:r>
          </a:p>
          <a:p>
            <a:r>
              <a:rPr lang="en-US" sz="2000" b="1" i="1" dirty="0" smtClean="0"/>
              <a:t>Matthew 18</a:t>
            </a:r>
            <a:r>
              <a:rPr lang="en-US" sz="2000" i="1" dirty="0" smtClean="0"/>
              <a:t> – Chapter 7 is addressing the everyday shortcomings that we notice in our brothers and sisters.  Chapter 18 is talking about the beam in your brother’s eye (the serious type of sin that may cost the brother’s soul).</a:t>
            </a:r>
            <a:endParaRPr lang="en-US" sz="2000" i="1" dirty="0"/>
          </a:p>
          <a:p>
            <a:endParaRPr lang="en-US" sz="2000" i="1" dirty="0" smtClean="0"/>
          </a:p>
        </p:txBody>
      </p:sp>
    </p:spTree>
    <p:extLst>
      <p:ext uri="{BB962C8B-B14F-4D97-AF65-F5344CB8AC3E}">
        <p14:creationId xmlns:p14="http://schemas.microsoft.com/office/powerpoint/2010/main" val="3014469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Law #5</a:t>
            </a:r>
            <a:r>
              <a:rPr lang="en-US" dirty="0"/>
              <a:t/>
            </a:r>
            <a:br>
              <a:rPr lang="en-US" dirty="0"/>
            </a:br>
            <a:r>
              <a:rPr lang="en-US" sz="2400" dirty="0" smtClean="0">
                <a:solidFill>
                  <a:schemeClr val="tx2">
                    <a:lumMod val="60000"/>
                    <a:lumOff val="40000"/>
                  </a:schemeClr>
                </a:solidFill>
              </a:rPr>
              <a:t>Kingdom Life Brings Conflicts</a:t>
            </a:r>
            <a:endParaRPr lang="en-US" sz="2400" dirty="0">
              <a:solidFill>
                <a:schemeClr val="tx2">
                  <a:lumMod val="60000"/>
                  <a:lumOff val="40000"/>
                </a:schemeClr>
              </a:solidFill>
            </a:endParaRP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smtClean="0"/>
              <a:t>Kingdom life will normally bring upon you conflicts, criticism, persecution, stress, and maybe even torture and death.</a:t>
            </a:r>
            <a:endParaRPr lang="en-US" sz="2000" i="1" dirty="0" smtClean="0"/>
          </a:p>
        </p:txBody>
      </p:sp>
      <p:sp>
        <p:nvSpPr>
          <p:cNvPr id="5" name="TextBox 4"/>
          <p:cNvSpPr txBox="1"/>
          <p:nvPr/>
        </p:nvSpPr>
        <p:spPr>
          <a:xfrm>
            <a:off x="444694" y="2510603"/>
            <a:ext cx="8165906" cy="1015663"/>
          </a:xfrm>
          <a:prstGeom prst="rect">
            <a:avLst/>
          </a:prstGeom>
          <a:noFill/>
        </p:spPr>
        <p:txBody>
          <a:bodyPr wrap="square" rtlCol="0">
            <a:spAutoFit/>
          </a:bodyPr>
          <a:lstStyle/>
          <a:p>
            <a:r>
              <a:rPr lang="en-US" sz="2000" u="sng" dirty="0" smtClean="0"/>
              <a:t>References:</a:t>
            </a:r>
          </a:p>
          <a:p>
            <a:r>
              <a:rPr lang="en-US" sz="2000" b="1" i="1" dirty="0" smtClean="0"/>
              <a:t>Matthew 10:17-39 </a:t>
            </a:r>
            <a:r>
              <a:rPr lang="en-US" sz="2000" i="1" dirty="0" smtClean="0"/>
              <a:t>– Disciples sent out as sheep in the midst of wolves.</a:t>
            </a:r>
            <a:endParaRPr lang="en-US" sz="2000" i="1" dirty="0" smtClean="0"/>
          </a:p>
        </p:txBody>
      </p:sp>
      <p:sp>
        <p:nvSpPr>
          <p:cNvPr id="8" name="TextBox 7"/>
          <p:cNvSpPr txBox="1"/>
          <p:nvPr/>
        </p:nvSpPr>
        <p:spPr>
          <a:xfrm>
            <a:off x="444694" y="4310974"/>
            <a:ext cx="8231220" cy="1631216"/>
          </a:xfrm>
          <a:prstGeom prst="rect">
            <a:avLst/>
          </a:prstGeom>
          <a:noFill/>
        </p:spPr>
        <p:txBody>
          <a:bodyPr wrap="square" rtlCol="0">
            <a:spAutoFit/>
          </a:bodyPr>
          <a:lstStyle/>
          <a:p>
            <a:r>
              <a:rPr lang="en-US" sz="2000" i="1" u="sng" dirty="0" smtClean="0"/>
              <a:t>Concepts:</a:t>
            </a:r>
          </a:p>
          <a:p>
            <a:pPr marL="457200" indent="-457200">
              <a:buAutoNum type="arabicPeriod"/>
            </a:pPr>
            <a:r>
              <a:rPr lang="en-US" sz="2000" i="1" dirty="0" smtClean="0"/>
              <a:t>Our conflicts usually come from other Christians or religious people.</a:t>
            </a:r>
          </a:p>
          <a:p>
            <a:pPr marL="457200" indent="-457200">
              <a:buAutoNum type="arabicPeriod"/>
            </a:pPr>
            <a:r>
              <a:rPr lang="en-US" sz="2000" i="1" dirty="0" smtClean="0"/>
              <a:t>Luke 17:1-2 – Stumbling blocks will come… keep focused on Christ and keep going.</a:t>
            </a:r>
            <a:endParaRPr lang="en-US" sz="2000" i="1" dirty="0"/>
          </a:p>
        </p:txBody>
      </p:sp>
    </p:spTree>
    <p:extLst>
      <p:ext uri="{BB962C8B-B14F-4D97-AF65-F5344CB8AC3E}">
        <p14:creationId xmlns:p14="http://schemas.microsoft.com/office/powerpoint/2010/main" val="68383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19559</TotalTime>
  <Words>549</Words>
  <Application>Microsoft Office PowerPoint</Application>
  <PresentationFormat>On-screen Show (4:3)</PresentationFormat>
  <Paragraphs>61</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ＭＳ Ｐゴシック</vt:lpstr>
      <vt:lpstr>Arial</vt:lpstr>
      <vt:lpstr>Arial Narrow</vt:lpstr>
      <vt:lpstr>Calibri</vt:lpstr>
      <vt:lpstr>PPT_Template_2010SummerSchool</vt:lpstr>
      <vt:lpstr>1_UPCRC_Powerpoint_Template_with I-Mark</vt:lpstr>
      <vt:lpstr>Five Laws of the Kingdom</vt:lpstr>
      <vt:lpstr>PowerPoint Presentation</vt:lpstr>
      <vt:lpstr>Law #1 We must obey Jesus’ commandments</vt:lpstr>
      <vt:lpstr>Law #2 Don’t add to (or takeaway from) God’s Commandments</vt:lpstr>
      <vt:lpstr>Law #3 Not all Commandments are Equal</vt:lpstr>
      <vt:lpstr>Law #4 Avoid Spiritual Pride</vt:lpstr>
      <vt:lpstr>Law #5 Kingdom Life Brings Conflicts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846</cp:revision>
  <cp:lastPrinted>2015-01-12T01:22:12Z</cp:lastPrinted>
  <dcterms:created xsi:type="dcterms:W3CDTF">2010-06-16T02:58:04Z</dcterms:created>
  <dcterms:modified xsi:type="dcterms:W3CDTF">2015-01-12T01:31:24Z</dcterms:modified>
</cp:coreProperties>
</file>