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256" r:id="rId4"/>
    <p:sldId id="396" r:id="rId5"/>
    <p:sldId id="397" r:id="rId6"/>
    <p:sldId id="393" r:id="rId7"/>
    <p:sldId id="398" r:id="rId8"/>
    <p:sldId id="399" r:id="rId9"/>
    <p:sldId id="404" r:id="rId10"/>
    <p:sldId id="427" r:id="rId11"/>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77983" autoAdjust="0"/>
  </p:normalViewPr>
  <p:slideViewPr>
    <p:cSldViewPr>
      <p:cViewPr varScale="1">
        <p:scale>
          <a:sx n="89" d="100"/>
          <a:sy n="89" d="100"/>
        </p:scale>
        <p:origin x="1662" y="6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1/24/2021</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171437" indent="-171437">
              <a:buFont typeface="Arial" pitchFamily="34" charset="0"/>
              <a:buChar char="•"/>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54847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228600" indent="-228600">
              <a:buAutoNum type="arabicPeriod"/>
            </a:pPr>
            <a:r>
              <a:rPr lang="en-US" dirty="0"/>
              <a:t>Sin is not when you are wrong about something, sin occurs when you are in violation of God’s Law.</a:t>
            </a:r>
          </a:p>
          <a:p>
            <a:pPr marL="228600" indent="-228600">
              <a:buAutoNum type="arabicPeriod"/>
            </a:pPr>
            <a:r>
              <a:rPr lang="en-US" dirty="0"/>
              <a:t>Individually, or as a group, we can be wrong on any given subject.  Ultimately, there is only God’s Truth.  We must seek His perspective on every issue.</a:t>
            </a:r>
          </a:p>
          <a:p>
            <a:pPr marL="685800" lvl="1" indent="-228600">
              <a:buAutoNum type="arabicPeriod"/>
            </a:pPr>
            <a:r>
              <a:rPr lang="en-US" dirty="0"/>
              <a:t>Love the Lord your God with all your mind…   Seeking Him with all your intellect.</a:t>
            </a:r>
          </a:p>
          <a:p>
            <a:pPr marL="228600" indent="-228600">
              <a:buAutoNum type="arabicPeriod"/>
            </a:pPr>
            <a:r>
              <a:rPr lang="en-US" dirty="0"/>
              <a:t>Everyone is not going to have the same knowledge on every issue. That doesn’t mean there is not a correct interpretation to every issue; it just means I can’t always possess it on every conceivable biblical matter.  To claim otherwise would mean that I am claiming to be omniscient.</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37223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Evidence?   How about “Teaching directly from an Apostle”?  Acts 2:42 (And they continued steadfastly in the Apostles teaching…)</a:t>
            </a:r>
          </a:p>
          <a:p>
            <a:endParaRPr lang="en-US" dirty="0"/>
          </a:p>
          <a:p>
            <a:r>
              <a:rPr lang="en-US" dirty="0"/>
              <a:t>Let me demonstrate this biblical concept.  During the first century one of the great controversies among some Christians center around the eating of meats that had been sacrificed to idols.  </a:t>
            </a:r>
          </a:p>
          <a:p>
            <a:endParaRPr lang="en-US" dirty="0"/>
          </a:p>
          <a:p>
            <a:r>
              <a:rPr lang="en-US" dirty="0"/>
              <a:t>Some believed it was wrong to buy and eat meats if the meat had been sacrificed to a pagan god.  Others believed there was nothing wrong with eating meats sacrificed to idols.</a:t>
            </a:r>
          </a:p>
          <a:p>
            <a:endParaRPr lang="en-US" dirty="0"/>
          </a:p>
          <a:p>
            <a:r>
              <a:rPr lang="en-US" dirty="0"/>
              <a:t>What was the right answer?</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60204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56271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1" dirty="0"/>
              <a:t>Paul was speaking about our </a:t>
            </a:r>
            <a:r>
              <a:rPr lang="en-US" sz="1200" i="1" u="sng" dirty="0"/>
              <a:t>unity in Jesus Christ </a:t>
            </a:r>
            <a:r>
              <a:rPr lang="en-US" sz="1200" i="1" dirty="0"/>
              <a:t>as our Savior.  He was referencing our identity in Christ. We are to be unified under the banner of Jesus Christ as our Savior King.</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66623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Reasonable </a:t>
            </a:r>
            <a:r>
              <a:rPr lang="en-US" baseline="0" dirty="0" err="1"/>
              <a:t>accomodation</a:t>
            </a:r>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535849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43947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p:txBody>
          <a:bodyPr/>
          <a:lstStyle>
            <a:lvl1pPr algn="ctr">
              <a:defRPr sz="1400">
                <a:solidFill>
                  <a:schemeClr val="tx2"/>
                </a:solidFill>
                <a:latin typeface="Arial" pitchFamily="34" charset="0"/>
              </a:defRPr>
            </a:lvl1pPr>
          </a:lstStyle>
          <a:p>
            <a:pPr>
              <a:defRPr/>
            </a:pPr>
            <a:fld id="{90314B7E-EB23-4DAB-A3F0-0F7BBB6CDA33}" type="slidenum">
              <a:rPr lang="en-US"/>
              <a:pPr>
                <a:defRPr/>
              </a:pPr>
              <a:t>‹#›</a:t>
            </a:fld>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p:txBody>
          <a:bodyPr/>
          <a:lstStyle>
            <a:lvl1pPr algn="r">
              <a:defRPr sz="1400">
                <a:solidFill>
                  <a:schemeClr val="tx2"/>
                </a:solidFill>
                <a:latin typeface="Arial" pitchFamily="34" charset="0"/>
              </a:defRPr>
            </a:lvl1pPr>
          </a:lstStyle>
          <a:p>
            <a:pPr>
              <a:defRPr/>
            </a:pPr>
            <a:fld id="{9325C3C2-9E54-411C-9683-C950CD1738F8}" type="slidenum">
              <a:rPr lang="en-US"/>
              <a:pPr>
                <a:defRPr/>
              </a:pPr>
              <a:t>‹#›</a:t>
            </a:fld>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a:spLocks noGrp="1"/>
          </p:cNvSpPr>
          <p:nvPr>
            <p:ph type="sldNum" sz="quarter" idx="4"/>
          </p:nvPr>
        </p:nvSpPr>
        <p:spPr>
          <a:xfrm>
            <a:off x="4267200" y="6416675"/>
            <a:ext cx="685800" cy="365125"/>
          </a:xfrm>
          <a:prstGeom prst="rect">
            <a:avLst/>
          </a:prstGeom>
        </p:spPr>
        <p:txBody>
          <a:bodyPr anchor="b"/>
          <a:lstStyle>
            <a:lvl1pPr algn="ctr">
              <a:defRPr sz="1400">
                <a:solidFill>
                  <a:schemeClr val="tx2"/>
                </a:solidFill>
                <a:latin typeface="Arial" pitchFamily="34" charset="0"/>
              </a:defRPr>
            </a:lvl1pPr>
          </a:lstStyle>
          <a:p>
            <a:pPr>
              <a:defRPr/>
            </a:pPr>
            <a:fld id="{2D225349-B1F9-464A-9CC5-D5DDA255FDA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a:spLocks noGrp="1"/>
          </p:cNvSpPr>
          <p:nvPr>
            <p:ph type="sldNum" sz="quarter" idx="4"/>
          </p:nvPr>
        </p:nvSpPr>
        <p:spPr>
          <a:xfrm>
            <a:off x="8077200" y="6416675"/>
            <a:ext cx="652463" cy="365125"/>
          </a:xfrm>
          <a:prstGeom prst="rect">
            <a:avLst/>
          </a:prstGeom>
        </p:spPr>
        <p:txBody>
          <a:bodyPr anchor="b"/>
          <a:lstStyle>
            <a:lvl1pPr algn="r">
              <a:defRPr sz="1400">
                <a:solidFill>
                  <a:schemeClr val="tx2"/>
                </a:solidFill>
                <a:latin typeface="Arial" pitchFamily="34" charset="0"/>
              </a:defRPr>
            </a:lvl1pPr>
          </a:lstStyle>
          <a:p>
            <a:pPr>
              <a:defRPr/>
            </a:pPr>
            <a:fld id="{D1036DDD-C097-4A4A-B40F-B92C82C562D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5800" y="1807845"/>
            <a:ext cx="7772400" cy="1470025"/>
          </a:xfrm>
        </p:spPr>
        <p:txBody>
          <a:bodyPr/>
          <a:lstStyle/>
          <a:p>
            <a:pPr eaLnBrk="1" hangingPunct="1"/>
            <a:r>
              <a:rPr lang="en-US" dirty="0"/>
              <a:t>Unity</a:t>
            </a:r>
            <a:br>
              <a:rPr lang="en-US" dirty="0"/>
            </a:br>
            <a:endParaRPr sz="3200" i="1" dirty="0"/>
          </a:p>
        </p:txBody>
      </p:sp>
      <p:sp>
        <p:nvSpPr>
          <p:cNvPr id="6147" name="Subtitle 2"/>
          <p:cNvSpPr>
            <a:spLocks noGrp="1"/>
          </p:cNvSpPr>
          <p:nvPr>
            <p:ph type="subTitle" idx="1"/>
          </p:nvPr>
        </p:nvSpPr>
        <p:spPr>
          <a:xfrm>
            <a:off x="533400" y="3600450"/>
            <a:ext cx="8077200" cy="2438400"/>
          </a:xfrm>
        </p:spPr>
        <p:txBody>
          <a:bodyPr/>
          <a:lstStyle/>
          <a:p>
            <a:pPr eaLnBrk="1" hangingPunct="1"/>
            <a:r>
              <a:rPr lang="en-US" b="1" dirty="0"/>
              <a:t>Cashmere Church of Christ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0314B7E-EB23-4DAB-A3F0-0F7BBB6CDA33}" type="slidenum">
              <a:rPr lang="en-US" smtClean="0"/>
              <a:pPr>
                <a:defRPr/>
              </a:pPr>
              <a:t>3</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Introspection</a:t>
            </a:r>
            <a:br>
              <a:rPr lang="en-US" dirty="0"/>
            </a:br>
            <a:r>
              <a:rPr lang="en-US" sz="2400" dirty="0">
                <a:solidFill>
                  <a:schemeClr val="tx2">
                    <a:lumMod val="60000"/>
                    <a:lumOff val="40000"/>
                  </a:schemeClr>
                </a:solidFill>
              </a:rPr>
              <a:t>How do you know?</a:t>
            </a:r>
          </a:p>
        </p:txBody>
      </p:sp>
      <p:sp>
        <p:nvSpPr>
          <p:cNvPr id="6" name="TextBox 5"/>
          <p:cNvSpPr txBox="1"/>
          <p:nvPr/>
        </p:nvSpPr>
        <p:spPr>
          <a:xfrm>
            <a:off x="521208" y="1447800"/>
            <a:ext cx="8001000" cy="400110"/>
          </a:xfrm>
          <a:prstGeom prst="rect">
            <a:avLst/>
          </a:prstGeom>
          <a:noFill/>
        </p:spPr>
        <p:txBody>
          <a:bodyPr wrap="square" rtlCol="0">
            <a:spAutoFit/>
          </a:bodyPr>
          <a:lstStyle/>
          <a:p>
            <a:r>
              <a:rPr lang="en-US" sz="2000" b="1" i="1" dirty="0"/>
              <a:t>If </a:t>
            </a:r>
            <a:r>
              <a:rPr lang="en-US" sz="2000" b="1" i="1" u="sng" dirty="0"/>
              <a:t>you</a:t>
            </a:r>
            <a:r>
              <a:rPr lang="en-US" sz="2000" b="1" i="1" dirty="0"/>
              <a:t> are wrong about a biblical concept, is that sin?</a:t>
            </a:r>
            <a:endParaRPr lang="en-US" sz="2000" i="1" dirty="0"/>
          </a:p>
        </p:txBody>
      </p:sp>
      <p:sp>
        <p:nvSpPr>
          <p:cNvPr id="7" name="TextBox 6"/>
          <p:cNvSpPr txBox="1"/>
          <p:nvPr/>
        </p:nvSpPr>
        <p:spPr>
          <a:xfrm>
            <a:off x="521208" y="3017758"/>
            <a:ext cx="8001000" cy="707886"/>
          </a:xfrm>
          <a:prstGeom prst="rect">
            <a:avLst/>
          </a:prstGeom>
          <a:noFill/>
        </p:spPr>
        <p:txBody>
          <a:bodyPr wrap="square" rtlCol="0">
            <a:spAutoFit/>
          </a:bodyPr>
          <a:lstStyle/>
          <a:p>
            <a:r>
              <a:rPr lang="en-US" sz="2000" b="1" i="1" dirty="0"/>
              <a:t>Is it possible for </a:t>
            </a:r>
            <a:r>
              <a:rPr lang="en-US" sz="2000" b="1" i="1" u="sng" dirty="0"/>
              <a:t>you</a:t>
            </a:r>
            <a:r>
              <a:rPr lang="en-US" sz="2000" b="1" i="1" dirty="0"/>
              <a:t> to always know the correct interpretation of scripture?</a:t>
            </a:r>
          </a:p>
        </p:txBody>
      </p:sp>
      <p:sp>
        <p:nvSpPr>
          <p:cNvPr id="8" name="TextBox 7"/>
          <p:cNvSpPr txBox="1"/>
          <p:nvPr/>
        </p:nvSpPr>
        <p:spPr>
          <a:xfrm>
            <a:off x="521208" y="3956625"/>
            <a:ext cx="8001000" cy="400110"/>
          </a:xfrm>
          <a:prstGeom prst="rect">
            <a:avLst/>
          </a:prstGeom>
          <a:noFill/>
        </p:spPr>
        <p:txBody>
          <a:bodyPr wrap="square" rtlCol="0">
            <a:spAutoFit/>
          </a:bodyPr>
          <a:lstStyle/>
          <a:p>
            <a:r>
              <a:rPr lang="en-US" sz="2000" b="1" i="1" dirty="0">
                <a:solidFill>
                  <a:srgbClr val="C00000"/>
                </a:solidFill>
              </a:rPr>
              <a:t>If </a:t>
            </a:r>
            <a:r>
              <a:rPr lang="en-US" sz="2000" b="1" i="1" u="sng" dirty="0">
                <a:solidFill>
                  <a:srgbClr val="C00000"/>
                </a:solidFill>
              </a:rPr>
              <a:t>your brother </a:t>
            </a:r>
            <a:r>
              <a:rPr lang="en-US" sz="2000" b="1" i="1" dirty="0">
                <a:solidFill>
                  <a:srgbClr val="C00000"/>
                </a:solidFill>
              </a:rPr>
              <a:t>is wrong about a biblical concept, does </a:t>
            </a:r>
            <a:r>
              <a:rPr lang="en-US" sz="2000" b="1" i="1" u="sng" dirty="0">
                <a:solidFill>
                  <a:srgbClr val="C00000"/>
                </a:solidFill>
              </a:rPr>
              <a:t>he</a:t>
            </a:r>
            <a:r>
              <a:rPr lang="en-US" sz="2000" b="1" i="1" dirty="0">
                <a:solidFill>
                  <a:srgbClr val="C00000"/>
                </a:solidFill>
              </a:rPr>
              <a:t> sin?</a:t>
            </a:r>
            <a:endParaRPr lang="en-US" sz="2000" i="1" dirty="0">
              <a:solidFill>
                <a:srgbClr val="C00000"/>
              </a:solidFill>
            </a:endParaRPr>
          </a:p>
        </p:txBody>
      </p:sp>
      <p:sp>
        <p:nvSpPr>
          <p:cNvPr id="9" name="TextBox 8"/>
          <p:cNvSpPr txBox="1"/>
          <p:nvPr/>
        </p:nvSpPr>
        <p:spPr>
          <a:xfrm>
            <a:off x="521208" y="2078891"/>
            <a:ext cx="8001000" cy="707886"/>
          </a:xfrm>
          <a:prstGeom prst="rect">
            <a:avLst/>
          </a:prstGeom>
          <a:noFill/>
        </p:spPr>
        <p:txBody>
          <a:bodyPr wrap="square" rtlCol="0">
            <a:spAutoFit/>
          </a:bodyPr>
          <a:lstStyle/>
          <a:p>
            <a:r>
              <a:rPr lang="en-US" sz="2000" b="1" i="1" dirty="0"/>
              <a:t>If you have a “false view” about a biblical subject, does that make </a:t>
            </a:r>
            <a:r>
              <a:rPr lang="en-US" sz="2000" b="1" i="1" u="sng" dirty="0"/>
              <a:t>you</a:t>
            </a:r>
            <a:r>
              <a:rPr lang="en-US" sz="2000" b="1" i="1" dirty="0"/>
              <a:t> a “false teacher”?</a:t>
            </a:r>
            <a:endParaRPr lang="en-US" sz="2000" i="1" dirty="0"/>
          </a:p>
        </p:txBody>
      </p:sp>
      <p:sp>
        <p:nvSpPr>
          <p:cNvPr id="10" name="TextBox 9"/>
          <p:cNvSpPr txBox="1"/>
          <p:nvPr/>
        </p:nvSpPr>
        <p:spPr>
          <a:xfrm>
            <a:off x="521208" y="4587716"/>
            <a:ext cx="8001000" cy="707886"/>
          </a:xfrm>
          <a:prstGeom prst="rect">
            <a:avLst/>
          </a:prstGeom>
          <a:noFill/>
        </p:spPr>
        <p:txBody>
          <a:bodyPr wrap="square" rtlCol="0">
            <a:spAutoFit/>
          </a:bodyPr>
          <a:lstStyle/>
          <a:p>
            <a:r>
              <a:rPr lang="en-US" sz="2000" b="1" i="1" dirty="0">
                <a:solidFill>
                  <a:srgbClr val="C00000"/>
                </a:solidFill>
              </a:rPr>
              <a:t>If </a:t>
            </a:r>
            <a:r>
              <a:rPr lang="en-US" sz="2000" b="1" i="1" u="sng" dirty="0">
                <a:solidFill>
                  <a:srgbClr val="C00000"/>
                </a:solidFill>
              </a:rPr>
              <a:t>your brother </a:t>
            </a:r>
            <a:r>
              <a:rPr lang="en-US" sz="2000" b="1" i="1" dirty="0">
                <a:solidFill>
                  <a:srgbClr val="C00000"/>
                </a:solidFill>
              </a:rPr>
              <a:t>has a “false view” about a biblical subject, does that make </a:t>
            </a:r>
            <a:r>
              <a:rPr lang="en-US" sz="2000" b="1" i="1" u="sng" dirty="0">
                <a:solidFill>
                  <a:srgbClr val="C00000"/>
                </a:solidFill>
              </a:rPr>
              <a:t>him</a:t>
            </a:r>
            <a:r>
              <a:rPr lang="en-US" sz="2000" b="1" i="1" dirty="0">
                <a:solidFill>
                  <a:srgbClr val="C00000"/>
                </a:solidFill>
              </a:rPr>
              <a:t> a “false teacher”?</a:t>
            </a:r>
            <a:endParaRPr lang="en-US" sz="2000" i="1" dirty="0">
              <a:solidFill>
                <a:srgbClr val="C00000"/>
              </a:solidFill>
            </a:endParaRPr>
          </a:p>
        </p:txBody>
      </p:sp>
      <p:sp>
        <p:nvSpPr>
          <p:cNvPr id="11" name="TextBox 10">
            <a:extLst>
              <a:ext uri="{FF2B5EF4-FFF2-40B4-BE49-F238E27FC236}">
                <a16:creationId xmlns:a16="http://schemas.microsoft.com/office/drawing/2014/main" id="{016F1C40-CB11-4BB2-B33B-CE2ED5AB883A}"/>
              </a:ext>
            </a:extLst>
          </p:cNvPr>
          <p:cNvSpPr txBox="1"/>
          <p:nvPr/>
        </p:nvSpPr>
        <p:spPr>
          <a:xfrm>
            <a:off x="521208" y="5526581"/>
            <a:ext cx="8001000" cy="707886"/>
          </a:xfrm>
          <a:prstGeom prst="rect">
            <a:avLst/>
          </a:prstGeom>
          <a:noFill/>
        </p:spPr>
        <p:txBody>
          <a:bodyPr wrap="square" rtlCol="0">
            <a:spAutoFit/>
          </a:bodyPr>
          <a:lstStyle/>
          <a:p>
            <a:r>
              <a:rPr lang="en-US" sz="2000" b="1" i="1" dirty="0">
                <a:solidFill>
                  <a:srgbClr val="C00000"/>
                </a:solidFill>
              </a:rPr>
              <a:t>Is it possible for </a:t>
            </a:r>
            <a:r>
              <a:rPr lang="en-US" sz="2000" b="1" i="1" u="sng" dirty="0">
                <a:solidFill>
                  <a:srgbClr val="C00000"/>
                </a:solidFill>
              </a:rPr>
              <a:t>your brother </a:t>
            </a:r>
            <a:r>
              <a:rPr lang="en-US" sz="2000" b="1" i="1" dirty="0">
                <a:solidFill>
                  <a:srgbClr val="C00000"/>
                </a:solidFill>
              </a:rPr>
              <a:t>to always know the correct interpretation of scripture?</a:t>
            </a:r>
            <a:endParaRPr lang="en-US" sz="2000" i="1" dirty="0">
              <a:solidFill>
                <a:srgbClr val="C00000"/>
              </a:solidFill>
            </a:endParaRPr>
          </a:p>
        </p:txBody>
      </p:sp>
    </p:spTree>
    <p:extLst>
      <p:ext uri="{BB962C8B-B14F-4D97-AF65-F5344CB8AC3E}">
        <p14:creationId xmlns:p14="http://schemas.microsoft.com/office/powerpoint/2010/main" val="14633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0314B7E-EB23-4DAB-A3F0-0F7BBB6CDA33}" type="slidenum">
              <a:rPr lang="en-US" smtClean="0"/>
              <a:pPr>
                <a:defRPr/>
              </a:pPr>
              <a:t>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Perspective</a:t>
            </a:r>
            <a:br>
              <a:rPr lang="en-US" dirty="0"/>
            </a:br>
            <a:r>
              <a:rPr lang="en-US" sz="2400" dirty="0">
                <a:solidFill>
                  <a:schemeClr val="tx2">
                    <a:lumMod val="60000"/>
                    <a:lumOff val="40000"/>
                  </a:schemeClr>
                </a:solidFill>
              </a:rPr>
              <a:t>What would you accept as evidence?  </a:t>
            </a:r>
          </a:p>
        </p:txBody>
      </p:sp>
      <p:sp>
        <p:nvSpPr>
          <p:cNvPr id="6" name="TextBox 5"/>
          <p:cNvSpPr txBox="1"/>
          <p:nvPr/>
        </p:nvSpPr>
        <p:spPr>
          <a:xfrm>
            <a:off x="512741" y="1188705"/>
            <a:ext cx="8001000" cy="400110"/>
          </a:xfrm>
          <a:prstGeom prst="rect">
            <a:avLst/>
          </a:prstGeom>
          <a:noFill/>
        </p:spPr>
        <p:txBody>
          <a:bodyPr wrap="square" rtlCol="0">
            <a:spAutoFit/>
          </a:bodyPr>
          <a:lstStyle/>
          <a:p>
            <a:r>
              <a:rPr lang="en-US" sz="2000" b="1" i="1" dirty="0"/>
              <a:t>How about the Apostles teaching…?    I Corinthians 8:1-13</a:t>
            </a:r>
            <a:endParaRPr lang="en-US" sz="2000" i="1" dirty="0"/>
          </a:p>
        </p:txBody>
      </p:sp>
      <p:sp>
        <p:nvSpPr>
          <p:cNvPr id="7" name="TextBox 6"/>
          <p:cNvSpPr txBox="1"/>
          <p:nvPr/>
        </p:nvSpPr>
        <p:spPr>
          <a:xfrm>
            <a:off x="512741" y="3237013"/>
            <a:ext cx="8001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t>Did that mean that all of those who thought it was wrong to eat these meats now had to agree with Paul before they could have unity?</a:t>
            </a:r>
          </a:p>
        </p:txBody>
      </p:sp>
      <p:sp>
        <p:nvSpPr>
          <p:cNvPr id="9" name="TextBox 8"/>
          <p:cNvSpPr txBox="1"/>
          <p:nvPr/>
        </p:nvSpPr>
        <p:spPr>
          <a:xfrm>
            <a:off x="512741" y="1682175"/>
            <a:ext cx="8001000" cy="1323439"/>
          </a:xfrm>
          <a:prstGeom prst="rect">
            <a:avLst/>
          </a:prstGeom>
          <a:noFill/>
        </p:spPr>
        <p:txBody>
          <a:bodyPr wrap="square" rtlCol="0">
            <a:spAutoFit/>
          </a:bodyPr>
          <a:lstStyle/>
          <a:p>
            <a:r>
              <a:rPr lang="en-US" sz="2000" i="1" dirty="0"/>
              <a:t>Paul begins by establishing the </a:t>
            </a:r>
            <a:r>
              <a:rPr lang="en-US" sz="2000" b="1" i="1" u="sng" dirty="0"/>
              <a:t>truth</a:t>
            </a:r>
            <a:r>
              <a:rPr lang="en-US" sz="2000" i="1" dirty="0"/>
              <a:t> that there is nothing wrong with eating meats sacrificed to idols… (v4)  That there are some who lack this knowledge… (v7)  But, given certain circumstances, someone with this knowledge could destroy the faith of another brother… (v11)</a:t>
            </a:r>
          </a:p>
        </p:txBody>
      </p:sp>
      <p:sp>
        <p:nvSpPr>
          <p:cNvPr id="12" name="TextBox 11">
            <a:extLst>
              <a:ext uri="{FF2B5EF4-FFF2-40B4-BE49-F238E27FC236}">
                <a16:creationId xmlns:a16="http://schemas.microsoft.com/office/drawing/2014/main" id="{25AAEDFC-2470-4466-9A42-0CDE6D11C8CC}"/>
              </a:ext>
            </a:extLst>
          </p:cNvPr>
          <p:cNvSpPr txBox="1"/>
          <p:nvPr/>
        </p:nvSpPr>
        <p:spPr>
          <a:xfrm>
            <a:off x="512741" y="4439396"/>
            <a:ext cx="80010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t>Did they have to repent of holding to a “false” view before they could be considered faithful Christians?</a:t>
            </a:r>
          </a:p>
        </p:txBody>
      </p:sp>
      <p:sp>
        <p:nvSpPr>
          <p:cNvPr id="13" name="TextBox 12">
            <a:extLst>
              <a:ext uri="{FF2B5EF4-FFF2-40B4-BE49-F238E27FC236}">
                <a16:creationId xmlns:a16="http://schemas.microsoft.com/office/drawing/2014/main" id="{267167D5-01D3-4DE7-A0B0-8704620F7EE3}"/>
              </a:ext>
            </a:extLst>
          </p:cNvPr>
          <p:cNvSpPr txBox="1"/>
          <p:nvPr/>
        </p:nvSpPr>
        <p:spPr>
          <a:xfrm>
            <a:off x="512741" y="5334000"/>
            <a:ext cx="80010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t>Did it mean that division was inevitable if everyone didn’t agree?</a:t>
            </a:r>
          </a:p>
        </p:txBody>
      </p:sp>
    </p:spTree>
    <p:extLst>
      <p:ext uri="{BB962C8B-B14F-4D97-AF65-F5344CB8AC3E}">
        <p14:creationId xmlns:p14="http://schemas.microsoft.com/office/powerpoint/2010/main" val="268819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Observations</a:t>
            </a:r>
            <a:br>
              <a:rPr lang="en-US" dirty="0"/>
            </a:br>
            <a:r>
              <a:rPr lang="en-US" sz="2400" dirty="0">
                <a:solidFill>
                  <a:schemeClr val="tx2">
                    <a:lumMod val="60000"/>
                    <a:lumOff val="40000"/>
                  </a:schemeClr>
                </a:solidFill>
              </a:rPr>
              <a:t>Learning from the Apostles’ Teaching</a:t>
            </a:r>
          </a:p>
        </p:txBody>
      </p:sp>
      <p:sp>
        <p:nvSpPr>
          <p:cNvPr id="6" name="TextBox 5"/>
          <p:cNvSpPr txBox="1"/>
          <p:nvPr/>
        </p:nvSpPr>
        <p:spPr>
          <a:xfrm>
            <a:off x="452120" y="1313527"/>
            <a:ext cx="8001000" cy="1015663"/>
          </a:xfrm>
          <a:prstGeom prst="rect">
            <a:avLst/>
          </a:prstGeom>
          <a:noFill/>
        </p:spPr>
        <p:txBody>
          <a:bodyPr wrap="square" rtlCol="0">
            <a:spAutoFit/>
          </a:bodyPr>
          <a:lstStyle/>
          <a:p>
            <a:r>
              <a:rPr lang="en-US" sz="2000" i="1" dirty="0"/>
              <a:t>Everyone is not going to have the same knowledge on every issue.  That doesn’t mean that there is not a correct interpretation; but rather that I won’t always possess that knowledge.</a:t>
            </a:r>
          </a:p>
        </p:txBody>
      </p:sp>
      <p:sp>
        <p:nvSpPr>
          <p:cNvPr id="5" name="TextBox 4"/>
          <p:cNvSpPr txBox="1"/>
          <p:nvPr/>
        </p:nvSpPr>
        <p:spPr>
          <a:xfrm>
            <a:off x="477520" y="2438400"/>
            <a:ext cx="8001000" cy="1631216"/>
          </a:xfrm>
          <a:prstGeom prst="rect">
            <a:avLst/>
          </a:prstGeom>
          <a:noFill/>
        </p:spPr>
        <p:txBody>
          <a:bodyPr wrap="square" rtlCol="0">
            <a:spAutoFit/>
          </a:bodyPr>
          <a:lstStyle/>
          <a:p>
            <a:r>
              <a:rPr lang="en-US" sz="2000" i="1" dirty="0"/>
              <a:t>In order to be a faithful Christian, you don’t have to be right about everything.  That doesn’t mean that we shouldn’t strive for “perfection” (Phil. 3:12-21). However, perfect knowledge and perfect application of that knowledge are logically required of those claiming to be right about everything (i.e. omniscient).</a:t>
            </a:r>
          </a:p>
        </p:txBody>
      </p:sp>
      <p:sp>
        <p:nvSpPr>
          <p:cNvPr id="7" name="TextBox 6"/>
          <p:cNvSpPr txBox="1"/>
          <p:nvPr/>
        </p:nvSpPr>
        <p:spPr>
          <a:xfrm>
            <a:off x="477520" y="4178826"/>
            <a:ext cx="8001000" cy="1631216"/>
          </a:xfrm>
          <a:prstGeom prst="rect">
            <a:avLst/>
          </a:prstGeom>
          <a:noFill/>
        </p:spPr>
        <p:txBody>
          <a:bodyPr wrap="square" rtlCol="0">
            <a:spAutoFit/>
          </a:bodyPr>
          <a:lstStyle/>
          <a:p>
            <a:r>
              <a:rPr lang="en-US" sz="2000" i="1" dirty="0"/>
              <a:t>Many believed that eating meats sacrificed to idols was a sin. Instead of </a:t>
            </a:r>
            <a:r>
              <a:rPr lang="en-US" sz="2000" i="1" u="sng" dirty="0"/>
              <a:t>forcing them to agree </a:t>
            </a:r>
            <a:r>
              <a:rPr lang="en-US" sz="2000" i="1" dirty="0"/>
              <a:t>with the truth, Paul said to </a:t>
            </a:r>
            <a:r>
              <a:rPr lang="en-US" sz="2000" i="1" u="sng" dirty="0"/>
              <a:t>let it go </a:t>
            </a:r>
            <a:r>
              <a:rPr lang="en-US" sz="2000" i="1" dirty="0"/>
              <a:t>for the sake of unity and love.  Being wrong is not the same thing as being in sin. Paul advised that it is OK to be divided on this issue; yet to be cautious of a much greater issue.</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Observations (2)</a:t>
            </a:r>
            <a:br>
              <a:rPr lang="en-US" dirty="0"/>
            </a:br>
            <a:r>
              <a:rPr lang="en-US" sz="2400" dirty="0">
                <a:solidFill>
                  <a:schemeClr val="tx2">
                    <a:lumMod val="60000"/>
                    <a:lumOff val="40000"/>
                  </a:schemeClr>
                </a:solidFill>
              </a:rPr>
              <a:t>Learning from the Apostles’ Teaching</a:t>
            </a:r>
          </a:p>
        </p:txBody>
      </p:sp>
      <p:sp>
        <p:nvSpPr>
          <p:cNvPr id="6" name="TextBox 5"/>
          <p:cNvSpPr txBox="1"/>
          <p:nvPr/>
        </p:nvSpPr>
        <p:spPr>
          <a:xfrm>
            <a:off x="456475" y="1143000"/>
            <a:ext cx="8001000" cy="707886"/>
          </a:xfrm>
          <a:prstGeom prst="rect">
            <a:avLst/>
          </a:prstGeom>
          <a:noFill/>
        </p:spPr>
        <p:txBody>
          <a:bodyPr wrap="square" rtlCol="0">
            <a:spAutoFit/>
          </a:bodyPr>
          <a:lstStyle/>
          <a:p>
            <a:r>
              <a:rPr lang="en-US" sz="2000" i="1" dirty="0"/>
              <a:t>On the topic of unity… Paul had earlier told the Corinthians that there were to be no divisions among them.</a:t>
            </a:r>
          </a:p>
        </p:txBody>
      </p:sp>
      <p:sp>
        <p:nvSpPr>
          <p:cNvPr id="5" name="TextBox 4"/>
          <p:cNvSpPr txBox="1"/>
          <p:nvPr/>
        </p:nvSpPr>
        <p:spPr>
          <a:xfrm>
            <a:off x="456475" y="1828800"/>
            <a:ext cx="8001000" cy="1015663"/>
          </a:xfrm>
          <a:prstGeom prst="rect">
            <a:avLst/>
          </a:prstGeom>
          <a:noFill/>
        </p:spPr>
        <p:txBody>
          <a:bodyPr wrap="square" rtlCol="0">
            <a:spAutoFit/>
          </a:bodyPr>
          <a:lstStyle/>
          <a:p>
            <a:r>
              <a:rPr lang="en-US" sz="2000" b="1" i="1" dirty="0"/>
              <a:t>“I urge you, brothers and sisters, by the name of our Lord Jesus Christ, to agree together, to end your divisions, and to </a:t>
            </a:r>
            <a:r>
              <a:rPr lang="en-US" sz="2000" b="1" i="1" u="sng" dirty="0"/>
              <a:t>be united by the same mind and purpose</a:t>
            </a:r>
            <a:r>
              <a:rPr lang="en-US" sz="2000" b="1" i="1" dirty="0"/>
              <a:t>.”  </a:t>
            </a:r>
            <a:r>
              <a:rPr lang="en-US" sz="2000" i="1" dirty="0"/>
              <a:t>1 Corinthians 1:10</a:t>
            </a:r>
          </a:p>
        </p:txBody>
      </p:sp>
      <p:sp>
        <p:nvSpPr>
          <p:cNvPr id="7" name="TextBox 6"/>
          <p:cNvSpPr txBox="1"/>
          <p:nvPr/>
        </p:nvSpPr>
        <p:spPr>
          <a:xfrm>
            <a:off x="456475" y="2895600"/>
            <a:ext cx="8001000" cy="707886"/>
          </a:xfrm>
          <a:prstGeom prst="rect">
            <a:avLst/>
          </a:prstGeom>
          <a:noFill/>
        </p:spPr>
        <p:txBody>
          <a:bodyPr wrap="square" rtlCol="0">
            <a:spAutoFit/>
          </a:bodyPr>
          <a:lstStyle/>
          <a:p>
            <a:r>
              <a:rPr lang="en-US" sz="2000" i="1" dirty="0"/>
              <a:t>Yet, here Paul is telling them that it is OK to be divided on this issue.  Why?</a:t>
            </a:r>
          </a:p>
        </p:txBody>
      </p:sp>
      <p:sp>
        <p:nvSpPr>
          <p:cNvPr id="8" name="TextBox 7"/>
          <p:cNvSpPr txBox="1"/>
          <p:nvPr/>
        </p:nvSpPr>
        <p:spPr>
          <a:xfrm>
            <a:off x="456475" y="5257800"/>
            <a:ext cx="8001000" cy="1323439"/>
          </a:xfrm>
          <a:prstGeom prst="rect">
            <a:avLst/>
          </a:prstGeom>
          <a:noFill/>
        </p:spPr>
        <p:txBody>
          <a:bodyPr wrap="square" rtlCol="0">
            <a:spAutoFit/>
          </a:bodyPr>
          <a:lstStyle/>
          <a:p>
            <a:r>
              <a:rPr lang="en-US" sz="2000" b="1" i="1" dirty="0"/>
              <a:t>Paul was speaking about our </a:t>
            </a:r>
            <a:r>
              <a:rPr lang="en-US" sz="2000" b="1" i="1" u="sng" dirty="0"/>
              <a:t>unity in Jesus Christ </a:t>
            </a:r>
            <a:r>
              <a:rPr lang="en-US" sz="2000" b="1" i="1" dirty="0"/>
              <a:t>as our Savior.  He was referencing our </a:t>
            </a:r>
            <a:r>
              <a:rPr lang="en-US" sz="2000" b="1" i="1" u="sng" dirty="0"/>
              <a:t>identity in Christ</a:t>
            </a:r>
            <a:r>
              <a:rPr lang="en-US" sz="2000" b="1" i="1" dirty="0"/>
              <a:t>. We are to be unified under the banner of Jesus Christ </a:t>
            </a:r>
            <a:r>
              <a:rPr lang="en-US" sz="2000" b="1" i="1" u="sng" dirty="0"/>
              <a:t>focusing in unity upon His gospel</a:t>
            </a:r>
            <a:r>
              <a:rPr lang="en-US" sz="2000" b="1" i="1" dirty="0"/>
              <a:t>.</a:t>
            </a:r>
          </a:p>
        </p:txBody>
      </p:sp>
      <p:sp>
        <p:nvSpPr>
          <p:cNvPr id="11" name="TextBox 10">
            <a:extLst>
              <a:ext uri="{FF2B5EF4-FFF2-40B4-BE49-F238E27FC236}">
                <a16:creationId xmlns:a16="http://schemas.microsoft.com/office/drawing/2014/main" id="{8787FDD0-C812-4197-B18E-ACC4ED508F67}"/>
              </a:ext>
            </a:extLst>
          </p:cNvPr>
          <p:cNvSpPr txBox="1"/>
          <p:nvPr/>
        </p:nvSpPr>
        <p:spPr>
          <a:xfrm>
            <a:off x="686525" y="3594074"/>
            <a:ext cx="8001000" cy="1631216"/>
          </a:xfrm>
          <a:prstGeom prst="rect">
            <a:avLst/>
          </a:prstGeom>
          <a:noFill/>
        </p:spPr>
        <p:txBody>
          <a:bodyPr wrap="square" rtlCol="0">
            <a:spAutoFit/>
          </a:bodyPr>
          <a:lstStyle/>
          <a:p>
            <a:r>
              <a:rPr lang="en-US" sz="2000" i="1" dirty="0"/>
              <a:t>1:13 – “Is Christ divided?”</a:t>
            </a:r>
          </a:p>
          <a:p>
            <a:r>
              <a:rPr lang="en-US" sz="2000" i="1" dirty="0"/>
              <a:t>2:2 – “For I decided to be concerned about nothing among you except Jesus Christ, and Him crucified.”</a:t>
            </a:r>
          </a:p>
          <a:p>
            <a:r>
              <a:rPr lang="en-US" sz="2000" i="1" dirty="0"/>
              <a:t>15:1-4 – “Now I want to make clear for you,…, the gospel that I preached to you, that you received and on which you stand,…”</a:t>
            </a:r>
          </a:p>
        </p:txBody>
      </p:sp>
    </p:spTree>
    <p:extLst>
      <p:ext uri="{BB962C8B-B14F-4D97-AF65-F5344CB8AC3E}">
        <p14:creationId xmlns:p14="http://schemas.microsoft.com/office/powerpoint/2010/main" val="29180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Observations (3)</a:t>
            </a:r>
            <a:br>
              <a:rPr lang="en-US" dirty="0"/>
            </a:br>
            <a:r>
              <a:rPr lang="en-US" sz="2400" dirty="0">
                <a:solidFill>
                  <a:schemeClr val="tx2">
                    <a:lumMod val="60000"/>
                    <a:lumOff val="40000"/>
                  </a:schemeClr>
                </a:solidFill>
              </a:rPr>
              <a:t>Learning from the Apostles’ Teaching</a:t>
            </a:r>
          </a:p>
        </p:txBody>
      </p:sp>
      <p:sp>
        <p:nvSpPr>
          <p:cNvPr id="9" name="TextBox 8">
            <a:extLst>
              <a:ext uri="{FF2B5EF4-FFF2-40B4-BE49-F238E27FC236}">
                <a16:creationId xmlns:a16="http://schemas.microsoft.com/office/drawing/2014/main" id="{A619FCEC-7630-4002-8C5C-C4D9CD4CF0F5}"/>
              </a:ext>
            </a:extLst>
          </p:cNvPr>
          <p:cNvSpPr txBox="1"/>
          <p:nvPr/>
        </p:nvSpPr>
        <p:spPr>
          <a:xfrm>
            <a:off x="436880" y="1447800"/>
            <a:ext cx="8001000" cy="1323439"/>
          </a:xfrm>
          <a:prstGeom prst="rect">
            <a:avLst/>
          </a:prstGeom>
          <a:noFill/>
        </p:spPr>
        <p:txBody>
          <a:bodyPr wrap="square" rtlCol="0">
            <a:spAutoFit/>
          </a:bodyPr>
          <a:lstStyle/>
          <a:p>
            <a:r>
              <a:rPr lang="en-US" sz="2000" i="1" dirty="0"/>
              <a:t>Paul admonished those “who have the knowledge” about God’s perspective to instead ensure that they do not, even inadvertently, cause their brethren “who do not have this knowledge” to violate the mandates of their conscience.  (v. 9-13) </a:t>
            </a:r>
          </a:p>
        </p:txBody>
      </p:sp>
      <p:sp>
        <p:nvSpPr>
          <p:cNvPr id="10" name="TextBox 9">
            <a:extLst>
              <a:ext uri="{FF2B5EF4-FFF2-40B4-BE49-F238E27FC236}">
                <a16:creationId xmlns:a16="http://schemas.microsoft.com/office/drawing/2014/main" id="{545BE79A-2602-4D02-BBC7-8E87B9411AB9}"/>
              </a:ext>
            </a:extLst>
          </p:cNvPr>
          <p:cNvSpPr txBox="1"/>
          <p:nvPr/>
        </p:nvSpPr>
        <p:spPr>
          <a:xfrm>
            <a:off x="436880" y="2895600"/>
            <a:ext cx="8001000" cy="400110"/>
          </a:xfrm>
          <a:prstGeom prst="rect">
            <a:avLst/>
          </a:prstGeom>
          <a:noFill/>
        </p:spPr>
        <p:txBody>
          <a:bodyPr wrap="square" rtlCol="0">
            <a:spAutoFit/>
          </a:bodyPr>
          <a:lstStyle/>
          <a:p>
            <a:r>
              <a:rPr lang="en-US" sz="2000" i="1" dirty="0"/>
              <a:t>Is this a “fair” conclusion…?</a:t>
            </a:r>
          </a:p>
        </p:txBody>
      </p:sp>
      <p:sp>
        <p:nvSpPr>
          <p:cNvPr id="12" name="TextBox 11">
            <a:extLst>
              <a:ext uri="{FF2B5EF4-FFF2-40B4-BE49-F238E27FC236}">
                <a16:creationId xmlns:a16="http://schemas.microsoft.com/office/drawing/2014/main" id="{2C998E6A-F41E-40E5-805A-1B059F8776E1}"/>
              </a:ext>
            </a:extLst>
          </p:cNvPr>
          <p:cNvSpPr txBox="1"/>
          <p:nvPr/>
        </p:nvSpPr>
        <p:spPr>
          <a:xfrm>
            <a:off x="436880" y="3414991"/>
            <a:ext cx="8001000" cy="707886"/>
          </a:xfrm>
          <a:prstGeom prst="rect">
            <a:avLst/>
          </a:prstGeom>
          <a:noFill/>
        </p:spPr>
        <p:txBody>
          <a:bodyPr wrap="square" rtlCol="0">
            <a:spAutoFit/>
          </a:bodyPr>
          <a:lstStyle/>
          <a:p>
            <a:r>
              <a:rPr lang="en-US" sz="2000" i="1" dirty="0"/>
              <a:t>How does this teaching inform us in our responses to contemporary issues…?</a:t>
            </a:r>
          </a:p>
        </p:txBody>
      </p:sp>
    </p:spTree>
    <p:extLst>
      <p:ext uri="{BB962C8B-B14F-4D97-AF65-F5344CB8AC3E}">
        <p14:creationId xmlns:p14="http://schemas.microsoft.com/office/powerpoint/2010/main" val="193797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Practices of the Early Church</a:t>
            </a:r>
          </a:p>
          <a:p>
            <a:r>
              <a:rPr lang="en-US" sz="2400" dirty="0">
                <a:solidFill>
                  <a:schemeClr val="tx2">
                    <a:lumMod val="60000"/>
                    <a:lumOff val="40000"/>
                  </a:schemeClr>
                </a:solidFill>
              </a:rPr>
              <a:t>A foundational pattern.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323439"/>
          </a:xfrm>
          <a:prstGeom prst="rect">
            <a:avLst/>
          </a:prstGeom>
          <a:noFill/>
        </p:spPr>
        <p:txBody>
          <a:bodyPr wrap="square" rtlCol="0">
            <a:spAutoFit/>
          </a:bodyPr>
          <a:lstStyle/>
          <a:p>
            <a:r>
              <a:rPr lang="en-US" sz="2000" b="1" i="1" dirty="0"/>
              <a:t>“They were devoting themselves to the </a:t>
            </a:r>
            <a:r>
              <a:rPr lang="en-US" sz="2000" b="1" i="1" u="sng" dirty="0"/>
              <a:t>apostles’ teaching </a:t>
            </a:r>
            <a:r>
              <a:rPr lang="en-US" sz="2000" b="1" i="1" dirty="0"/>
              <a:t>and to </a:t>
            </a:r>
            <a:r>
              <a:rPr lang="en-US" sz="2000" b="1" i="1" u="sng" dirty="0"/>
              <a:t>fellowship</a:t>
            </a:r>
            <a:r>
              <a:rPr lang="en-US" sz="2000" b="1" i="1" dirty="0"/>
              <a:t>, to the breaking of bread and to prayer. Reverential awe came over everyone, and many wonders and miraculous signs came about by the apostles.”   (DISCIPLESHIP, WORSHIP)</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7200" y="2801136"/>
            <a:ext cx="8001000" cy="1323439"/>
          </a:xfrm>
          <a:prstGeom prst="rect">
            <a:avLst/>
          </a:prstGeom>
          <a:noFill/>
        </p:spPr>
        <p:txBody>
          <a:bodyPr wrap="square" rtlCol="0">
            <a:spAutoFit/>
          </a:bodyPr>
          <a:lstStyle/>
          <a:p>
            <a:r>
              <a:rPr lang="en-US" sz="2000" b="1" i="1" dirty="0"/>
              <a:t>“All who believed were together and held everything in common, and they began selling their property and possessions and distributing the proceeds to everyone, as anyone had need.”  (SERVICE, MINISTRY)</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7200" y="4267200"/>
            <a:ext cx="8001000" cy="1938992"/>
          </a:xfrm>
          <a:prstGeom prst="rect">
            <a:avLst/>
          </a:prstGeom>
          <a:noFill/>
        </p:spPr>
        <p:txBody>
          <a:bodyPr wrap="square" rtlCol="0">
            <a:spAutoFit/>
          </a:bodyPr>
          <a:lstStyle/>
          <a:p>
            <a:r>
              <a:rPr lang="en-US" sz="2000" b="1" i="1" dirty="0"/>
              <a:t>“Every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(COMMUNION, WORSHIP, EVANGELISM)</a:t>
            </a:r>
            <a:endParaRPr lang="en-US" sz="2000"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64661-C153-407E-A313-04DD51096D09}"/>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would Jesus do?</a:t>
            </a:r>
            <a:br>
              <a:rPr lang="en-US" dirty="0"/>
            </a:br>
            <a:r>
              <a:rPr lang="en-US" sz="2400" dirty="0">
                <a:solidFill>
                  <a:schemeClr val="tx2">
                    <a:lumMod val="60000"/>
                    <a:lumOff val="40000"/>
                  </a:schemeClr>
                </a:solidFill>
              </a:rPr>
              <a:t>Be imitators of me, Just as I also imitate Christ. (Paul)</a:t>
            </a:r>
          </a:p>
        </p:txBody>
      </p:sp>
      <p:sp>
        <p:nvSpPr>
          <p:cNvPr id="19" name="Scroll: Horizontal 18">
            <a:extLst>
              <a:ext uri="{FF2B5EF4-FFF2-40B4-BE49-F238E27FC236}">
                <a16:creationId xmlns:a16="http://schemas.microsoft.com/office/drawing/2014/main" id="{220FAADC-0875-4BD5-B9C8-959D73C46400}"/>
              </a:ext>
            </a:extLst>
          </p:cNvPr>
          <p:cNvSpPr/>
          <p:nvPr/>
        </p:nvSpPr>
        <p:spPr>
          <a:xfrm>
            <a:off x="342900" y="1295400"/>
            <a:ext cx="8458200" cy="51292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support the </a:t>
            </a:r>
            <a:r>
              <a:rPr lang="en-US" b="1" i="1" u="sng" dirty="0"/>
              <a:t>Fellowship</a:t>
            </a:r>
            <a:r>
              <a:rPr lang="en-US" b="1" i="1" dirty="0"/>
              <a:t> of the church?</a:t>
            </a:r>
          </a:p>
          <a:p>
            <a:endParaRPr lang="en-US" b="1" i="1" dirty="0"/>
          </a:p>
          <a:p>
            <a:pPr lvl="1"/>
            <a:r>
              <a:rPr lang="en-US" b="1" i="1" dirty="0"/>
              <a:t>“Only conduct yourselves in a manner worthy of the gospel of Christ so that – whether I come and see you or whether I remain absent – I should hear that you are standing firm in one spirit, with one mind, by contending side by side for the faith of the gospel, and by not being intimidated in any way by your opponents.”   Philippians 1:27</a:t>
            </a:r>
          </a:p>
        </p:txBody>
      </p:sp>
      <p:sp>
        <p:nvSpPr>
          <p:cNvPr id="20" name="Scroll: Horizontal 19">
            <a:extLst>
              <a:ext uri="{FF2B5EF4-FFF2-40B4-BE49-F238E27FC236}">
                <a16:creationId xmlns:a16="http://schemas.microsoft.com/office/drawing/2014/main" id="{117E5572-423E-4EAE-A1B0-AEB6303304C5}"/>
              </a:ext>
            </a:extLst>
          </p:cNvPr>
          <p:cNvSpPr/>
          <p:nvPr/>
        </p:nvSpPr>
        <p:spPr>
          <a:xfrm>
            <a:off x="342900" y="1295400"/>
            <a:ext cx="8458200" cy="51292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serve the </a:t>
            </a:r>
            <a:r>
              <a:rPr lang="en-US" b="1" i="1" u="sng" dirty="0"/>
              <a:t>Ministry</a:t>
            </a:r>
            <a:r>
              <a:rPr lang="en-US" b="1" i="1" dirty="0"/>
              <a:t> of the church?</a:t>
            </a:r>
          </a:p>
          <a:p>
            <a:endParaRPr lang="en-US" b="1" i="1" dirty="0"/>
          </a:p>
          <a:p>
            <a:pPr lvl="1"/>
            <a:r>
              <a:rPr lang="en-US" b="1" i="1" dirty="0"/>
              <a:t>“…Instead of being motivated by selfish ambition or vanity, each of you should, in humility, be moved to treat one another as more important than yourself. Each of you should be concerned not only about your own interests, but about the interests of others as well. You should have the same attitude toward one another that Christ Jesus had…”   </a:t>
            </a:r>
          </a:p>
          <a:p>
            <a:pPr lvl="1"/>
            <a:r>
              <a:rPr lang="en-US" b="1" i="1" dirty="0"/>
              <a:t>Philippians 2:1-11</a:t>
            </a:r>
          </a:p>
        </p:txBody>
      </p:sp>
      <p:sp>
        <p:nvSpPr>
          <p:cNvPr id="21" name="Scroll: Horizontal 20">
            <a:extLst>
              <a:ext uri="{FF2B5EF4-FFF2-40B4-BE49-F238E27FC236}">
                <a16:creationId xmlns:a16="http://schemas.microsoft.com/office/drawing/2014/main" id="{54814561-A560-4335-AF02-CEE14676766F}"/>
              </a:ext>
            </a:extLst>
          </p:cNvPr>
          <p:cNvSpPr/>
          <p:nvPr/>
        </p:nvSpPr>
        <p:spPr>
          <a:xfrm>
            <a:off x="342900" y="1302488"/>
            <a:ext cx="8458200" cy="51221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share the </a:t>
            </a:r>
            <a:r>
              <a:rPr lang="en-US" b="1" i="1" u="sng" dirty="0"/>
              <a:t>Responsibility</a:t>
            </a:r>
            <a:r>
              <a:rPr lang="en-US" b="1" i="1" dirty="0"/>
              <a:t> of the church?</a:t>
            </a:r>
          </a:p>
          <a:p>
            <a:r>
              <a:rPr lang="en-US" b="1" i="1" dirty="0"/>
              <a:t>	</a:t>
            </a:r>
          </a:p>
          <a:p>
            <a:pPr lvl="1"/>
            <a:r>
              <a:rPr lang="en-US" b="1" i="1" dirty="0"/>
              <a:t>“Receive one another, then, just as Christ also received you, to God’s glory…”   Romans 15:7-13</a:t>
            </a:r>
          </a:p>
        </p:txBody>
      </p:sp>
      <p:sp>
        <p:nvSpPr>
          <p:cNvPr id="22" name="Scroll: Horizontal 21">
            <a:extLst>
              <a:ext uri="{FF2B5EF4-FFF2-40B4-BE49-F238E27FC236}">
                <a16:creationId xmlns:a16="http://schemas.microsoft.com/office/drawing/2014/main" id="{4C21F1B9-4398-4086-B9C2-472975BBFA13}"/>
              </a:ext>
            </a:extLst>
          </p:cNvPr>
          <p:cNvSpPr/>
          <p:nvPr/>
        </p:nvSpPr>
        <p:spPr>
          <a:xfrm>
            <a:off x="343348" y="1309576"/>
            <a:ext cx="8465288" cy="51221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project and protect the </a:t>
            </a:r>
            <a:r>
              <a:rPr lang="en-US" b="1" i="1" u="sng" dirty="0"/>
              <a:t>Unity</a:t>
            </a:r>
            <a:r>
              <a:rPr lang="en-US" b="1" i="1" dirty="0"/>
              <a:t> of the church?  </a:t>
            </a:r>
          </a:p>
          <a:p>
            <a:endParaRPr lang="en-US" b="1" i="1" dirty="0"/>
          </a:p>
          <a:p>
            <a:pPr lvl="1"/>
            <a:r>
              <a:rPr lang="en-US" b="1" i="1" dirty="0"/>
              <a:t>“You have purified your souls by obeying the truth in order to show sincere mutual love. So love one another earnestly from a pure heart. You have been born anew, not from perishable but from imperishable seed, through the living and enduring word of God.”   1 Peter 1:22-23</a:t>
            </a:r>
          </a:p>
        </p:txBody>
      </p:sp>
    </p:spTree>
    <p:extLst>
      <p:ext uri="{BB962C8B-B14F-4D97-AF65-F5344CB8AC3E}">
        <p14:creationId xmlns:p14="http://schemas.microsoft.com/office/powerpoint/2010/main" val="2839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22304</TotalTime>
  <Words>1397</Words>
  <Application>Microsoft Office PowerPoint</Application>
  <PresentationFormat>On-screen Show (4:3)</PresentationFormat>
  <Paragraphs>80</Paragraphs>
  <Slides>9</Slides>
  <Notes>8</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Arial Narrow</vt:lpstr>
      <vt:lpstr>Calibri</vt:lpstr>
      <vt:lpstr>PPT_Template_2010SummerSchool</vt:lpstr>
      <vt:lpstr>1_UPCRC_Powerpoint_Template_with I-Mark</vt:lpstr>
      <vt:lpstr>PowerPoint Presentation</vt:lpstr>
      <vt:lpstr>Unity </vt:lpstr>
      <vt:lpstr>PowerPoint Presentation</vt:lpstr>
      <vt:lpstr>PowerPoint Presentation</vt:lpstr>
      <vt:lpstr>Observations Learning from the Apostles’ Teaching</vt:lpstr>
      <vt:lpstr>Observations (2) Learning from the Apostles’ Teaching</vt:lpstr>
      <vt:lpstr>Observations (3) Learning from the Apostles’ Teaching</vt:lpstr>
      <vt:lpstr>Practices of the Early Church A foundational pattern.  Acts 2:40-47 </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913</cp:revision>
  <cp:lastPrinted>2015-10-11T15:37:17Z</cp:lastPrinted>
  <dcterms:created xsi:type="dcterms:W3CDTF">2010-06-16T02:58:04Z</dcterms:created>
  <dcterms:modified xsi:type="dcterms:W3CDTF">2021-01-24T13:22:52Z</dcterms:modified>
</cp:coreProperties>
</file>