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338" r:id="rId4"/>
    <p:sldId id="398" r:id="rId5"/>
    <p:sldId id="425" r:id="rId6"/>
    <p:sldId id="404" r:id="rId7"/>
    <p:sldId id="409" r:id="rId8"/>
    <p:sldId id="343" r:id="rId9"/>
    <p:sldId id="344" r:id="rId10"/>
    <p:sldId id="427" r:id="rId11"/>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89663" autoAdjust="0"/>
  </p:normalViewPr>
  <p:slideViewPr>
    <p:cSldViewPr>
      <p:cViewPr varScale="1">
        <p:scale>
          <a:sx n="102" d="100"/>
          <a:sy n="102" d="100"/>
        </p:scale>
        <p:origin x="1287"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1/24/2021</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a:p>
            <a:pPr defTabSz="941100"/>
            <a:r>
              <a:rPr lang="en-US" dirty="0"/>
              <a:t>And, why</a:t>
            </a:r>
            <a:r>
              <a:rPr lang="en-US" baseline="0" dirty="0"/>
              <a:t> at that time and place?</a:t>
            </a:r>
            <a:endParaRPr lang="en-US" dirty="0"/>
          </a:p>
          <a:p>
            <a:pPr defTabSz="941100"/>
            <a:endParaRPr lang="en-US" dirty="0"/>
          </a:p>
          <a:p>
            <a:pPr defTabSz="941100"/>
            <a:r>
              <a:rPr lang="en-US" dirty="0"/>
              <a:t>There are several possible answers to that question, but let’s allow the Bible to speak…  it</a:t>
            </a:r>
            <a:r>
              <a:rPr lang="en-US" baseline="0" dirty="0"/>
              <a:t> is the scriptures that testify of Jesus.</a:t>
            </a:r>
            <a:endParaRPr lang="en-US" dirty="0"/>
          </a:p>
          <a:p>
            <a:endParaRPr lang="en-US" dirty="0"/>
          </a:p>
          <a:p>
            <a:r>
              <a:rPr lang="en-US" dirty="0"/>
              <a:t>v.39…   “What</a:t>
            </a:r>
            <a:r>
              <a:rPr lang="en-US" baseline="0" dirty="0"/>
              <a:t> is truth?”   Pilate doesn’t seem to have grasped the importance of his ironic question.   Without the plumb line of Truth, we can know neither life, goodness, righteousness, nor justice.  We can’t even know ourselves.  </a:t>
            </a:r>
            <a:r>
              <a:rPr lang="en-US" b="1" baseline="0" dirty="0"/>
              <a:t>This is why Jesus, the King of all creation, came into the world to serve and bear witness to the Truth.</a:t>
            </a:r>
          </a:p>
          <a:p>
            <a:endParaRPr lang="en-US" baseline="0" dirty="0"/>
          </a:p>
          <a:p>
            <a:r>
              <a:rPr lang="en-US" baseline="0" dirty="0"/>
              <a:t>What does it mean to live in a world without Truth?</a:t>
            </a:r>
          </a:p>
          <a:p>
            <a:endParaRPr lang="en-US" baseline="0" dirty="0"/>
          </a:p>
          <a:p>
            <a:r>
              <a:rPr lang="en-US" i="1" baseline="0" dirty="0"/>
              <a:t>Isaiah 59:14, 15  “Justice is turned back, and righteousness stands afar off; for </a:t>
            </a:r>
            <a:r>
              <a:rPr lang="en-US" b="1" i="1" baseline="0" dirty="0"/>
              <a:t>truth</a:t>
            </a:r>
            <a:r>
              <a:rPr lang="en-US" i="1" baseline="0" dirty="0"/>
              <a:t> is fallen in the street, and equity cannot enter.   So truth fails, and he who departs from evil makes himself a prey.”</a:t>
            </a:r>
          </a:p>
          <a:p>
            <a:endParaRPr lang="en-US" i="1" dirty="0"/>
          </a:p>
          <a:p>
            <a:r>
              <a:rPr lang="en-US" i="1" dirty="0"/>
              <a:t>“For the wrath of God is revealed from heaven against all ungodliness and unrighteousness of men, who suppress the </a:t>
            </a:r>
            <a:r>
              <a:rPr lang="en-US" b="1" i="1" dirty="0"/>
              <a:t>truth</a:t>
            </a:r>
            <a:r>
              <a:rPr lang="en-US" i="1" dirty="0"/>
              <a:t> in unrighteousness…”   </a:t>
            </a:r>
          </a:p>
          <a:p>
            <a:r>
              <a:rPr lang="en-US" i="1" dirty="0"/>
              <a:t>Romans 1:18</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349437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This</a:t>
            </a:r>
            <a:r>
              <a:rPr lang="en-US" baseline="0" dirty="0"/>
              <a:t> is the key Pentecostal proclamation:   Jesus is Lord and Christ!</a:t>
            </a:r>
          </a:p>
          <a:p>
            <a:r>
              <a:rPr lang="en-US" baseline="0" dirty="0"/>
              <a:t>(Isa 53; Isa 61)</a:t>
            </a:r>
          </a:p>
          <a:p>
            <a:endParaRPr lang="en-US" dirty="0"/>
          </a:p>
          <a:p>
            <a:r>
              <a:rPr lang="en-US" dirty="0"/>
              <a:t>Acts 3 – Peter identifies Jesus with the core Messianic prophecies</a:t>
            </a:r>
            <a:r>
              <a:rPr lang="en-US" baseline="0" dirty="0"/>
              <a:t> that all Jews would recognize.</a:t>
            </a:r>
            <a:endParaRPr lang="en-US" dirty="0"/>
          </a:p>
          <a:p>
            <a:pPr marL="171437" indent="-171437">
              <a:buFont typeface="Arial" pitchFamily="34" charset="0"/>
              <a:buChar char="•"/>
            </a:pPr>
            <a:r>
              <a:rPr lang="en-US" dirty="0"/>
              <a:t>Acts 3:18, Peter relies upon prophecy</a:t>
            </a:r>
            <a:r>
              <a:rPr lang="en-US" baseline="0" dirty="0"/>
              <a:t> to make his case before the Jews.   [Read thru 3:26]</a:t>
            </a:r>
          </a:p>
          <a:p>
            <a:pPr marL="628603" lvl="1" indent="-171437">
              <a:buFont typeface="Arial" pitchFamily="34" charset="0"/>
              <a:buChar char="•"/>
            </a:pPr>
            <a:r>
              <a:rPr lang="en-US" baseline="0" dirty="0"/>
              <a:t>What prophecies does Peter mention in this short passage?   Did he expect the audience to recognize these?   Why would they be expected to recognize these OT passages?</a:t>
            </a:r>
          </a:p>
          <a:p>
            <a:pPr marL="171437" indent="-171437">
              <a:buFont typeface="Arial" pitchFamily="34" charset="0"/>
              <a:buChar char="•"/>
            </a:pPr>
            <a:r>
              <a:rPr lang="en-US" baseline="0" dirty="0"/>
              <a:t>What about v. 3:19-21…?   Is Peter herein also prophesying?   Is this yet to be fulfilled?</a:t>
            </a:r>
          </a:p>
          <a:p>
            <a:pPr marL="171437" indent="-171437">
              <a:buFont typeface="Arial" pitchFamily="34" charset="0"/>
              <a:buChar char="•"/>
            </a:pPr>
            <a:r>
              <a:rPr lang="en-US" baseline="0" dirty="0"/>
              <a:t>What prophecy indicated that the Christ would suffer…?    (Is. 53, others?)</a:t>
            </a:r>
          </a:p>
          <a:p>
            <a:pPr marL="628603" lvl="1" indent="-171437">
              <a:buFont typeface="Arial" pitchFamily="34" charset="0"/>
              <a:buChar char="•"/>
            </a:pPr>
            <a:r>
              <a:rPr lang="en-US" baseline="0" dirty="0"/>
              <a:t>Was this the common or popular understanding of the Messiah?</a:t>
            </a:r>
          </a:p>
          <a:p>
            <a:pPr marL="171437" indent="-171437">
              <a:buFont typeface="Arial" pitchFamily="34" charset="0"/>
              <a:buChar char="•"/>
            </a:pPr>
            <a:r>
              <a:rPr lang="en-US" baseline="0" dirty="0"/>
              <a:t>What prophecy indicated that the Christ would reign…?     (Daniel 7, others?)</a:t>
            </a:r>
          </a:p>
          <a:p>
            <a:endParaRPr lang="en-US" baseline="0" dirty="0"/>
          </a:p>
          <a:p>
            <a:r>
              <a:rPr lang="en-US" baseline="0" dirty="0"/>
              <a:t>Acts 2 – </a:t>
            </a:r>
            <a:r>
              <a:rPr lang="en-US" dirty="0"/>
              <a:t>Although</a:t>
            </a:r>
            <a:r>
              <a:rPr lang="en-US" baseline="0" dirty="0"/>
              <a:t> Peter’s speaks to the fulfillment of prophecy concerning the Holy Spirit (v 17-21), Jesus is the primary subject of his sermon</a:t>
            </a:r>
            <a:r>
              <a:rPr lang="en-US" dirty="0"/>
              <a:t>.</a:t>
            </a:r>
            <a:r>
              <a:rPr lang="en-US" baseline="0" dirty="0"/>
              <a:t>   </a:t>
            </a:r>
          </a:p>
          <a:p>
            <a:pPr marL="171437" indent="-171437">
              <a:buFont typeface="Arial" pitchFamily="34" charset="0"/>
              <a:buChar char="•"/>
            </a:pPr>
            <a:r>
              <a:rPr lang="en-US" baseline="0" dirty="0"/>
              <a:t>V. 22-36 </a:t>
            </a:r>
          </a:p>
          <a:p>
            <a:pPr marL="628603" lvl="1" indent="-171437">
              <a:buFont typeface="Arial" pitchFamily="34" charset="0"/>
              <a:buChar char="•"/>
            </a:pPr>
            <a:r>
              <a:rPr lang="en-US" baseline="0" dirty="0"/>
              <a:t>Jesus, not the Holy Spirit, is the primary subject.  Peter uses text from Joel to explain what the crowd is now witnessing.</a:t>
            </a:r>
          </a:p>
          <a:p>
            <a:pPr marL="171437" indent="-171437">
              <a:buFont typeface="Arial" pitchFamily="34" charset="0"/>
              <a:buChar char="•"/>
            </a:pPr>
            <a:r>
              <a:rPr lang="en-US" baseline="0" dirty="0"/>
              <a:t>V. 21-22</a:t>
            </a:r>
          </a:p>
          <a:p>
            <a:pPr marL="628603" lvl="1" indent="-171437">
              <a:buFont typeface="Arial" pitchFamily="34" charset="0"/>
              <a:buChar char="•"/>
            </a:pPr>
            <a:r>
              <a:rPr lang="en-US" baseline="0" dirty="0"/>
              <a:t>Naming the specific person who is the Messiah, Jesus of Nazareth.   The NAME is significant – “…whoever calls on the name of the LORD…”</a:t>
            </a:r>
          </a:p>
          <a:p>
            <a:pPr marL="628603" lvl="1" indent="-171437">
              <a:buFont typeface="Arial" pitchFamily="34" charset="0"/>
              <a:buChar char="•"/>
            </a:pPr>
            <a:r>
              <a:rPr lang="en-US" baseline="0" dirty="0"/>
              <a:t>Approved (demonstrated) of God as a perfect man.</a:t>
            </a:r>
          </a:p>
          <a:p>
            <a:pPr marL="628603" lvl="1" indent="-171437">
              <a:buFont typeface="Arial" pitchFamily="34" charset="0"/>
              <a:buChar char="•"/>
            </a:pPr>
            <a:r>
              <a:rPr lang="en-US" baseline="0" dirty="0"/>
              <a:t>Examples of other instances wherein the </a:t>
            </a:r>
            <a:r>
              <a:rPr lang="en-US" b="1" baseline="0" dirty="0"/>
              <a:t>name</a:t>
            </a:r>
            <a:r>
              <a:rPr lang="en-US" baseline="0" dirty="0"/>
              <a:t> of Jesus is made to be specific in context of Messianic prophecy:</a:t>
            </a:r>
          </a:p>
          <a:p>
            <a:pPr marL="1085770" lvl="2" indent="-171437">
              <a:buFont typeface="Arial" pitchFamily="34" charset="0"/>
              <a:buChar char="•"/>
            </a:pPr>
            <a:r>
              <a:rPr lang="en-US" baseline="0" dirty="0"/>
              <a:t>John 1:45 – Philip to Nathanael… “We have found Him of whom Moses … wrote – Jesus of Nazareth, the son of Joseph.”</a:t>
            </a:r>
          </a:p>
          <a:p>
            <a:pPr marL="1085770" lvl="2" indent="-171437">
              <a:buFont typeface="Arial" pitchFamily="34" charset="0"/>
              <a:buChar char="•"/>
            </a:pPr>
            <a:r>
              <a:rPr lang="en-US" baseline="0" dirty="0"/>
              <a:t>Mark 1:24 – The demon possessed man</a:t>
            </a:r>
          </a:p>
          <a:p>
            <a:pPr marL="1085770" lvl="2" indent="-171437">
              <a:buFont typeface="Arial" pitchFamily="34" charset="0"/>
              <a:buChar char="•"/>
            </a:pPr>
            <a:r>
              <a:rPr lang="en-US" baseline="0" dirty="0"/>
              <a:t>Math 21:11 – The Triumphal Entry</a:t>
            </a:r>
          </a:p>
          <a:p>
            <a:pPr marL="1085770" lvl="2" indent="-171437">
              <a:buFont typeface="Arial" pitchFamily="34" charset="0"/>
              <a:buChar char="•"/>
            </a:pPr>
            <a:r>
              <a:rPr lang="en-US" baseline="0" dirty="0"/>
              <a:t>John 19:19 – Pilate affixed name to cross</a:t>
            </a:r>
          </a:p>
          <a:p>
            <a:pPr marL="1085770" lvl="2" indent="-171437">
              <a:buFont typeface="Arial" pitchFamily="34" charset="0"/>
              <a:buChar char="•"/>
            </a:pPr>
            <a:r>
              <a:rPr lang="en-US" baseline="0" dirty="0"/>
              <a:t>Mark 16:6 – Angel at resurrection tomb</a:t>
            </a:r>
          </a:p>
          <a:p>
            <a:pPr marL="1085770" lvl="2" indent="-171437">
              <a:buFont typeface="Arial" pitchFamily="34" charset="0"/>
              <a:buChar char="•"/>
            </a:pPr>
            <a:r>
              <a:rPr lang="en-US" baseline="0" dirty="0"/>
              <a:t>Luke 24:19 – To men on Emmaus road</a:t>
            </a:r>
          </a:p>
          <a:p>
            <a:pPr marL="1085770" lvl="2" indent="-171437">
              <a:buFont typeface="Arial" pitchFamily="34" charset="0"/>
              <a:buChar char="•"/>
            </a:pPr>
            <a:r>
              <a:rPr lang="en-US" baseline="0" dirty="0"/>
              <a:t>Acts 2:21-22 – Peter at Pentecost</a:t>
            </a:r>
          </a:p>
          <a:p>
            <a:pPr marL="171437" indent="-171437">
              <a:buFont typeface="Arial" pitchFamily="34" charset="0"/>
              <a:buChar char="•"/>
            </a:pPr>
            <a:r>
              <a:rPr lang="en-US" baseline="0" dirty="0"/>
              <a:t>V. 23</a:t>
            </a:r>
          </a:p>
          <a:p>
            <a:pPr marL="628603" lvl="1" indent="-171437">
              <a:buFont typeface="Arial" pitchFamily="34" charset="0"/>
              <a:buChar char="•"/>
            </a:pPr>
            <a:r>
              <a:rPr lang="en-US" baseline="0" dirty="0"/>
              <a:t>Referred to the death of this specific person.</a:t>
            </a:r>
          </a:p>
          <a:p>
            <a:pPr marL="171437" indent="-171437">
              <a:buFont typeface="Arial" pitchFamily="34" charset="0"/>
              <a:buChar char="•"/>
            </a:pPr>
            <a:r>
              <a:rPr lang="en-US" baseline="0" dirty="0"/>
              <a:t>V. 24</a:t>
            </a:r>
          </a:p>
          <a:p>
            <a:pPr marL="628603" lvl="1" indent="-171437">
              <a:buFont typeface="Arial" pitchFamily="34" charset="0"/>
              <a:buChar char="•"/>
            </a:pPr>
            <a:r>
              <a:rPr lang="en-US" baseline="0" dirty="0"/>
              <a:t>This specific person is raised from the dead.</a:t>
            </a:r>
          </a:p>
          <a:p>
            <a:pPr marL="171437" indent="-171437">
              <a:buFont typeface="Arial" pitchFamily="34" charset="0"/>
              <a:buChar char="•"/>
            </a:pPr>
            <a:r>
              <a:rPr lang="en-US" baseline="0" dirty="0"/>
              <a:t>V. 33</a:t>
            </a:r>
          </a:p>
          <a:p>
            <a:pPr marL="628603" lvl="1" indent="-171437">
              <a:buFont typeface="Arial" pitchFamily="34" charset="0"/>
              <a:buChar char="•"/>
            </a:pPr>
            <a:r>
              <a:rPr lang="en-US" baseline="0" dirty="0"/>
              <a:t>This specific person is exalted.</a:t>
            </a:r>
          </a:p>
          <a:p>
            <a:pPr marL="628603" lvl="1" indent="-171437">
              <a:buFont typeface="Arial" pitchFamily="34" charset="0"/>
              <a:buChar char="•"/>
            </a:pPr>
            <a:r>
              <a:rPr lang="en-US" baseline="0" dirty="0"/>
              <a:t>He received from the Father the ancient promise of the Holy Spirit. </a:t>
            </a:r>
          </a:p>
          <a:p>
            <a:pPr marL="1085770" lvl="2" indent="-171437">
              <a:buFont typeface="Arial" pitchFamily="34" charset="0"/>
              <a:buChar char="•"/>
            </a:pPr>
            <a:r>
              <a:rPr lang="en-US" baseline="0" dirty="0"/>
              <a:t>Joel 2:28; Luke 24:49; Acts 1:4</a:t>
            </a:r>
          </a:p>
          <a:p>
            <a:pPr marL="628603" lvl="1" indent="-171437">
              <a:buFont typeface="Arial" pitchFamily="34" charset="0"/>
              <a:buChar char="•"/>
            </a:pPr>
            <a:r>
              <a:rPr lang="en-US" baseline="0" dirty="0"/>
              <a:t>He specifically has poured forth the Spirit.   Jesus Christ was promised the Holy Spirit, from the Father (John 16; Joel 2:28).   So Peter is saying that what the people are seeing is Jesus Christ receiving the promise of the Father being fulfilled; i.e., The Holy Spirit.   </a:t>
            </a:r>
          </a:p>
          <a:p>
            <a:pPr marL="171437" indent="-171437">
              <a:buFont typeface="Arial" pitchFamily="34" charset="0"/>
              <a:buChar char="•"/>
            </a:pPr>
            <a:r>
              <a:rPr lang="en-US" baseline="0" dirty="0"/>
              <a:t>V. 34-36</a:t>
            </a:r>
          </a:p>
          <a:p>
            <a:pPr marL="628603" lvl="1" indent="-171437">
              <a:buFont typeface="Arial" pitchFamily="34" charset="0"/>
              <a:buChar char="•"/>
            </a:pPr>
            <a:r>
              <a:rPr lang="en-US" baseline="0" dirty="0"/>
              <a:t>Peter quotes Psalm 110:1 to emphasize that David himself was speaking of the Messiah (not David, who has not ascended into heaven) and identifying such as the Son of God</a:t>
            </a:r>
          </a:p>
          <a:p>
            <a:pPr marL="1085770" lvl="2" indent="-171437">
              <a:buFont typeface="Arial" pitchFamily="34" charset="0"/>
              <a:buChar char="•"/>
            </a:pPr>
            <a:r>
              <a:rPr lang="en-US" baseline="0" dirty="0"/>
              <a:t>“Jehovah said to </a:t>
            </a:r>
            <a:r>
              <a:rPr lang="en-US" baseline="0" dirty="0" err="1"/>
              <a:t>Adonai</a:t>
            </a:r>
            <a:r>
              <a:rPr lang="en-US" baseline="0" dirty="0"/>
              <a:t>…”  This is the quote that Jesus used to totally confuse the Pharisees in Matthew 22:41-45.</a:t>
            </a:r>
          </a:p>
          <a:p>
            <a:pPr marL="1085770" lvl="2" indent="-171437">
              <a:buFont typeface="Arial" pitchFamily="34" charset="0"/>
              <a:buChar char="•"/>
            </a:pPr>
            <a:r>
              <a:rPr lang="en-US" baseline="0" dirty="0"/>
              <a:t>The grammar of the possessive “my Lord” hangs on a single </a:t>
            </a:r>
            <a:r>
              <a:rPr lang="en-US" baseline="0" dirty="0" err="1"/>
              <a:t>yot</a:t>
            </a:r>
            <a:r>
              <a:rPr lang="en-US" baseline="0" dirty="0"/>
              <a:t>!”  Matt 5:18</a:t>
            </a:r>
          </a:p>
          <a:p>
            <a:pPr marL="1085770" lvl="2" indent="-171437">
              <a:buFont typeface="Arial" pitchFamily="34" charset="0"/>
              <a:buChar char="•"/>
            </a:pPr>
            <a:r>
              <a:rPr lang="en-US" baseline="0" dirty="0"/>
              <a:t>How is this passage use in the gospels…?</a:t>
            </a:r>
          </a:p>
          <a:p>
            <a:pPr marL="1542935" lvl="3" indent="-171437">
              <a:buFont typeface="Arial" pitchFamily="34" charset="0"/>
              <a:buChar char="•"/>
            </a:pPr>
            <a:r>
              <a:rPr lang="en-US" baseline="0" dirty="0"/>
              <a:t>Matt 22:44; Mark 12:36; Luke 20:42; </a:t>
            </a:r>
          </a:p>
          <a:p>
            <a:pPr marL="1085770" lvl="2" indent="-171437">
              <a:buFont typeface="Arial" pitchFamily="34" charset="0"/>
              <a:buChar char="•"/>
            </a:pPr>
            <a:r>
              <a:rPr lang="en-US" baseline="0" dirty="0"/>
              <a:t>Note “Until” and not “While”…   Rev 6-19</a:t>
            </a:r>
          </a:p>
          <a:p>
            <a:pPr marL="628603" lvl="1" indent="-171437">
              <a:buFont typeface="Arial" pitchFamily="34" charset="0"/>
              <a:buChar char="•"/>
            </a:pPr>
            <a:endParaRPr lang="en-US" baseline="0" dirty="0"/>
          </a:p>
          <a:p>
            <a:pPr defTabSz="914332"/>
            <a:r>
              <a:rPr lang="en-US" baseline="0" dirty="0"/>
              <a:t>This is the climax of Peter’s sermon.   He quotes from three different portions of Scripture, and builds this sermon on the person of Jesus Christ.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802051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r>
              <a:rPr lang="en-US" b="1" dirty="0"/>
              <a:t>Jesus’ identity and our Faith</a:t>
            </a:r>
            <a:r>
              <a:rPr lang="en-US" b="1" baseline="0" dirty="0"/>
              <a:t> hang on fulfilled prophecy and the fact of the Resurrection.   Phil 2:9-11</a:t>
            </a:r>
            <a:endParaRPr lang="en-US" b="1" dirty="0"/>
          </a:p>
          <a:p>
            <a:endParaRPr lang="en-US" dirty="0"/>
          </a:p>
          <a:p>
            <a:r>
              <a:rPr lang="en-US" dirty="0"/>
              <a:t>Peter references Psalm 16:8-11</a:t>
            </a:r>
            <a:r>
              <a:rPr lang="en-US" baseline="0" dirty="0"/>
              <a:t> to illustrate that Jesus resurrection was further proof that He is the Messiah.   For death cannot keep a hold on Him.   He notes that this passage cannot refer to David, because David died and his remains “are with us today”.</a:t>
            </a:r>
          </a:p>
          <a:p>
            <a:endParaRPr lang="en-US" baseline="0" dirty="0"/>
          </a:p>
          <a:p>
            <a:r>
              <a:rPr lang="en-US" baseline="0" dirty="0"/>
              <a:t>The resurrection of the Lord is a basic doctrine in Acts:</a:t>
            </a:r>
          </a:p>
          <a:p>
            <a:pPr marL="171437" indent="-171437">
              <a:buFont typeface="Arial" pitchFamily="34" charset="0"/>
              <a:buChar char="•"/>
            </a:pPr>
            <a:r>
              <a:rPr lang="en-US" baseline="0" dirty="0"/>
              <a:t>2:32</a:t>
            </a:r>
          </a:p>
          <a:p>
            <a:pPr marL="171437" indent="-171437">
              <a:buFont typeface="Arial" pitchFamily="34" charset="0"/>
              <a:buChar char="•"/>
            </a:pPr>
            <a:r>
              <a:rPr lang="en-US" baseline="0" dirty="0"/>
              <a:t>3:15, 26</a:t>
            </a:r>
          </a:p>
          <a:p>
            <a:pPr marL="171437" indent="-171437">
              <a:buFont typeface="Arial" pitchFamily="34" charset="0"/>
              <a:buChar char="•"/>
            </a:pPr>
            <a:r>
              <a:rPr lang="en-US" baseline="0" dirty="0"/>
              <a:t>4:10</a:t>
            </a:r>
          </a:p>
          <a:p>
            <a:pPr marL="171437" indent="-171437">
              <a:buFont typeface="Arial" pitchFamily="34" charset="0"/>
              <a:buChar char="•"/>
            </a:pPr>
            <a:r>
              <a:rPr lang="en-US" baseline="0" dirty="0"/>
              <a:t>5:30</a:t>
            </a:r>
          </a:p>
          <a:p>
            <a:pPr marL="171437" indent="-171437">
              <a:buFont typeface="Arial" pitchFamily="34" charset="0"/>
              <a:buChar char="•"/>
            </a:pPr>
            <a:r>
              <a:rPr lang="en-US" baseline="0" dirty="0"/>
              <a:t>10:40</a:t>
            </a:r>
          </a:p>
          <a:p>
            <a:pPr marL="171437" indent="-171437">
              <a:buFont typeface="Arial" pitchFamily="34" charset="0"/>
              <a:buChar char="•"/>
            </a:pPr>
            <a:r>
              <a:rPr lang="en-US" baseline="0" dirty="0"/>
              <a:t>13:30, 33-34, 37</a:t>
            </a:r>
          </a:p>
          <a:p>
            <a:pPr marL="171437" indent="-171437">
              <a:buFont typeface="Arial" pitchFamily="34" charset="0"/>
              <a:buChar char="•"/>
            </a:pPr>
            <a:r>
              <a:rPr lang="en-US" baseline="0" dirty="0"/>
              <a:t>17:31</a:t>
            </a:r>
          </a:p>
          <a:p>
            <a:pPr marL="171437" indent="-171437">
              <a:buFont typeface="Arial" pitchFamily="34" charset="0"/>
              <a:buChar char="•"/>
            </a:pPr>
            <a:r>
              <a:rPr lang="en-US" baseline="0" dirty="0"/>
              <a:t>26:23</a:t>
            </a:r>
          </a:p>
          <a:p>
            <a:endParaRPr lang="en-US" baseline="0" dirty="0"/>
          </a:p>
          <a:p>
            <a:r>
              <a:rPr lang="en-US" baseline="0" dirty="0"/>
              <a:t>[ CLICK]</a:t>
            </a:r>
          </a:p>
          <a:p>
            <a:endParaRPr lang="en-US" baseline="0" dirty="0"/>
          </a:p>
          <a:p>
            <a:r>
              <a:rPr lang="en-US" baseline="0" dirty="0"/>
              <a:t>It’s interesting to note how the Jewish scholars were confused by the Messianic prophecies.   They tended to favor those that illustrated the Messiah at the head of a political kingdom.   </a:t>
            </a:r>
          </a:p>
          <a:p>
            <a:endParaRPr lang="en-US" baseline="0" dirty="0"/>
          </a:p>
          <a:p>
            <a:r>
              <a:rPr lang="en-US" baseline="0" dirty="0"/>
              <a:t>What OT passages present the Messiah as a suffering servant?   As one experiencing death?</a:t>
            </a:r>
          </a:p>
          <a:p>
            <a:endParaRPr lang="en-US" baseline="0" dirty="0"/>
          </a:p>
          <a:p>
            <a:r>
              <a:rPr lang="en-US" baseline="0" dirty="0"/>
              <a:t>Psalms 22</a:t>
            </a:r>
          </a:p>
          <a:p>
            <a:r>
              <a:rPr lang="en-US" baseline="0" dirty="0"/>
              <a:t>Isaiah 53</a:t>
            </a:r>
          </a:p>
          <a:p>
            <a:r>
              <a:rPr lang="en-US" baseline="0" dirty="0"/>
              <a:t>Isaiah 61</a:t>
            </a:r>
          </a:p>
          <a:p>
            <a:r>
              <a:rPr lang="en-US" baseline="0" dirty="0"/>
              <a:t>Genesis 22 (type or foreshadowing)</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093038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43947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Practices of the Early Church</a:t>
            </a:r>
            <a:br>
              <a:rPr lang="en-US" dirty="0"/>
            </a:br>
            <a:endParaRPr lang="en-US" dirty="0"/>
          </a:p>
          <a:p>
            <a:r>
              <a:rPr lang="en-US" sz="2400" dirty="0">
                <a:solidFill>
                  <a:schemeClr val="tx2">
                    <a:lumMod val="60000"/>
                    <a:lumOff val="40000"/>
                  </a:schemeClr>
                </a:solidFill>
              </a:rPr>
              <a:t>A foundational pattern for Christian living</a:t>
            </a:r>
          </a:p>
          <a:p>
            <a:r>
              <a:rPr lang="en-US" sz="2400" dirty="0">
                <a:solidFill>
                  <a:schemeClr val="tx2">
                    <a:lumMod val="60000"/>
                    <a:lumOff val="40000"/>
                  </a:schemeClr>
                </a:solidFill>
              </a:rPr>
              <a:t>under all circumstances</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Why was Jesus here?</a:t>
            </a:r>
            <a:br>
              <a:rPr lang="en-US" dirty="0"/>
            </a:br>
            <a:r>
              <a:rPr lang="en-US" sz="2400" dirty="0">
                <a:solidFill>
                  <a:schemeClr val="tx2">
                    <a:lumMod val="60000"/>
                    <a:lumOff val="40000"/>
                  </a:schemeClr>
                </a:solidFill>
              </a:rPr>
              <a:t>How do we know?  What difference should it make?</a:t>
            </a:r>
          </a:p>
        </p:txBody>
      </p:sp>
      <p:sp>
        <p:nvSpPr>
          <p:cNvPr id="3" name="TextBox 2"/>
          <p:cNvSpPr txBox="1"/>
          <p:nvPr/>
        </p:nvSpPr>
        <p:spPr>
          <a:xfrm>
            <a:off x="533400" y="1219200"/>
            <a:ext cx="8001000" cy="4985980"/>
          </a:xfrm>
          <a:prstGeom prst="rect">
            <a:avLst/>
          </a:prstGeom>
          <a:noFill/>
        </p:spPr>
        <p:txBody>
          <a:bodyPr wrap="square" rtlCol="0">
            <a:spAutoFit/>
          </a:bodyPr>
          <a:lstStyle/>
          <a:p>
            <a:endParaRPr lang="en-US" sz="2000" i="1" dirty="0"/>
          </a:p>
          <a:p>
            <a:r>
              <a:rPr lang="en-US" sz="2000" i="1" dirty="0"/>
              <a:t>“You search the Scriptures, for in them you think you have eternal life; and these are </a:t>
            </a:r>
            <a:r>
              <a:rPr lang="en-US" sz="2000" b="1" i="1" dirty="0"/>
              <a:t>they which testify of Me</a:t>
            </a:r>
            <a:r>
              <a:rPr lang="en-US" sz="2000" i="1" dirty="0"/>
              <a:t>.” John 5:39  </a:t>
            </a:r>
          </a:p>
          <a:p>
            <a:endParaRPr lang="en-US" sz="2000" i="1" dirty="0"/>
          </a:p>
          <a:p>
            <a:r>
              <a:rPr lang="en-US" sz="2000" i="1" dirty="0"/>
              <a:t>“You say that I am a king. For this reason I was born, and </a:t>
            </a:r>
            <a:r>
              <a:rPr lang="en-US" sz="2000" b="1" i="1" dirty="0"/>
              <a:t>for this reason I came into the world </a:t>
            </a:r>
            <a:r>
              <a:rPr lang="en-US" sz="2000" i="1" dirty="0"/>
              <a:t>–</a:t>
            </a:r>
            <a:r>
              <a:rPr lang="en-US" sz="2000" b="1" i="1" dirty="0"/>
              <a:t> to testify to the truth</a:t>
            </a:r>
            <a:r>
              <a:rPr lang="en-US" sz="2000" i="1" dirty="0"/>
              <a:t>. Everyone who belongs to the truth listens to my voice.” v. 37, John 18:24-38 </a:t>
            </a:r>
            <a:endParaRPr lang="en-US" sz="2000" dirty="0"/>
          </a:p>
          <a:p>
            <a:endParaRPr lang="en-US" sz="2000" dirty="0"/>
          </a:p>
          <a:p>
            <a:r>
              <a:rPr lang="en-US" sz="2000" i="1" dirty="0"/>
              <a:t>“If you abide in My word, you are My disciples indeed.  </a:t>
            </a:r>
            <a:r>
              <a:rPr lang="en-US" sz="2000" b="1" i="1" dirty="0"/>
              <a:t>And you shall know the truth, and the truth shall make you free.</a:t>
            </a:r>
            <a:r>
              <a:rPr lang="en-US" sz="2000" i="1" dirty="0"/>
              <a:t>” John 8:31 </a:t>
            </a:r>
          </a:p>
          <a:p>
            <a:endParaRPr lang="en-US" sz="2000" i="1" dirty="0"/>
          </a:p>
          <a:p>
            <a:r>
              <a:rPr lang="en-US" sz="2000" i="1" dirty="0"/>
              <a:t>Philippians 2:5-11 </a:t>
            </a:r>
          </a:p>
          <a:p>
            <a:endParaRPr lang="en-US" dirty="0"/>
          </a:p>
          <a:p>
            <a:endParaRPr lang="en-US" sz="2000" dirty="0"/>
          </a:p>
          <a:p>
            <a:endParaRPr lang="en-US" sz="2000" dirty="0"/>
          </a:p>
        </p:txBody>
      </p:sp>
      <p:sp>
        <p:nvSpPr>
          <p:cNvPr id="4" name="Scroll: Horizontal 3">
            <a:extLst>
              <a:ext uri="{FF2B5EF4-FFF2-40B4-BE49-F238E27FC236}">
                <a16:creationId xmlns:a16="http://schemas.microsoft.com/office/drawing/2014/main" id="{06F4C038-9AA0-456A-8310-17771C7F38F7}"/>
              </a:ext>
            </a:extLst>
          </p:cNvPr>
          <p:cNvSpPr/>
          <p:nvPr/>
        </p:nvSpPr>
        <p:spPr>
          <a:xfrm>
            <a:off x="378823" y="916802"/>
            <a:ext cx="8307977" cy="55907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“You should have the same attitude toward one another that Christ Jesus had, who though he existed in the form of God did not regard equality with God as something to be grasped, but emptied Himself by taking on the form of a slave, by looking like other men, and by sharing in human nature. He humbled Himself by becoming obedient to the point of death – even death on a cross! As a result God highly exalted Him and gave Him the name that is above every name, so that at the name of Jesus every knee will bow – in heaven and on earth and under the earth – and every tongue confess that Jesus Christ is Lord to the glory of God the Father.” </a:t>
            </a:r>
          </a:p>
          <a:p>
            <a:r>
              <a:rPr lang="en-US" b="1" i="1" dirty="0"/>
              <a:t> </a:t>
            </a:r>
          </a:p>
          <a:p>
            <a:r>
              <a:rPr lang="en-US" b="1" i="1" dirty="0"/>
              <a:t>Philippians 2:5-11</a:t>
            </a:r>
          </a:p>
        </p:txBody>
      </p:sp>
    </p:spTree>
    <p:extLst>
      <p:ext uri="{BB962C8B-B14F-4D97-AF65-F5344CB8AC3E}">
        <p14:creationId xmlns:p14="http://schemas.microsoft.com/office/powerpoint/2010/main" val="312391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does Jesus expect of us?</a:t>
            </a:r>
            <a:br>
              <a:rPr lang="en-US" dirty="0"/>
            </a:br>
            <a:r>
              <a:rPr lang="en-US" sz="2400" dirty="0">
                <a:solidFill>
                  <a:schemeClr val="tx2">
                    <a:lumMod val="60000"/>
                    <a:lumOff val="40000"/>
                  </a:schemeClr>
                </a:solidFill>
              </a:rPr>
              <a:t>What does the King envision for His Followers?</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Covenant Unity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“We proclaim Him by instructing and teaching all people with all wisdom so that we may present every person mature in Christ.”</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pattern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t>
            </a:r>
            <a:r>
              <a:rPr lang="en-US" b="1" i="1" u="sng" dirty="0"/>
              <a:t>For we are God’s fellow workers</a:t>
            </a:r>
            <a:r>
              <a:rPr lang="en-US" b="1" i="1" dirty="0"/>
              <a:t>; you are God’s field, you are God’s building. According to the grace of God which was given to me, </a:t>
            </a:r>
            <a:r>
              <a:rPr lang="en-US" b="1" i="1" u="sng" dirty="0"/>
              <a:t>as a wise master builder I have laid the foundation</a:t>
            </a:r>
            <a:r>
              <a:rPr lang="en-US" b="1" i="1" dirty="0"/>
              <a:t>, and another builds on it.”   1 Cor. 3:9-10</a:t>
            </a:r>
            <a:endParaRPr lang="en-US" i="1" dirty="0"/>
          </a:p>
          <a:p>
            <a:endParaRPr lang="en-US" b="1" i="1" dirty="0"/>
          </a:p>
          <a:p>
            <a:r>
              <a:rPr lang="en-US" b="1" i="1" dirty="0"/>
              <a:t>We trust the Lord that you are putting into practice the things we taught you.  2 </a:t>
            </a:r>
            <a:r>
              <a:rPr lang="en-US" b="1" i="1" dirty="0" err="1"/>
              <a:t>Thes</a:t>
            </a:r>
            <a:r>
              <a:rPr lang="en-US" b="1" i="1" dirty="0"/>
              <a:t>. 3:4</a:t>
            </a:r>
            <a:endParaRPr lang="en-US"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Pursuing the King’s Mission</a:t>
            </a:r>
            <a:br>
              <a:rPr lang="en-US" dirty="0"/>
            </a:br>
            <a:r>
              <a:rPr lang="en-US" sz="2400" u="sng" dirty="0">
                <a:solidFill>
                  <a:schemeClr val="tx2">
                    <a:lumMod val="60000"/>
                    <a:lumOff val="40000"/>
                  </a:schemeClr>
                </a:solidFill>
              </a:rPr>
              <a:t>Individual</a:t>
            </a:r>
            <a:r>
              <a:rPr lang="en-US" sz="2400" dirty="0">
                <a:solidFill>
                  <a:schemeClr val="tx2">
                    <a:lumMod val="60000"/>
                    <a:lumOff val="40000"/>
                  </a:schemeClr>
                </a:solidFill>
              </a:rPr>
              <a:t> Consecration.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4:10-11</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2:21-25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81000" y="2667000"/>
            <a:ext cx="8307977" cy="4114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i="1" dirty="0"/>
          </a:p>
          <a:p>
            <a:r>
              <a:rPr lang="en-US" b="1" i="1" dirty="0"/>
              <a:t>“Therefore I exhort you, brothers and sisters, by the mercies of God, to present your bodies as a sacrifice – alive, holy, and pleasing to God – which is your reasonable service.  </a:t>
            </a:r>
          </a:p>
          <a:p>
            <a:endParaRPr lang="en-US" b="1" i="1" dirty="0"/>
          </a:p>
          <a:p>
            <a:r>
              <a:rPr lang="en-US" b="1" i="1" dirty="0"/>
              <a:t>Do not be conformed to this present world, but be transformed by the renewing of your mind, so that you may test and approve what is the will of God – what is good and well-pleasing and perfect.”</a:t>
            </a:r>
          </a:p>
          <a:p>
            <a:endParaRPr lang="en-US" b="1" i="1" dirty="0"/>
          </a:p>
          <a:p>
            <a:r>
              <a:rPr lang="en-US" b="1" i="1" dirty="0"/>
              <a:t>(Romans 12:1-2)</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the Way…!</a:t>
            </a:r>
            <a:br>
              <a:rPr lang="en-US" dirty="0"/>
            </a:br>
            <a:r>
              <a:rPr lang="en-US" sz="2400" dirty="0">
                <a:solidFill>
                  <a:schemeClr val="tx2">
                    <a:lumMod val="60000"/>
                    <a:lumOff val="40000"/>
                  </a:schemeClr>
                </a:solidFill>
              </a:rPr>
              <a:t>From Messianic Prophecy to Named Person</a:t>
            </a:r>
          </a:p>
        </p:txBody>
      </p:sp>
      <p:sp>
        <p:nvSpPr>
          <p:cNvPr id="6" name="TextBox 5"/>
          <p:cNvSpPr txBox="1"/>
          <p:nvPr/>
        </p:nvSpPr>
        <p:spPr>
          <a:xfrm>
            <a:off x="521208" y="1649343"/>
            <a:ext cx="8001000" cy="1015663"/>
          </a:xfrm>
          <a:prstGeom prst="rect">
            <a:avLst/>
          </a:prstGeom>
          <a:noFill/>
        </p:spPr>
        <p:txBody>
          <a:bodyPr wrap="square" rtlCol="0">
            <a:spAutoFit/>
          </a:bodyPr>
          <a:lstStyle/>
          <a:p>
            <a:r>
              <a:rPr lang="en-US" sz="2000" i="1" dirty="0"/>
              <a:t>“But those things which God foretold by the mouth of all His prophets, </a:t>
            </a:r>
            <a:r>
              <a:rPr lang="en-US" sz="2000" b="1" i="1" dirty="0"/>
              <a:t>that the Christ would suffer, He has thus fulfilled</a:t>
            </a:r>
            <a:r>
              <a:rPr lang="en-US" sz="2000" i="1" dirty="0"/>
              <a:t>.”   Acts 3:18</a:t>
            </a:r>
          </a:p>
          <a:p>
            <a:endParaRPr lang="en-US" sz="2000" dirty="0"/>
          </a:p>
        </p:txBody>
      </p:sp>
      <p:sp>
        <p:nvSpPr>
          <p:cNvPr id="7" name="TextBox 6"/>
          <p:cNvSpPr txBox="1"/>
          <p:nvPr/>
        </p:nvSpPr>
        <p:spPr>
          <a:xfrm>
            <a:off x="555277" y="2514600"/>
            <a:ext cx="8001000" cy="1015663"/>
          </a:xfrm>
          <a:prstGeom prst="rect">
            <a:avLst/>
          </a:prstGeom>
          <a:noFill/>
        </p:spPr>
        <p:txBody>
          <a:bodyPr wrap="square" rtlCol="0">
            <a:spAutoFit/>
          </a:bodyPr>
          <a:lstStyle/>
          <a:p>
            <a:r>
              <a:rPr lang="en-US" sz="2000" i="1" dirty="0"/>
              <a:t>“And it shall come to pass that whoever calls on the </a:t>
            </a:r>
            <a:r>
              <a:rPr lang="en-US" sz="2000" b="1" i="1" dirty="0"/>
              <a:t>name</a:t>
            </a:r>
            <a:r>
              <a:rPr lang="en-US" sz="2000" i="1" dirty="0"/>
              <a:t> of the Lord shall be saved.”   Acts 2:21</a:t>
            </a:r>
          </a:p>
          <a:p>
            <a:endParaRPr lang="en-US" sz="2000" dirty="0"/>
          </a:p>
        </p:txBody>
      </p:sp>
      <p:sp>
        <p:nvSpPr>
          <p:cNvPr id="8" name="TextBox 7"/>
          <p:cNvSpPr txBox="1"/>
          <p:nvPr/>
        </p:nvSpPr>
        <p:spPr>
          <a:xfrm>
            <a:off x="571500" y="3437175"/>
            <a:ext cx="8001000" cy="1323439"/>
          </a:xfrm>
          <a:prstGeom prst="rect">
            <a:avLst/>
          </a:prstGeom>
          <a:noFill/>
        </p:spPr>
        <p:txBody>
          <a:bodyPr wrap="square" rtlCol="0">
            <a:spAutoFit/>
          </a:bodyPr>
          <a:lstStyle/>
          <a:p>
            <a:r>
              <a:rPr lang="en-US" sz="2000" i="1" dirty="0"/>
              <a:t>“Therefore let all the house of Israel know assuredly that God has made </a:t>
            </a:r>
            <a:r>
              <a:rPr lang="en-US" sz="2000" b="1" i="1" dirty="0"/>
              <a:t>this Jesus</a:t>
            </a:r>
            <a:r>
              <a:rPr lang="en-US" sz="2000" i="1" dirty="0"/>
              <a:t>, whom you crucified, both </a:t>
            </a:r>
            <a:r>
              <a:rPr lang="en-US" sz="2000" b="1" i="1" dirty="0"/>
              <a:t>Lord and Christ</a:t>
            </a:r>
            <a:r>
              <a:rPr lang="en-US" sz="2000" i="1" dirty="0"/>
              <a:t>.”   Acts 2:36</a:t>
            </a:r>
          </a:p>
          <a:p>
            <a:endParaRPr lang="en-US" sz="2000" dirty="0"/>
          </a:p>
        </p:txBody>
      </p:sp>
      <p:sp>
        <p:nvSpPr>
          <p:cNvPr id="9" name="TextBox 8">
            <a:extLst>
              <a:ext uri="{FF2B5EF4-FFF2-40B4-BE49-F238E27FC236}">
                <a16:creationId xmlns:a16="http://schemas.microsoft.com/office/drawing/2014/main" id="{70FF6768-6706-403D-929E-78C4ECDC3B99}"/>
              </a:ext>
            </a:extLst>
          </p:cNvPr>
          <p:cNvSpPr txBox="1"/>
          <p:nvPr/>
        </p:nvSpPr>
        <p:spPr>
          <a:xfrm>
            <a:off x="521208" y="4648200"/>
            <a:ext cx="8001000" cy="1631216"/>
          </a:xfrm>
          <a:prstGeom prst="rect">
            <a:avLst/>
          </a:prstGeom>
          <a:noFill/>
        </p:spPr>
        <p:txBody>
          <a:bodyPr wrap="square" rtlCol="0">
            <a:spAutoFit/>
          </a:bodyPr>
          <a:lstStyle/>
          <a:p>
            <a:r>
              <a:rPr lang="en-US" sz="2000" i="1" dirty="0"/>
              <a:t>“Jesus said to him, ‘</a:t>
            </a:r>
            <a:r>
              <a:rPr lang="en-US" sz="2000" b="1" i="1" dirty="0"/>
              <a:t>I am the way, the truth, and the life</a:t>
            </a:r>
            <a:r>
              <a:rPr lang="en-US" sz="2000" i="1" dirty="0"/>
              <a:t>. No one comes to the Father except through Me. … </a:t>
            </a:r>
            <a:r>
              <a:rPr lang="en-US" sz="2000" b="1" i="1" dirty="0"/>
              <a:t>If you had known Me, you would have known My Father also; and from now on you know Him and have seen Him</a:t>
            </a:r>
            <a:r>
              <a:rPr lang="en-US" sz="2000" i="1" dirty="0"/>
              <a:t>.”   John 14:6-7  (Jeremiah 31:31-34)</a:t>
            </a:r>
          </a:p>
          <a:p>
            <a:endParaRPr lang="en-US" sz="2000" dirty="0"/>
          </a:p>
        </p:txBody>
      </p:sp>
    </p:spTree>
    <p:extLst>
      <p:ext uri="{BB962C8B-B14F-4D97-AF65-F5344CB8AC3E}">
        <p14:creationId xmlns:p14="http://schemas.microsoft.com/office/powerpoint/2010/main" val="30885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8</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Alive…!  </a:t>
            </a:r>
            <a:br>
              <a:rPr lang="en-US" dirty="0"/>
            </a:br>
            <a:r>
              <a:rPr lang="en-US" sz="2400" dirty="0">
                <a:solidFill>
                  <a:schemeClr val="tx2">
                    <a:lumMod val="60000"/>
                    <a:lumOff val="40000"/>
                  </a:schemeClr>
                </a:solidFill>
              </a:rPr>
              <a:t>Deity, Death, and Resurrection Foretold (Phil. 2:5-11)</a:t>
            </a:r>
          </a:p>
        </p:txBody>
      </p:sp>
      <p:sp>
        <p:nvSpPr>
          <p:cNvPr id="6" name="TextBox 5"/>
          <p:cNvSpPr txBox="1"/>
          <p:nvPr/>
        </p:nvSpPr>
        <p:spPr>
          <a:xfrm>
            <a:off x="521208" y="1447800"/>
            <a:ext cx="8001000" cy="2246769"/>
          </a:xfrm>
          <a:prstGeom prst="rect">
            <a:avLst/>
          </a:prstGeom>
          <a:noFill/>
        </p:spPr>
        <p:txBody>
          <a:bodyPr wrap="square" rtlCol="0">
            <a:spAutoFit/>
          </a:bodyPr>
          <a:lstStyle/>
          <a:p>
            <a:r>
              <a:rPr lang="en-US" sz="2000" i="1" dirty="0"/>
              <a:t>“I have set the Lord always before me; </a:t>
            </a:r>
            <a:r>
              <a:rPr lang="en-US" sz="2000" b="1" i="1" dirty="0"/>
              <a:t>Because He is at my right hand I shall not be moved.</a:t>
            </a:r>
            <a:r>
              <a:rPr lang="en-US" sz="2000" i="1" dirty="0"/>
              <a:t>  Therefore my heart is glad, and my glory rejoices; </a:t>
            </a:r>
            <a:r>
              <a:rPr lang="en-US" sz="2000" b="1" i="1" dirty="0"/>
              <a:t>My flesh also will rest in hope.   For you will not leave my soul in </a:t>
            </a:r>
            <a:r>
              <a:rPr lang="en-US" sz="2000" b="1" i="1" dirty="0" err="1"/>
              <a:t>Sheol</a:t>
            </a:r>
            <a:r>
              <a:rPr lang="en-US" sz="2000" b="1" i="1" dirty="0"/>
              <a:t>.   Nor will you allow Your Holy One to see corruption.</a:t>
            </a:r>
            <a:r>
              <a:rPr lang="en-US" sz="2000" i="1" dirty="0"/>
              <a:t>   You will </a:t>
            </a:r>
            <a:r>
              <a:rPr lang="en-US" sz="2000" b="1" i="1" dirty="0"/>
              <a:t>show me the path of life; In your presence </a:t>
            </a:r>
            <a:r>
              <a:rPr lang="en-US" sz="2000" i="1" dirty="0"/>
              <a:t>is fullness of joy; At Your right hand are pleasures forevermore.”   Psalms 16:8-11</a:t>
            </a:r>
          </a:p>
        </p:txBody>
      </p:sp>
      <p:sp>
        <p:nvSpPr>
          <p:cNvPr id="7" name="TextBox 6"/>
          <p:cNvSpPr txBox="1"/>
          <p:nvPr/>
        </p:nvSpPr>
        <p:spPr>
          <a:xfrm>
            <a:off x="571500" y="4038600"/>
            <a:ext cx="8001000" cy="2246769"/>
          </a:xfrm>
          <a:prstGeom prst="rect">
            <a:avLst/>
          </a:prstGeom>
          <a:noFill/>
        </p:spPr>
        <p:txBody>
          <a:bodyPr wrap="square" rtlCol="0">
            <a:spAutoFit/>
          </a:bodyPr>
          <a:lstStyle/>
          <a:p>
            <a:r>
              <a:rPr lang="en-US" sz="2000" i="1" dirty="0"/>
              <a:t>“I was watching in the night visions, and behold, </a:t>
            </a:r>
            <a:r>
              <a:rPr lang="en-US" sz="2000" b="1" i="1" dirty="0"/>
              <a:t>One like the Son of Man</a:t>
            </a:r>
            <a:r>
              <a:rPr lang="en-US" sz="2000" i="1" dirty="0"/>
              <a:t>, coming with the clouds of heaven!  He came to the Ancient of Days, And they brought Him near before Him.   Then </a:t>
            </a:r>
            <a:r>
              <a:rPr lang="en-US" sz="2000" b="1" i="1" dirty="0"/>
              <a:t>to Him was given dominion and glory and a kingdom</a:t>
            </a:r>
            <a:r>
              <a:rPr lang="en-US" sz="2000" i="1" dirty="0"/>
              <a:t>, that all peoples, nations, and languages should serve Him.   </a:t>
            </a:r>
            <a:r>
              <a:rPr lang="en-US" sz="2000" b="1" i="1" dirty="0"/>
              <a:t>His dominion is an everlasting dominion, which shall not pass away, and His kingdom the one which shall not be destroyed</a:t>
            </a:r>
            <a:r>
              <a:rPr lang="en-US" sz="2000" i="1" dirty="0"/>
              <a:t>.”   Daniel 7:13-14</a:t>
            </a:r>
          </a:p>
        </p:txBody>
      </p:sp>
      <p:sp>
        <p:nvSpPr>
          <p:cNvPr id="8" name="Scroll: Horizontal 7">
            <a:extLst>
              <a:ext uri="{FF2B5EF4-FFF2-40B4-BE49-F238E27FC236}">
                <a16:creationId xmlns:a16="http://schemas.microsoft.com/office/drawing/2014/main" id="{1ADFE794-E251-412F-8DD9-667BCEC17F64}"/>
              </a:ext>
            </a:extLst>
          </p:cNvPr>
          <p:cNvSpPr/>
          <p:nvPr/>
        </p:nvSpPr>
        <p:spPr>
          <a:xfrm>
            <a:off x="378823" y="916802"/>
            <a:ext cx="8307977" cy="55907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“You should have the same attitude toward one another that Christ Jesus had, who though he existed in the form of God did not regard equality with God as something to be grasped, but emptied Himself by taking on the form of a slave, by looking like other men, and by sharing in human nature. He humbled Himself by becoming obedient to the point of death – even death on a cross! As a result God highly exalted Him and gave Him the name that is above every name, so that at the name of Jesus every knee will bow – in heaven and on earth and under the earth – and every tongue confess that Jesus Christ is Lord to the glory of God the Father.” </a:t>
            </a:r>
          </a:p>
          <a:p>
            <a:r>
              <a:rPr lang="en-US" b="1" i="1" dirty="0"/>
              <a:t> </a:t>
            </a:r>
          </a:p>
          <a:p>
            <a:r>
              <a:rPr lang="en-US" b="1" i="1" dirty="0"/>
              <a:t>Philippians 2:5-11  (New English Translation)</a:t>
            </a:r>
          </a:p>
        </p:txBody>
      </p:sp>
    </p:spTree>
    <p:extLst>
      <p:ext uri="{BB962C8B-B14F-4D97-AF65-F5344CB8AC3E}">
        <p14:creationId xmlns:p14="http://schemas.microsoft.com/office/powerpoint/2010/main" val="427855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64661-C153-407E-A313-04DD51096D09}"/>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would Jesus do?</a:t>
            </a:r>
            <a:br>
              <a:rPr lang="en-US" dirty="0"/>
            </a:br>
            <a:r>
              <a:rPr lang="en-US" sz="2400" dirty="0">
                <a:solidFill>
                  <a:schemeClr val="tx2">
                    <a:lumMod val="60000"/>
                    <a:lumOff val="40000"/>
                  </a:schemeClr>
                </a:solidFill>
              </a:rPr>
              <a:t>Be imitators of me, Just as I also imitate Christ. (Paul)</a:t>
            </a:r>
          </a:p>
        </p:txBody>
      </p:sp>
      <p:sp>
        <p:nvSpPr>
          <p:cNvPr id="19" name="Scroll: Horizontal 18">
            <a:extLst>
              <a:ext uri="{FF2B5EF4-FFF2-40B4-BE49-F238E27FC236}">
                <a16:creationId xmlns:a16="http://schemas.microsoft.com/office/drawing/2014/main" id="{220FAADC-0875-4BD5-B9C8-959D73C46400}"/>
              </a:ext>
            </a:extLst>
          </p:cNvPr>
          <p:cNvSpPr/>
          <p:nvPr/>
        </p:nvSpPr>
        <p:spPr>
          <a:xfrm>
            <a:off x="342900" y="1295400"/>
            <a:ext cx="8458200" cy="51292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support the </a:t>
            </a:r>
            <a:r>
              <a:rPr lang="en-US" b="1" i="1" u="sng" dirty="0"/>
              <a:t>Fellowship</a:t>
            </a:r>
            <a:r>
              <a:rPr lang="en-US" b="1" i="1" dirty="0"/>
              <a:t> of the church?</a:t>
            </a:r>
          </a:p>
          <a:p>
            <a:endParaRPr lang="en-US" b="1" i="1" dirty="0"/>
          </a:p>
          <a:p>
            <a:pPr lvl="1"/>
            <a:r>
              <a:rPr lang="en-US" b="1" i="1" dirty="0"/>
              <a:t>“Only conduct yourselves in a manner worthy of the gospel of Christ so that – whether I come and see you or whether I remain absent – I should hear that you are standing firm in one spirit, with one mind, by contending side by side for the faith of the gospel, and by not being intimidated in any way by your opponents.”   Philippians 1:27</a:t>
            </a:r>
          </a:p>
        </p:txBody>
      </p:sp>
      <p:sp>
        <p:nvSpPr>
          <p:cNvPr id="20" name="Scroll: Horizontal 19">
            <a:extLst>
              <a:ext uri="{FF2B5EF4-FFF2-40B4-BE49-F238E27FC236}">
                <a16:creationId xmlns:a16="http://schemas.microsoft.com/office/drawing/2014/main" id="{117E5572-423E-4EAE-A1B0-AEB6303304C5}"/>
              </a:ext>
            </a:extLst>
          </p:cNvPr>
          <p:cNvSpPr/>
          <p:nvPr/>
        </p:nvSpPr>
        <p:spPr>
          <a:xfrm>
            <a:off x="342900" y="1295400"/>
            <a:ext cx="8458200" cy="51292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serve the </a:t>
            </a:r>
            <a:r>
              <a:rPr lang="en-US" b="1" i="1" u="sng" dirty="0"/>
              <a:t>Ministry</a:t>
            </a:r>
            <a:r>
              <a:rPr lang="en-US" b="1" i="1" dirty="0"/>
              <a:t> of the church?</a:t>
            </a:r>
          </a:p>
          <a:p>
            <a:endParaRPr lang="en-US" b="1" i="1" dirty="0"/>
          </a:p>
          <a:p>
            <a:pPr lvl="1"/>
            <a:r>
              <a:rPr lang="en-US" b="1" i="1" dirty="0"/>
              <a:t>“…Instead of being motivated by selfish ambition or vanity, each of you should, in humility, be moved to treat one another as more important than yourself. Each of you should be concerned not only about your own interests, but about the interests of others as well. You should have the same attitude toward one another that Christ Jesus had…”   </a:t>
            </a:r>
          </a:p>
          <a:p>
            <a:pPr lvl="1"/>
            <a:r>
              <a:rPr lang="en-US" b="1" i="1" dirty="0"/>
              <a:t>Philippians 2:1-11</a:t>
            </a:r>
          </a:p>
        </p:txBody>
      </p:sp>
      <p:sp>
        <p:nvSpPr>
          <p:cNvPr id="21" name="Scroll: Horizontal 20">
            <a:extLst>
              <a:ext uri="{FF2B5EF4-FFF2-40B4-BE49-F238E27FC236}">
                <a16:creationId xmlns:a16="http://schemas.microsoft.com/office/drawing/2014/main" id="{54814561-A560-4335-AF02-CEE14676766F}"/>
              </a:ext>
            </a:extLst>
          </p:cNvPr>
          <p:cNvSpPr/>
          <p:nvPr/>
        </p:nvSpPr>
        <p:spPr>
          <a:xfrm>
            <a:off x="342900" y="1302488"/>
            <a:ext cx="8458200" cy="51221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share the </a:t>
            </a:r>
            <a:r>
              <a:rPr lang="en-US" b="1" i="1" u="sng" dirty="0"/>
              <a:t>Responsibility</a:t>
            </a:r>
            <a:r>
              <a:rPr lang="en-US" b="1" i="1" dirty="0"/>
              <a:t> of the church?</a:t>
            </a:r>
          </a:p>
          <a:p>
            <a:r>
              <a:rPr lang="en-US" b="1" i="1" dirty="0"/>
              <a:t>	</a:t>
            </a:r>
          </a:p>
          <a:p>
            <a:pPr lvl="1"/>
            <a:r>
              <a:rPr lang="en-US" b="1" i="1" dirty="0"/>
              <a:t>“Receive one another, then, just as Christ also received you, to God’s glory…”   Romans 15:7-13</a:t>
            </a:r>
          </a:p>
        </p:txBody>
      </p:sp>
      <p:sp>
        <p:nvSpPr>
          <p:cNvPr id="22" name="Scroll: Horizontal 21">
            <a:extLst>
              <a:ext uri="{FF2B5EF4-FFF2-40B4-BE49-F238E27FC236}">
                <a16:creationId xmlns:a16="http://schemas.microsoft.com/office/drawing/2014/main" id="{4C21F1B9-4398-4086-B9C2-472975BBFA13}"/>
              </a:ext>
            </a:extLst>
          </p:cNvPr>
          <p:cNvSpPr/>
          <p:nvPr/>
        </p:nvSpPr>
        <p:spPr>
          <a:xfrm>
            <a:off x="343348" y="1309576"/>
            <a:ext cx="8465288" cy="51221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we project and protect the </a:t>
            </a:r>
            <a:r>
              <a:rPr lang="en-US" b="1" i="1" u="sng" dirty="0"/>
              <a:t>Unity</a:t>
            </a:r>
            <a:r>
              <a:rPr lang="en-US" b="1" i="1" dirty="0"/>
              <a:t> of the church?  </a:t>
            </a:r>
          </a:p>
          <a:p>
            <a:endParaRPr lang="en-US" b="1" i="1" dirty="0"/>
          </a:p>
          <a:p>
            <a:pPr lvl="1"/>
            <a:r>
              <a:rPr lang="en-US" b="1" i="1" dirty="0"/>
              <a:t>“You have purified your souls by obeying the truth in order to show sincere mutual love. So love one another earnestly from a pure heart. You have been born anew, not from perishable but from imperishable seed, through the living and enduring word of God.”   1 Peter 1:22-23</a:t>
            </a:r>
          </a:p>
        </p:txBody>
      </p:sp>
    </p:spTree>
    <p:extLst>
      <p:ext uri="{BB962C8B-B14F-4D97-AF65-F5344CB8AC3E}">
        <p14:creationId xmlns:p14="http://schemas.microsoft.com/office/powerpoint/2010/main" val="2839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27758</TotalTime>
  <Words>3027</Words>
  <Application>Microsoft Office PowerPoint</Application>
  <PresentationFormat>On-screen Show (4:3)</PresentationFormat>
  <Paragraphs>193</Paragraphs>
  <Slides>9</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Arial Narrow</vt:lpstr>
      <vt:lpstr>Calibri</vt:lpstr>
      <vt:lpstr>PPT_Template_2010SummerSchool</vt:lpstr>
      <vt:lpstr>1_UPCRC_Powerpoint_Template_with I-Mark</vt:lpstr>
      <vt:lpstr>PowerPoint Presentation</vt:lpstr>
      <vt:lpstr>Why was Jesus here? How do we know?  What difference should it make?</vt:lpstr>
      <vt:lpstr>PowerPoint Presentation</vt:lpstr>
      <vt:lpstr>PowerPoint Presentation</vt:lpstr>
      <vt:lpstr>How the Early Church Responded  A foundational pattern for every church.  Acts 2:40-47 </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1151</cp:revision>
  <cp:lastPrinted>2015-10-11T15:37:17Z</cp:lastPrinted>
  <dcterms:created xsi:type="dcterms:W3CDTF">2010-06-16T02:58:04Z</dcterms:created>
  <dcterms:modified xsi:type="dcterms:W3CDTF">2021-01-24T16:08:47Z</dcterms:modified>
</cp:coreProperties>
</file>