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395" r:id="rId3"/>
    <p:sldId id="430" r:id="rId4"/>
    <p:sldId id="335" r:id="rId5"/>
    <p:sldId id="297" r:id="rId6"/>
    <p:sldId id="398" r:id="rId7"/>
    <p:sldId id="425" r:id="rId8"/>
    <p:sldId id="409" r:id="rId9"/>
    <p:sldId id="427" r:id="rId10"/>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71301" autoAdjust="0"/>
  </p:normalViewPr>
  <p:slideViewPr>
    <p:cSldViewPr>
      <p:cViewPr varScale="1">
        <p:scale>
          <a:sx n="81" d="100"/>
          <a:sy n="81" d="100"/>
        </p:scale>
        <p:origin x="99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1/30/2021</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What is the original meaning of scripture…?   What did the early Christians belief on any given topic…?</a:t>
            </a:r>
          </a:p>
          <a:p>
            <a:endParaRPr lang="en-US" dirty="0"/>
          </a:p>
          <a:p>
            <a:r>
              <a:rPr lang="en-US" dirty="0"/>
              <a:t>How to know…?</a:t>
            </a:r>
          </a:p>
          <a:p>
            <a:endParaRPr lang="en-US" dirty="0"/>
          </a:p>
          <a:p>
            <a:pPr marL="228600" indent="-228600">
              <a:buAutoNum type="arabicPeriod"/>
            </a:pPr>
            <a:r>
              <a:rPr lang="en-US" dirty="0"/>
              <a:t>Look at ALL of the New Testament passages on that subject; and</a:t>
            </a:r>
          </a:p>
          <a:p>
            <a:pPr marL="228600" indent="-228600">
              <a:buAutoNum type="arabicPeriod"/>
            </a:pPr>
            <a:r>
              <a:rPr lang="en-US" dirty="0"/>
              <a:t>Take those passages seriously and literally.</a:t>
            </a:r>
          </a:p>
          <a:p>
            <a:pPr marL="228600" indent="-228600">
              <a:buAutoNum type="arabicPeriod"/>
            </a:pPr>
            <a:endParaRPr lang="en-US" dirty="0"/>
          </a:p>
          <a:p>
            <a:pPr marL="0" indent="0">
              <a:buNone/>
            </a:pPr>
            <a:r>
              <a:rPr lang="en-US" dirty="0"/>
              <a:t>Is the original meaning disguised?</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499714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400" baseline="0" dirty="0"/>
              <a:t>Why would Jesus state that the reason he was here was </a:t>
            </a:r>
            <a:r>
              <a:rPr lang="en-US" sz="1400" b="1" baseline="0" dirty="0"/>
              <a:t>because of Truth</a:t>
            </a:r>
            <a:r>
              <a:rPr lang="en-US" sz="1400" baseline="0" dirty="0"/>
              <a:t>?    </a:t>
            </a:r>
            <a:r>
              <a:rPr lang="en-US" sz="1400" b="1" baseline="0" dirty="0"/>
              <a:t>John 18:37</a:t>
            </a:r>
          </a:p>
          <a:p>
            <a:endParaRPr lang="en-US" sz="1400" baseline="0" dirty="0"/>
          </a:p>
          <a:p>
            <a:pPr marL="171450" indent="-171450">
              <a:buFont typeface="Arial" panose="020B0604020202020204" pitchFamily="34" charset="0"/>
              <a:buChar char="•"/>
            </a:pPr>
            <a:r>
              <a:rPr lang="en-US" sz="1400" baseline="0" dirty="0"/>
              <a:t>Begin with a discussion of the nature of Truth</a:t>
            </a:r>
          </a:p>
          <a:p>
            <a:pPr marL="628650" lvl="1" indent="-171450">
              <a:buFont typeface="Arial" panose="020B0604020202020204" pitchFamily="34" charset="0"/>
              <a:buChar char="•"/>
            </a:pPr>
            <a:r>
              <a:rPr lang="en-US" sz="1400" baseline="0" dirty="0"/>
              <a:t>John 18:31-38</a:t>
            </a:r>
          </a:p>
          <a:p>
            <a:pPr marL="628650" lvl="1" indent="-171450">
              <a:buFont typeface="Arial" panose="020B0604020202020204" pitchFamily="34" charset="0"/>
              <a:buChar char="•"/>
            </a:pPr>
            <a:r>
              <a:rPr lang="en-US" sz="1400" b="1" baseline="0" dirty="0"/>
              <a:t>Why would Jesus state “Truth” as the cause for which He had “come into the world”…?</a:t>
            </a:r>
          </a:p>
          <a:p>
            <a:pPr marL="1085850" lvl="2" indent="-171450">
              <a:buFont typeface="Arial" panose="020B0604020202020204" pitchFamily="34" charset="0"/>
              <a:buChar char="•"/>
            </a:pPr>
            <a:r>
              <a:rPr lang="en-US" sz="1400" baseline="0" dirty="0"/>
              <a:t>Religious truth?   Reality?   Intellectual?   Universal?</a:t>
            </a:r>
          </a:p>
          <a:p>
            <a:pPr defTabSz="941100"/>
            <a:endParaRPr lang="en-US" dirty="0"/>
          </a:p>
          <a:p>
            <a:pPr defTabSz="941100"/>
            <a:r>
              <a:rPr lang="en-US" dirty="0"/>
              <a:t>There are several possible answers to that question, but let’s allow the Bible to speak…  it</a:t>
            </a:r>
            <a:r>
              <a:rPr lang="en-US" baseline="0" dirty="0"/>
              <a:t> is the scriptures that testify of Jesus.</a:t>
            </a:r>
            <a:endParaRPr lang="en-US" dirty="0"/>
          </a:p>
          <a:p>
            <a:r>
              <a:rPr lang="en-US" sz="1400" baseline="0" dirty="0"/>
              <a:t>Why would Jesus state that the reason he was here was </a:t>
            </a:r>
            <a:r>
              <a:rPr lang="en-US" sz="1400" b="1" baseline="0" dirty="0"/>
              <a:t>because of Truth</a:t>
            </a:r>
            <a:r>
              <a:rPr lang="en-US" sz="1400" baseline="0" dirty="0"/>
              <a:t>?    </a:t>
            </a:r>
            <a:r>
              <a:rPr lang="en-US" sz="1400" b="1" baseline="0" dirty="0"/>
              <a:t>John 18:37</a:t>
            </a:r>
          </a:p>
          <a:p>
            <a:endParaRPr lang="en-US" sz="1400" baseline="0" dirty="0"/>
          </a:p>
          <a:p>
            <a:pPr marL="171450" indent="-171450">
              <a:buFont typeface="Arial" panose="020B0604020202020204" pitchFamily="34" charset="0"/>
              <a:buChar char="•"/>
            </a:pPr>
            <a:r>
              <a:rPr lang="en-US" sz="1400" baseline="0" dirty="0"/>
              <a:t>Begin with a discussion of the nature of Truth</a:t>
            </a:r>
          </a:p>
          <a:p>
            <a:pPr marL="628650" lvl="1" indent="-171450">
              <a:buFont typeface="Arial" panose="020B0604020202020204" pitchFamily="34" charset="0"/>
              <a:buChar char="•"/>
            </a:pPr>
            <a:r>
              <a:rPr lang="en-US" sz="1400" baseline="0" dirty="0"/>
              <a:t>John 18:31-38</a:t>
            </a:r>
          </a:p>
          <a:p>
            <a:pPr marL="628650" lvl="1" indent="-171450">
              <a:buFont typeface="Arial" panose="020B0604020202020204" pitchFamily="34" charset="0"/>
              <a:buChar char="•"/>
            </a:pPr>
            <a:r>
              <a:rPr lang="en-US" sz="1400" b="1" baseline="0" dirty="0"/>
              <a:t>Why would Jesus state “Truth” as the cause for which He had “come into the world”…?</a:t>
            </a:r>
          </a:p>
          <a:p>
            <a:pPr marL="1085850" lvl="2" indent="-171450">
              <a:buFont typeface="Arial" panose="020B0604020202020204" pitchFamily="34" charset="0"/>
              <a:buChar char="•"/>
            </a:pPr>
            <a:r>
              <a:rPr lang="en-US" sz="1400" baseline="0" dirty="0"/>
              <a:t>Religious truth?   Reality?   Intellectual?   Universal?</a:t>
            </a:r>
          </a:p>
          <a:p>
            <a:pPr marL="171450" lvl="0" indent="-171450">
              <a:buFont typeface="Arial" panose="020B0604020202020204" pitchFamily="34" charset="0"/>
              <a:buChar char="•"/>
            </a:pPr>
            <a:r>
              <a:rPr lang="en-US" sz="1400" baseline="0" dirty="0"/>
              <a:t>Nature of truth</a:t>
            </a:r>
          </a:p>
          <a:p>
            <a:pPr marL="628650" lvl="1" indent="-171450">
              <a:buFont typeface="Arial" panose="020B0604020202020204" pitchFamily="34" charset="0"/>
              <a:buChar char="•"/>
            </a:pPr>
            <a:r>
              <a:rPr lang="en-US" sz="1400" baseline="0" dirty="0"/>
              <a:t>Law of non-contradiction (e.g.  No such thing as a round square).   This is the basis for all logical thinking.</a:t>
            </a:r>
          </a:p>
          <a:p>
            <a:pPr marL="628650" lvl="1" indent="-171450">
              <a:buFont typeface="Arial" panose="020B0604020202020204" pitchFamily="34" charset="0"/>
              <a:buChar char="•"/>
            </a:pPr>
            <a:r>
              <a:rPr lang="en-US" sz="1400" baseline="0" dirty="0"/>
              <a:t>How do we know that we know something?</a:t>
            </a:r>
          </a:p>
          <a:p>
            <a:pPr marL="1085850" lvl="2" indent="-171450">
              <a:buFont typeface="Arial" panose="020B0604020202020204" pitchFamily="34" charset="0"/>
              <a:buChar char="•"/>
            </a:pPr>
            <a:r>
              <a:rPr lang="en-US" sz="1400" baseline="0" dirty="0"/>
              <a:t>Facts, evidences, and interpretation.</a:t>
            </a:r>
          </a:p>
          <a:p>
            <a:pPr marL="1085850" lvl="2" indent="-171450">
              <a:buFont typeface="Arial" panose="020B0604020202020204" pitchFamily="34" charset="0"/>
              <a:buChar char="•"/>
            </a:pPr>
            <a:r>
              <a:rPr lang="en-US" sz="1400" baseline="0" dirty="0"/>
              <a:t>Knowledge without experience (e.g. 2+2=4).</a:t>
            </a:r>
          </a:p>
          <a:p>
            <a:pPr marL="1085850" lvl="2" indent="-171450">
              <a:buFont typeface="Arial" panose="020B0604020202020204" pitchFamily="34" charset="0"/>
              <a:buChar char="•"/>
            </a:pPr>
            <a:r>
              <a:rPr lang="en-US" sz="1400" baseline="0" dirty="0"/>
              <a:t>Knowledge from experience (e.g. we can walk outside, look, and verify that my car is a black Honda Element).</a:t>
            </a:r>
          </a:p>
          <a:p>
            <a:pPr marL="1085850" lvl="2" indent="-171450">
              <a:buFont typeface="Arial" panose="020B0604020202020204" pitchFamily="34" charset="0"/>
              <a:buChar char="•"/>
            </a:pPr>
            <a:r>
              <a:rPr lang="en-US" sz="1400" baseline="0" dirty="0"/>
              <a:t>But, how can we “experience” an abstract concept that we all acknowledge as existing and “true” (e.g. 2+2=4)…?</a:t>
            </a:r>
          </a:p>
          <a:p>
            <a:pPr marL="171450" lvl="0" indent="-171450">
              <a:buFont typeface="Arial" panose="020B0604020202020204" pitchFamily="34" charset="0"/>
              <a:buChar char="•"/>
            </a:pPr>
            <a:r>
              <a:rPr lang="en-US" sz="1400" baseline="0" dirty="0"/>
              <a:t>Elements and Usefulness of a World View</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sz="1400" baseline="0" dirty="0"/>
              <a:t>World View : Assertions and Assumptions : Lens through which we view and evaluate all things.  A perspective on all reality.</a:t>
            </a:r>
          </a:p>
          <a:p>
            <a:pPr marL="628650" lvl="1" indent="-171450">
              <a:buFont typeface="Arial" panose="020B0604020202020204" pitchFamily="34" charset="0"/>
              <a:buChar char="•"/>
            </a:pPr>
            <a:r>
              <a:rPr lang="en-US" sz="1400" baseline="0" dirty="0"/>
              <a:t>Components of a World View:</a:t>
            </a:r>
          </a:p>
          <a:p>
            <a:pPr marL="1085850" lvl="2" indent="-171450">
              <a:buFont typeface="Arial" panose="020B0604020202020204" pitchFamily="34" charset="0"/>
              <a:buChar char="•"/>
            </a:pPr>
            <a:r>
              <a:rPr lang="en-US" sz="1400" b="1" baseline="0" dirty="0"/>
              <a:t>Origins</a:t>
            </a:r>
            <a:r>
              <a:rPr lang="en-US" sz="1400" baseline="0" dirty="0"/>
              <a:t>      (Creation)</a:t>
            </a:r>
          </a:p>
          <a:p>
            <a:pPr marL="1085850" lvl="2" indent="-171450">
              <a:buFont typeface="Arial" panose="020B0604020202020204" pitchFamily="34" charset="0"/>
              <a:buChar char="•"/>
            </a:pPr>
            <a:r>
              <a:rPr lang="en-US" sz="1400" b="1" baseline="0" dirty="0"/>
              <a:t>Meaning</a:t>
            </a:r>
            <a:r>
              <a:rPr lang="en-US" sz="1400" baseline="0" dirty="0"/>
              <a:t>   (Purpose, Design)</a:t>
            </a:r>
          </a:p>
          <a:p>
            <a:pPr marL="1085850" lvl="2" indent="-171450">
              <a:buFont typeface="Arial" panose="020B0604020202020204" pitchFamily="34" charset="0"/>
              <a:buChar char="•"/>
            </a:pPr>
            <a:r>
              <a:rPr lang="en-US" sz="1400" b="1" baseline="0" dirty="0"/>
              <a:t>Morality</a:t>
            </a:r>
            <a:r>
              <a:rPr lang="en-US" sz="1400" baseline="0" dirty="0"/>
              <a:t>    (Judgment, Right/Wrong)</a:t>
            </a:r>
          </a:p>
          <a:p>
            <a:pPr marL="1085850" lvl="2" indent="-171450">
              <a:buFont typeface="Arial" panose="020B0604020202020204" pitchFamily="34" charset="0"/>
              <a:buChar char="•"/>
            </a:pPr>
            <a:r>
              <a:rPr lang="en-US" sz="1400" b="1" baseline="0" dirty="0"/>
              <a:t>Destiny</a:t>
            </a:r>
            <a:r>
              <a:rPr lang="en-US" sz="1400" baseline="0" dirty="0"/>
              <a:t>     (Being)</a:t>
            </a:r>
          </a:p>
          <a:p>
            <a:pPr marL="628650" lvl="1" indent="-171450">
              <a:buFont typeface="Arial" panose="020B0604020202020204" pitchFamily="34" charset="0"/>
              <a:buChar char="•"/>
            </a:pPr>
            <a:r>
              <a:rPr lang="en-US" sz="1400" baseline="0" dirty="0"/>
              <a:t>A World View must be:</a:t>
            </a:r>
          </a:p>
          <a:p>
            <a:pPr marL="1085850" lvl="2" indent="-171450">
              <a:buFont typeface="Arial" panose="020B0604020202020204" pitchFamily="34" charset="0"/>
              <a:buChar char="•"/>
            </a:pPr>
            <a:r>
              <a:rPr lang="en-US" sz="1400" baseline="0" dirty="0"/>
              <a:t>Logically Consistency : Reasonable</a:t>
            </a:r>
          </a:p>
          <a:p>
            <a:pPr marL="1085850" lvl="2" indent="-171450">
              <a:buFont typeface="Arial" panose="020B0604020202020204" pitchFamily="34" charset="0"/>
              <a:buChar char="•"/>
            </a:pPr>
            <a:r>
              <a:rPr lang="en-US" sz="1400" baseline="0" dirty="0"/>
              <a:t>Empirical Adequacy  : Able to verify</a:t>
            </a:r>
          </a:p>
          <a:p>
            <a:pPr marL="1085850" lvl="2" indent="-171450">
              <a:buFont typeface="Arial" panose="020B0604020202020204" pitchFamily="34" charset="0"/>
              <a:buChar char="•"/>
            </a:pPr>
            <a:r>
              <a:rPr lang="en-US" sz="1400" baseline="0" dirty="0"/>
              <a:t>Experiential Relevance  : Applicable in Life</a:t>
            </a:r>
          </a:p>
          <a:p>
            <a:pPr marL="628650" lvl="1" indent="-171450">
              <a:buFont typeface="Arial" panose="020B0604020202020204" pitchFamily="34" charset="0"/>
              <a:buChar char="•"/>
            </a:pPr>
            <a:r>
              <a:rPr lang="en-US" sz="1400" baseline="0" dirty="0"/>
              <a:t>World View Tests:</a:t>
            </a:r>
          </a:p>
          <a:p>
            <a:pPr marL="1085850" lvl="2" indent="-171450">
              <a:buFont typeface="Arial" panose="020B0604020202020204" pitchFamily="34" charset="0"/>
              <a:buChar char="•"/>
            </a:pPr>
            <a:r>
              <a:rPr lang="en-US" sz="1400" baseline="0" dirty="0"/>
              <a:t>Correspondence  : To particular questions, your answers must correspond to reality.</a:t>
            </a:r>
          </a:p>
          <a:p>
            <a:pPr marL="1085850" lvl="2" indent="-171450">
              <a:buFont typeface="Arial" panose="020B0604020202020204" pitchFamily="34" charset="0"/>
              <a:buChar char="•"/>
            </a:pPr>
            <a:r>
              <a:rPr lang="en-US" sz="1400" baseline="0" dirty="0"/>
              <a:t>Coherence : All of your answers must, in total implication, summarize coherently.</a:t>
            </a:r>
          </a:p>
          <a:p>
            <a:pPr marL="628650" lvl="1" indent="-171450">
              <a:buFont typeface="Arial" panose="020B0604020202020204" pitchFamily="34" charset="0"/>
              <a:buChar char="•"/>
            </a:pPr>
            <a:r>
              <a:rPr lang="en-US" sz="1400" baseline="0" dirty="0"/>
              <a:t>World Views may be systemically flawed.  </a:t>
            </a:r>
          </a:p>
          <a:p>
            <a:pPr marL="1085850" lvl="2" indent="-171450">
              <a:buFont typeface="Arial" panose="020B0604020202020204" pitchFamily="34" charset="0"/>
              <a:buChar char="•"/>
            </a:pPr>
            <a:r>
              <a:rPr lang="en-US" sz="1400" baseline="0" dirty="0"/>
              <a:t>No need to examine every detail.  </a:t>
            </a:r>
          </a:p>
          <a:p>
            <a:pPr marL="1085850" lvl="2" indent="-171450">
              <a:buFont typeface="Arial" panose="020B0604020202020204" pitchFamily="34" charset="0"/>
              <a:buChar char="•"/>
            </a:pPr>
            <a:r>
              <a:rPr lang="en-US" sz="1400" baseline="0" dirty="0"/>
              <a:t>(Ex: Muslims deny Christ's death, though historically verifiable.)</a:t>
            </a:r>
          </a:p>
          <a:p>
            <a:pPr marL="1085837" lvl="2" indent="-171437">
              <a:buFont typeface="Arial" pitchFamily="34" charset="0"/>
              <a:buChar char="•"/>
            </a:pPr>
            <a:r>
              <a:rPr lang="en-US" sz="1400" baseline="0" dirty="0"/>
              <a:t>False teaching…  why did Jesus and His Apostles spend so much energy addressing this issue?    </a:t>
            </a:r>
          </a:p>
          <a:p>
            <a:pPr marL="1543037" lvl="3" indent="-171437">
              <a:buFont typeface="Arial" pitchFamily="34" charset="0"/>
              <a:buChar char="•"/>
            </a:pPr>
            <a:r>
              <a:rPr lang="en-US" sz="1400" baseline="0" dirty="0"/>
              <a:t>I John 2:18-28</a:t>
            </a:r>
          </a:p>
          <a:p>
            <a:pPr marL="1543037" marR="0" lvl="3" indent="-171437"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aseline="0" dirty="0"/>
              <a:t>Discuss the significant amount of energy that the Apostles expended addressing False Teaching.   1 John 2:18-29</a:t>
            </a:r>
          </a:p>
          <a:p>
            <a:pPr marL="0" lvl="0" indent="0">
              <a:buFont typeface="Arial" pitchFamily="34" charset="0"/>
              <a:buNone/>
            </a:pPr>
            <a:endParaRPr lang="en-US" sz="1400" baseline="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3494377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171450" indent="-171450">
              <a:buFont typeface="Arial" pitchFamily="34" charset="0"/>
              <a:buChar char="•"/>
            </a:pPr>
            <a:r>
              <a:rPr lang="en-US" sz="1400" b="1" baseline="0" dirty="0"/>
              <a:t>Power of God </a:t>
            </a:r>
            <a:r>
              <a:rPr lang="en-US" sz="1400" baseline="0" dirty="0"/>
              <a:t>for everyone who believes; Speaks to God’s strategy, or plan, of </a:t>
            </a:r>
            <a:r>
              <a:rPr lang="en-US" sz="1400" b="1" baseline="0" dirty="0"/>
              <a:t>redemption for all of mankind</a:t>
            </a:r>
          </a:p>
          <a:p>
            <a:pPr marL="171450" indent="-171450">
              <a:buFont typeface="Arial" pitchFamily="34" charset="0"/>
              <a:buChar char="•"/>
            </a:pPr>
            <a:r>
              <a:rPr lang="en-US" sz="1400" baseline="0" dirty="0"/>
              <a:t>It reveals the </a:t>
            </a:r>
            <a:r>
              <a:rPr lang="en-US" sz="1400" b="1" baseline="0" dirty="0"/>
              <a:t>righteousness of God</a:t>
            </a:r>
            <a:r>
              <a:rPr lang="en-US" sz="1400" baseline="0" dirty="0"/>
              <a:t>; see </a:t>
            </a:r>
            <a:r>
              <a:rPr lang="en-US" sz="1400" b="1" baseline="0" dirty="0"/>
              <a:t>1 Cor. 2:7-10</a:t>
            </a:r>
          </a:p>
          <a:p>
            <a:pPr marL="171450" indent="-171450">
              <a:buFont typeface="Arial" pitchFamily="34" charset="0"/>
              <a:buChar char="•"/>
            </a:pPr>
            <a:r>
              <a:rPr lang="en-US" sz="1400" baseline="0" dirty="0"/>
              <a:t>What is meant by “</a:t>
            </a:r>
            <a:r>
              <a:rPr lang="en-US" sz="1400" b="1" baseline="0" dirty="0"/>
              <a:t>From Faith to Faith</a:t>
            </a:r>
            <a:r>
              <a:rPr lang="en-US" sz="1400" baseline="0" dirty="0"/>
              <a:t>…”? </a:t>
            </a:r>
          </a:p>
          <a:p>
            <a:pPr marL="628650" lvl="1" indent="-171450">
              <a:buFont typeface="Arial" pitchFamily="34" charset="0"/>
              <a:buChar char="•"/>
            </a:pPr>
            <a:r>
              <a:rPr lang="en-US" sz="1400" baseline="0" dirty="0"/>
              <a:t>The Faith of those from the previous Covenants to the Faith of those within the New Covenant.</a:t>
            </a:r>
          </a:p>
          <a:p>
            <a:pPr marL="628650" lvl="1" indent="-171450">
              <a:buFont typeface="Arial" pitchFamily="34" charset="0"/>
              <a:buChar char="•"/>
            </a:pPr>
            <a:r>
              <a:rPr lang="en-US" sz="1400" baseline="0" dirty="0"/>
              <a:t>From a Faith that appropriated righteousness (i.e. to those that did what was right) to a Faith that receives the Gift of righteousness (i.e. to those that are declared </a:t>
            </a:r>
          </a:p>
          <a:p>
            <a:pPr marL="628650" lvl="1" indent="-171450">
              <a:buFont typeface="Arial" pitchFamily="34" charset="0"/>
              <a:buChar char="•"/>
            </a:pPr>
            <a:r>
              <a:rPr lang="en-US" sz="1400" baseline="0" dirty="0"/>
              <a:t>From a Faith that made people walk like Saints to a Faith that calls them Saints before they’ve even walked like one.</a:t>
            </a:r>
          </a:p>
          <a:p>
            <a:pPr marL="628650" lvl="1" indent="-171450">
              <a:buFont typeface="Arial" pitchFamily="34" charset="0"/>
              <a:buChar char="•"/>
            </a:pPr>
            <a:r>
              <a:rPr lang="en-US" sz="1400" baseline="0" dirty="0"/>
              <a:t>Others?</a:t>
            </a:r>
          </a:p>
          <a:p>
            <a:pPr marL="171450" lvl="0" indent="-171450">
              <a:buFont typeface="Arial" pitchFamily="34" charset="0"/>
              <a:buChar char="•"/>
            </a:pPr>
            <a:r>
              <a:rPr lang="en-US" sz="1400" baseline="0" dirty="0"/>
              <a:t>There is a righteousness preached in the Old Law, but the righteousness preached via the Gospel is greater.</a:t>
            </a:r>
          </a:p>
          <a:p>
            <a:pPr marL="628650" lvl="1" indent="-171450">
              <a:buFont typeface="Arial" pitchFamily="34" charset="0"/>
              <a:buChar char="•"/>
            </a:pPr>
            <a:endParaRPr lang="en-US" baseline="0" dirty="0"/>
          </a:p>
          <a:p>
            <a:pPr marL="0" indent="0">
              <a:buFont typeface="Arial" pitchFamily="34" charset="0"/>
              <a:buNone/>
            </a:pPr>
            <a:r>
              <a:rPr lang="en-US" sz="1400" baseline="0" dirty="0"/>
              <a:t>In Paul’s day, the </a:t>
            </a:r>
            <a:r>
              <a:rPr lang="en-US" sz="1400" baseline="0" dirty="0" err="1"/>
              <a:t>Judaizers</a:t>
            </a:r>
            <a:r>
              <a:rPr lang="en-US" sz="1400" baseline="0" dirty="0"/>
              <a:t>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marL="0" indent="0">
              <a:buFont typeface="Arial" pitchFamily="34" charset="0"/>
              <a:buNone/>
            </a:pPr>
            <a:endParaRPr lang="en-US" baseline="0" dirty="0"/>
          </a:p>
          <a:p>
            <a:pPr marL="0" indent="0">
              <a:buFont typeface="Arial" pitchFamily="34" charset="0"/>
              <a:buNone/>
            </a:pPr>
            <a:endParaRPr lang="en-US" baseline="0" dirty="0"/>
          </a:p>
          <a:p>
            <a:pPr marL="171450" indent="-171450">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Arial" pitchFamily="34" charset="0"/>
              <a:buNone/>
            </a:pPr>
            <a:r>
              <a:rPr lang="en-US" sz="1400" baseline="0" dirty="0"/>
              <a:t>FIRST IMPORTANCE</a:t>
            </a:r>
          </a:p>
          <a:p>
            <a:pPr marL="0" lvl="0" indent="0">
              <a:buFont typeface="Arial" pitchFamily="34" charset="0"/>
              <a:buNone/>
            </a:pPr>
            <a:endParaRPr lang="en-US" sz="1400" baseline="0" dirty="0"/>
          </a:p>
          <a:p>
            <a:pPr marL="0" lvl="0" indent="0">
              <a:buFont typeface="Arial" pitchFamily="34" charset="0"/>
              <a:buNone/>
            </a:pPr>
            <a:r>
              <a:rPr lang="en-US" sz="1400" baseline="0" dirty="0"/>
              <a:t>1 Cor. 15:1-34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0005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1 Timothy 4:12 (One’s maturity is not measured by one’s learning or age, but rather by one’s lifestyle.)</a:t>
            </a:r>
          </a:p>
          <a:p>
            <a:endParaRPr lang="en-US" dirty="0"/>
          </a:p>
          <a:p>
            <a:r>
              <a:rPr lang="en-US" dirty="0"/>
              <a:t>Worship helps people focus on God;</a:t>
            </a:r>
          </a:p>
          <a:p>
            <a:r>
              <a:rPr lang="en-US" dirty="0"/>
              <a:t>Fellowship helps people face life’s problems;</a:t>
            </a:r>
          </a:p>
          <a:p>
            <a:r>
              <a:rPr lang="en-US" dirty="0"/>
              <a:t>Discipleship helps fortify people’s faith;</a:t>
            </a:r>
          </a:p>
          <a:p>
            <a:r>
              <a:rPr lang="en-US" dirty="0"/>
              <a:t>Service helps people find their talents;</a:t>
            </a:r>
          </a:p>
          <a:p>
            <a:r>
              <a:rPr lang="en-US" dirty="0"/>
              <a:t>Evangelism helps people fulfill their mission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39477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Practices of the Early Church</a:t>
            </a:r>
            <a:br>
              <a:rPr lang="en-US" dirty="0"/>
            </a:br>
            <a:endParaRPr lang="en-US" dirty="0"/>
          </a:p>
          <a:p>
            <a:r>
              <a:rPr lang="en-US" sz="2400" dirty="0">
                <a:solidFill>
                  <a:schemeClr val="tx2">
                    <a:lumMod val="60000"/>
                    <a:lumOff val="40000"/>
                  </a:schemeClr>
                </a:solidFill>
              </a:rPr>
              <a:t>Why Original Meaning Matters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Why was Jesus here?</a:t>
            </a:r>
            <a:br>
              <a:rPr lang="en-US" dirty="0"/>
            </a:br>
            <a:r>
              <a:rPr lang="en-US" sz="2400" dirty="0">
                <a:solidFill>
                  <a:schemeClr val="tx2">
                    <a:lumMod val="60000"/>
                    <a:lumOff val="40000"/>
                  </a:schemeClr>
                </a:solidFill>
              </a:rPr>
              <a:t>How do we know?  What difference should it make?</a:t>
            </a:r>
          </a:p>
        </p:txBody>
      </p:sp>
      <p:sp>
        <p:nvSpPr>
          <p:cNvPr id="3" name="TextBox 2"/>
          <p:cNvSpPr txBox="1"/>
          <p:nvPr/>
        </p:nvSpPr>
        <p:spPr>
          <a:xfrm>
            <a:off x="533400" y="1219200"/>
            <a:ext cx="8001000" cy="5909310"/>
          </a:xfrm>
          <a:prstGeom prst="rect">
            <a:avLst/>
          </a:prstGeom>
          <a:noFill/>
        </p:spPr>
        <p:txBody>
          <a:bodyPr wrap="square" rtlCol="0">
            <a:spAutoFit/>
          </a:bodyPr>
          <a:lstStyle/>
          <a:p>
            <a:endParaRPr lang="en-US" sz="2000" i="1" dirty="0"/>
          </a:p>
          <a:p>
            <a:r>
              <a:rPr lang="en-US" sz="2000" i="1" dirty="0"/>
              <a:t>“You search the Scriptures, for in them you think you have eternal life; and these are </a:t>
            </a:r>
            <a:r>
              <a:rPr lang="en-US" sz="2000" b="1" i="1" dirty="0"/>
              <a:t>they which testify of Me</a:t>
            </a:r>
            <a:r>
              <a:rPr lang="en-US" sz="2000" i="1" dirty="0"/>
              <a:t>.” John 5:39  </a:t>
            </a:r>
          </a:p>
          <a:p>
            <a:endParaRPr lang="en-US" sz="2000" i="1" dirty="0"/>
          </a:p>
          <a:p>
            <a:r>
              <a:rPr lang="en-US" sz="2000" i="1" dirty="0"/>
              <a:t>“You say that I am a king. For this reason I was born, and </a:t>
            </a:r>
            <a:r>
              <a:rPr lang="en-US" sz="2000" b="1" i="1" dirty="0"/>
              <a:t>for this reason I came into the world </a:t>
            </a:r>
            <a:r>
              <a:rPr lang="en-US" sz="2000" i="1" dirty="0"/>
              <a:t>–</a:t>
            </a:r>
            <a:r>
              <a:rPr lang="en-US" sz="2000" b="1" i="1" dirty="0"/>
              <a:t> to testify to the truth</a:t>
            </a:r>
            <a:r>
              <a:rPr lang="en-US" sz="2000" i="1" dirty="0"/>
              <a:t>. Everyone who belongs to the truth listens to my voice.” v. 37, John 18:24-38 </a:t>
            </a:r>
            <a:endParaRPr lang="en-US" sz="2000" dirty="0"/>
          </a:p>
          <a:p>
            <a:endParaRPr lang="en-US" sz="2000" dirty="0"/>
          </a:p>
          <a:p>
            <a:r>
              <a:rPr lang="en-US" sz="2000" i="1" dirty="0"/>
              <a:t>“If you abide in My word, you are My disciples indeed.  </a:t>
            </a:r>
            <a:r>
              <a:rPr lang="en-US" sz="2000" b="1" i="1" dirty="0"/>
              <a:t>And you shall know the truth, and the truth shall make you free.</a:t>
            </a:r>
            <a:r>
              <a:rPr lang="en-US" sz="2000" i="1" dirty="0"/>
              <a:t>” John 8:31 </a:t>
            </a:r>
          </a:p>
          <a:p>
            <a:endParaRPr lang="en-US" sz="2000" i="1" dirty="0"/>
          </a:p>
          <a:p>
            <a:r>
              <a:rPr lang="en-US" sz="2000" i="1" dirty="0"/>
              <a:t>“</a:t>
            </a:r>
            <a:r>
              <a:rPr lang="en-US" sz="2000" b="1" i="1" dirty="0"/>
              <a:t>I am the way, and the truth, and the life. </a:t>
            </a:r>
            <a:r>
              <a:rPr lang="en-US" sz="2000" i="1" dirty="0"/>
              <a:t>No one comes to the Father except through me. If you have known me, you will know my Father too. And from now on you do know him and have seen him.”  John 14:6-7</a:t>
            </a:r>
          </a:p>
          <a:p>
            <a:endParaRPr lang="en-US" dirty="0"/>
          </a:p>
          <a:p>
            <a:endParaRPr lang="en-US" sz="2000" dirty="0"/>
          </a:p>
          <a:p>
            <a:endParaRPr lang="en-US" sz="2000" dirty="0"/>
          </a:p>
        </p:txBody>
      </p:sp>
      <p:sp>
        <p:nvSpPr>
          <p:cNvPr id="4" name="Scroll: Horizontal 3">
            <a:extLst>
              <a:ext uri="{FF2B5EF4-FFF2-40B4-BE49-F238E27FC236}">
                <a16:creationId xmlns:a16="http://schemas.microsoft.com/office/drawing/2014/main" id="{06F4C038-9AA0-456A-8310-17771C7F38F7}"/>
              </a:ext>
            </a:extLst>
          </p:cNvPr>
          <p:cNvSpPr/>
          <p:nvPr/>
        </p:nvSpPr>
        <p:spPr>
          <a:xfrm>
            <a:off x="378823" y="914400"/>
            <a:ext cx="8307977" cy="58674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u="sng" dirty="0"/>
              <a:t>“What is truth?”   </a:t>
            </a:r>
            <a:r>
              <a:rPr lang="en-US" sz="2000" b="1" i="1" dirty="0"/>
              <a:t>- Pilate (John 18:39)</a:t>
            </a:r>
          </a:p>
          <a:p>
            <a:endParaRPr lang="en-US" sz="2000" b="1" i="1" dirty="0"/>
          </a:p>
          <a:p>
            <a:r>
              <a:rPr lang="en-US" b="1" i="1" dirty="0"/>
              <a:t>Pilate doesn’t seem to have grasped the importance of his ironic question… Without the plumb line of Truth, we can know neither life, goodness, righteousness, nor justice. We can’t even know ourselves. </a:t>
            </a:r>
            <a:r>
              <a:rPr lang="en-US" b="1" i="1" u="sng" dirty="0"/>
              <a:t>What does it mean to live in a world without Truth?</a:t>
            </a:r>
          </a:p>
          <a:p>
            <a:endParaRPr lang="en-US" b="1" i="1" u="sng" dirty="0"/>
          </a:p>
          <a:p>
            <a:r>
              <a:rPr lang="en-US" b="1" i="1" dirty="0"/>
              <a:t>“Justice is turned back, and righteousness stands afar off; for truth is fallen in the street, and equity cannot enter. So truth fails, and he who departs from evil makes himself a prey.”  Isaiah 59:14-15</a:t>
            </a:r>
          </a:p>
          <a:p>
            <a:r>
              <a:rPr lang="en-US" b="1" i="1" dirty="0"/>
              <a:t> </a:t>
            </a:r>
          </a:p>
          <a:p>
            <a:r>
              <a:rPr lang="en-US" b="1" i="1" dirty="0"/>
              <a:t>“For the wrath of God is revealed from heaven against all ungodliness and unrighteousness of </a:t>
            </a:r>
            <a:r>
              <a:rPr lang="en-US" b="1" i="1" u="sng" dirty="0"/>
              <a:t>men, who suppress the truth in unrighteousness</a:t>
            </a:r>
            <a:r>
              <a:rPr lang="en-US" b="1" i="1" dirty="0"/>
              <a:t>...”  Romans 1:18</a:t>
            </a:r>
          </a:p>
        </p:txBody>
      </p:sp>
    </p:spTree>
    <p:extLst>
      <p:ext uri="{BB962C8B-B14F-4D97-AF65-F5344CB8AC3E}">
        <p14:creationId xmlns:p14="http://schemas.microsoft.com/office/powerpoint/2010/main" val="377194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Imagine a World without Truth</a:t>
            </a:r>
            <a:br>
              <a:rPr lang="en-US" dirty="0"/>
            </a:br>
            <a:r>
              <a:rPr lang="en-US" sz="2400" dirty="0">
                <a:solidFill>
                  <a:schemeClr val="tx2">
                    <a:lumMod val="60000"/>
                    <a:lumOff val="40000"/>
                  </a:schemeClr>
                </a:solidFill>
              </a:rPr>
              <a:t>The sacred versus secular dichotomy (1 Cor. 2:7-10)</a:t>
            </a:r>
          </a:p>
        </p:txBody>
      </p:sp>
      <p:sp>
        <p:nvSpPr>
          <p:cNvPr id="6" name="TextBox 5"/>
          <p:cNvSpPr txBox="1"/>
          <p:nvPr/>
        </p:nvSpPr>
        <p:spPr>
          <a:xfrm>
            <a:off x="457200" y="2486561"/>
            <a:ext cx="8001000" cy="1323439"/>
          </a:xfrm>
          <a:prstGeom prst="rect">
            <a:avLst/>
          </a:prstGeom>
          <a:noFill/>
        </p:spPr>
        <p:txBody>
          <a:bodyPr wrap="square" rtlCol="0">
            <a:spAutoFit/>
          </a:bodyPr>
          <a:lstStyle/>
          <a:p>
            <a:r>
              <a:rPr lang="en-US" sz="2000" i="1" dirty="0"/>
              <a:t>“For I am not ashamed of the gospel, for it is </a:t>
            </a:r>
            <a:r>
              <a:rPr lang="en-US" sz="2000" b="1" i="1" dirty="0"/>
              <a:t>God’s power </a:t>
            </a:r>
            <a:r>
              <a:rPr lang="en-US" sz="2000" i="1" dirty="0"/>
              <a:t>for salvation to everyone who believes,… For the </a:t>
            </a:r>
            <a:r>
              <a:rPr lang="en-US" sz="2000" b="1" i="1" dirty="0"/>
              <a:t>righteousness of God is revealed in the gospel </a:t>
            </a:r>
            <a:r>
              <a:rPr lang="en-US" sz="2000" i="1" dirty="0"/>
              <a:t>from faith to faith, just as it is written, ‘The righteous by faith will live.’”   Paul – Romans 1:16-17</a:t>
            </a:r>
          </a:p>
        </p:txBody>
      </p:sp>
      <p:graphicFrame>
        <p:nvGraphicFramePr>
          <p:cNvPr id="2" name="Diagram 1"/>
          <p:cNvGraphicFramePr/>
          <p:nvPr>
            <p:extLst>
              <p:ext uri="{D42A27DB-BD31-4B8C-83A1-F6EECF244321}">
                <p14:modId xmlns:p14="http://schemas.microsoft.com/office/powerpoint/2010/main" val="1131742740"/>
              </p:ext>
            </p:extLst>
          </p:nvPr>
        </p:nvGraphicFramePr>
        <p:xfrm>
          <a:off x="1295400" y="3716990"/>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p:cNvGraphicFramePr/>
          <p:nvPr>
            <p:extLst>
              <p:ext uri="{D42A27DB-BD31-4B8C-83A1-F6EECF244321}">
                <p14:modId xmlns:p14="http://schemas.microsoft.com/office/powerpoint/2010/main" val="3764469328"/>
              </p:ext>
            </p:extLst>
          </p:nvPr>
        </p:nvGraphicFramePr>
        <p:xfrm>
          <a:off x="1295400" y="3717925"/>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a:extLst>
              <a:ext uri="{FF2B5EF4-FFF2-40B4-BE49-F238E27FC236}">
                <a16:creationId xmlns:a16="http://schemas.microsoft.com/office/drawing/2014/main" id="{7A3AC2A1-7828-4D6E-A63A-5A7498BF2E92}"/>
              </a:ext>
            </a:extLst>
          </p:cNvPr>
          <p:cNvSpPr txBox="1"/>
          <p:nvPr/>
        </p:nvSpPr>
        <p:spPr>
          <a:xfrm>
            <a:off x="457200" y="883384"/>
            <a:ext cx="8001000" cy="1631216"/>
          </a:xfrm>
          <a:prstGeom prst="rect">
            <a:avLst/>
          </a:prstGeom>
          <a:noFill/>
        </p:spPr>
        <p:txBody>
          <a:bodyPr wrap="square" rtlCol="0">
            <a:spAutoFit/>
          </a:bodyPr>
          <a:lstStyle/>
          <a:p>
            <a:r>
              <a:rPr lang="en-US" sz="2000" i="1" dirty="0"/>
              <a:t>In Paul’s day, the Judaizers sought to diminish the Gospel by claiming the Gospel to be less righteous than the Law. </a:t>
            </a:r>
            <a:r>
              <a:rPr lang="en-US" sz="2000" b="1" i="1" dirty="0"/>
              <a:t>In a similar way today, the post-modern culture seeks to diminish the Gospel by relegating it do the realm of non-rational, unscientific, personal preference. </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1000"/>
                                        <p:tgtEl>
                                          <p:spTgt spid="10"/>
                                        </p:tgtEl>
                                      </p:cBhvr>
                                    </p:animEffect>
                                    <p:anim calcmode="lin" valueType="num">
                                      <p:cBhvr>
                                        <p:cTn id="33" dur="1000" fill="hold"/>
                                        <p:tgtEl>
                                          <p:spTgt spid="10"/>
                                        </p:tgtEl>
                                        <p:attrNameLst>
                                          <p:attrName>ppt_x</p:attrName>
                                        </p:attrNameLst>
                                      </p:cBhvr>
                                      <p:tavLst>
                                        <p:tav tm="0">
                                          <p:val>
                                            <p:strVal val="#ppt_x"/>
                                          </p:val>
                                        </p:tav>
                                        <p:tav tm="100000">
                                          <p:val>
                                            <p:strVal val="#ppt_x"/>
                                          </p:val>
                                        </p:tav>
                                      </p:tavLst>
                                    </p:anim>
                                    <p:anim calcmode="lin" valueType="num">
                                      <p:cBhvr>
                                        <p:cTn id="3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Graphic spid="2" grpId="0">
        <p:bldAsOne/>
      </p:bldGraphic>
      <p:bldGraphic spid="2" grpId="1">
        <p:bldAsOne/>
      </p:bldGraphic>
      <p:bldGraphic spid="10" grpId="0">
        <p:bldAsOne/>
      </p:bldGraphic>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What is needed…?  (Luke 10:38-42)</a:t>
            </a:r>
            <a:br>
              <a:rPr lang="en-US" dirty="0"/>
            </a:br>
            <a:r>
              <a:rPr lang="en-US" sz="2400" dirty="0">
                <a:solidFill>
                  <a:schemeClr val="tx2">
                    <a:lumMod val="60000"/>
                    <a:lumOff val="40000"/>
                  </a:schemeClr>
                </a:solidFill>
              </a:rPr>
              <a:t>Why is the sacred vs. secular dichotomy so pervasive?</a:t>
            </a:r>
          </a:p>
        </p:txBody>
      </p:sp>
      <p:sp>
        <p:nvSpPr>
          <p:cNvPr id="3" name="TextBox 2"/>
          <p:cNvSpPr txBox="1"/>
          <p:nvPr/>
        </p:nvSpPr>
        <p:spPr>
          <a:xfrm>
            <a:off x="533400" y="1143000"/>
            <a:ext cx="8001000" cy="5940088"/>
          </a:xfrm>
          <a:prstGeom prst="rect">
            <a:avLst/>
          </a:prstGeom>
          <a:noFill/>
        </p:spPr>
        <p:txBody>
          <a:bodyPr wrap="square" rtlCol="0">
            <a:spAutoFit/>
          </a:bodyPr>
          <a:lstStyle/>
          <a:p>
            <a:r>
              <a:rPr lang="en-US" sz="2000" i="1" dirty="0"/>
              <a:t>“These [</a:t>
            </a:r>
            <a:r>
              <a:rPr lang="en-US" sz="2000" i="1" dirty="0" err="1"/>
              <a:t>Bereans</a:t>
            </a:r>
            <a:r>
              <a:rPr lang="en-US" sz="2000" i="1" dirty="0"/>
              <a:t>] were more fair-minded than those in Thessalonica, in that they received the word with all readiness, and </a:t>
            </a:r>
            <a:r>
              <a:rPr lang="en-US" sz="2000" b="1" i="1" dirty="0"/>
              <a:t>searched the Scriptures</a:t>
            </a:r>
            <a:r>
              <a:rPr lang="en-US" sz="2000" i="1" dirty="0"/>
              <a:t> </a:t>
            </a:r>
            <a:r>
              <a:rPr lang="en-US" sz="2000" b="1" i="1" dirty="0"/>
              <a:t>daily to find out whether these things were so</a:t>
            </a:r>
            <a:r>
              <a:rPr lang="en-US" sz="2000" i="1" dirty="0"/>
              <a:t>.”  </a:t>
            </a:r>
          </a:p>
          <a:p>
            <a:r>
              <a:rPr lang="en-US" sz="2000" i="1" dirty="0"/>
              <a:t>Acts 17:11</a:t>
            </a:r>
          </a:p>
          <a:p>
            <a:endParaRPr lang="en-US" sz="2000" i="1" dirty="0"/>
          </a:p>
          <a:p>
            <a:r>
              <a:rPr lang="en-US" sz="2000" i="1" dirty="0"/>
              <a:t>“But sanctify the Lord God in your hearts, and </a:t>
            </a:r>
            <a:r>
              <a:rPr lang="en-US" sz="2000" b="1" i="1" dirty="0"/>
              <a:t>always be ready to give a defense</a:t>
            </a:r>
            <a:r>
              <a:rPr lang="en-US" sz="2000" i="1" dirty="0"/>
              <a:t> to everyone who asks you a reason for the hope that is in you, with meekness and fear;”   </a:t>
            </a:r>
          </a:p>
          <a:p>
            <a:r>
              <a:rPr lang="en-US" sz="2000" i="1" dirty="0"/>
              <a:t>1 Peter 3:15</a:t>
            </a:r>
          </a:p>
          <a:p>
            <a:endParaRPr lang="en-US" sz="2000" dirty="0"/>
          </a:p>
          <a:p>
            <a:r>
              <a:rPr lang="en-US" sz="2000" i="1" dirty="0"/>
              <a:t>“Be </a:t>
            </a:r>
            <a:r>
              <a:rPr lang="en-US" sz="2000" b="1" i="1" dirty="0"/>
              <a:t>diligent</a:t>
            </a:r>
            <a:r>
              <a:rPr lang="en-US" sz="2000" i="1" dirty="0"/>
              <a:t> to </a:t>
            </a:r>
            <a:r>
              <a:rPr lang="en-US" sz="2000" b="1" i="1" dirty="0"/>
              <a:t>present yourself </a:t>
            </a:r>
            <a:r>
              <a:rPr lang="en-US" sz="2000" i="1" dirty="0"/>
              <a:t>approved to God, a </a:t>
            </a:r>
            <a:r>
              <a:rPr lang="en-US" sz="2000" b="1" i="1" dirty="0"/>
              <a:t>worker</a:t>
            </a:r>
            <a:r>
              <a:rPr lang="en-US" sz="2000" i="1" dirty="0"/>
              <a:t> who does not need to be ashamed, </a:t>
            </a:r>
            <a:r>
              <a:rPr lang="en-US" sz="2000" b="1" i="1" dirty="0"/>
              <a:t>rightly dividing the word of truth</a:t>
            </a:r>
            <a:r>
              <a:rPr lang="en-US" sz="2000" i="1" dirty="0"/>
              <a:t>.”   </a:t>
            </a:r>
          </a:p>
          <a:p>
            <a:r>
              <a:rPr lang="en-US" sz="2000" i="1" dirty="0"/>
              <a:t>2 Timothy 2:15</a:t>
            </a:r>
          </a:p>
          <a:p>
            <a:endParaRPr lang="en-US" sz="2000" i="1" dirty="0"/>
          </a:p>
          <a:p>
            <a:r>
              <a:rPr lang="en-US" sz="2000" i="1" dirty="0"/>
              <a:t>“</a:t>
            </a:r>
            <a:r>
              <a:rPr lang="en-US" sz="2000" b="1" i="1" dirty="0"/>
              <a:t>Beware lest anyone cheat you </a:t>
            </a:r>
            <a:r>
              <a:rPr lang="en-US" sz="2000" i="1" dirty="0"/>
              <a:t>through philosophy and empty deceit, according to the tradition of men, according to the basic principles of the world, and </a:t>
            </a:r>
            <a:r>
              <a:rPr lang="en-US" sz="2000" b="1" i="1" dirty="0"/>
              <a:t>not according to Christ</a:t>
            </a:r>
            <a:r>
              <a:rPr lang="en-US" sz="2000" i="1" dirty="0"/>
              <a:t>.”   </a:t>
            </a:r>
          </a:p>
          <a:p>
            <a:r>
              <a:rPr lang="en-US" sz="2000" i="1" dirty="0"/>
              <a:t>Colossians 2:8</a:t>
            </a:r>
          </a:p>
          <a:p>
            <a:endParaRPr lang="en-US" sz="2000" dirty="0"/>
          </a:p>
        </p:txBody>
      </p:sp>
    </p:spTree>
    <p:extLst>
      <p:ext uri="{BB962C8B-B14F-4D97-AF65-F5344CB8AC3E}">
        <p14:creationId xmlns:p14="http://schemas.microsoft.com/office/powerpoint/2010/main" val="290895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1000"/>
                                        <p:tgtEl>
                                          <p:spTgt spid="3">
                                            <p:txEl>
                                              <p:pRg st="9" end="9"/>
                                            </p:txEl>
                                          </p:spTgt>
                                        </p:tgtEl>
                                      </p:cBhvr>
                                    </p:animEffect>
                                    <p:anim calcmode="lin" valueType="num">
                                      <p:cBhvr>
                                        <p:cTn id="44"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does God want?</a:t>
            </a:r>
            <a:br>
              <a:rPr lang="en-US" dirty="0"/>
            </a:br>
            <a:r>
              <a:rPr lang="en-US" sz="2400" dirty="0">
                <a:solidFill>
                  <a:schemeClr val="tx2">
                    <a:lumMod val="60000"/>
                    <a:lumOff val="40000"/>
                  </a:schemeClr>
                </a:solidFill>
              </a:rPr>
              <a:t>The Gospel Truth…</a:t>
            </a:r>
          </a:p>
        </p:txBody>
      </p:sp>
      <p:sp>
        <p:nvSpPr>
          <p:cNvPr id="6" name="TextBox 5"/>
          <p:cNvSpPr txBox="1"/>
          <p:nvPr/>
        </p:nvSpPr>
        <p:spPr>
          <a:xfrm>
            <a:off x="414430" y="2209800"/>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
        <p:nvSpPr>
          <p:cNvPr id="4" name="TextBox 3">
            <a:extLst>
              <a:ext uri="{FF2B5EF4-FFF2-40B4-BE49-F238E27FC236}">
                <a16:creationId xmlns:a16="http://schemas.microsoft.com/office/drawing/2014/main" id="{0AB53BBC-3332-43BC-87F5-94438DECB737}"/>
              </a:ext>
            </a:extLst>
          </p:cNvPr>
          <p:cNvSpPr txBox="1"/>
          <p:nvPr/>
        </p:nvSpPr>
        <p:spPr>
          <a:xfrm>
            <a:off x="409022" y="1295400"/>
            <a:ext cx="8001000" cy="707886"/>
          </a:xfrm>
          <a:prstGeom prst="rect">
            <a:avLst/>
          </a:prstGeom>
          <a:noFill/>
        </p:spPr>
        <p:txBody>
          <a:bodyPr wrap="square" rtlCol="0">
            <a:spAutoFit/>
          </a:bodyPr>
          <a:lstStyle/>
          <a:p>
            <a:r>
              <a:rPr lang="en-US" sz="2000" i="1" dirty="0"/>
              <a:t>“For I desire mercy and not sacrifice, and </a:t>
            </a:r>
            <a:r>
              <a:rPr lang="en-US" sz="2000" b="1" i="1" dirty="0"/>
              <a:t>the knowledge of God </a:t>
            </a:r>
            <a:r>
              <a:rPr lang="en-US" sz="2000" i="1" dirty="0"/>
              <a:t>more than burnt offerings.”   God – Hosea 6:6 (</a:t>
            </a:r>
            <a:r>
              <a:rPr lang="en-US" sz="2000" i="1" dirty="0" err="1"/>
              <a:t>nkjv</a:t>
            </a:r>
            <a:r>
              <a:rPr lang="en-US" sz="2000" i="1" dirty="0"/>
              <a:t>)</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fade">
                                      <p:cBhvr>
                                        <p:cTn id="14" dur="1000"/>
                                        <p:tgtEl>
                                          <p:spTgt spid="6">
                                            <p:txEl>
                                              <p:pRg st="0" end="0"/>
                                            </p:txEl>
                                          </p:spTgt>
                                        </p:tgtEl>
                                      </p:cBhvr>
                                    </p:animEffect>
                                    <p:anim calcmode="lin" valueType="num">
                                      <p:cBhvr>
                                        <p:cTn id="15"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6">
                                            <p:txEl>
                                              <p:pRg st="3" end="3"/>
                                            </p:txEl>
                                          </p:spTgt>
                                        </p:tgtEl>
                                        <p:attrNameLst>
                                          <p:attrName>style.visibility</p:attrName>
                                        </p:attrNameLst>
                                      </p:cBhvr>
                                      <p:to>
                                        <p:strVal val="visible"/>
                                      </p:to>
                                    </p:set>
                                    <p:animEffect transition="in" filter="fade">
                                      <p:cBhvr>
                                        <p:cTn id="26" dur="1000"/>
                                        <p:tgtEl>
                                          <p:spTgt spid="6">
                                            <p:txEl>
                                              <p:pRg st="3" end="3"/>
                                            </p:txEl>
                                          </p:spTgt>
                                        </p:tgtEl>
                                      </p:cBhvr>
                                    </p:animEffect>
                                    <p:anim calcmode="lin" valueType="num">
                                      <p:cBhvr>
                                        <p:cTn id="27"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do we Focus on God’s Vision?</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Covenant Unity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“We proclaim Him by instructing and teaching all people with all wisdom so that we may present every person mature in Christ.”</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Pursuing the King’s Mission</a:t>
            </a:r>
            <a:br>
              <a:rPr lang="en-US" dirty="0"/>
            </a:br>
            <a:r>
              <a:rPr lang="en-US" sz="2400" u="sng" dirty="0">
                <a:solidFill>
                  <a:schemeClr val="tx2">
                    <a:lumMod val="60000"/>
                    <a:lumOff val="40000"/>
                  </a:schemeClr>
                </a:solidFill>
              </a:rPr>
              <a:t>Individual</a:t>
            </a:r>
            <a:r>
              <a:rPr lang="en-US" sz="2400" dirty="0">
                <a:solidFill>
                  <a:schemeClr val="tx2">
                    <a:lumMod val="60000"/>
                    <a:lumOff val="40000"/>
                  </a:schemeClr>
                </a:solidFill>
              </a:rPr>
              <a:t> Consecration.  Colossians 3:12-17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4:10-11</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2:21-25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1000" y="2667000"/>
            <a:ext cx="8307977" cy="4114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i="1" dirty="0"/>
          </a:p>
          <a:p>
            <a:r>
              <a:rPr lang="en-US" b="1" i="1" dirty="0"/>
              <a:t>“Therefore I exhort you, brothers and sisters, by the mercies of God, to present your bodies as a sacrifice – alive, holy, and pleasing to God – which is your reasonable service.  </a:t>
            </a:r>
          </a:p>
          <a:p>
            <a:endParaRPr lang="en-US" b="1" i="1" dirty="0"/>
          </a:p>
          <a:p>
            <a:r>
              <a:rPr lang="en-US" b="1" i="1" dirty="0"/>
              <a:t>Do not be conformed to this present world, but be transformed by the renewing of your mind, so that you may test and approve what is the will of God – what is good and well-pleasing and perfect.”</a:t>
            </a:r>
          </a:p>
          <a:p>
            <a:endParaRPr lang="en-US" b="1" i="1" dirty="0"/>
          </a:p>
          <a:p>
            <a:r>
              <a:rPr lang="en-US" b="1" i="1" dirty="0"/>
              <a:t>(Romans 12:1-2)</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64661-C153-407E-A313-04DD51096D09}"/>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would Jesus do?</a:t>
            </a:r>
            <a:br>
              <a:rPr lang="en-US" dirty="0"/>
            </a:br>
            <a:r>
              <a:rPr lang="en-US" sz="2400" dirty="0">
                <a:solidFill>
                  <a:schemeClr val="tx2">
                    <a:lumMod val="60000"/>
                    <a:lumOff val="40000"/>
                  </a:schemeClr>
                </a:solidFill>
              </a:rPr>
              <a:t>Be imitators of me, Just as I also imitate Christ. (Paul)</a:t>
            </a:r>
          </a:p>
        </p:txBody>
      </p:sp>
      <p:sp>
        <p:nvSpPr>
          <p:cNvPr id="19" name="Scroll: Horizontal 18">
            <a:extLst>
              <a:ext uri="{FF2B5EF4-FFF2-40B4-BE49-F238E27FC236}">
                <a16:creationId xmlns:a16="http://schemas.microsoft.com/office/drawing/2014/main" id="{220FAADC-0875-4BD5-B9C8-959D73C46400}"/>
              </a:ext>
            </a:extLst>
          </p:cNvPr>
          <p:cNvSpPr/>
          <p:nvPr/>
        </p:nvSpPr>
        <p:spPr>
          <a:xfrm>
            <a:off x="342900" y="1295400"/>
            <a:ext cx="8458200" cy="51292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support the </a:t>
            </a:r>
            <a:r>
              <a:rPr lang="en-US" b="1" i="1" u="sng" dirty="0"/>
              <a:t>Fellowship</a:t>
            </a:r>
            <a:r>
              <a:rPr lang="en-US" b="1" i="1" dirty="0"/>
              <a:t> of the church?</a:t>
            </a:r>
          </a:p>
          <a:p>
            <a:endParaRPr lang="en-US" b="1" i="1" dirty="0"/>
          </a:p>
          <a:p>
            <a:pPr lvl="1"/>
            <a:r>
              <a:rPr lang="en-US" b="1" i="1" dirty="0"/>
              <a:t>“Only conduct yourselves in a manner worthy of the gospel of Christ so that – whether I come and see you or whether I remain absent – I should hear that you are standing firm in one spirit, with one mind, by contending side by side for the faith of the gospel, and by not being intimidated in any way by your opponents.”   Philippians 1:27</a:t>
            </a:r>
          </a:p>
        </p:txBody>
      </p:sp>
      <p:sp>
        <p:nvSpPr>
          <p:cNvPr id="20" name="Scroll: Horizontal 19">
            <a:extLst>
              <a:ext uri="{FF2B5EF4-FFF2-40B4-BE49-F238E27FC236}">
                <a16:creationId xmlns:a16="http://schemas.microsoft.com/office/drawing/2014/main" id="{117E5572-423E-4EAE-A1B0-AEB6303304C5}"/>
              </a:ext>
            </a:extLst>
          </p:cNvPr>
          <p:cNvSpPr/>
          <p:nvPr/>
        </p:nvSpPr>
        <p:spPr>
          <a:xfrm>
            <a:off x="342900" y="1295400"/>
            <a:ext cx="8458200" cy="51292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serve the </a:t>
            </a:r>
            <a:r>
              <a:rPr lang="en-US" b="1" i="1" u="sng" dirty="0"/>
              <a:t>Ministry</a:t>
            </a:r>
            <a:r>
              <a:rPr lang="en-US" b="1" i="1" dirty="0"/>
              <a:t> of the church?</a:t>
            </a:r>
          </a:p>
          <a:p>
            <a:endParaRPr lang="en-US" b="1" i="1" dirty="0"/>
          </a:p>
          <a:p>
            <a:pPr lvl="1"/>
            <a:r>
              <a:rPr lang="en-US" b="1" i="1" dirty="0"/>
              <a:t>“…Instead of being motivated by selfish ambition or vanity, each of you should, in humility, be moved to treat one another as more important than yourself. Each of you should be concerned not only about your own interests, but about the interests of others as well. You should have the same attitude toward one another that Christ Jesus had…”   </a:t>
            </a:r>
          </a:p>
          <a:p>
            <a:pPr lvl="1"/>
            <a:r>
              <a:rPr lang="en-US" b="1" i="1" dirty="0"/>
              <a:t>Philippians 2:1-11</a:t>
            </a:r>
          </a:p>
        </p:txBody>
      </p:sp>
      <p:sp>
        <p:nvSpPr>
          <p:cNvPr id="21" name="Scroll: Horizontal 20">
            <a:extLst>
              <a:ext uri="{FF2B5EF4-FFF2-40B4-BE49-F238E27FC236}">
                <a16:creationId xmlns:a16="http://schemas.microsoft.com/office/drawing/2014/main" id="{54814561-A560-4335-AF02-CEE14676766F}"/>
              </a:ext>
            </a:extLst>
          </p:cNvPr>
          <p:cNvSpPr/>
          <p:nvPr/>
        </p:nvSpPr>
        <p:spPr>
          <a:xfrm>
            <a:off x="342900" y="1302488"/>
            <a:ext cx="8458200" cy="51221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you share the </a:t>
            </a:r>
            <a:r>
              <a:rPr lang="en-US" b="1" i="1" u="sng" dirty="0"/>
              <a:t>Responsibility</a:t>
            </a:r>
            <a:r>
              <a:rPr lang="en-US" b="1" i="1" dirty="0"/>
              <a:t> of the church?</a:t>
            </a:r>
          </a:p>
          <a:p>
            <a:r>
              <a:rPr lang="en-US" b="1" i="1" dirty="0"/>
              <a:t>	</a:t>
            </a:r>
          </a:p>
          <a:p>
            <a:pPr lvl="1"/>
            <a:r>
              <a:rPr lang="en-US" b="1" i="1" dirty="0"/>
              <a:t>“Receive one another, then, just as Christ also received you, to God’s glory…”   Romans 15:7-13</a:t>
            </a:r>
          </a:p>
        </p:txBody>
      </p:sp>
      <p:sp>
        <p:nvSpPr>
          <p:cNvPr id="22" name="Scroll: Horizontal 21">
            <a:extLst>
              <a:ext uri="{FF2B5EF4-FFF2-40B4-BE49-F238E27FC236}">
                <a16:creationId xmlns:a16="http://schemas.microsoft.com/office/drawing/2014/main" id="{4C21F1B9-4398-4086-B9C2-472975BBFA13}"/>
              </a:ext>
            </a:extLst>
          </p:cNvPr>
          <p:cNvSpPr/>
          <p:nvPr/>
        </p:nvSpPr>
        <p:spPr>
          <a:xfrm>
            <a:off x="343348" y="1309576"/>
            <a:ext cx="8465288" cy="512218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How do we project and protect the </a:t>
            </a:r>
            <a:r>
              <a:rPr lang="en-US" b="1" i="1" u="sng" dirty="0"/>
              <a:t>Unity</a:t>
            </a:r>
            <a:r>
              <a:rPr lang="en-US" b="1" i="1" dirty="0"/>
              <a:t> of the church?  </a:t>
            </a:r>
          </a:p>
          <a:p>
            <a:endParaRPr lang="en-US" b="1" i="1" dirty="0"/>
          </a:p>
          <a:p>
            <a:pPr lvl="1"/>
            <a:r>
              <a:rPr lang="en-US" b="1" i="1" dirty="0"/>
              <a:t>“You have purified your souls by obeying the truth in order to show sincere mutual love. So love one another earnestly from a pure heart. You have been born anew, not from perishable but from imperishable seed, through the living and enduring word of God.”   1 Peter 1:22-23</a:t>
            </a:r>
          </a:p>
        </p:txBody>
      </p:sp>
    </p:spTree>
    <p:extLst>
      <p:ext uri="{BB962C8B-B14F-4D97-AF65-F5344CB8AC3E}">
        <p14:creationId xmlns:p14="http://schemas.microsoft.com/office/powerpoint/2010/main" val="28393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1000"/>
                                        <p:tgtEl>
                                          <p:spTgt spid="22"/>
                                        </p:tgtEl>
                                      </p:cBhvr>
                                    </p:animEffect>
                                    <p:anim calcmode="lin" valueType="num">
                                      <p:cBhvr>
                                        <p:cTn id="29" dur="1000" fill="hold"/>
                                        <p:tgtEl>
                                          <p:spTgt spid="22"/>
                                        </p:tgtEl>
                                        <p:attrNameLst>
                                          <p:attrName>ppt_x</p:attrName>
                                        </p:attrNameLst>
                                      </p:cBhvr>
                                      <p:tavLst>
                                        <p:tav tm="0">
                                          <p:val>
                                            <p:strVal val="#ppt_x"/>
                                          </p:val>
                                        </p:tav>
                                        <p:tav tm="100000">
                                          <p:val>
                                            <p:strVal val="#ppt_x"/>
                                          </p:val>
                                        </p:tav>
                                      </p:tavLst>
                                    </p:anim>
                                    <p:anim calcmode="lin" valueType="num">
                                      <p:cBhvr>
                                        <p:cTn id="3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29516</TotalTime>
  <Words>2494</Words>
  <Application>Microsoft Office PowerPoint</Application>
  <PresentationFormat>On-screen Show (4:3)</PresentationFormat>
  <Paragraphs>186</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Arial Narrow</vt:lpstr>
      <vt:lpstr>Calibri</vt:lpstr>
      <vt:lpstr>PPT_Template_2010SummerSchool</vt:lpstr>
      <vt:lpstr>1_UPCRC_Powerpoint_Template_with I-Mark</vt:lpstr>
      <vt:lpstr>PowerPoint Presentation</vt:lpstr>
      <vt:lpstr>Why was Jesus here? How do we know?  What difference should it make?</vt:lpstr>
      <vt:lpstr>PowerPoint Presentation</vt:lpstr>
      <vt:lpstr>What is needed…?  (Luke 10:38-42) Why is the sacred vs. secular dichotomy so pervasive?</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1172</cp:revision>
  <cp:lastPrinted>2015-10-11T15:37:17Z</cp:lastPrinted>
  <dcterms:created xsi:type="dcterms:W3CDTF">2010-06-16T02:58:04Z</dcterms:created>
  <dcterms:modified xsi:type="dcterms:W3CDTF">2021-01-31T16:29:26Z</dcterms:modified>
</cp:coreProperties>
</file>