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3"/>
  </p:notesMasterIdLst>
  <p:sldIdLst>
    <p:sldId id="395" r:id="rId3"/>
    <p:sldId id="431" r:id="rId4"/>
    <p:sldId id="432" r:id="rId5"/>
    <p:sldId id="433" r:id="rId6"/>
    <p:sldId id="430" r:id="rId7"/>
    <p:sldId id="434" r:id="rId8"/>
    <p:sldId id="297" r:id="rId9"/>
    <p:sldId id="435" r:id="rId10"/>
    <p:sldId id="398" r:id="rId11"/>
    <p:sldId id="436" r:id="rId12"/>
  </p:sldIdLst>
  <p:sldSz cx="9144000" cy="6858000" type="screen4x3"/>
  <p:notesSz cx="7077075" cy="9393238"/>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8" autoAdjust="0"/>
    <p:restoredTop sz="68198" autoAdjust="0"/>
  </p:normalViewPr>
  <p:slideViewPr>
    <p:cSldViewPr>
      <p:cViewPr varScale="1">
        <p:scale>
          <a:sx n="78" d="100"/>
          <a:sy n="78" d="100"/>
        </p:scale>
        <p:origin x="1617" y="39"/>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66733" cy="469662"/>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08706" y="0"/>
            <a:ext cx="3066733" cy="469662"/>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2/6/2021</a:t>
            </a:fld>
            <a:endParaRPr lang="en-US"/>
          </a:p>
        </p:txBody>
      </p:sp>
      <p:sp>
        <p:nvSpPr>
          <p:cNvPr id="4" name="Slide Image Placeholder 3"/>
          <p:cNvSpPr>
            <a:spLocks noGrp="1" noRot="1" noChangeAspect="1"/>
          </p:cNvSpPr>
          <p:nvPr>
            <p:ph type="sldImg" idx="2"/>
          </p:nvPr>
        </p:nvSpPr>
        <p:spPr>
          <a:xfrm>
            <a:off x="1190625" y="704850"/>
            <a:ext cx="4695825" cy="3522663"/>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7708" y="4461788"/>
            <a:ext cx="5661660" cy="4226957"/>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21946"/>
            <a:ext cx="3066733" cy="469662"/>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08706" y="8921946"/>
            <a:ext cx="3066733" cy="469662"/>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What is the original meaning of scripture…?   What did the early Christians belief on any given topic…?</a:t>
            </a:r>
          </a:p>
          <a:p>
            <a:endParaRPr lang="en-US" dirty="0"/>
          </a:p>
          <a:p>
            <a:r>
              <a:rPr lang="en-US" dirty="0"/>
              <a:t>How to know…?</a:t>
            </a:r>
          </a:p>
          <a:p>
            <a:endParaRPr lang="en-US" dirty="0"/>
          </a:p>
          <a:p>
            <a:pPr marL="228600" indent="-228600">
              <a:buAutoNum type="arabicPeriod"/>
            </a:pPr>
            <a:r>
              <a:rPr lang="en-US" dirty="0"/>
              <a:t>Look at ALL of the New Testament passages on that subject; and</a:t>
            </a:r>
          </a:p>
          <a:p>
            <a:pPr marL="228600" indent="-228600">
              <a:buAutoNum type="arabicPeriod"/>
            </a:pPr>
            <a:r>
              <a:rPr lang="en-US" dirty="0"/>
              <a:t>Take those passages seriously and literally.</a:t>
            </a:r>
          </a:p>
          <a:p>
            <a:pPr marL="228600" indent="-228600">
              <a:buAutoNum type="arabicPeriod"/>
            </a:pPr>
            <a:endParaRPr lang="en-US" dirty="0"/>
          </a:p>
          <a:p>
            <a:pPr marL="0" indent="0">
              <a:buNone/>
            </a:pPr>
            <a:r>
              <a:rPr lang="en-US" dirty="0"/>
              <a:t>Is the original meaning disguised?</a:t>
            </a:r>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3499714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US" dirty="0"/>
          </a:p>
          <a:p>
            <a:r>
              <a:rPr lang="en-US" dirty="0"/>
              <a:t>So, if we are led by the flesh, if our soul has aligned itself with our flesh, then the evidence will be seen in the type of fruit we produce.  But, what if our soul has aligned itself with our spirit?  What kind of fruit will we see?</a:t>
            </a:r>
          </a:p>
          <a:p>
            <a:endParaRPr lang="en-US" dirty="0"/>
          </a:p>
          <a:p>
            <a:r>
              <a:rPr lang="en-US" dirty="0"/>
              <a:t>Now, do you see what a difference in meaning there is when we use a small “s” instead of a capital “S”?  </a:t>
            </a:r>
          </a:p>
          <a:p>
            <a:endParaRPr lang="en-US" dirty="0"/>
          </a:p>
          <a:p>
            <a:r>
              <a:rPr lang="en-US" dirty="0"/>
              <a:t>How do we know that Paul is NOT talking about the fruit of the Holy Spirit?   Actually, we don’t know… For any given verse, there is usually no way to know if the Bible writer is talking about our human spirit or the Holy Spirit – unless he specifically uses the term, Holy Spirit.   For practically any given verse, you will find that some early Christian writers interpret the word “spirit” as being the Holy Spirit and some interpret it to be our human spirit.</a:t>
            </a:r>
          </a:p>
          <a:p>
            <a:endParaRPr lang="en-US" dirty="0"/>
          </a:p>
          <a:p>
            <a:r>
              <a:rPr lang="en-US" dirty="0"/>
              <a:t>However, none of the early Christian writers interpreted ALL of the New Testament passages about the “spirit” as applying to the Holy Spirit.  They all understood there was a battle between our flesh and our spirit.  That basic teaching doesn’t turn on just one verse of the New Testament.  It appears throughout the whole New Testament.</a:t>
            </a:r>
          </a:p>
          <a:p>
            <a:endParaRPr lang="en-US" dirty="0"/>
          </a:p>
          <a:p>
            <a:r>
              <a:rPr lang="en-US" dirty="0"/>
              <a:t>My complaint is that our modern Bible translators have completely eliminated this doctrine by ALWAYS capitalizing “spirit” unless there is no possibility that the passage is talking about the Holy Spirit.</a:t>
            </a:r>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10</a:t>
            </a:fld>
            <a:endParaRPr lang="en-US" dirty="0"/>
          </a:p>
        </p:txBody>
      </p:sp>
    </p:spTree>
    <p:extLst>
      <p:ext uri="{BB962C8B-B14F-4D97-AF65-F5344CB8AC3E}">
        <p14:creationId xmlns:p14="http://schemas.microsoft.com/office/powerpoint/2010/main" val="1684386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IS MANKIND INHERENTLY DEPRAVED?</a:t>
            </a:r>
          </a:p>
          <a:p>
            <a:endParaRPr lang="en-US" dirty="0"/>
          </a:p>
          <a:p>
            <a:pPr marL="171450" indent="-171450">
              <a:buFont typeface="Arial" panose="020B0604020202020204" pitchFamily="34" charset="0"/>
              <a:buChar char="•"/>
            </a:pPr>
            <a:r>
              <a:rPr lang="en-US" dirty="0"/>
              <a:t>This represents the Augustinian/Calvinist view of man – </a:t>
            </a:r>
            <a:r>
              <a:rPr lang="en-US" b="1" dirty="0"/>
              <a:t>the Reformation view of man</a:t>
            </a:r>
            <a:r>
              <a:rPr lang="en-US" dirty="0"/>
              <a:t>.  Most Christians hold this view today.</a:t>
            </a:r>
          </a:p>
          <a:p>
            <a:pPr marL="171450" indent="-171450">
              <a:buFont typeface="Arial" panose="020B0604020202020204" pitchFamily="34" charset="0"/>
              <a:buChar char="•"/>
            </a:pPr>
            <a:r>
              <a:rPr lang="en-US" dirty="0"/>
              <a:t>However, that teaching is not the historic Christian faith.  The opposite; that man is basically good, is also not the historic Christian faith.</a:t>
            </a:r>
          </a:p>
          <a:p>
            <a:pPr marL="171450" indent="-171450">
              <a:buFont typeface="Arial" panose="020B0604020202020204" pitchFamily="34" charset="0"/>
              <a:buChar char="•"/>
            </a:pPr>
            <a:r>
              <a:rPr lang="en-US" dirty="0"/>
              <a:t>The early Christians did NOT believe that we can save ourselves or that we can earn our salvation through good works.  At the same time, they did not teach that we are totally depraved or unable to do any good.  They believed that even fallen humans can still do good because of our spirits that God has placed within each of us.</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2790705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R="0" algn="l" rtl="0">
              <a:buSzPts val="1400"/>
              <a:buFont typeface="Arial" panose="020B0604020202020204" pitchFamily="34" charset="0"/>
              <a:buNone/>
            </a:pPr>
            <a:r>
              <a:rPr lang="en-US" sz="1800" b="0" i="0" u="none" strike="noStrike" kern="1200" baseline="0" dirty="0">
                <a:solidFill>
                  <a:srgbClr val="000000"/>
                </a:solidFill>
                <a:latin typeface="Calibri" panose="020F0502020204030204" pitchFamily="34" charset="0"/>
              </a:rPr>
              <a:t>THE PROBLEM WITH THE REFORMATION VIEW OF MAN</a:t>
            </a:r>
          </a:p>
          <a:p>
            <a:pPr marR="0" algn="l" rtl="0">
              <a:buSzPts val="1400"/>
              <a:buFont typeface="Arial" panose="020B0604020202020204" pitchFamily="34" charset="0"/>
              <a:buNone/>
            </a:pPr>
            <a:endParaRPr lang="en-US" sz="1800" b="0" i="0" u="none" strike="noStrike" kern="1200" baseline="0" dirty="0">
              <a:solidFill>
                <a:srgbClr val="000000"/>
              </a:solidFill>
              <a:latin typeface="Calibri" panose="020F0502020204030204" pitchFamily="34" charset="0"/>
            </a:endParaRPr>
          </a:p>
          <a:p>
            <a:pPr marR="0" algn="l" rtl="0">
              <a:buSzPts val="1400"/>
              <a:buFont typeface="Arial" panose="020B0604020202020204" pitchFamily="34" charset="0"/>
              <a:buNone/>
            </a:pPr>
            <a:r>
              <a:rPr lang="en-US" sz="1800" b="0" i="0" u="none" strike="noStrike" kern="1200" baseline="0" dirty="0">
                <a:solidFill>
                  <a:srgbClr val="000000"/>
                </a:solidFill>
                <a:latin typeface="Calibri" panose="020F0502020204030204" pitchFamily="34" charset="0"/>
              </a:rPr>
              <a:t>Correspondence : To particular questions, your answers must correspond to reality. </a:t>
            </a:r>
          </a:p>
          <a:p>
            <a:pPr marR="0" algn="l" rtl="0">
              <a:buSzPts val="1400"/>
              <a:buFont typeface="Arial" panose="020B0604020202020204" pitchFamily="34" charset="0"/>
              <a:buNone/>
            </a:pPr>
            <a:r>
              <a:rPr lang="en-US" sz="1800" b="0" i="0" u="none" strike="noStrike" kern="1200" baseline="0" dirty="0">
                <a:solidFill>
                  <a:srgbClr val="000000"/>
                </a:solidFill>
                <a:latin typeface="Calibri" panose="020F0502020204030204" pitchFamily="34" charset="0"/>
              </a:rPr>
              <a:t>Coherence : All of your answers must, in total implication, summarize coherently.</a:t>
            </a:r>
          </a:p>
          <a:p>
            <a:pPr marR="0" algn="l" rtl="0">
              <a:buSzPts val="1400"/>
              <a:buFont typeface="Arial" panose="020B0604020202020204" pitchFamily="34" charset="0"/>
              <a:buChar char="•"/>
            </a:pPr>
            <a:endParaRPr lang="en-US" sz="1800" b="0" i="0" u="none" strike="noStrike" kern="1200" baseline="0" dirty="0">
              <a:solidFill>
                <a:srgbClr val="000000"/>
              </a:solidFill>
              <a:latin typeface="Calibri" panose="020F0502020204030204" pitchFamily="34" charset="0"/>
            </a:endParaRPr>
          </a:p>
          <a:p>
            <a:pPr marR="0" algn="l" rtl="0">
              <a:buSzPts val="1400"/>
              <a:buFont typeface="Arial" panose="020B0604020202020204" pitchFamily="34" charset="0"/>
              <a:buNone/>
            </a:pPr>
            <a:r>
              <a:rPr lang="en-US" sz="1800" b="0" i="0" u="none" strike="noStrike" kern="1200" baseline="0" dirty="0">
                <a:solidFill>
                  <a:srgbClr val="000000"/>
                </a:solidFill>
                <a:latin typeface="Calibri" panose="020F0502020204030204" pitchFamily="34" charset="0"/>
              </a:rPr>
              <a:t>JOB</a:t>
            </a:r>
          </a:p>
          <a:p>
            <a:pPr marL="285750" marR="0" indent="-285750" algn="l" rtl="0">
              <a:buSzPts val="1400"/>
              <a:buFont typeface="Arial" panose="020B0604020202020204" pitchFamily="34" charset="0"/>
              <a:buChar char="•"/>
            </a:pPr>
            <a:r>
              <a:rPr lang="en-US" sz="1800" b="0" i="0" u="none" strike="noStrike" kern="1200" baseline="0" dirty="0">
                <a:solidFill>
                  <a:srgbClr val="000000"/>
                </a:solidFill>
                <a:latin typeface="Calibri" panose="020F0502020204030204" pitchFamily="34" charset="0"/>
              </a:rPr>
              <a:t>We are told that Job was “blameless and upright” – not that he was abominable and corrupt, as the Reformers describe all mankind.</a:t>
            </a:r>
          </a:p>
          <a:p>
            <a:pPr marL="285750" marR="0" indent="-285750" algn="l" rtl="0">
              <a:buSzPts val="1400"/>
              <a:buFont typeface="Arial" panose="020B0604020202020204" pitchFamily="34" charset="0"/>
              <a:buChar char="•"/>
            </a:pPr>
            <a:r>
              <a:rPr lang="en-US" sz="1800" b="0" i="0" u="none" strike="noStrike" kern="1200" baseline="0" dirty="0">
                <a:solidFill>
                  <a:srgbClr val="000000"/>
                </a:solidFill>
                <a:latin typeface="Calibri" panose="020F0502020204030204" pitchFamily="34" charset="0"/>
              </a:rPr>
              <a:t>Was that just in the eyes of other humans?  But not in the eyes of God?</a:t>
            </a:r>
          </a:p>
          <a:p>
            <a:pPr marL="285750" marR="0" indent="-285750" algn="l" rtl="0">
              <a:buSzPts val="1400"/>
              <a:buFont typeface="Arial" panose="020B0604020202020204" pitchFamily="34" charset="0"/>
              <a:buChar char="•"/>
            </a:pPr>
            <a:r>
              <a:rPr lang="en-US" sz="1800" b="0" i="0" u="none" strike="noStrike" kern="1200" baseline="0" dirty="0">
                <a:solidFill>
                  <a:srgbClr val="000000"/>
                </a:solidFill>
                <a:latin typeface="Calibri" panose="020F0502020204030204" pitchFamily="34" charset="0"/>
              </a:rPr>
              <a:t>Job 1:6-8 : So now it was God Himself who is calling Job “blameless and upright”.  And before Satan of all creatures!   It doesn’t sound as though God sees Job as totally depraved, abominable, and polluted.  And, Job was not even “born again”!</a:t>
            </a:r>
          </a:p>
          <a:p>
            <a:pPr marL="285750" marR="0" indent="-285750" algn="l" rtl="0">
              <a:buSzPts val="1400"/>
              <a:buFont typeface="Arial" panose="020B0604020202020204" pitchFamily="34" charset="0"/>
              <a:buChar char="•"/>
            </a:pPr>
            <a:r>
              <a:rPr lang="en-US" sz="1800" b="0" i="0" u="none" strike="noStrike" kern="1200" baseline="0" dirty="0">
                <a:solidFill>
                  <a:srgbClr val="000000"/>
                </a:solidFill>
                <a:latin typeface="Calibri" panose="020F0502020204030204" pitchFamily="34" charset="0"/>
              </a:rPr>
              <a:t>What was Satan’s response…?   He doesn’t deny that Job is upright and blameless.  Rather he merely accuses Job of serving God for selfish gain.</a:t>
            </a:r>
          </a:p>
          <a:p>
            <a:pPr marL="0" marR="0" indent="0" algn="l" rtl="0">
              <a:buSzPts val="1400"/>
              <a:buFont typeface="Arial" panose="020B0604020202020204" pitchFamily="34" charset="0"/>
              <a:buNone/>
            </a:pPr>
            <a:endParaRPr lang="en-US" sz="1800" b="0" i="0" u="none" strike="noStrike" kern="1200" baseline="0" dirty="0">
              <a:solidFill>
                <a:srgbClr val="000000"/>
              </a:solidFill>
              <a:latin typeface="Calibri" panose="020F0502020204030204" pitchFamily="34" charset="0"/>
            </a:endParaRPr>
          </a:p>
          <a:p>
            <a:pPr marL="0" marR="0" indent="0" algn="l" rtl="0">
              <a:buSzPts val="1400"/>
              <a:buFont typeface="Arial" panose="020B0604020202020204" pitchFamily="34" charset="0"/>
              <a:buNone/>
            </a:pPr>
            <a:r>
              <a:rPr lang="en-US" sz="1800" b="0" i="0" u="none" strike="noStrike" kern="1200" baseline="0" dirty="0">
                <a:solidFill>
                  <a:srgbClr val="000000"/>
                </a:solidFill>
                <a:latin typeface="Calibri" panose="020F0502020204030204" pitchFamily="34" charset="0"/>
              </a:rPr>
              <a:t>So Job truly was blameless and upright… Those are God’s own words.  Of course, no fallen human is completely blameless when measured against a standard of absolute perfection.  However, Job was blameless in a REAL way, not in a pretended way.  God does not measure us against His own perfection.  He measures us against what He knows we are capable of.</a:t>
            </a:r>
          </a:p>
          <a:p>
            <a:pPr marL="0" marR="0" indent="0" algn="l" rtl="0">
              <a:buSzPts val="1400"/>
              <a:buFont typeface="Arial" panose="020B0604020202020204" pitchFamily="34" charset="0"/>
              <a:buNone/>
            </a:pPr>
            <a:endParaRPr lang="en-US" sz="1800" b="0" i="0" u="none" strike="noStrike" kern="1200" baseline="0" dirty="0">
              <a:solidFill>
                <a:srgbClr val="000000"/>
              </a:solidFill>
              <a:latin typeface="Calibri" panose="020F0502020204030204" pitchFamily="34" charset="0"/>
            </a:endParaRPr>
          </a:p>
          <a:p>
            <a:pPr marL="0" marR="0" indent="0" algn="l" rtl="0">
              <a:buSzPts val="1400"/>
              <a:buFont typeface="Arial" panose="020B0604020202020204" pitchFamily="34" charset="0"/>
              <a:buNone/>
            </a:pPr>
            <a:endParaRPr lang="en-US" sz="1800" b="0" i="0" u="none" strike="noStrike" kern="1200" baseline="0" dirty="0">
              <a:solidFill>
                <a:srgbClr val="000000"/>
              </a:solidFill>
              <a:latin typeface="Calibri" panose="020F0502020204030204" pitchFamily="34" charset="0"/>
            </a:endParaRPr>
          </a:p>
          <a:p>
            <a:pPr marL="285750" marR="0" indent="-285750" algn="l" rtl="0">
              <a:buSzPts val="1400"/>
              <a:buFont typeface="Arial" panose="020B0604020202020204" pitchFamily="34" charset="0"/>
              <a:buChar char="•"/>
            </a:pPr>
            <a:endParaRPr lang="en-US" sz="1800" b="0" i="0" u="none" strike="noStrike" kern="1200" baseline="0" dirty="0">
              <a:solidFill>
                <a:srgbClr val="000000"/>
              </a:solidFill>
              <a:latin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1062364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dirty="0"/>
              <a:t>So could it be that human nature is different that what most of Christendom has been taught?</a:t>
            </a:r>
          </a:p>
          <a:p>
            <a:endParaRPr lang="en-US" dirty="0"/>
          </a:p>
          <a:p>
            <a:r>
              <a:rPr lang="en-US" dirty="0"/>
              <a:t>It wasn’t until the 5</a:t>
            </a:r>
            <a:r>
              <a:rPr lang="en-US" baseline="30000" dirty="0"/>
              <a:t>th</a:t>
            </a:r>
            <a:r>
              <a:rPr lang="en-US" dirty="0"/>
              <a:t> century that someone (other than the Gnostics) taught that we are totally depraved.  That man was Augustine.  Sadly, the major Reformers embraced the teachings of Augustine as to the condition of man.  </a:t>
            </a:r>
          </a:p>
          <a:p>
            <a:endParaRPr lang="en-US" dirty="0"/>
          </a:p>
          <a:p>
            <a:r>
              <a:rPr lang="en-US" dirty="0"/>
              <a:t>However, the Anabaptists, Brethren, the Restoration Movement, and many Christians through the centuries refused to embrace this unscriptural doctrine.</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333368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True Nature of Mankind…</a:t>
            </a:r>
          </a:p>
          <a:p>
            <a:endParaRPr lang="en-US" dirty="0"/>
          </a:p>
          <a:p>
            <a:pPr marL="171450" indent="-171450">
              <a:buFont typeface="Arial" panose="020B0604020202020204" pitchFamily="34" charset="0"/>
              <a:buChar char="•"/>
            </a:pPr>
            <a:r>
              <a:rPr lang="en-US" dirty="0"/>
              <a:t>Most Christians today have not been taught this historic Christian view of man.  Most of us have been taught that we have a two-fold nature: Body and Soul.  And, we’re taught that both body and soul are depraved, incapable of doing good.  We’re also told that our spirit is the same thing as our soul.</a:t>
            </a:r>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3494377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US" dirty="0"/>
          </a:p>
          <a:p>
            <a:r>
              <a:rPr lang="en-US" dirty="0"/>
              <a:t>Irenaeus continues…</a:t>
            </a:r>
          </a:p>
          <a:p>
            <a:endParaRPr lang="en-US" dirty="0"/>
          </a:p>
          <a:p>
            <a:r>
              <a:rPr lang="en-US" dirty="0"/>
              <a:t>“It is for this reason that the apostle (i.e. Paul, explaining himself) makes it clear that the saved man is a complete man as well as a spiritual man.  For thin the first Epistle to the Thessalonians, he says, “Now the God of peace sanctify you completely. And may your spirit, soul, and body be preserved whole without defect to the coming of the Lord Jesus Christ.”  Now, what was his object in praying that these three – the soul, body, and spirit – might be preserved to the coming of the Lord, unless he was aware of the reintegration and union of the three? He shows they will be heirs of one and the same salvation.  For this reason he also declares that those persons are complete who present unto the Lord these three parts without offense.  </a:t>
            </a:r>
          </a:p>
          <a:p>
            <a:endParaRPr lang="en-US" dirty="0"/>
          </a:p>
          <a:p>
            <a:r>
              <a:rPr lang="en-US" dirty="0"/>
              <a:t>Among the other truths proclaimed by the apostles, there is also this one, “That the flesh and blood cannot inherit the kingdom of God.” [1 Cor. 15:50]  This is the passage which is quoted by all of the [Gnostic] heretics in support of their folly, with an attempt to pester us.  They use this to claim that the handiwork of God [i.e. the physical body] is not saved.  They do not take this fact into consideration that, as I have said, there are three things out of which the complete man is composed: Flesh, soul, and spirit. One of these does indeed preserve and fashion the man – the spirit.  It is united and formed to another – the flesh. Then there is that which is between these two – the soul.  The soul is sometimes indeed raised up by it, when it follows the spirit. But sometimes the soul sympathizes with the flesh and falls into carnal lusts.</a:t>
            </a:r>
          </a:p>
          <a:p>
            <a:endParaRPr lang="en-US" dirty="0"/>
          </a:p>
          <a:p>
            <a:endParaRPr lang="en-US" dirty="0"/>
          </a:p>
          <a:p>
            <a:r>
              <a:rPr lang="en-US" dirty="0"/>
              <a:t>ORIGEN – writing a commentary on Romans…</a:t>
            </a:r>
          </a:p>
          <a:p>
            <a:r>
              <a:rPr lang="en-US" dirty="0"/>
              <a:t>We frequently find in the Scriptures, and we have often discussed this topic, that man may be said to be spirit, body, and soul.  And when it is said, “The flesh desires contrary to the spirit, and the spirit desires contrary to the flesh,” the soul is undoubtedly placed in the middle. Either it gives assent to the desires of the spirit or it is inclined towards the lusts of the flesh.  If it joins itself to the flesh, it becomes one body with it in its lusts and sinful desires.  But if it should associate itself with the spirit, it shall be one spirit with it.</a:t>
            </a:r>
          </a:p>
          <a:p>
            <a:endParaRPr lang="en-US" dirty="0"/>
          </a:p>
          <a:p>
            <a:r>
              <a:rPr lang="en-US" dirty="0"/>
              <a:t>TERTULLIAN</a:t>
            </a:r>
          </a:p>
          <a:p>
            <a:r>
              <a:rPr lang="en-US" dirty="0"/>
              <a:t>We read that “the flesh is weak”, and we thereby soothe our consciences at times.  Yet, we also read that “the spirit is strong”.  For both expressions occur in the same sentence.  Flesh is an earthly material.  Spirit is a heavenly one.  Why then are we so prone to make excuses for ourselves?  Why do we offer our weak part as our defense?  Should we not rather look at our strong part?  Why shouldn’t it be the earthly that yields to the heavenly?  Since the spirit is stronger than the flesh, being of nobler origin, it is our own fault if we follow the weaker of the two.”</a:t>
            </a:r>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3637767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0" indent="0">
              <a:buFont typeface="Arial" pitchFamily="34" charset="0"/>
              <a:buNone/>
            </a:pPr>
            <a:r>
              <a:rPr lang="en-US" sz="1400" baseline="0" dirty="0"/>
              <a:t>What do the scriptures say?</a:t>
            </a:r>
          </a:p>
          <a:p>
            <a:pPr marL="0" lvl="0" indent="0">
              <a:buFont typeface="Arial" pitchFamily="34" charset="0"/>
              <a:buNone/>
            </a:pPr>
            <a:endParaRPr lang="en-US" sz="1400" baseline="0" dirty="0"/>
          </a:p>
          <a:p>
            <a:pPr marL="0" lvl="0" indent="0">
              <a:buFont typeface="Arial" pitchFamily="34" charset="0"/>
              <a:buNone/>
            </a:pPr>
            <a:r>
              <a:rPr lang="en-US" sz="1400" baseline="0" dirty="0"/>
              <a:t>If you go to your New Testament and read all of the passages about the Flesh, Soul, and Spirit, you probably would not come to the same conclusion as did the early Christians.  Why is this?</a:t>
            </a:r>
          </a:p>
          <a:p>
            <a:pPr marL="0" lvl="0" indent="0">
              <a:buFont typeface="Arial" pitchFamily="34" charset="0"/>
              <a:buNone/>
            </a:pPr>
            <a:endParaRPr lang="en-US" sz="1400" baseline="0" dirty="0"/>
          </a:p>
          <a:p>
            <a:pPr marL="0" lvl="0" indent="0">
              <a:buFont typeface="Arial" pitchFamily="34" charset="0"/>
              <a:buNone/>
            </a:pPr>
            <a:r>
              <a:rPr lang="en-US" sz="1400" baseline="0" dirty="0"/>
              <a:t>One reason is that of translation…</a:t>
            </a:r>
          </a:p>
          <a:p>
            <a:pPr marL="0" lvl="0" indent="0">
              <a:buFont typeface="Arial" pitchFamily="34" charset="0"/>
              <a:buNone/>
            </a:pPr>
            <a:endParaRPr lang="en-US" sz="1400" baseline="0" dirty="0"/>
          </a:p>
          <a:p>
            <a:pPr marL="0" lvl="0" indent="0">
              <a:buFont typeface="Arial" pitchFamily="34" charset="0"/>
              <a:buNone/>
            </a:pPr>
            <a:endParaRPr lang="en-US" sz="1400" baseline="0" dirty="0"/>
          </a:p>
          <a:p>
            <a:pPr marL="0" lvl="0" indent="0">
              <a:buFont typeface="Arial" pitchFamily="34" charset="0"/>
              <a:buNone/>
            </a:pPr>
            <a:endParaRPr lang="en-US" sz="1400" baseline="0"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2900050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a:p>
            <a:r>
              <a:rPr lang="en-US" dirty="0" err="1"/>
              <a:t>Galations</a:t>
            </a:r>
            <a:r>
              <a:rPr lang="en-US" dirty="0"/>
              <a:t> 5:16-23</a:t>
            </a:r>
          </a:p>
          <a:p>
            <a:endParaRPr lang="en-US" dirty="0"/>
          </a:p>
          <a:p>
            <a:r>
              <a:rPr lang="en-US" dirty="0"/>
              <a:t>You and I have been reading that passage with a capital “S” on spirit.  So, we have thought that Paul was saying that there is a battle between our flesh and the Holy Spirit.  </a:t>
            </a:r>
          </a:p>
          <a:p>
            <a:endParaRPr lang="en-US" dirty="0"/>
          </a:p>
          <a:p>
            <a:r>
              <a:rPr lang="en-US" dirty="0"/>
              <a:t>That’s not an absurd rendering, but it’s not how the early Christians were understanding Paul.  They were perceiving him to say that our human spirit and our human flesh are in conflict with each other.  The spirit wants to do what is right, and the flesh wants to do things its own way.  Even after we are born again, we still have this conflict.  And our flesh frequently wins out.</a:t>
            </a:r>
          </a:p>
          <a:p>
            <a:endParaRPr lang="en-US" dirty="0"/>
          </a:p>
          <a:p>
            <a:r>
              <a:rPr lang="en-US" dirty="0"/>
              <a:t>This passage clearly lays out the early Christian understanding of the ware between our God-given human spirit and our fallen flesh.  Of course, it is only clear when the word “spirit” is not capitalized.</a:t>
            </a:r>
          </a:p>
          <a:p>
            <a:endParaRPr lang="en-US" dirty="0"/>
          </a:p>
          <a:p>
            <a:r>
              <a:rPr lang="en-US" dirty="0"/>
              <a:t>See Hebrews 4:12</a:t>
            </a:r>
          </a:p>
          <a:p>
            <a:endParaRPr lang="en-US" dirty="0"/>
          </a:p>
          <a:p>
            <a:pPr marL="0" lvl="0" indent="0">
              <a:buFont typeface="Arial" pitchFamily="34" charset="0"/>
              <a:buNone/>
            </a:pPr>
            <a:r>
              <a:rPr lang="en-US" sz="1200" baseline="0" dirty="0"/>
              <a:t>Example Exercise:  </a:t>
            </a:r>
          </a:p>
          <a:p>
            <a:pPr marL="0" lvl="0" indent="0">
              <a:buFont typeface="Arial" pitchFamily="34" charset="0"/>
              <a:buNone/>
            </a:pPr>
            <a:endParaRPr lang="en-US" sz="1200" baseline="0" dirty="0"/>
          </a:p>
          <a:p>
            <a:pPr marL="0" lvl="0" indent="0">
              <a:buFont typeface="Arial" pitchFamily="34" charset="0"/>
              <a:buNone/>
            </a:pPr>
            <a:r>
              <a:rPr lang="en-US" sz="1200" baseline="0" dirty="0"/>
              <a:t>Romans Chapter 8 </a:t>
            </a:r>
          </a:p>
          <a:p>
            <a:pPr marL="0" lvl="0" indent="0">
              <a:buFont typeface="Arial" pitchFamily="34" charset="0"/>
              <a:buNone/>
            </a:pPr>
            <a:r>
              <a:rPr lang="en-US" sz="1200" baseline="0" dirty="0"/>
              <a:t>How many times is the word “spirit” used in this chapter...?   In each case, what is the context?  What is the effect of capitalization of the work Spirit?   Is this a correct translation?</a:t>
            </a:r>
          </a:p>
          <a:p>
            <a:pPr marL="0" lvl="0" indent="0">
              <a:buFont typeface="Arial" pitchFamily="34" charset="0"/>
              <a:buNone/>
            </a:pPr>
            <a:r>
              <a:rPr lang="en-US" sz="1200" baseline="0" dirty="0"/>
              <a:t>What did the original Greek writing look like?   Did it convey a distinction between the Holy Spirit and the human spirit?</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569712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endParaRPr lang="en-US" dirty="0"/>
          </a:p>
          <a:p>
            <a:r>
              <a:rPr lang="en-US" dirty="0"/>
              <a:t>So, if we are led by the flesh, if our soul has aligned itself with our flesh, then the evidence will be seen in the type of fruit we produce.  But, what if our soul has aligned itself with our spirit?  What kind of fruit will we see?</a:t>
            </a:r>
          </a:p>
          <a:p>
            <a:endParaRPr lang="en-US" dirty="0"/>
          </a:p>
          <a:p>
            <a:r>
              <a:rPr lang="en-US" dirty="0"/>
              <a:t>Now, do you see what a difference in meaning there is when we use a small “s” instead of a capital “S”?  </a:t>
            </a:r>
          </a:p>
          <a:p>
            <a:endParaRPr lang="en-US" dirty="0"/>
          </a:p>
          <a:p>
            <a:r>
              <a:rPr lang="en-US" dirty="0"/>
              <a:t>How do we know that Paul is NOT talking about the fruit of the Holy Spirit?   Actually, we don’t know… For any given verse, there is usually no way to know if the Bible writer is talking about our human spirit or the Holy Spirit – unless he specifically uses the term, Holy Spirit.   For practically any given verse, you will find that some early Christian writers interpret the word “spirit” as being the Holy Spirit and some interpret it to be our human spirit.</a:t>
            </a:r>
          </a:p>
          <a:p>
            <a:endParaRPr lang="en-US" dirty="0"/>
          </a:p>
          <a:p>
            <a:r>
              <a:rPr lang="en-US" dirty="0"/>
              <a:t>However, none of the early Christian writers interpreted ALL of the New Testament passages about the “spirit” as applying to the Holy Spirit.  They all understood there was a battle between our flesh and our spirit.  That basic teaching doesn’t turn on just one verse of the New Testament.  It appears throughout the whole New Testament.</a:t>
            </a:r>
          </a:p>
          <a:p>
            <a:endParaRPr lang="en-US" dirty="0"/>
          </a:p>
          <a:p>
            <a:r>
              <a:rPr lang="en-US" dirty="0"/>
              <a:t>My complaint is that our modern Bible translators have completely eliminated this doctrine by ALWAYS capitalizing “spirit” unless there is no possibility that the passage is talking about the Holy Spirit.</a:t>
            </a:r>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9</a:t>
            </a:fld>
            <a:endParaRPr lang="en-US" dirty="0"/>
          </a:p>
        </p:txBody>
      </p:sp>
    </p:spTree>
    <p:extLst>
      <p:ext uri="{BB962C8B-B14F-4D97-AF65-F5344CB8AC3E}">
        <p14:creationId xmlns:p14="http://schemas.microsoft.com/office/powerpoint/2010/main" val="2572690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920D-9474-714B-BAEB-1B6E20AC0627}"/>
              </a:ext>
            </a:extLst>
          </p:cNvPr>
          <p:cNvSpPr txBox="1">
            <a:spLocks/>
          </p:cNvSpPr>
          <p:nvPr/>
        </p:nvSpPr>
        <p:spPr bwMode="auto">
          <a:xfrm>
            <a:off x="457200" y="1524000"/>
            <a:ext cx="8229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55000" lnSpcReduction="2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6700" dirty="0"/>
              <a:t>Practices of the Early Church</a:t>
            </a:r>
            <a:br>
              <a:rPr lang="en-US" dirty="0"/>
            </a:br>
            <a:endParaRPr lang="en-US" dirty="0"/>
          </a:p>
          <a:p>
            <a:r>
              <a:rPr lang="en-US" sz="3300" dirty="0">
                <a:solidFill>
                  <a:schemeClr val="accent1">
                    <a:lumMod val="50000"/>
                  </a:schemeClr>
                </a:solidFill>
              </a:rPr>
              <a:t>What the first Christians understood about the difference between the </a:t>
            </a:r>
            <a:r>
              <a:rPr lang="en-US" sz="3300" u="sng" dirty="0">
                <a:solidFill>
                  <a:schemeClr val="accent1">
                    <a:lumMod val="50000"/>
                  </a:schemeClr>
                </a:solidFill>
              </a:rPr>
              <a:t>spirit</a:t>
            </a:r>
            <a:r>
              <a:rPr lang="en-US" sz="3300" dirty="0">
                <a:solidFill>
                  <a:schemeClr val="accent1">
                    <a:lumMod val="50000"/>
                  </a:schemeClr>
                </a:solidFill>
              </a:rPr>
              <a:t> and the </a:t>
            </a:r>
            <a:r>
              <a:rPr lang="en-US" sz="3300" u="sng" dirty="0">
                <a:solidFill>
                  <a:schemeClr val="accent1">
                    <a:lumMod val="50000"/>
                  </a:schemeClr>
                </a:solidFill>
              </a:rPr>
              <a:t>soul</a:t>
            </a:r>
            <a:r>
              <a:rPr lang="en-US" sz="3300" dirty="0">
                <a:solidFill>
                  <a:schemeClr val="accent1">
                    <a:lumMod val="50000"/>
                  </a:schemeClr>
                </a:solidFill>
              </a:rPr>
              <a:t> and the </a:t>
            </a:r>
            <a:r>
              <a:rPr lang="en-US" sz="3300" u="sng" dirty="0">
                <a:solidFill>
                  <a:schemeClr val="accent1">
                    <a:lumMod val="50000"/>
                  </a:schemeClr>
                </a:solidFill>
              </a:rPr>
              <a:t>flesh</a:t>
            </a:r>
            <a:r>
              <a:rPr lang="en-US" sz="3300" dirty="0">
                <a:solidFill>
                  <a:schemeClr val="accent1">
                    <a:lumMod val="50000"/>
                  </a:schemeClr>
                </a:solidFill>
              </a:rPr>
              <a:t>…</a:t>
            </a:r>
          </a:p>
          <a:p>
            <a:endParaRPr lang="en-US" sz="3300" dirty="0">
              <a:solidFill>
                <a:schemeClr val="accent1">
                  <a:lumMod val="50000"/>
                </a:schemeClr>
              </a:solidFill>
            </a:endParaRPr>
          </a:p>
          <a:p>
            <a:endParaRPr lang="en-US" sz="3300" dirty="0">
              <a:solidFill>
                <a:schemeClr val="accent1">
                  <a:lumMod val="50000"/>
                </a:schemeClr>
              </a:solidFill>
            </a:endParaRPr>
          </a:p>
          <a:p>
            <a:endParaRPr lang="en-US" sz="3300" dirty="0">
              <a:solidFill>
                <a:schemeClr val="accent1">
                  <a:lumMod val="50000"/>
                </a:schemeClr>
              </a:solidFill>
            </a:endParaRPr>
          </a:p>
          <a:p>
            <a:endParaRPr lang="en-US" sz="2400" dirty="0">
              <a:solidFill>
                <a:schemeClr val="tx2">
                  <a:lumMod val="60000"/>
                  <a:lumOff val="40000"/>
                </a:schemeClr>
              </a:solidFill>
            </a:endParaRPr>
          </a:p>
          <a:p>
            <a:r>
              <a:rPr lang="en-US" dirty="0">
                <a:solidFill>
                  <a:schemeClr val="tx2">
                    <a:lumMod val="60000"/>
                    <a:lumOff val="40000"/>
                  </a:schemeClr>
                </a:solidFill>
              </a:rPr>
              <a:t>“For the word of God is living and powerful, and sharper than any two-edged sword, piercing even to the division of </a:t>
            </a:r>
            <a:r>
              <a:rPr lang="en-US" u="sng" dirty="0">
                <a:solidFill>
                  <a:schemeClr val="tx2">
                    <a:lumMod val="60000"/>
                    <a:lumOff val="40000"/>
                  </a:schemeClr>
                </a:solidFill>
              </a:rPr>
              <a:t>soul</a:t>
            </a:r>
            <a:r>
              <a:rPr lang="en-US" dirty="0">
                <a:solidFill>
                  <a:schemeClr val="tx2">
                    <a:lumMod val="60000"/>
                    <a:lumOff val="40000"/>
                  </a:schemeClr>
                </a:solidFill>
              </a:rPr>
              <a:t> and </a:t>
            </a:r>
            <a:r>
              <a:rPr lang="en-US" u="sng" dirty="0">
                <a:solidFill>
                  <a:schemeClr val="tx2">
                    <a:lumMod val="60000"/>
                    <a:lumOff val="40000"/>
                  </a:schemeClr>
                </a:solidFill>
              </a:rPr>
              <a:t>spirit</a:t>
            </a:r>
            <a:r>
              <a:rPr lang="en-US" dirty="0">
                <a:solidFill>
                  <a:schemeClr val="tx2">
                    <a:lumMod val="60000"/>
                    <a:lumOff val="40000"/>
                  </a:schemeClr>
                </a:solidFill>
              </a:rPr>
              <a:t>, and of </a:t>
            </a:r>
            <a:r>
              <a:rPr lang="en-US" u="sng" dirty="0">
                <a:solidFill>
                  <a:schemeClr val="tx2">
                    <a:lumMod val="60000"/>
                    <a:lumOff val="40000"/>
                  </a:schemeClr>
                </a:solidFill>
              </a:rPr>
              <a:t>joints and marrow</a:t>
            </a:r>
            <a:r>
              <a:rPr lang="en-US" dirty="0">
                <a:solidFill>
                  <a:schemeClr val="tx2">
                    <a:lumMod val="60000"/>
                    <a:lumOff val="40000"/>
                  </a:schemeClr>
                </a:solidFill>
              </a:rPr>
              <a:t>, and is a discerner of the thoughts and intents of the heart.”   Hebrews 4:12</a:t>
            </a: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What do the Scriptures Say?</a:t>
            </a:r>
            <a:br>
              <a:rPr lang="en-US" dirty="0"/>
            </a:br>
            <a:r>
              <a:rPr lang="en-US" sz="2400" dirty="0">
                <a:solidFill>
                  <a:schemeClr val="tx2">
                    <a:lumMod val="60000"/>
                    <a:lumOff val="40000"/>
                  </a:schemeClr>
                </a:solidFill>
              </a:rPr>
              <a:t>Summarizing…</a:t>
            </a:r>
          </a:p>
        </p:txBody>
      </p:sp>
      <p:sp>
        <p:nvSpPr>
          <p:cNvPr id="6" name="TextBox 5"/>
          <p:cNvSpPr txBox="1"/>
          <p:nvPr/>
        </p:nvSpPr>
        <p:spPr>
          <a:xfrm>
            <a:off x="394297" y="1219200"/>
            <a:ext cx="8001000" cy="2246769"/>
          </a:xfrm>
          <a:prstGeom prst="rect">
            <a:avLst/>
          </a:prstGeom>
          <a:noFill/>
        </p:spPr>
        <p:txBody>
          <a:bodyPr wrap="square" rtlCol="0">
            <a:spAutoFit/>
          </a:bodyPr>
          <a:lstStyle/>
          <a:p>
            <a:r>
              <a:rPr lang="en-US" sz="2000" dirty="0"/>
              <a:t>How do we know that Paul is NOT talking about the fruit of the </a:t>
            </a:r>
            <a:r>
              <a:rPr lang="en-US" sz="2000" b="1" dirty="0"/>
              <a:t>Holy Spirit</a:t>
            </a:r>
            <a:r>
              <a:rPr lang="en-US" sz="2000" dirty="0"/>
              <a:t>?   Actually, we don’t know… For any given verse, there is usually no way to know if the Bible writer is talking about our </a:t>
            </a:r>
            <a:r>
              <a:rPr lang="en-US" sz="2000" b="1" dirty="0"/>
              <a:t>human spirit </a:t>
            </a:r>
            <a:r>
              <a:rPr lang="en-US" sz="2000" dirty="0"/>
              <a:t>or the </a:t>
            </a:r>
            <a:r>
              <a:rPr lang="en-US" sz="2000" b="1" dirty="0"/>
              <a:t>Holy Spirit </a:t>
            </a:r>
            <a:r>
              <a:rPr lang="en-US" sz="2000" dirty="0"/>
              <a:t>– unless he specifically uses the term, Holy Spirit.   </a:t>
            </a:r>
            <a:r>
              <a:rPr lang="en-US" sz="2000" i="1" dirty="0"/>
              <a:t>For practically any given verse, you will find that some early Christian writers interpret the word “spirit” as being the Holy Spirit and some interpret it to be our human spirit.</a:t>
            </a:r>
          </a:p>
        </p:txBody>
      </p:sp>
      <p:sp>
        <p:nvSpPr>
          <p:cNvPr id="4" name="TextBox 3">
            <a:extLst>
              <a:ext uri="{FF2B5EF4-FFF2-40B4-BE49-F238E27FC236}">
                <a16:creationId xmlns:a16="http://schemas.microsoft.com/office/drawing/2014/main" id="{0AB53BBC-3332-43BC-87F5-94438DECB737}"/>
              </a:ext>
            </a:extLst>
          </p:cNvPr>
          <p:cNvSpPr txBox="1"/>
          <p:nvPr/>
        </p:nvSpPr>
        <p:spPr>
          <a:xfrm>
            <a:off x="345202" y="3522383"/>
            <a:ext cx="8001000" cy="1631216"/>
          </a:xfrm>
          <a:prstGeom prst="rect">
            <a:avLst/>
          </a:prstGeom>
          <a:noFill/>
        </p:spPr>
        <p:txBody>
          <a:bodyPr wrap="square" rtlCol="0">
            <a:spAutoFit/>
          </a:bodyPr>
          <a:lstStyle/>
          <a:p>
            <a:r>
              <a:rPr lang="en-US" sz="2000" dirty="0">
                <a:highlight>
                  <a:srgbClr val="C0C0C0"/>
                </a:highlight>
              </a:rPr>
              <a:t>However, </a:t>
            </a:r>
            <a:r>
              <a:rPr lang="en-US" sz="2000" u="sng" dirty="0">
                <a:highlight>
                  <a:srgbClr val="C0C0C0"/>
                </a:highlight>
              </a:rPr>
              <a:t>none of the early Christian writers interpreted ALL </a:t>
            </a:r>
            <a:r>
              <a:rPr lang="en-US" sz="2000" dirty="0">
                <a:highlight>
                  <a:srgbClr val="C0C0C0"/>
                </a:highlight>
              </a:rPr>
              <a:t>of the New Testament passages about the “spirit” as applying only to the Holy Spirit.  </a:t>
            </a:r>
            <a:r>
              <a:rPr lang="en-US" sz="2000" u="sng" dirty="0">
                <a:highlight>
                  <a:srgbClr val="C0C0C0"/>
                </a:highlight>
              </a:rPr>
              <a:t>Later Christian writers and Bible translators </a:t>
            </a:r>
            <a:r>
              <a:rPr lang="en-US" sz="2000" dirty="0">
                <a:highlight>
                  <a:srgbClr val="C0C0C0"/>
                </a:highlight>
              </a:rPr>
              <a:t>completely diminished the doctrine of the battle between our flesh and our spirit by always capitalizing the word “spirit”</a:t>
            </a:r>
            <a:r>
              <a:rPr lang="en-US" sz="2000" i="1" dirty="0">
                <a:highlight>
                  <a:srgbClr val="C0C0C0"/>
                </a:highlight>
              </a:rPr>
              <a:t>.</a:t>
            </a:r>
          </a:p>
        </p:txBody>
      </p:sp>
      <p:sp>
        <p:nvSpPr>
          <p:cNvPr id="9" name="TextBox 8">
            <a:extLst>
              <a:ext uri="{FF2B5EF4-FFF2-40B4-BE49-F238E27FC236}">
                <a16:creationId xmlns:a16="http://schemas.microsoft.com/office/drawing/2014/main" id="{A09494EB-8E58-4159-B9AC-1212B5D3DEB4}"/>
              </a:ext>
            </a:extLst>
          </p:cNvPr>
          <p:cNvSpPr txBox="1"/>
          <p:nvPr/>
        </p:nvSpPr>
        <p:spPr>
          <a:xfrm>
            <a:off x="345202" y="5257800"/>
            <a:ext cx="8001000" cy="1323439"/>
          </a:xfrm>
          <a:prstGeom prst="rect">
            <a:avLst/>
          </a:prstGeom>
          <a:noFill/>
        </p:spPr>
        <p:txBody>
          <a:bodyPr wrap="square" rtlCol="0">
            <a:spAutoFit/>
          </a:bodyPr>
          <a:lstStyle/>
          <a:p>
            <a:r>
              <a:rPr lang="en-US" sz="2000" b="1" dirty="0"/>
              <a:t>The doctrine of the flesh, soul, and spirit (i.e. the nature of mankind) doesn’t turn on this verse or that verse.  It turns on the whole corpus of the Scripture – God’s revelation – regardless of how we might interpret or translate any given verse.</a:t>
            </a:r>
          </a:p>
        </p:txBody>
      </p:sp>
    </p:spTree>
    <p:extLst>
      <p:ext uri="{BB962C8B-B14F-4D97-AF65-F5344CB8AC3E}">
        <p14:creationId xmlns:p14="http://schemas.microsoft.com/office/powerpoint/2010/main" val="1515247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Is Mankind inherently Depraved?</a:t>
            </a:r>
            <a:br>
              <a:rPr lang="en-US" dirty="0"/>
            </a:br>
            <a:r>
              <a:rPr lang="en-US" sz="2400" dirty="0">
                <a:solidFill>
                  <a:schemeClr val="tx2">
                    <a:lumMod val="60000"/>
                    <a:lumOff val="40000"/>
                  </a:schemeClr>
                </a:solidFill>
              </a:rPr>
              <a:t>How do we know?  What difference should it make?</a:t>
            </a:r>
          </a:p>
        </p:txBody>
      </p:sp>
      <p:sp>
        <p:nvSpPr>
          <p:cNvPr id="3" name="TextBox 2"/>
          <p:cNvSpPr txBox="1"/>
          <p:nvPr/>
        </p:nvSpPr>
        <p:spPr>
          <a:xfrm>
            <a:off x="524540" y="1371600"/>
            <a:ext cx="8001000" cy="4708981"/>
          </a:xfrm>
          <a:prstGeom prst="rect">
            <a:avLst/>
          </a:prstGeom>
          <a:noFill/>
        </p:spPr>
        <p:txBody>
          <a:bodyPr wrap="square" rtlCol="0">
            <a:spAutoFit/>
          </a:bodyPr>
          <a:lstStyle/>
          <a:p>
            <a:r>
              <a:rPr lang="en-US" sz="2000" i="1" dirty="0"/>
              <a:t>Matthew Henry, Reformer, 17</a:t>
            </a:r>
            <a:r>
              <a:rPr lang="en-US" sz="2000" i="1" baseline="30000" dirty="0"/>
              <a:t>th</a:t>
            </a:r>
            <a:r>
              <a:rPr lang="en-US" sz="2000" i="1" dirty="0"/>
              <a:t> Century Bible Commentator, wrote…</a:t>
            </a:r>
          </a:p>
          <a:p>
            <a:endParaRPr lang="en-US" sz="2000" i="1" dirty="0"/>
          </a:p>
          <a:p>
            <a:r>
              <a:rPr lang="en-US" sz="2000" i="1" dirty="0"/>
              <a:t>“We have all by sin become not only obnoxious to God’s justice, but odious to his holiness; for sin is that abominable thing which the Lord hates, and cannot endure to look upon. Even all our </a:t>
            </a:r>
            <a:r>
              <a:rPr lang="en-US" sz="2000" i="1" dirty="0" err="1"/>
              <a:t>righteousnesses</a:t>
            </a:r>
            <a:r>
              <a:rPr lang="en-US" sz="2000" i="1" dirty="0"/>
              <a:t> are as filthy rags.</a:t>
            </a:r>
          </a:p>
          <a:p>
            <a:endParaRPr lang="en-US" sz="2000" dirty="0"/>
          </a:p>
          <a:p>
            <a:r>
              <a:rPr lang="en-US" sz="2000" i="1" dirty="0"/>
              <a:t>The best of our persons are so; we are all so corrupt and polluted that even those among us who pass for righteous men… are but as filthy rags, fit to be cast to the dung-hill. The best of them is as a brier.</a:t>
            </a:r>
          </a:p>
          <a:p>
            <a:endParaRPr lang="en-US" sz="2000" i="1" dirty="0"/>
          </a:p>
          <a:p>
            <a:r>
              <a:rPr lang="en-US" sz="2000" i="1" dirty="0"/>
              <a:t>The best of our performances are so. Those which pass for the sacrifices of righteousness, when they come to be enquired into, are the torn, and the lame, and the sick, and therefore are provoking to God, as nauseous as filthy rags.”</a:t>
            </a:r>
            <a:endParaRPr lang="en-US" dirty="0"/>
          </a:p>
        </p:txBody>
      </p:sp>
      <p:sp>
        <p:nvSpPr>
          <p:cNvPr id="4" name="Scroll: Horizontal 3">
            <a:extLst>
              <a:ext uri="{FF2B5EF4-FFF2-40B4-BE49-F238E27FC236}">
                <a16:creationId xmlns:a16="http://schemas.microsoft.com/office/drawing/2014/main" id="{06F4C038-9AA0-456A-8310-17771C7F38F7}"/>
              </a:ext>
            </a:extLst>
          </p:cNvPr>
          <p:cNvSpPr/>
          <p:nvPr/>
        </p:nvSpPr>
        <p:spPr>
          <a:xfrm>
            <a:off x="443023" y="796912"/>
            <a:ext cx="8307977" cy="5867400"/>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u="sng" dirty="0"/>
              <a:t>But we are all like an unclean thing. And all our </a:t>
            </a:r>
            <a:r>
              <a:rPr lang="en-US" b="1" i="1" u="sng" dirty="0" err="1"/>
              <a:t>righteousnesses</a:t>
            </a:r>
            <a:r>
              <a:rPr lang="en-US" b="1" i="1" u="sng" dirty="0"/>
              <a:t> are like filthy rags</a:t>
            </a:r>
            <a:r>
              <a:rPr lang="en-US" b="1" i="1" dirty="0"/>
              <a:t>; we all fade as a leaf, and our iniquities, like the wind, have taken us away. And there is no one who calls on Your name, who stirs himself up to take hold of You; For You have hidden Your face from us, and have consumed us because of our iniquities.”  Isaiah 64:6-7</a:t>
            </a:r>
          </a:p>
          <a:p>
            <a:r>
              <a:rPr lang="en-US" b="1" i="1" dirty="0"/>
              <a:t> </a:t>
            </a:r>
          </a:p>
          <a:p>
            <a:r>
              <a:rPr lang="en-US" b="1" i="1" dirty="0"/>
              <a:t>“For the wrath of God is revealed from heaven against all ungodliness and unrighteousness of </a:t>
            </a:r>
            <a:r>
              <a:rPr lang="en-US" b="1" i="1" u="sng" dirty="0"/>
              <a:t>men, who suppress the truth in unrighteousness</a:t>
            </a:r>
            <a:r>
              <a:rPr lang="en-US" b="1" i="1" dirty="0"/>
              <a:t>...”  Romans 1:18</a:t>
            </a:r>
          </a:p>
          <a:p>
            <a:endParaRPr lang="en-US" b="1" i="1" dirty="0"/>
          </a:p>
          <a:p>
            <a:r>
              <a:rPr lang="en-US" b="1" i="1" dirty="0"/>
              <a:t>“But now the righteousness of God … is revealed … For there is no difference; for </a:t>
            </a:r>
            <a:r>
              <a:rPr lang="en-US" b="1" i="1" u="sng" dirty="0"/>
              <a:t>all have sinned and fall short of the glory of God</a:t>
            </a:r>
            <a:r>
              <a:rPr lang="en-US" b="1" i="1" dirty="0"/>
              <a:t>…  Romans 3:21-23</a:t>
            </a:r>
          </a:p>
        </p:txBody>
      </p:sp>
    </p:spTree>
    <p:extLst>
      <p:ext uri="{BB962C8B-B14F-4D97-AF65-F5344CB8AC3E}">
        <p14:creationId xmlns:p14="http://schemas.microsoft.com/office/powerpoint/2010/main" val="352864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143000"/>
          </a:xfrm>
        </p:spPr>
        <p:txBody>
          <a:bodyPr>
            <a:normAutofit/>
          </a:bodyPr>
          <a:lstStyle/>
          <a:p>
            <a:pPr algn="l"/>
            <a:r>
              <a:rPr lang="en-US" sz="3100" dirty="0"/>
              <a:t>Problems with the Depraved View of Mankind</a:t>
            </a:r>
            <a:br>
              <a:rPr lang="en-US" dirty="0"/>
            </a:br>
            <a:r>
              <a:rPr lang="en-US" sz="2400" dirty="0">
                <a:solidFill>
                  <a:schemeClr val="tx2">
                    <a:lumMod val="60000"/>
                    <a:lumOff val="40000"/>
                  </a:schemeClr>
                </a:solidFill>
              </a:rPr>
              <a:t>Apply the rules of Correspondence and Coherence</a:t>
            </a:r>
          </a:p>
        </p:txBody>
      </p:sp>
      <p:sp>
        <p:nvSpPr>
          <p:cNvPr id="3" name="TextBox 2"/>
          <p:cNvSpPr txBox="1"/>
          <p:nvPr/>
        </p:nvSpPr>
        <p:spPr>
          <a:xfrm>
            <a:off x="533400" y="1143000"/>
            <a:ext cx="8001000" cy="5632311"/>
          </a:xfrm>
          <a:prstGeom prst="rect">
            <a:avLst/>
          </a:prstGeom>
          <a:noFill/>
        </p:spPr>
        <p:txBody>
          <a:bodyPr wrap="square" rtlCol="0">
            <a:spAutoFit/>
          </a:bodyPr>
          <a:lstStyle/>
          <a:p>
            <a:r>
              <a:rPr lang="en-US" sz="2000" dirty="0"/>
              <a:t>There is a huge problem with the Reformation View of Man…  </a:t>
            </a:r>
            <a:r>
              <a:rPr lang="en-US" sz="2000" u="sng" dirty="0"/>
              <a:t>The problem is that it contradicts both Scripture and our own human experience.</a:t>
            </a:r>
          </a:p>
          <a:p>
            <a:endParaRPr lang="en-US" sz="2000" i="1" dirty="0"/>
          </a:p>
          <a:p>
            <a:r>
              <a:rPr lang="en-US" sz="2000" dirty="0"/>
              <a:t>Contradictions from Scripture…</a:t>
            </a:r>
          </a:p>
          <a:p>
            <a:endParaRPr lang="en-US" sz="2000" i="1" dirty="0"/>
          </a:p>
          <a:p>
            <a:r>
              <a:rPr lang="en-US" sz="2000" i="1" dirty="0"/>
              <a:t>“There was a man in the land of </a:t>
            </a:r>
            <a:r>
              <a:rPr lang="en-US" sz="2000" i="1" dirty="0" err="1"/>
              <a:t>Uz</a:t>
            </a:r>
            <a:r>
              <a:rPr lang="en-US" sz="2000" i="1" dirty="0"/>
              <a:t>, whose name was Job; and </a:t>
            </a:r>
            <a:r>
              <a:rPr lang="en-US" sz="2000" i="1" u="sng" dirty="0"/>
              <a:t>that man was blameless and upright</a:t>
            </a:r>
            <a:r>
              <a:rPr lang="en-US" sz="2000" i="1" dirty="0"/>
              <a:t>, and one feared God and shunned evil.”   Job 1:1</a:t>
            </a:r>
          </a:p>
          <a:p>
            <a:endParaRPr lang="en-US" sz="2000" dirty="0"/>
          </a:p>
          <a:p>
            <a:r>
              <a:rPr lang="en-US" sz="2000" dirty="0"/>
              <a:t>Was this observation of Job made just from the perspective of other humans, or was it from God’s perspective…?   Were Job’s righteous deeds nothing but filthy rags?   Read further…  </a:t>
            </a:r>
            <a:r>
              <a:rPr lang="en-US" sz="2000" i="1" dirty="0"/>
              <a:t>Job 1:6-8</a:t>
            </a:r>
          </a:p>
          <a:p>
            <a:endParaRPr lang="en-US" sz="2000" dirty="0"/>
          </a:p>
          <a:p>
            <a:r>
              <a:rPr lang="en-US" sz="2000" dirty="0"/>
              <a:t>Did God merely </a:t>
            </a:r>
            <a:r>
              <a:rPr lang="en-US" sz="2000" u="sng" dirty="0"/>
              <a:t>impute</a:t>
            </a:r>
            <a:r>
              <a:rPr lang="en-US" sz="2000" dirty="0"/>
              <a:t> righteousness to Job?  </a:t>
            </a:r>
          </a:p>
          <a:p>
            <a:endParaRPr lang="en-US" sz="2000" dirty="0"/>
          </a:p>
          <a:p>
            <a:r>
              <a:rPr lang="en-US" sz="2000" dirty="0"/>
              <a:t>If so, wouldn’t Satan have made this counter-argument?  What was Satan’s response?   </a:t>
            </a:r>
            <a:r>
              <a:rPr lang="en-US" sz="2000" i="1" dirty="0"/>
              <a:t>Job 1:9-11</a:t>
            </a:r>
          </a:p>
        </p:txBody>
      </p:sp>
    </p:spTree>
    <p:extLst>
      <p:ext uri="{BB962C8B-B14F-4D97-AF65-F5344CB8AC3E}">
        <p14:creationId xmlns:p14="http://schemas.microsoft.com/office/powerpoint/2010/main" val="963933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dirty="0"/>
              <a:t>Job Was Not the Only One</a:t>
            </a:r>
            <a:br>
              <a:rPr lang="en-US" dirty="0"/>
            </a:br>
            <a:r>
              <a:rPr lang="en-US" sz="2400" dirty="0">
                <a:solidFill>
                  <a:schemeClr val="tx2">
                    <a:lumMod val="60000"/>
                    <a:lumOff val="40000"/>
                  </a:schemeClr>
                </a:solidFill>
              </a:rPr>
              <a:t>About 200 instances of “righteous” OT people</a:t>
            </a:r>
          </a:p>
        </p:txBody>
      </p:sp>
      <p:sp>
        <p:nvSpPr>
          <p:cNvPr id="3" name="TextBox 2"/>
          <p:cNvSpPr txBox="1"/>
          <p:nvPr/>
        </p:nvSpPr>
        <p:spPr>
          <a:xfrm>
            <a:off x="533400" y="1143000"/>
            <a:ext cx="8001000" cy="4708981"/>
          </a:xfrm>
          <a:prstGeom prst="rect">
            <a:avLst/>
          </a:prstGeom>
          <a:noFill/>
        </p:spPr>
        <p:txBody>
          <a:bodyPr wrap="square" rtlCol="0">
            <a:spAutoFit/>
          </a:bodyPr>
          <a:lstStyle/>
          <a:p>
            <a:r>
              <a:rPr lang="en-US" sz="2000" i="1" dirty="0"/>
              <a:t>“…when a land sins against Me by persistent unfaithfulness, I will stretch out My hand against it; I will cut off its supply of bread, send famine on it, and cut off man and beast from it. </a:t>
            </a:r>
            <a:r>
              <a:rPr lang="en-US" sz="2000" i="1" u="sng" dirty="0"/>
              <a:t>Even if </a:t>
            </a:r>
            <a:r>
              <a:rPr lang="en-US" sz="2000" i="1" dirty="0"/>
              <a:t>these three men, </a:t>
            </a:r>
            <a:r>
              <a:rPr lang="en-US" sz="2000" b="1" i="1" dirty="0"/>
              <a:t>Noah</a:t>
            </a:r>
            <a:r>
              <a:rPr lang="en-US" sz="2000" i="1" dirty="0"/>
              <a:t>, </a:t>
            </a:r>
            <a:r>
              <a:rPr lang="en-US" sz="2000" b="1" i="1" dirty="0"/>
              <a:t>Daniel</a:t>
            </a:r>
            <a:r>
              <a:rPr lang="en-US" sz="2000" i="1" dirty="0"/>
              <a:t>, and </a:t>
            </a:r>
            <a:r>
              <a:rPr lang="en-US" sz="2000" b="1" i="1" dirty="0"/>
              <a:t>Job</a:t>
            </a:r>
            <a:r>
              <a:rPr lang="en-US" sz="2000" i="1" dirty="0"/>
              <a:t>, were in it, they would deliver </a:t>
            </a:r>
            <a:r>
              <a:rPr lang="en-US" sz="2000" i="1" u="sng" dirty="0"/>
              <a:t>only</a:t>
            </a:r>
            <a:r>
              <a:rPr lang="en-US" sz="2000" i="1" dirty="0"/>
              <a:t> themselves </a:t>
            </a:r>
            <a:r>
              <a:rPr lang="en-US" sz="2000" i="1" u="sng" dirty="0"/>
              <a:t>by their righteousness</a:t>
            </a:r>
            <a:r>
              <a:rPr lang="en-US" sz="2000" i="1" dirty="0"/>
              <a:t>…”   Ezekiel 14:12-14</a:t>
            </a:r>
          </a:p>
          <a:p>
            <a:endParaRPr lang="en-US" sz="2000" dirty="0"/>
          </a:p>
          <a:p>
            <a:r>
              <a:rPr lang="en-US" sz="2000" dirty="0"/>
              <a:t>“</a:t>
            </a:r>
            <a:r>
              <a:rPr lang="en-US" sz="2000" i="1" dirty="0"/>
              <a:t>There was in the days of Herod… a certain priest named </a:t>
            </a:r>
            <a:r>
              <a:rPr lang="en-US" sz="2000" b="1" i="1" dirty="0"/>
              <a:t>Zacharias</a:t>
            </a:r>
            <a:r>
              <a:rPr lang="en-US" sz="2000" i="1" dirty="0"/>
              <a:t>… His wife… </a:t>
            </a:r>
            <a:r>
              <a:rPr lang="en-US" sz="2000" b="1" i="1" dirty="0"/>
              <a:t>Elizabeth</a:t>
            </a:r>
            <a:r>
              <a:rPr lang="en-US" sz="2000" i="1" dirty="0"/>
              <a:t>.  And </a:t>
            </a:r>
            <a:r>
              <a:rPr lang="en-US" sz="2000" i="1" u="sng" dirty="0"/>
              <a:t>they were both righteous </a:t>
            </a:r>
            <a:r>
              <a:rPr lang="en-US" sz="2000" i="1" dirty="0"/>
              <a:t>before God, walking in all the commandments and ordinances of the Lord blameless.”  Luke 1:5-6</a:t>
            </a:r>
          </a:p>
          <a:p>
            <a:endParaRPr lang="en-US" sz="2000" dirty="0"/>
          </a:p>
          <a:p>
            <a:r>
              <a:rPr lang="en-US" sz="2000" dirty="0"/>
              <a:t>So, we read of blameless people who are righteous before God – not abominations before God.  Total depravity of mankind simply doesn’t fit the </a:t>
            </a:r>
            <a:r>
              <a:rPr lang="en-US" sz="2000" u="sng" dirty="0"/>
              <a:t>testimony</a:t>
            </a:r>
            <a:r>
              <a:rPr lang="en-US" sz="2000" dirty="0"/>
              <a:t> of Scripture.  Not when we look at the </a:t>
            </a:r>
            <a:r>
              <a:rPr lang="en-US" sz="2000" u="sng" dirty="0"/>
              <a:t>entirety</a:t>
            </a:r>
            <a:r>
              <a:rPr lang="en-US" sz="2000" dirty="0"/>
              <a:t> of Scripture.</a:t>
            </a:r>
          </a:p>
        </p:txBody>
      </p:sp>
      <p:sp>
        <p:nvSpPr>
          <p:cNvPr id="4" name="Scroll: Horizontal 3">
            <a:extLst>
              <a:ext uri="{FF2B5EF4-FFF2-40B4-BE49-F238E27FC236}">
                <a16:creationId xmlns:a16="http://schemas.microsoft.com/office/drawing/2014/main" id="{BADB1A71-B0F1-4BFB-A2E4-9CB1E698FDD9}"/>
              </a:ext>
            </a:extLst>
          </p:cNvPr>
          <p:cNvSpPr/>
          <p:nvPr/>
        </p:nvSpPr>
        <p:spPr>
          <a:xfrm>
            <a:off x="378823" y="914400"/>
            <a:ext cx="8307977" cy="4876800"/>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i="1" dirty="0"/>
          </a:p>
          <a:p>
            <a:r>
              <a:rPr lang="en-US" sz="2400" b="1" i="1" dirty="0"/>
              <a:t>“But blessed are your eyes for they see, and your ears for they hear; for assuredly, </a:t>
            </a:r>
            <a:r>
              <a:rPr lang="en-US" sz="2400" b="1" i="1" u="sng" dirty="0"/>
              <a:t>I say to you that many prophets and righteous men desired to see what you see</a:t>
            </a:r>
            <a:r>
              <a:rPr lang="en-US" sz="2400" b="1" i="1" dirty="0"/>
              <a:t>, and did not see it, and to hear what you hear, and did not hear it.”</a:t>
            </a:r>
          </a:p>
          <a:p>
            <a:r>
              <a:rPr lang="en-US" sz="2400" b="1" i="1" dirty="0"/>
              <a:t>   </a:t>
            </a:r>
          </a:p>
          <a:p>
            <a:r>
              <a:rPr lang="en-US" sz="2400" b="1" i="1" dirty="0"/>
              <a:t>Matthew 13:16-17</a:t>
            </a:r>
          </a:p>
        </p:txBody>
      </p:sp>
    </p:spTree>
    <p:extLst>
      <p:ext uri="{BB962C8B-B14F-4D97-AF65-F5344CB8AC3E}">
        <p14:creationId xmlns:p14="http://schemas.microsoft.com/office/powerpoint/2010/main" val="14129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The True Nature of Mankind</a:t>
            </a:r>
            <a:br>
              <a:rPr lang="en-US" dirty="0"/>
            </a:br>
            <a:r>
              <a:rPr lang="en-US" sz="2400" dirty="0">
                <a:solidFill>
                  <a:schemeClr val="tx2">
                    <a:lumMod val="60000"/>
                    <a:lumOff val="40000"/>
                  </a:schemeClr>
                </a:solidFill>
              </a:rPr>
              <a:t>Spirit, Soul, and Flesh</a:t>
            </a:r>
          </a:p>
        </p:txBody>
      </p:sp>
      <p:sp>
        <p:nvSpPr>
          <p:cNvPr id="3" name="TextBox 2"/>
          <p:cNvSpPr txBox="1"/>
          <p:nvPr/>
        </p:nvSpPr>
        <p:spPr>
          <a:xfrm>
            <a:off x="533400" y="1143000"/>
            <a:ext cx="8001000" cy="6832640"/>
          </a:xfrm>
          <a:prstGeom prst="rect">
            <a:avLst/>
          </a:prstGeom>
          <a:noFill/>
        </p:spPr>
        <p:txBody>
          <a:bodyPr wrap="square" rtlCol="0">
            <a:spAutoFit/>
          </a:bodyPr>
          <a:lstStyle/>
          <a:p>
            <a:r>
              <a:rPr lang="en-US" sz="2000" i="1" dirty="0"/>
              <a:t>“For I know that in me (that is, </a:t>
            </a:r>
            <a:r>
              <a:rPr lang="en-US" sz="2000" i="1" u="sng" dirty="0"/>
              <a:t>in my flesh</a:t>
            </a:r>
            <a:r>
              <a:rPr lang="en-US" sz="2000" i="1" dirty="0"/>
              <a:t>) nothing good dwells…”  Paul, Romans 7:18</a:t>
            </a:r>
          </a:p>
          <a:p>
            <a:endParaRPr lang="en-US" sz="2000" i="1" dirty="0"/>
          </a:p>
          <a:p>
            <a:r>
              <a:rPr lang="en-US" sz="2000" dirty="0">
                <a:highlight>
                  <a:srgbClr val="C0C0C0"/>
                </a:highlight>
              </a:rPr>
              <a:t>In a nutshell, the early Christians believed that we are composed of three separate parts: the </a:t>
            </a:r>
            <a:r>
              <a:rPr lang="en-US" sz="2000" b="1" dirty="0">
                <a:highlight>
                  <a:srgbClr val="C0C0C0"/>
                </a:highlight>
              </a:rPr>
              <a:t>spirit</a:t>
            </a:r>
            <a:r>
              <a:rPr lang="en-US" sz="2000" dirty="0">
                <a:highlight>
                  <a:srgbClr val="C0C0C0"/>
                </a:highlight>
              </a:rPr>
              <a:t>, the </a:t>
            </a:r>
            <a:r>
              <a:rPr lang="en-US" sz="2000" b="1" dirty="0">
                <a:highlight>
                  <a:srgbClr val="C0C0C0"/>
                </a:highlight>
              </a:rPr>
              <a:t>soul</a:t>
            </a:r>
            <a:r>
              <a:rPr lang="en-US" sz="2000" dirty="0">
                <a:highlight>
                  <a:srgbClr val="C0C0C0"/>
                </a:highlight>
              </a:rPr>
              <a:t>, and the </a:t>
            </a:r>
            <a:r>
              <a:rPr lang="en-US" sz="2000" b="1" dirty="0">
                <a:highlight>
                  <a:srgbClr val="C0C0C0"/>
                </a:highlight>
              </a:rPr>
              <a:t>flesh</a:t>
            </a:r>
            <a:r>
              <a:rPr lang="en-US" sz="2000" dirty="0">
                <a:highlight>
                  <a:srgbClr val="C0C0C0"/>
                </a:highlight>
              </a:rPr>
              <a:t>.</a:t>
            </a:r>
          </a:p>
          <a:p>
            <a:endParaRPr lang="en-US" sz="2000" dirty="0"/>
          </a:p>
          <a:p>
            <a:pPr marL="342900" indent="-342900">
              <a:buFont typeface="Arial" panose="020B0604020202020204" pitchFamily="34" charset="0"/>
              <a:buChar char="•"/>
            </a:pPr>
            <a:r>
              <a:rPr lang="en-US" sz="2000" b="1" dirty="0"/>
              <a:t>Spirit</a:t>
            </a:r>
            <a:r>
              <a:rPr lang="en-US" sz="2000" dirty="0"/>
              <a:t> – the element of God that still dwells in fallen man (i.e. the image of God).  It wills to do what is right.  It gives, even fallen humans, a conscience. It is particularly in tune with God and the Holy Spirit.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Flesh</a:t>
            </a:r>
            <a:r>
              <a:rPr lang="en-US" sz="2000" dirty="0"/>
              <a:t> – Because of the Fall, the flesh is drawn towards evil. It is prone to do whatever pleases it the most.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b="1" dirty="0"/>
              <a:t>Soul</a:t>
            </a:r>
            <a:r>
              <a:rPr lang="en-US" sz="2000" dirty="0"/>
              <a:t> – Our intrinsic person, can choose to be led by the spirit, or it can follow the flesh. It can follow the leading of our spirit (and the Holy Spirit). Or, it can choose to rebel against God, and link itself with our fallen flesh.</a:t>
            </a:r>
          </a:p>
          <a:p>
            <a:pPr marL="342900" indent="-342900">
              <a:buFont typeface="Arial" panose="020B0604020202020204" pitchFamily="34" charset="0"/>
              <a:buChar char="•"/>
            </a:pPr>
            <a:endParaRPr lang="en-US" sz="2000" dirty="0"/>
          </a:p>
          <a:p>
            <a:endParaRPr lang="en-US" dirty="0"/>
          </a:p>
          <a:p>
            <a:endParaRPr lang="en-US" sz="2000" dirty="0"/>
          </a:p>
          <a:p>
            <a:endParaRPr lang="en-US" sz="2000" dirty="0"/>
          </a:p>
        </p:txBody>
      </p:sp>
    </p:spTree>
    <p:extLst>
      <p:ext uri="{BB962C8B-B14F-4D97-AF65-F5344CB8AC3E}">
        <p14:creationId xmlns:p14="http://schemas.microsoft.com/office/powerpoint/2010/main" val="3771945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What the Early Christians Said…</a:t>
            </a:r>
            <a:br>
              <a:rPr lang="en-US" dirty="0"/>
            </a:br>
            <a:r>
              <a:rPr lang="en-US" sz="2400" dirty="0">
                <a:solidFill>
                  <a:schemeClr val="tx2">
                    <a:lumMod val="60000"/>
                    <a:lumOff val="40000"/>
                  </a:schemeClr>
                </a:solidFill>
              </a:rPr>
              <a:t>Representative Quotes</a:t>
            </a:r>
          </a:p>
        </p:txBody>
      </p:sp>
      <p:sp>
        <p:nvSpPr>
          <p:cNvPr id="3" name="TextBox 2"/>
          <p:cNvSpPr txBox="1"/>
          <p:nvPr/>
        </p:nvSpPr>
        <p:spPr>
          <a:xfrm>
            <a:off x="533400" y="1219200"/>
            <a:ext cx="8001000" cy="4708981"/>
          </a:xfrm>
          <a:prstGeom prst="rect">
            <a:avLst/>
          </a:prstGeom>
          <a:noFill/>
        </p:spPr>
        <p:txBody>
          <a:bodyPr wrap="square" rtlCol="0">
            <a:spAutoFit/>
          </a:bodyPr>
          <a:lstStyle/>
          <a:p>
            <a:r>
              <a:rPr lang="en-US" sz="2000" dirty="0"/>
              <a:t>“We recognize two kinds of </a:t>
            </a:r>
            <a:r>
              <a:rPr lang="en-US" sz="2000" b="1" dirty="0"/>
              <a:t>spirits</a:t>
            </a:r>
            <a:r>
              <a:rPr lang="en-US" sz="2000" dirty="0"/>
              <a:t> [in man]. One kind is called the </a:t>
            </a:r>
            <a:r>
              <a:rPr lang="en-US" sz="2000" b="1" dirty="0"/>
              <a:t>soul</a:t>
            </a:r>
            <a:r>
              <a:rPr lang="en-US" sz="2000" dirty="0"/>
              <a:t>, but the other is greater than the </a:t>
            </a:r>
            <a:r>
              <a:rPr lang="en-US" sz="2000" b="1" dirty="0"/>
              <a:t>soul</a:t>
            </a:r>
            <a:r>
              <a:rPr lang="en-US" sz="2000" dirty="0"/>
              <a:t>. It is an image and likeness of God. Both existed in the first humans. So in one sense, those humans were material. But, in another sense, they were superior to matter.”   Tatian, writing around 160 AD</a:t>
            </a:r>
          </a:p>
          <a:p>
            <a:endParaRPr lang="en-US" sz="2000" dirty="0"/>
          </a:p>
          <a:p>
            <a:r>
              <a:rPr lang="en-US" sz="2000" dirty="0"/>
              <a:t>“For that </a:t>
            </a:r>
            <a:r>
              <a:rPr lang="en-US" sz="2000" b="1" dirty="0"/>
              <a:t>flesh</a:t>
            </a:r>
            <a:r>
              <a:rPr lang="en-US" sz="2000" dirty="0"/>
              <a:t> which been molded is not a complete man in itself. Rather, it is the </a:t>
            </a:r>
            <a:r>
              <a:rPr lang="en-US" sz="2000" b="1" dirty="0"/>
              <a:t>body</a:t>
            </a:r>
            <a:r>
              <a:rPr lang="en-US" sz="2000" dirty="0"/>
              <a:t> of a man, only a part of him. Likewise, by itself, the </a:t>
            </a:r>
            <a:r>
              <a:rPr lang="en-US" sz="2000" b="1" dirty="0"/>
              <a:t>soul</a:t>
            </a:r>
            <a:r>
              <a:rPr lang="en-US" sz="2000" dirty="0"/>
              <a:t> does not constitute the man. Rather, it is only the </a:t>
            </a:r>
            <a:r>
              <a:rPr lang="en-US" sz="2000" b="1" dirty="0"/>
              <a:t>soul</a:t>
            </a:r>
            <a:r>
              <a:rPr lang="en-US" sz="2000" dirty="0"/>
              <a:t> of a man, another part of him. Finally, the </a:t>
            </a:r>
            <a:r>
              <a:rPr lang="en-US" sz="2000" b="1" dirty="0"/>
              <a:t>spirit</a:t>
            </a:r>
            <a:r>
              <a:rPr lang="en-US" sz="2000" dirty="0"/>
              <a:t> does not constitute the man, for it is call the </a:t>
            </a:r>
            <a:r>
              <a:rPr lang="en-US" sz="2000" b="1" dirty="0"/>
              <a:t>spirit</a:t>
            </a:r>
            <a:r>
              <a:rPr lang="en-US" sz="2000" dirty="0"/>
              <a:t> and not the man. Instead, it is the commingling and joinder of all of these that constitutes the complete man.”   Irenaeus, writing around 170-180 AD </a:t>
            </a:r>
          </a:p>
          <a:p>
            <a:endParaRPr lang="en-US" sz="2000" dirty="0"/>
          </a:p>
          <a:p>
            <a:r>
              <a:rPr lang="en-US" sz="2000" dirty="0"/>
              <a:t>Read notes from Irenaeus, Origen, and Tertullian…</a:t>
            </a:r>
          </a:p>
        </p:txBody>
      </p:sp>
      <p:sp>
        <p:nvSpPr>
          <p:cNvPr id="4" name="Scroll: Horizontal 3">
            <a:extLst>
              <a:ext uri="{FF2B5EF4-FFF2-40B4-BE49-F238E27FC236}">
                <a16:creationId xmlns:a16="http://schemas.microsoft.com/office/drawing/2014/main" id="{9D3BED09-3F64-4C2C-8B82-8D2C1B7F6023}"/>
              </a:ext>
            </a:extLst>
          </p:cNvPr>
          <p:cNvSpPr/>
          <p:nvPr/>
        </p:nvSpPr>
        <p:spPr>
          <a:xfrm>
            <a:off x="378823" y="1905000"/>
            <a:ext cx="8307977" cy="4572000"/>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i="1" dirty="0"/>
              <a:t>“Watch and pray, lest you enter into temptation. The </a:t>
            </a:r>
            <a:r>
              <a:rPr lang="en-US" sz="2400" b="1" i="1" u="sng" dirty="0"/>
              <a:t>spirit</a:t>
            </a:r>
            <a:r>
              <a:rPr lang="en-US" sz="2400" b="1" i="1" dirty="0"/>
              <a:t> indeed is willing, but the </a:t>
            </a:r>
            <a:r>
              <a:rPr lang="en-US" sz="2400" b="1" i="1" u="sng" dirty="0"/>
              <a:t>flesh</a:t>
            </a:r>
            <a:r>
              <a:rPr lang="en-US" sz="2400" b="1" i="1" dirty="0"/>
              <a:t> is weak.”</a:t>
            </a:r>
          </a:p>
          <a:p>
            <a:r>
              <a:rPr lang="en-US" sz="2400" b="1" i="1" dirty="0"/>
              <a:t>   </a:t>
            </a:r>
          </a:p>
          <a:p>
            <a:r>
              <a:rPr lang="en-US" sz="2400" b="1" i="1" dirty="0"/>
              <a:t>Matthew 26:41</a:t>
            </a:r>
          </a:p>
        </p:txBody>
      </p:sp>
    </p:spTree>
    <p:extLst>
      <p:ext uri="{BB962C8B-B14F-4D97-AF65-F5344CB8AC3E}">
        <p14:creationId xmlns:p14="http://schemas.microsoft.com/office/powerpoint/2010/main" val="1515238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sz="4400" dirty="0"/>
              <a:t>What do the Scriptures Say?</a:t>
            </a:r>
            <a:br>
              <a:rPr lang="en-US" sz="4400" dirty="0"/>
            </a:br>
            <a:r>
              <a:rPr lang="en-US" sz="2400" dirty="0">
                <a:solidFill>
                  <a:schemeClr val="tx2">
                    <a:lumMod val="60000"/>
                    <a:lumOff val="40000"/>
                  </a:schemeClr>
                </a:solidFill>
              </a:rPr>
              <a:t>How did the Early Christians approach a Biblical Topic?</a:t>
            </a:r>
          </a:p>
        </p:txBody>
      </p:sp>
      <p:sp>
        <p:nvSpPr>
          <p:cNvPr id="3" name="TextBox 2"/>
          <p:cNvSpPr txBox="1"/>
          <p:nvPr/>
        </p:nvSpPr>
        <p:spPr>
          <a:xfrm>
            <a:off x="533400" y="1143000"/>
            <a:ext cx="8001000" cy="5016758"/>
          </a:xfrm>
          <a:prstGeom prst="rect">
            <a:avLst/>
          </a:prstGeom>
          <a:noFill/>
        </p:spPr>
        <p:txBody>
          <a:bodyPr wrap="square" rtlCol="0">
            <a:spAutoFit/>
          </a:bodyPr>
          <a:lstStyle/>
          <a:p>
            <a:r>
              <a:rPr lang="en-US" sz="2000" i="1" dirty="0"/>
              <a:t>“These [Bereans] were more fair-minded than those in Thessalonica, in that they received the word with all readiness, and </a:t>
            </a:r>
            <a:r>
              <a:rPr lang="en-US" sz="2000" b="1" i="1" dirty="0"/>
              <a:t>searched the Scriptures</a:t>
            </a:r>
            <a:r>
              <a:rPr lang="en-US" sz="2000" i="1" dirty="0"/>
              <a:t> </a:t>
            </a:r>
            <a:r>
              <a:rPr lang="en-US" sz="2000" b="1" i="1" dirty="0"/>
              <a:t>daily to find out whether these things were so</a:t>
            </a:r>
            <a:r>
              <a:rPr lang="en-US" sz="2000" i="1" dirty="0"/>
              <a:t>.”     Acts 17:11</a:t>
            </a:r>
          </a:p>
          <a:p>
            <a:endParaRPr lang="en-US" sz="2000" dirty="0"/>
          </a:p>
          <a:p>
            <a:r>
              <a:rPr lang="en-US" sz="2000" i="1" dirty="0"/>
              <a:t>“Be </a:t>
            </a:r>
            <a:r>
              <a:rPr lang="en-US" sz="2000" b="1" i="1" dirty="0"/>
              <a:t>diligent</a:t>
            </a:r>
            <a:r>
              <a:rPr lang="en-US" sz="2000" i="1" dirty="0"/>
              <a:t> to </a:t>
            </a:r>
            <a:r>
              <a:rPr lang="en-US" sz="2000" b="1" i="1" dirty="0"/>
              <a:t>present yourself </a:t>
            </a:r>
            <a:r>
              <a:rPr lang="en-US" sz="2000" i="1" dirty="0"/>
              <a:t>approved to God, a </a:t>
            </a:r>
            <a:r>
              <a:rPr lang="en-US" sz="2000" b="1" i="1" dirty="0"/>
              <a:t>worker</a:t>
            </a:r>
            <a:r>
              <a:rPr lang="en-US" sz="2000" i="1" dirty="0"/>
              <a:t> who does not need to be ashamed, </a:t>
            </a:r>
            <a:r>
              <a:rPr lang="en-US" sz="2000" b="1" i="1" dirty="0"/>
              <a:t>rightly dividing the word of truth</a:t>
            </a:r>
            <a:r>
              <a:rPr lang="en-US" sz="2000" i="1" dirty="0"/>
              <a:t>.”  2 Timothy 2:15</a:t>
            </a:r>
          </a:p>
          <a:p>
            <a:endParaRPr lang="en-US" sz="2000" i="1" dirty="0"/>
          </a:p>
          <a:p>
            <a:r>
              <a:rPr lang="en-US" sz="2000" i="1" dirty="0"/>
              <a:t>“And the </a:t>
            </a:r>
            <a:r>
              <a:rPr lang="en-US" sz="2000" b="1" i="1" dirty="0"/>
              <a:t>things that you have heard </a:t>
            </a:r>
            <a:r>
              <a:rPr lang="en-US" sz="2000" i="1" dirty="0"/>
              <a:t>from me </a:t>
            </a:r>
            <a:r>
              <a:rPr lang="en-US" sz="2000" b="1" i="1" dirty="0"/>
              <a:t>among many witnesses</a:t>
            </a:r>
            <a:r>
              <a:rPr lang="en-US" sz="2000" i="1" dirty="0"/>
              <a:t>, commit these to faithful men who will be able to </a:t>
            </a:r>
            <a:r>
              <a:rPr lang="en-US" sz="2000" b="1" i="1" dirty="0"/>
              <a:t>teach others also</a:t>
            </a:r>
            <a:r>
              <a:rPr lang="en-US" sz="2000" i="1" dirty="0"/>
              <a:t>.”   2 Timothy 2:2</a:t>
            </a:r>
          </a:p>
          <a:p>
            <a:endParaRPr lang="en-US" sz="2000" dirty="0"/>
          </a:p>
          <a:p>
            <a:r>
              <a:rPr lang="en-US" sz="2000" dirty="0">
                <a:highlight>
                  <a:srgbClr val="C0C0C0"/>
                </a:highlight>
              </a:rPr>
              <a:t>Our approach must be to…</a:t>
            </a:r>
          </a:p>
          <a:p>
            <a:pPr marL="457200" indent="-457200">
              <a:buFont typeface="+mj-lt"/>
              <a:buAutoNum type="arabicPeriod"/>
            </a:pPr>
            <a:r>
              <a:rPr lang="en-US" sz="2000" dirty="0">
                <a:highlight>
                  <a:srgbClr val="C0C0C0"/>
                </a:highlight>
              </a:rPr>
              <a:t>Look at all of the New Testament passages on a subject; and</a:t>
            </a:r>
          </a:p>
          <a:p>
            <a:pPr marL="457200" indent="-457200">
              <a:buFont typeface="+mj-lt"/>
              <a:buAutoNum type="arabicPeriod"/>
            </a:pPr>
            <a:r>
              <a:rPr lang="en-US" sz="2000" dirty="0">
                <a:highlight>
                  <a:srgbClr val="C0C0C0"/>
                </a:highlight>
              </a:rPr>
              <a:t>Take those passages seriously and literally.</a:t>
            </a:r>
          </a:p>
        </p:txBody>
      </p:sp>
    </p:spTree>
    <p:extLst>
      <p:ext uri="{BB962C8B-B14F-4D97-AF65-F5344CB8AC3E}">
        <p14:creationId xmlns:p14="http://schemas.microsoft.com/office/powerpoint/2010/main" val="2908953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1000"/>
                                        <p:tgtEl>
                                          <p:spTgt spid="3">
                                            <p:txEl>
                                              <p:pRg st="7" end="7"/>
                                            </p:txEl>
                                          </p:spTgt>
                                        </p:tgtEl>
                                      </p:cBhvr>
                                    </p:animEffect>
                                    <p:anim calcmode="lin" valueType="num">
                                      <p:cBhvr>
                                        <p:cTn id="3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1000"/>
                                        <p:tgtEl>
                                          <p:spTgt spid="3">
                                            <p:txEl>
                                              <p:pRg st="8" end="8"/>
                                            </p:txEl>
                                          </p:spTgt>
                                        </p:tgtEl>
                                      </p:cBhvr>
                                    </p:animEffect>
                                    <p:anim calcmode="lin" valueType="num">
                                      <p:cBhvr>
                                        <p:cTn id="39"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What do the Scriptures Say?</a:t>
            </a:r>
            <a:br>
              <a:rPr lang="en-US" dirty="0"/>
            </a:br>
            <a:r>
              <a:rPr lang="en-US" sz="2400" dirty="0">
                <a:solidFill>
                  <a:schemeClr val="tx2">
                    <a:lumMod val="60000"/>
                    <a:lumOff val="40000"/>
                  </a:schemeClr>
                </a:solidFill>
              </a:rPr>
              <a:t>Some things get lost in translation… or worse…</a:t>
            </a:r>
          </a:p>
        </p:txBody>
      </p:sp>
      <p:pic>
        <p:nvPicPr>
          <p:cNvPr id="6" name="Picture 5">
            <a:extLst>
              <a:ext uri="{FF2B5EF4-FFF2-40B4-BE49-F238E27FC236}">
                <a16:creationId xmlns:a16="http://schemas.microsoft.com/office/drawing/2014/main" id="{BC7AACA6-BAA7-4B40-985F-E202E76BE518}"/>
              </a:ext>
            </a:extLst>
          </p:cNvPr>
          <p:cNvPicPr>
            <a:picLocks noChangeAspect="1"/>
          </p:cNvPicPr>
          <p:nvPr/>
        </p:nvPicPr>
        <p:blipFill>
          <a:blip r:embed="rId3"/>
          <a:stretch>
            <a:fillRect/>
          </a:stretch>
        </p:blipFill>
        <p:spPr>
          <a:xfrm>
            <a:off x="304800" y="3528288"/>
            <a:ext cx="7924800" cy="1311298"/>
          </a:xfrm>
          <a:prstGeom prst="rect">
            <a:avLst/>
          </a:prstGeom>
        </p:spPr>
      </p:pic>
      <p:sp>
        <p:nvSpPr>
          <p:cNvPr id="7" name="TextBox 6">
            <a:extLst>
              <a:ext uri="{FF2B5EF4-FFF2-40B4-BE49-F238E27FC236}">
                <a16:creationId xmlns:a16="http://schemas.microsoft.com/office/drawing/2014/main" id="{5C31C90C-4E07-4363-A7B6-92669EB4E992}"/>
              </a:ext>
            </a:extLst>
          </p:cNvPr>
          <p:cNvSpPr txBox="1"/>
          <p:nvPr/>
        </p:nvSpPr>
        <p:spPr>
          <a:xfrm>
            <a:off x="571500" y="4876800"/>
            <a:ext cx="8001000" cy="1015663"/>
          </a:xfrm>
          <a:prstGeom prst="rect">
            <a:avLst/>
          </a:prstGeom>
          <a:noFill/>
        </p:spPr>
        <p:txBody>
          <a:bodyPr wrap="square" rtlCol="0">
            <a:spAutoFit/>
          </a:bodyPr>
          <a:lstStyle/>
          <a:p>
            <a:r>
              <a:rPr lang="en-US" sz="2000" i="1" dirty="0"/>
              <a:t>“Now may the God of peace Himself sanctify you completely; and may your whole </a:t>
            </a:r>
            <a:r>
              <a:rPr lang="en-US" sz="2000" b="1" i="1" dirty="0"/>
              <a:t>spirit</a:t>
            </a:r>
            <a:r>
              <a:rPr lang="en-US" sz="2000" i="1" dirty="0"/>
              <a:t>, </a:t>
            </a:r>
            <a:r>
              <a:rPr lang="en-US" sz="2000" b="1" i="1" dirty="0"/>
              <a:t>soul</a:t>
            </a:r>
            <a:r>
              <a:rPr lang="en-US" sz="2000" i="1" dirty="0"/>
              <a:t>, and </a:t>
            </a:r>
            <a:r>
              <a:rPr lang="en-US" sz="2000" b="1" i="1" dirty="0"/>
              <a:t>body</a:t>
            </a:r>
            <a:r>
              <a:rPr lang="en-US" sz="2000" i="1" dirty="0"/>
              <a:t> be preserved blameless at the coming of our Lord Jesus Christ.”   1 Thessalonians 5:23 (</a:t>
            </a:r>
            <a:r>
              <a:rPr lang="en-US" sz="2000" i="1" dirty="0" err="1"/>
              <a:t>nkjv</a:t>
            </a:r>
            <a:r>
              <a:rPr lang="en-US" sz="2000" i="1" dirty="0"/>
              <a:t>)</a:t>
            </a:r>
          </a:p>
        </p:txBody>
      </p:sp>
      <p:pic>
        <p:nvPicPr>
          <p:cNvPr id="9" name="Picture 8">
            <a:extLst>
              <a:ext uri="{FF2B5EF4-FFF2-40B4-BE49-F238E27FC236}">
                <a16:creationId xmlns:a16="http://schemas.microsoft.com/office/drawing/2014/main" id="{68DA5699-FC3A-4353-81A0-03EDF64CF660}"/>
              </a:ext>
            </a:extLst>
          </p:cNvPr>
          <p:cNvPicPr>
            <a:picLocks noChangeAspect="1"/>
          </p:cNvPicPr>
          <p:nvPr/>
        </p:nvPicPr>
        <p:blipFill>
          <a:blip r:embed="rId4"/>
          <a:stretch>
            <a:fillRect/>
          </a:stretch>
        </p:blipFill>
        <p:spPr>
          <a:xfrm>
            <a:off x="304800" y="1240312"/>
            <a:ext cx="8001000" cy="667709"/>
          </a:xfrm>
          <a:prstGeom prst="rect">
            <a:avLst/>
          </a:prstGeom>
        </p:spPr>
      </p:pic>
      <p:sp>
        <p:nvSpPr>
          <p:cNvPr id="10" name="TextBox 9">
            <a:extLst>
              <a:ext uri="{FF2B5EF4-FFF2-40B4-BE49-F238E27FC236}">
                <a16:creationId xmlns:a16="http://schemas.microsoft.com/office/drawing/2014/main" id="{DF54908F-5512-4322-BB17-B0646FE432CA}"/>
              </a:ext>
            </a:extLst>
          </p:cNvPr>
          <p:cNvSpPr txBox="1"/>
          <p:nvPr/>
        </p:nvSpPr>
        <p:spPr>
          <a:xfrm>
            <a:off x="381000" y="1859858"/>
            <a:ext cx="8001000" cy="1631216"/>
          </a:xfrm>
          <a:prstGeom prst="rect">
            <a:avLst/>
          </a:prstGeom>
          <a:noFill/>
        </p:spPr>
        <p:txBody>
          <a:bodyPr wrap="square" rtlCol="0">
            <a:spAutoFit/>
          </a:bodyPr>
          <a:lstStyle/>
          <a:p>
            <a:r>
              <a:rPr lang="en-US" sz="2000" i="1" dirty="0"/>
              <a:t>“Rejoice always, pray without ceasing, in everything give thanks; for this is the will of God in Christ Jesus for you.  </a:t>
            </a:r>
            <a:r>
              <a:rPr lang="en-US" sz="2000" b="1" i="1" dirty="0"/>
              <a:t>Do not quench the </a:t>
            </a:r>
            <a:r>
              <a:rPr lang="en-US" sz="2000" b="1" i="1" u="sng" dirty="0"/>
              <a:t>Spirit</a:t>
            </a:r>
            <a:r>
              <a:rPr lang="en-US" sz="2000" i="1" dirty="0"/>
              <a:t>. Do not despise prophecies. Test all things, hold fast what is good. Abstain from every form of evil.”   1 Thessalonians 5:16-22 (</a:t>
            </a:r>
            <a:r>
              <a:rPr lang="en-US" sz="2000" i="1" dirty="0" err="1"/>
              <a:t>nkjv</a:t>
            </a:r>
            <a:r>
              <a:rPr lang="en-US" sz="2000" i="1" dirty="0"/>
              <a:t>)</a:t>
            </a:r>
          </a:p>
        </p:txBody>
      </p:sp>
    </p:spTree>
    <p:extLst>
      <p:ext uri="{BB962C8B-B14F-4D97-AF65-F5344CB8AC3E}">
        <p14:creationId xmlns:p14="http://schemas.microsoft.com/office/powerpoint/2010/main" val="60637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What do the Scriptures Say?</a:t>
            </a:r>
            <a:br>
              <a:rPr lang="en-US" dirty="0"/>
            </a:br>
            <a:r>
              <a:rPr lang="en-US" sz="2400" dirty="0">
                <a:solidFill>
                  <a:schemeClr val="tx2">
                    <a:lumMod val="60000"/>
                    <a:lumOff val="40000"/>
                  </a:schemeClr>
                </a:solidFill>
              </a:rPr>
              <a:t>Yet more examples of doctrine hidden in plain sight…</a:t>
            </a:r>
          </a:p>
        </p:txBody>
      </p:sp>
      <p:sp>
        <p:nvSpPr>
          <p:cNvPr id="6" name="TextBox 5"/>
          <p:cNvSpPr txBox="1"/>
          <p:nvPr/>
        </p:nvSpPr>
        <p:spPr>
          <a:xfrm>
            <a:off x="394297" y="1219200"/>
            <a:ext cx="8001000" cy="1631216"/>
          </a:xfrm>
          <a:prstGeom prst="rect">
            <a:avLst/>
          </a:prstGeom>
          <a:noFill/>
        </p:spPr>
        <p:txBody>
          <a:bodyPr wrap="square" rtlCol="0">
            <a:spAutoFit/>
          </a:bodyPr>
          <a:lstStyle/>
          <a:p>
            <a:r>
              <a:rPr lang="en-US" sz="2000" i="1" dirty="0">
                <a:highlight>
                  <a:srgbClr val="C0C0C0"/>
                </a:highlight>
              </a:rPr>
              <a:t>“I say then: Walk in the </a:t>
            </a:r>
            <a:r>
              <a:rPr lang="en-US" sz="2000" b="1" i="1" dirty="0">
                <a:highlight>
                  <a:srgbClr val="C0C0C0"/>
                </a:highlight>
              </a:rPr>
              <a:t>Spirit</a:t>
            </a:r>
            <a:r>
              <a:rPr lang="en-US" sz="2000" i="1" dirty="0">
                <a:highlight>
                  <a:srgbClr val="C0C0C0"/>
                </a:highlight>
              </a:rPr>
              <a:t>, and you shall not fulfill the lust of the flesh.  For the flesh lusts against the </a:t>
            </a:r>
            <a:r>
              <a:rPr lang="en-US" sz="2000" b="1" i="1" dirty="0">
                <a:highlight>
                  <a:srgbClr val="C0C0C0"/>
                </a:highlight>
              </a:rPr>
              <a:t>Spirit</a:t>
            </a:r>
            <a:r>
              <a:rPr lang="en-US" sz="2000" i="1" dirty="0">
                <a:highlight>
                  <a:srgbClr val="C0C0C0"/>
                </a:highlight>
              </a:rPr>
              <a:t>, and the </a:t>
            </a:r>
            <a:r>
              <a:rPr lang="en-US" sz="2000" b="1" i="1" dirty="0">
                <a:highlight>
                  <a:srgbClr val="C0C0C0"/>
                </a:highlight>
              </a:rPr>
              <a:t>Spirit</a:t>
            </a:r>
            <a:r>
              <a:rPr lang="en-US" sz="2000" i="1" dirty="0">
                <a:highlight>
                  <a:srgbClr val="C0C0C0"/>
                </a:highlight>
              </a:rPr>
              <a:t> against the flesh; and these are contrary to one another, so that you do not do the things that you wish. But if you are led by the </a:t>
            </a:r>
            <a:r>
              <a:rPr lang="en-US" sz="2000" b="1" i="1" dirty="0">
                <a:highlight>
                  <a:srgbClr val="C0C0C0"/>
                </a:highlight>
              </a:rPr>
              <a:t>Spirit</a:t>
            </a:r>
            <a:r>
              <a:rPr lang="en-US" sz="2000" i="1" dirty="0">
                <a:highlight>
                  <a:srgbClr val="C0C0C0"/>
                </a:highlight>
              </a:rPr>
              <a:t>, you are not under the law.”   </a:t>
            </a:r>
            <a:r>
              <a:rPr lang="en-US" sz="2000" i="1" dirty="0" err="1">
                <a:highlight>
                  <a:srgbClr val="C0C0C0"/>
                </a:highlight>
              </a:rPr>
              <a:t>Galations</a:t>
            </a:r>
            <a:r>
              <a:rPr lang="en-US" sz="2000" i="1" dirty="0">
                <a:highlight>
                  <a:srgbClr val="C0C0C0"/>
                </a:highlight>
              </a:rPr>
              <a:t> 5:16-18</a:t>
            </a:r>
          </a:p>
        </p:txBody>
      </p:sp>
      <p:sp>
        <p:nvSpPr>
          <p:cNvPr id="4" name="TextBox 3">
            <a:extLst>
              <a:ext uri="{FF2B5EF4-FFF2-40B4-BE49-F238E27FC236}">
                <a16:creationId xmlns:a16="http://schemas.microsoft.com/office/drawing/2014/main" id="{0AB53BBC-3332-43BC-87F5-94438DECB737}"/>
              </a:ext>
            </a:extLst>
          </p:cNvPr>
          <p:cNvSpPr txBox="1"/>
          <p:nvPr/>
        </p:nvSpPr>
        <p:spPr>
          <a:xfrm>
            <a:off x="356964" y="4532765"/>
            <a:ext cx="8001000" cy="1015663"/>
          </a:xfrm>
          <a:prstGeom prst="rect">
            <a:avLst/>
          </a:prstGeom>
          <a:noFill/>
        </p:spPr>
        <p:txBody>
          <a:bodyPr wrap="square" rtlCol="0">
            <a:spAutoFit/>
          </a:bodyPr>
          <a:lstStyle/>
          <a:p>
            <a:r>
              <a:rPr lang="en-US" sz="2000" i="1" dirty="0">
                <a:highlight>
                  <a:srgbClr val="C0C0C0"/>
                </a:highlight>
              </a:rPr>
              <a:t>“Now the works of the flesh are evident, ….  But the fruit of the </a:t>
            </a:r>
            <a:r>
              <a:rPr lang="en-US" sz="2000" b="1" i="1" dirty="0">
                <a:highlight>
                  <a:srgbClr val="C0C0C0"/>
                </a:highlight>
              </a:rPr>
              <a:t>Spirit</a:t>
            </a:r>
            <a:r>
              <a:rPr lang="en-US" sz="2000" i="1" dirty="0">
                <a:highlight>
                  <a:srgbClr val="C0C0C0"/>
                </a:highlight>
              </a:rPr>
              <a:t> is … If we live in the </a:t>
            </a:r>
            <a:r>
              <a:rPr lang="en-US" sz="2000" b="1" i="1" dirty="0">
                <a:highlight>
                  <a:srgbClr val="C0C0C0"/>
                </a:highlight>
              </a:rPr>
              <a:t>Spirit</a:t>
            </a:r>
            <a:r>
              <a:rPr lang="en-US" sz="2000" i="1" dirty="0">
                <a:highlight>
                  <a:srgbClr val="C0C0C0"/>
                </a:highlight>
              </a:rPr>
              <a:t>, let us also walk in the </a:t>
            </a:r>
            <a:r>
              <a:rPr lang="en-US" sz="2000" b="1" i="1" dirty="0">
                <a:highlight>
                  <a:srgbClr val="C0C0C0"/>
                </a:highlight>
              </a:rPr>
              <a:t>Spirit</a:t>
            </a:r>
            <a:r>
              <a:rPr lang="en-US" sz="2000" i="1" dirty="0">
                <a:highlight>
                  <a:srgbClr val="C0C0C0"/>
                </a:highlight>
              </a:rPr>
              <a:t>. ”    </a:t>
            </a:r>
            <a:r>
              <a:rPr lang="en-US" sz="2000" i="1" dirty="0" err="1">
                <a:highlight>
                  <a:srgbClr val="C0C0C0"/>
                </a:highlight>
              </a:rPr>
              <a:t>Galations</a:t>
            </a:r>
            <a:r>
              <a:rPr lang="en-US" sz="2000" i="1" dirty="0">
                <a:highlight>
                  <a:srgbClr val="C0C0C0"/>
                </a:highlight>
              </a:rPr>
              <a:t> 5:22-26</a:t>
            </a:r>
          </a:p>
        </p:txBody>
      </p:sp>
      <p:sp>
        <p:nvSpPr>
          <p:cNvPr id="7" name="TextBox 6">
            <a:extLst>
              <a:ext uri="{FF2B5EF4-FFF2-40B4-BE49-F238E27FC236}">
                <a16:creationId xmlns:a16="http://schemas.microsoft.com/office/drawing/2014/main" id="{EFDA898A-A493-4B31-8E9D-7EA679DEAD69}"/>
              </a:ext>
            </a:extLst>
          </p:cNvPr>
          <p:cNvSpPr txBox="1"/>
          <p:nvPr/>
        </p:nvSpPr>
        <p:spPr>
          <a:xfrm>
            <a:off x="381000" y="2863377"/>
            <a:ext cx="8001000" cy="1631216"/>
          </a:xfrm>
          <a:prstGeom prst="rect">
            <a:avLst/>
          </a:prstGeom>
          <a:noFill/>
        </p:spPr>
        <p:txBody>
          <a:bodyPr wrap="square" rtlCol="0">
            <a:spAutoFit/>
          </a:bodyPr>
          <a:lstStyle/>
          <a:p>
            <a:r>
              <a:rPr lang="en-US" sz="2000" i="1" dirty="0"/>
              <a:t>“I say then: Walk in the </a:t>
            </a:r>
            <a:r>
              <a:rPr lang="en-US" sz="2000" b="1" i="1" u="sng" dirty="0"/>
              <a:t>spirit</a:t>
            </a:r>
            <a:r>
              <a:rPr lang="en-US" sz="2000" i="1" dirty="0"/>
              <a:t>, and you shall not fulfill the lust of the flesh.  For the flesh lusts against the </a:t>
            </a:r>
            <a:r>
              <a:rPr lang="en-US" sz="2000" b="1" i="1" u="sng" dirty="0"/>
              <a:t>spirit</a:t>
            </a:r>
            <a:r>
              <a:rPr lang="en-US" sz="2000" i="1" dirty="0"/>
              <a:t>, and the </a:t>
            </a:r>
            <a:r>
              <a:rPr lang="en-US" sz="2000" b="1" i="1" u="sng" dirty="0"/>
              <a:t>spirit</a:t>
            </a:r>
            <a:r>
              <a:rPr lang="en-US" sz="2000" i="1" dirty="0"/>
              <a:t> against the flesh; and these are contrary to one another, so that you do not do the things that you wish. But if you are led by the </a:t>
            </a:r>
            <a:r>
              <a:rPr lang="en-US" sz="2000" b="1" i="1" u="sng" dirty="0"/>
              <a:t>spirit</a:t>
            </a:r>
            <a:r>
              <a:rPr lang="en-US" sz="2000" i="1" dirty="0"/>
              <a:t>, you are not under the law.”   </a:t>
            </a:r>
            <a:r>
              <a:rPr lang="en-US" sz="2000" i="1" dirty="0" err="1"/>
              <a:t>Galations</a:t>
            </a:r>
            <a:r>
              <a:rPr lang="en-US" sz="2000" i="1" dirty="0"/>
              <a:t> 5:16-18</a:t>
            </a:r>
          </a:p>
        </p:txBody>
      </p:sp>
      <p:sp>
        <p:nvSpPr>
          <p:cNvPr id="9" name="TextBox 8">
            <a:extLst>
              <a:ext uri="{FF2B5EF4-FFF2-40B4-BE49-F238E27FC236}">
                <a16:creationId xmlns:a16="http://schemas.microsoft.com/office/drawing/2014/main" id="{A09494EB-8E58-4159-B9AC-1212B5D3DEB4}"/>
              </a:ext>
            </a:extLst>
          </p:cNvPr>
          <p:cNvSpPr txBox="1"/>
          <p:nvPr/>
        </p:nvSpPr>
        <p:spPr>
          <a:xfrm>
            <a:off x="356964" y="5610125"/>
            <a:ext cx="8001000" cy="1015663"/>
          </a:xfrm>
          <a:prstGeom prst="rect">
            <a:avLst/>
          </a:prstGeom>
          <a:noFill/>
        </p:spPr>
        <p:txBody>
          <a:bodyPr wrap="square" rtlCol="0">
            <a:spAutoFit/>
          </a:bodyPr>
          <a:lstStyle/>
          <a:p>
            <a:r>
              <a:rPr lang="en-US" sz="2000" i="1" dirty="0"/>
              <a:t>“Now the works of the flesh are evident, ….  But the fruit of the </a:t>
            </a:r>
            <a:r>
              <a:rPr lang="en-US" sz="2000" b="1" i="1" u="sng" dirty="0"/>
              <a:t>spirit</a:t>
            </a:r>
            <a:r>
              <a:rPr lang="en-US" sz="2000" i="1" dirty="0"/>
              <a:t> is … If we live in the </a:t>
            </a:r>
            <a:r>
              <a:rPr lang="en-US" sz="2000" b="1" i="1" u="sng" dirty="0"/>
              <a:t>spirit</a:t>
            </a:r>
            <a:r>
              <a:rPr lang="en-US" sz="2000" i="1" dirty="0"/>
              <a:t>, let us also walk in the </a:t>
            </a:r>
            <a:r>
              <a:rPr lang="en-US" sz="2000" b="1" i="1" u="sng" dirty="0"/>
              <a:t>spirit</a:t>
            </a:r>
            <a:r>
              <a:rPr lang="en-US" sz="2000" i="1" dirty="0"/>
              <a:t>. ”     </a:t>
            </a:r>
            <a:r>
              <a:rPr lang="en-US" sz="2000" i="1" dirty="0" err="1"/>
              <a:t>Galations</a:t>
            </a:r>
            <a:r>
              <a:rPr lang="en-US" sz="2000" i="1" dirty="0"/>
              <a:t> 5:22-26</a:t>
            </a:r>
          </a:p>
        </p:txBody>
      </p:sp>
    </p:spTree>
    <p:extLst>
      <p:ext uri="{BB962C8B-B14F-4D97-AF65-F5344CB8AC3E}">
        <p14:creationId xmlns:p14="http://schemas.microsoft.com/office/powerpoint/2010/main" val="3243415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7" grpId="0"/>
      <p:bldP spid="9" grpId="0"/>
    </p:bld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30959</TotalTime>
  <Words>3883</Words>
  <Application>Microsoft Office PowerPoint</Application>
  <PresentationFormat>On-screen Show (4:3)</PresentationFormat>
  <Paragraphs>195</Paragraphs>
  <Slides>10</Slides>
  <Notes>10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10</vt:i4>
      </vt:variant>
    </vt:vector>
  </HeadingPairs>
  <TitlesOfParts>
    <vt:vector size="15" baseType="lpstr">
      <vt:lpstr>Arial</vt:lpstr>
      <vt:lpstr>Arial Narrow</vt:lpstr>
      <vt:lpstr>Calibri</vt:lpstr>
      <vt:lpstr>PPT_Template_2010SummerSchool</vt:lpstr>
      <vt:lpstr>1_UPCRC_Powerpoint_Template_with I-Mark</vt:lpstr>
      <vt:lpstr>PowerPoint Presentation</vt:lpstr>
      <vt:lpstr>Is Mankind inherently Depraved? How do we know?  What difference should it make?</vt:lpstr>
      <vt:lpstr>Problems with the Depraved View of Mankind Apply the rules of Correspondence and Coherence</vt:lpstr>
      <vt:lpstr>Job Was Not the Only One About 200 instances of “righteous” OT people</vt:lpstr>
      <vt:lpstr>The True Nature of Mankind Spirit, Soul, and Flesh</vt:lpstr>
      <vt:lpstr>What the Early Christians Said… Representative Quotes</vt:lpstr>
      <vt:lpstr>What do the Scriptures Say? How did the Early Christians approach a Biblical Topic?</vt:lpstr>
      <vt:lpstr>What do the Scriptures Say? Some things get lost in translation… or worse…</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Phillip Pennington</cp:lastModifiedBy>
  <cp:revision>1218</cp:revision>
  <cp:lastPrinted>2015-10-11T15:37:17Z</cp:lastPrinted>
  <dcterms:created xsi:type="dcterms:W3CDTF">2010-06-16T02:58:04Z</dcterms:created>
  <dcterms:modified xsi:type="dcterms:W3CDTF">2021-02-07T16:46:37Z</dcterms:modified>
</cp:coreProperties>
</file>