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5"/>
  </p:notesMasterIdLst>
  <p:sldIdLst>
    <p:sldId id="395" r:id="rId3"/>
    <p:sldId id="437" r:id="rId4"/>
    <p:sldId id="438" r:id="rId5"/>
    <p:sldId id="439" r:id="rId6"/>
    <p:sldId id="440" r:id="rId7"/>
    <p:sldId id="441" r:id="rId8"/>
    <p:sldId id="430" r:id="rId9"/>
    <p:sldId id="432" r:id="rId10"/>
    <p:sldId id="442" r:id="rId11"/>
    <p:sldId id="443" r:id="rId12"/>
    <p:sldId id="444" r:id="rId13"/>
    <p:sldId id="445" r:id="rId14"/>
  </p:sldIdLst>
  <p:sldSz cx="9144000" cy="6858000" type="screen4x3"/>
  <p:notesSz cx="7077075" cy="9393238"/>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8" autoAdjust="0"/>
    <p:restoredTop sz="75955" autoAdjust="0"/>
  </p:normalViewPr>
  <p:slideViewPr>
    <p:cSldViewPr>
      <p:cViewPr varScale="1">
        <p:scale>
          <a:sx n="86" d="100"/>
          <a:sy n="86" d="100"/>
        </p:scale>
        <p:origin x="1737" y="5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66733" cy="469662"/>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08706" y="0"/>
            <a:ext cx="3066733" cy="469662"/>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5/29/2021</a:t>
            </a:fld>
            <a:endParaRPr lang="en-US"/>
          </a:p>
        </p:txBody>
      </p:sp>
      <p:sp>
        <p:nvSpPr>
          <p:cNvPr id="4" name="Slide Image Placeholder 3"/>
          <p:cNvSpPr>
            <a:spLocks noGrp="1" noRot="1" noChangeAspect="1"/>
          </p:cNvSpPr>
          <p:nvPr>
            <p:ph type="sldImg" idx="2"/>
          </p:nvPr>
        </p:nvSpPr>
        <p:spPr>
          <a:xfrm>
            <a:off x="1190625" y="704850"/>
            <a:ext cx="4695825" cy="3522663"/>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7708" y="4461788"/>
            <a:ext cx="5661660" cy="4226957"/>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21946"/>
            <a:ext cx="3066733" cy="469662"/>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08706" y="8921946"/>
            <a:ext cx="3066733" cy="469662"/>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What is the original meaning of scripture…?   What did the early Christians belief on any given topic…?</a:t>
            </a:r>
          </a:p>
          <a:p>
            <a:endParaRPr lang="en-US" dirty="0"/>
          </a:p>
          <a:p>
            <a:r>
              <a:rPr lang="en-US" dirty="0"/>
              <a:t>How to know…?</a:t>
            </a:r>
          </a:p>
          <a:p>
            <a:endParaRPr lang="en-US" dirty="0"/>
          </a:p>
          <a:p>
            <a:pPr marL="228600" indent="-228600">
              <a:buAutoNum type="arabicPeriod"/>
            </a:pPr>
            <a:r>
              <a:rPr lang="en-US" dirty="0"/>
              <a:t>Look at ALL of the New Testament passages on that subject; and</a:t>
            </a:r>
          </a:p>
          <a:p>
            <a:pPr marL="228600" indent="-228600">
              <a:buAutoNum type="arabicPeriod"/>
            </a:pPr>
            <a:r>
              <a:rPr lang="en-US" dirty="0"/>
              <a:t>Take those passages seriously and literally.</a:t>
            </a:r>
          </a:p>
          <a:p>
            <a:pPr marL="228600" indent="-228600">
              <a:buAutoNum type="arabicPeriod"/>
            </a:pPr>
            <a:endParaRPr lang="en-US" dirty="0"/>
          </a:p>
          <a:p>
            <a:pPr marL="0" indent="0">
              <a:buNone/>
            </a:pPr>
            <a:r>
              <a:rPr lang="en-US" dirty="0"/>
              <a:t>Is the original meaning disguised?</a:t>
            </a:r>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3499714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READ QUOTES FROM LOCATION 526 IN THE BOOK.    READ QUOTES FROM LOCATION 550, 576</a:t>
            </a:r>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10</a:t>
            </a:fld>
            <a:endParaRPr lang="en-US"/>
          </a:p>
        </p:txBody>
      </p:sp>
    </p:spTree>
    <p:extLst>
      <p:ext uri="{BB962C8B-B14F-4D97-AF65-F5344CB8AC3E}">
        <p14:creationId xmlns:p14="http://schemas.microsoft.com/office/powerpoint/2010/main" val="964696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READ QUOTES FROM LOCATION 526 IN THE BOOK.    READ QUOTES FROM LOCATION 550, 576</a:t>
            </a:r>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11</a:t>
            </a:fld>
            <a:endParaRPr lang="en-US"/>
          </a:p>
        </p:txBody>
      </p:sp>
    </p:spTree>
    <p:extLst>
      <p:ext uri="{BB962C8B-B14F-4D97-AF65-F5344CB8AC3E}">
        <p14:creationId xmlns:p14="http://schemas.microsoft.com/office/powerpoint/2010/main" val="1640814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12</a:t>
            </a:fld>
            <a:endParaRPr lang="en-US"/>
          </a:p>
        </p:txBody>
      </p:sp>
    </p:spTree>
    <p:extLst>
      <p:ext uri="{BB962C8B-B14F-4D97-AF65-F5344CB8AC3E}">
        <p14:creationId xmlns:p14="http://schemas.microsoft.com/office/powerpoint/2010/main" val="2669217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2372941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1604783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Luther:</a:t>
            </a:r>
          </a:p>
          <a:p>
            <a:pPr marL="171450" indent="-171450">
              <a:buFont typeface="Arial" panose="020B0604020202020204" pitchFamily="34" charset="0"/>
              <a:buChar char="•"/>
            </a:pPr>
            <a:r>
              <a:rPr lang="en-US" dirty="0"/>
              <a:t>What about James, Jesus, and Paul – all teaching that “works of obedience” are essential for a true Faith?</a:t>
            </a:r>
          </a:p>
          <a:p>
            <a:pPr marL="171450" indent="-171450">
              <a:buFont typeface="Arial" panose="020B0604020202020204" pitchFamily="34" charset="0"/>
              <a:buChar char="•"/>
            </a:pPr>
            <a:r>
              <a:rPr lang="en-US" dirty="0"/>
              <a:t>Why would God create some people specifically to suffer in hell for eternity?  Why bother praying for the lost or evangelizing to them if their condition is predestined?</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Evangelicals:</a:t>
            </a:r>
          </a:p>
          <a:p>
            <a:pPr marL="171450" indent="-171450">
              <a:buFont typeface="Arial" panose="020B0604020202020204" pitchFamily="34" charset="0"/>
              <a:buChar char="•"/>
            </a:pPr>
            <a:r>
              <a:rPr lang="en-US" dirty="0"/>
              <a:t>Isn’t this “Faith” plus “Theology” ?</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19864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An example of Early Christian theology – I Corinthians 15;  </a:t>
            </a:r>
            <a:r>
              <a:rPr lang="en-US" dirty="0" err="1"/>
              <a:t>Galations</a:t>
            </a:r>
            <a:r>
              <a:rPr lang="en-US" dirty="0"/>
              <a:t> 3</a:t>
            </a:r>
          </a:p>
          <a:p>
            <a:endParaRPr lang="en-US" dirty="0"/>
          </a:p>
          <a:p>
            <a:r>
              <a:rPr lang="en-US" dirty="0"/>
              <a:t>An example of Early Christian theology – the Apostles Creed</a:t>
            </a:r>
          </a:p>
          <a:p>
            <a:endParaRPr lang="en-US" dirty="0"/>
          </a:p>
          <a:p>
            <a:r>
              <a:rPr lang="en-US" dirty="0"/>
              <a:t>I believe in God the Father Almighty, Creator of heaven and earth; and in Jesus Christ, His only Son, our Lord, who was conceived by the Holy Spirit, born of the virgin Mary, suffered under Pontius Pilate, was crucified, died and was buried.  He descended to Hades, on the third day rose again from the dead, ascended to heaven, and sits at the right hand of God the Father Almighty. From there He will come to judge the living and the dead.</a:t>
            </a:r>
          </a:p>
          <a:p>
            <a:endParaRPr lang="en-US" dirty="0"/>
          </a:p>
          <a:p>
            <a:r>
              <a:rPr lang="en-US" dirty="0"/>
              <a:t>I believe in the Holy Spirit, the holy universal church, the communion of the saints, the forgiveness of sins, the resurrection of the body and the life everlasting.</a:t>
            </a:r>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48017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1647550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a:p>
            <a:r>
              <a:rPr lang="en-US" dirty="0"/>
              <a:t>STAGE 1 QUOTES:  Chapter 4 - Location 235 – 281  from book…</a:t>
            </a:r>
          </a:p>
          <a:p>
            <a:endParaRPr lang="en-US" dirty="0"/>
          </a:p>
          <a:p>
            <a:r>
              <a:rPr lang="en-US" dirty="0"/>
              <a:t>STAGE 1 – Late Second Century and Third Century Writers:   Chapter 5 – Location 308 – 351</a:t>
            </a:r>
          </a:p>
          <a:p>
            <a:endParaRPr lang="en-US" dirty="0"/>
          </a:p>
          <a:p>
            <a:r>
              <a:rPr lang="en-US" dirty="0"/>
              <a:t>STAGE 2 QUOTES:  Chapter 6 – Location 352</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3494377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1062364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READ QUOTES FROM LOCATION Chapter 7, location 480….</a:t>
            </a:r>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381587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920D-9474-714B-BAEB-1B6E20AC0627}"/>
              </a:ext>
            </a:extLst>
          </p:cNvPr>
          <p:cNvSpPr txBox="1">
            <a:spLocks/>
          </p:cNvSpPr>
          <p:nvPr/>
        </p:nvSpPr>
        <p:spPr bwMode="auto">
          <a:xfrm>
            <a:off x="457200" y="1524000"/>
            <a:ext cx="8229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550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6700" dirty="0"/>
              <a:t>Practices of the Early Church</a:t>
            </a:r>
            <a:br>
              <a:rPr lang="en-US" dirty="0"/>
            </a:br>
            <a:endParaRPr lang="en-US" dirty="0"/>
          </a:p>
          <a:p>
            <a:r>
              <a:rPr lang="en-US" sz="3300" dirty="0">
                <a:solidFill>
                  <a:schemeClr val="accent1">
                    <a:lumMod val="50000"/>
                  </a:schemeClr>
                </a:solidFill>
              </a:rPr>
              <a:t>What the first Christians understood about salvation…</a:t>
            </a:r>
          </a:p>
          <a:p>
            <a:endParaRPr lang="en-US" sz="3300" dirty="0">
              <a:solidFill>
                <a:schemeClr val="accent1">
                  <a:lumMod val="50000"/>
                </a:schemeClr>
              </a:solidFill>
            </a:endParaRPr>
          </a:p>
          <a:p>
            <a:endParaRPr lang="en-US" sz="3300" dirty="0">
              <a:solidFill>
                <a:schemeClr val="accent1">
                  <a:lumMod val="50000"/>
                </a:schemeClr>
              </a:solidFill>
            </a:endParaRPr>
          </a:p>
          <a:p>
            <a:endParaRPr lang="en-US" sz="3300" dirty="0">
              <a:solidFill>
                <a:schemeClr val="accent1">
                  <a:lumMod val="50000"/>
                </a:schemeClr>
              </a:solidFill>
            </a:endParaRPr>
          </a:p>
          <a:p>
            <a:endParaRPr lang="en-US" sz="2400" dirty="0">
              <a:solidFill>
                <a:schemeClr val="tx2">
                  <a:lumMod val="60000"/>
                  <a:lumOff val="40000"/>
                </a:schemeClr>
              </a:solidFill>
            </a:endParaRPr>
          </a:p>
          <a:p>
            <a:r>
              <a:rPr lang="en-US" dirty="0">
                <a:solidFill>
                  <a:schemeClr val="tx2">
                    <a:lumMod val="60000"/>
                    <a:lumOff val="40000"/>
                  </a:schemeClr>
                </a:solidFill>
              </a:rPr>
              <a:t>“For the word of God is living and powerful, and sharper than any two-edged sword, piercing even to the division of </a:t>
            </a:r>
            <a:r>
              <a:rPr lang="en-US" u="sng" dirty="0">
                <a:solidFill>
                  <a:schemeClr val="tx2">
                    <a:lumMod val="60000"/>
                    <a:lumOff val="40000"/>
                  </a:schemeClr>
                </a:solidFill>
              </a:rPr>
              <a:t>soul</a:t>
            </a:r>
            <a:r>
              <a:rPr lang="en-US" dirty="0">
                <a:solidFill>
                  <a:schemeClr val="tx2">
                    <a:lumMod val="60000"/>
                    <a:lumOff val="40000"/>
                  </a:schemeClr>
                </a:solidFill>
              </a:rPr>
              <a:t> and </a:t>
            </a:r>
            <a:r>
              <a:rPr lang="en-US" u="sng" dirty="0">
                <a:solidFill>
                  <a:schemeClr val="tx2">
                    <a:lumMod val="60000"/>
                    <a:lumOff val="40000"/>
                  </a:schemeClr>
                </a:solidFill>
              </a:rPr>
              <a:t>spirit</a:t>
            </a:r>
            <a:r>
              <a:rPr lang="en-US" dirty="0">
                <a:solidFill>
                  <a:schemeClr val="tx2">
                    <a:lumMod val="60000"/>
                    <a:lumOff val="40000"/>
                  </a:schemeClr>
                </a:solidFill>
              </a:rPr>
              <a:t>, and of </a:t>
            </a:r>
            <a:r>
              <a:rPr lang="en-US" u="sng" dirty="0">
                <a:solidFill>
                  <a:schemeClr val="tx2">
                    <a:lumMod val="60000"/>
                    <a:lumOff val="40000"/>
                  </a:schemeClr>
                </a:solidFill>
              </a:rPr>
              <a:t>joints and marrow</a:t>
            </a:r>
            <a:r>
              <a:rPr lang="en-US" dirty="0">
                <a:solidFill>
                  <a:schemeClr val="tx2">
                    <a:lumMod val="60000"/>
                    <a:lumOff val="40000"/>
                  </a:schemeClr>
                </a:solidFill>
              </a:rPr>
              <a:t>, and is a discerner of the thoughts and intents of the heart.”   Hebrews 4:12</a:t>
            </a: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143000"/>
          </a:xfrm>
        </p:spPr>
        <p:txBody>
          <a:bodyPr>
            <a:normAutofit/>
          </a:bodyPr>
          <a:lstStyle/>
          <a:p>
            <a:pPr algn="l"/>
            <a:r>
              <a:rPr lang="en-US" sz="3100" dirty="0"/>
              <a:t>But do the Scriptures teach this?</a:t>
            </a:r>
            <a:br>
              <a:rPr lang="en-US" dirty="0"/>
            </a:br>
            <a:r>
              <a:rPr lang="en-US" sz="2400" dirty="0">
                <a:solidFill>
                  <a:schemeClr val="tx2">
                    <a:lumMod val="60000"/>
                    <a:lumOff val="40000"/>
                  </a:schemeClr>
                </a:solidFill>
              </a:rPr>
              <a:t>Are there Two Stages of Salvation?</a:t>
            </a:r>
          </a:p>
        </p:txBody>
      </p:sp>
      <p:sp>
        <p:nvSpPr>
          <p:cNvPr id="4" name="TextBox 3">
            <a:extLst>
              <a:ext uri="{FF2B5EF4-FFF2-40B4-BE49-F238E27FC236}">
                <a16:creationId xmlns:a16="http://schemas.microsoft.com/office/drawing/2014/main" id="{697AE744-441B-4907-961D-BC0BA2A72554}"/>
              </a:ext>
            </a:extLst>
          </p:cNvPr>
          <p:cNvSpPr txBox="1"/>
          <p:nvPr/>
        </p:nvSpPr>
        <p:spPr>
          <a:xfrm>
            <a:off x="304800" y="1295400"/>
            <a:ext cx="8001000" cy="707886"/>
          </a:xfrm>
          <a:prstGeom prst="rect">
            <a:avLst/>
          </a:prstGeom>
          <a:noFill/>
        </p:spPr>
        <p:txBody>
          <a:bodyPr wrap="square" rtlCol="0">
            <a:spAutoFit/>
          </a:bodyPr>
          <a:lstStyle/>
          <a:p>
            <a:r>
              <a:rPr lang="en-US" sz="2000" i="1" dirty="0"/>
              <a:t>“For by grace you </a:t>
            </a:r>
            <a:r>
              <a:rPr lang="en-US" sz="2000" b="1" i="1" u="sng" dirty="0"/>
              <a:t>have been saved </a:t>
            </a:r>
            <a:r>
              <a:rPr lang="en-US" sz="2000" i="1" dirty="0"/>
              <a:t>through faith; and not of yourselves; it is the gift of God, not as a result of works.”  </a:t>
            </a:r>
            <a:r>
              <a:rPr lang="en-US" sz="2000" dirty="0"/>
              <a:t>Eph. 2:8-9</a:t>
            </a:r>
            <a:endParaRPr lang="en-US" sz="2000" i="1" dirty="0"/>
          </a:p>
        </p:txBody>
      </p:sp>
      <p:sp>
        <p:nvSpPr>
          <p:cNvPr id="5" name="TextBox 4">
            <a:extLst>
              <a:ext uri="{FF2B5EF4-FFF2-40B4-BE49-F238E27FC236}">
                <a16:creationId xmlns:a16="http://schemas.microsoft.com/office/drawing/2014/main" id="{C3058733-A867-48F1-9851-2B0EBB1AF7A0}"/>
              </a:ext>
            </a:extLst>
          </p:cNvPr>
          <p:cNvSpPr txBox="1"/>
          <p:nvPr/>
        </p:nvSpPr>
        <p:spPr>
          <a:xfrm>
            <a:off x="304800" y="2107048"/>
            <a:ext cx="8001000" cy="400110"/>
          </a:xfrm>
          <a:prstGeom prst="rect">
            <a:avLst/>
          </a:prstGeom>
          <a:noFill/>
        </p:spPr>
        <p:txBody>
          <a:bodyPr wrap="square" rtlCol="0">
            <a:spAutoFit/>
          </a:bodyPr>
          <a:lstStyle/>
          <a:p>
            <a:r>
              <a:rPr lang="en-US" sz="2000" i="1" dirty="0"/>
              <a:t>“He who endures to the end </a:t>
            </a:r>
            <a:r>
              <a:rPr lang="en-US" sz="2000" b="1" i="1" u="sng" dirty="0"/>
              <a:t>will be saved</a:t>
            </a:r>
            <a:r>
              <a:rPr lang="en-US" sz="2000" i="1" dirty="0"/>
              <a:t>.”  </a:t>
            </a:r>
            <a:r>
              <a:rPr lang="en-US" sz="2000" dirty="0"/>
              <a:t>Matt. 10:22</a:t>
            </a:r>
            <a:endParaRPr lang="en-US" sz="2000" i="1" dirty="0"/>
          </a:p>
        </p:txBody>
      </p:sp>
      <p:sp>
        <p:nvSpPr>
          <p:cNvPr id="6" name="TextBox 5">
            <a:extLst>
              <a:ext uri="{FF2B5EF4-FFF2-40B4-BE49-F238E27FC236}">
                <a16:creationId xmlns:a16="http://schemas.microsoft.com/office/drawing/2014/main" id="{6725000F-3DD7-4EEE-BA85-30D3977840F3}"/>
              </a:ext>
            </a:extLst>
          </p:cNvPr>
          <p:cNvSpPr txBox="1"/>
          <p:nvPr/>
        </p:nvSpPr>
        <p:spPr>
          <a:xfrm>
            <a:off x="304800" y="2610920"/>
            <a:ext cx="8001000" cy="1631216"/>
          </a:xfrm>
          <a:prstGeom prst="rect">
            <a:avLst/>
          </a:prstGeom>
          <a:noFill/>
        </p:spPr>
        <p:txBody>
          <a:bodyPr wrap="square" rtlCol="0">
            <a:spAutoFit/>
          </a:bodyPr>
          <a:lstStyle/>
          <a:p>
            <a:pPr marL="457200" indent="-457200">
              <a:buAutoNum type="arabicParenBoth"/>
            </a:pPr>
            <a:r>
              <a:rPr lang="en-US" sz="2000" dirty="0"/>
              <a:t>When it comes to doctrine and Christian living, the Early Christians always start with what Jesus taught.</a:t>
            </a:r>
          </a:p>
          <a:p>
            <a:pPr marL="457200" indent="-457200">
              <a:buAutoNum type="arabicParenBoth"/>
            </a:pPr>
            <a:r>
              <a:rPr lang="en-US" sz="2000" dirty="0"/>
              <a:t>In contrast, Reformation teachers started with Paul.  Modern dispensationalists relegate Jesus’ teachings on salvation to a different dispensation (i.e. pre-</a:t>
            </a:r>
            <a:r>
              <a:rPr lang="en-US" sz="2000" dirty="0" err="1"/>
              <a:t>Pentacastal</a:t>
            </a:r>
            <a:r>
              <a:rPr lang="en-US" sz="2000" dirty="0"/>
              <a:t>).</a:t>
            </a:r>
          </a:p>
        </p:txBody>
      </p:sp>
      <p:sp>
        <p:nvSpPr>
          <p:cNvPr id="7" name="TextBox 6">
            <a:extLst>
              <a:ext uri="{FF2B5EF4-FFF2-40B4-BE49-F238E27FC236}">
                <a16:creationId xmlns:a16="http://schemas.microsoft.com/office/drawing/2014/main" id="{5015312E-1A7E-4D7D-ABC8-BF632493B6DC}"/>
              </a:ext>
            </a:extLst>
          </p:cNvPr>
          <p:cNvSpPr txBox="1"/>
          <p:nvPr/>
        </p:nvSpPr>
        <p:spPr>
          <a:xfrm>
            <a:off x="333374" y="4244634"/>
            <a:ext cx="8001000" cy="707886"/>
          </a:xfrm>
          <a:prstGeom prst="rect">
            <a:avLst/>
          </a:prstGeom>
          <a:noFill/>
        </p:spPr>
        <p:txBody>
          <a:bodyPr wrap="square" rtlCol="0">
            <a:spAutoFit/>
          </a:bodyPr>
          <a:lstStyle/>
          <a:p>
            <a:r>
              <a:rPr lang="en-US" sz="2000" dirty="0"/>
              <a:t>A disciple is not greater than his Master.  The apostles didn’t teach anything contrary to what Jesus had already taught.</a:t>
            </a:r>
          </a:p>
        </p:txBody>
      </p:sp>
      <p:sp>
        <p:nvSpPr>
          <p:cNvPr id="8" name="TextBox 7">
            <a:extLst>
              <a:ext uri="{FF2B5EF4-FFF2-40B4-BE49-F238E27FC236}">
                <a16:creationId xmlns:a16="http://schemas.microsoft.com/office/drawing/2014/main" id="{5E871AA2-6CC5-4ABB-B9F9-93ED3EAA7879}"/>
              </a:ext>
            </a:extLst>
          </p:cNvPr>
          <p:cNvSpPr txBox="1"/>
          <p:nvPr/>
        </p:nvSpPr>
        <p:spPr>
          <a:xfrm>
            <a:off x="333374" y="5061058"/>
            <a:ext cx="8001000" cy="707886"/>
          </a:xfrm>
          <a:prstGeom prst="rect">
            <a:avLst/>
          </a:prstGeom>
          <a:noFill/>
        </p:spPr>
        <p:txBody>
          <a:bodyPr wrap="square" rtlCol="0">
            <a:spAutoFit/>
          </a:bodyPr>
          <a:lstStyle/>
          <a:p>
            <a:r>
              <a:rPr lang="en-US" sz="2000" dirty="0"/>
              <a:t>Jesus:  </a:t>
            </a:r>
            <a:r>
              <a:rPr lang="en-US" sz="2000" i="1" dirty="0"/>
              <a:t>Matt 7:21</a:t>
            </a:r>
            <a:r>
              <a:rPr lang="en-US" sz="2000" dirty="0"/>
              <a:t>; John 15:10; John 8:31; </a:t>
            </a:r>
            <a:r>
              <a:rPr lang="en-US" sz="2000" i="1" dirty="0"/>
              <a:t>John 8:51</a:t>
            </a:r>
            <a:r>
              <a:rPr lang="en-US" sz="2000" dirty="0"/>
              <a:t>; </a:t>
            </a:r>
            <a:r>
              <a:rPr lang="en-US" sz="2000" i="1" dirty="0"/>
              <a:t>Matt 25:33-35</a:t>
            </a:r>
            <a:r>
              <a:rPr lang="en-US" sz="2000" dirty="0"/>
              <a:t>; </a:t>
            </a:r>
            <a:r>
              <a:rPr lang="en-US" sz="2000" i="1" dirty="0"/>
              <a:t>John 15:1-2</a:t>
            </a:r>
            <a:r>
              <a:rPr lang="en-US" sz="2000" dirty="0"/>
              <a:t>, 6; John 5:28-29; Luke 13:24; </a:t>
            </a:r>
            <a:r>
              <a:rPr lang="en-US" sz="2000" i="1" u="sng" dirty="0"/>
              <a:t>Rev 3:4-5</a:t>
            </a:r>
          </a:p>
        </p:txBody>
      </p:sp>
      <p:sp>
        <p:nvSpPr>
          <p:cNvPr id="9" name="TextBox 8">
            <a:extLst>
              <a:ext uri="{FF2B5EF4-FFF2-40B4-BE49-F238E27FC236}">
                <a16:creationId xmlns:a16="http://schemas.microsoft.com/office/drawing/2014/main" id="{D7340166-593F-422F-A8BE-54C01B58EE5F}"/>
              </a:ext>
            </a:extLst>
          </p:cNvPr>
          <p:cNvSpPr txBox="1"/>
          <p:nvPr/>
        </p:nvSpPr>
        <p:spPr>
          <a:xfrm>
            <a:off x="333374" y="5791200"/>
            <a:ext cx="8001000" cy="707886"/>
          </a:xfrm>
          <a:prstGeom prst="rect">
            <a:avLst/>
          </a:prstGeom>
          <a:noFill/>
        </p:spPr>
        <p:txBody>
          <a:bodyPr wrap="square" rtlCol="0">
            <a:spAutoFit/>
          </a:bodyPr>
          <a:lstStyle/>
          <a:p>
            <a:r>
              <a:rPr lang="en-US" sz="2000" dirty="0"/>
              <a:t>Apostles:  </a:t>
            </a:r>
            <a:r>
              <a:rPr lang="en-US" sz="2000" i="1" dirty="0"/>
              <a:t>1 Cor 15:1-2</a:t>
            </a:r>
            <a:r>
              <a:rPr lang="en-US" sz="2000" dirty="0"/>
              <a:t>; Eph 5:5,6; </a:t>
            </a:r>
            <a:r>
              <a:rPr lang="en-US" sz="2000" i="1" dirty="0"/>
              <a:t>Rom 2:6-7</a:t>
            </a:r>
            <a:r>
              <a:rPr lang="en-US" sz="2000" dirty="0"/>
              <a:t>; </a:t>
            </a:r>
            <a:r>
              <a:rPr lang="en-US" sz="2000" i="1" dirty="0"/>
              <a:t>1 Tim 4:16</a:t>
            </a:r>
            <a:r>
              <a:rPr lang="en-US" sz="2000" dirty="0"/>
              <a:t>; Heb 4:11-12; Heb 12:25; </a:t>
            </a:r>
            <a:r>
              <a:rPr lang="en-US" sz="2000" i="1" dirty="0"/>
              <a:t>James 1:12</a:t>
            </a:r>
            <a:r>
              <a:rPr lang="en-US" sz="2000" dirty="0"/>
              <a:t>; James 2:4; James 2:24-25</a:t>
            </a:r>
          </a:p>
        </p:txBody>
      </p:sp>
    </p:spTree>
    <p:extLst>
      <p:ext uri="{BB962C8B-B14F-4D97-AF65-F5344CB8AC3E}">
        <p14:creationId xmlns:p14="http://schemas.microsoft.com/office/powerpoint/2010/main" val="211163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143000"/>
          </a:xfrm>
        </p:spPr>
        <p:txBody>
          <a:bodyPr>
            <a:normAutofit/>
          </a:bodyPr>
          <a:lstStyle/>
          <a:p>
            <a:pPr algn="l"/>
            <a:r>
              <a:rPr lang="en-US" sz="3100" dirty="0"/>
              <a:t>But What About All of the Other Verses?</a:t>
            </a:r>
            <a:br>
              <a:rPr lang="en-US" dirty="0"/>
            </a:br>
            <a:r>
              <a:rPr lang="en-US" sz="2400" dirty="0">
                <a:solidFill>
                  <a:schemeClr val="tx2">
                    <a:lumMod val="60000"/>
                    <a:lumOff val="40000"/>
                  </a:schemeClr>
                </a:solidFill>
              </a:rPr>
              <a:t>Do these verses contradict a two phase Salvation view?</a:t>
            </a:r>
          </a:p>
        </p:txBody>
      </p:sp>
      <p:sp>
        <p:nvSpPr>
          <p:cNvPr id="4" name="TextBox 3">
            <a:extLst>
              <a:ext uri="{FF2B5EF4-FFF2-40B4-BE49-F238E27FC236}">
                <a16:creationId xmlns:a16="http://schemas.microsoft.com/office/drawing/2014/main" id="{697AE744-441B-4907-961D-BC0BA2A72554}"/>
              </a:ext>
            </a:extLst>
          </p:cNvPr>
          <p:cNvSpPr txBox="1"/>
          <p:nvPr/>
        </p:nvSpPr>
        <p:spPr>
          <a:xfrm>
            <a:off x="304800" y="1246257"/>
            <a:ext cx="8001000" cy="707886"/>
          </a:xfrm>
          <a:prstGeom prst="rect">
            <a:avLst/>
          </a:prstGeom>
          <a:noFill/>
        </p:spPr>
        <p:txBody>
          <a:bodyPr wrap="square" rtlCol="0">
            <a:spAutoFit/>
          </a:bodyPr>
          <a:lstStyle/>
          <a:p>
            <a:r>
              <a:rPr lang="en-US" sz="2000" i="1" dirty="0"/>
              <a:t>Rom 3:27-29; Rom 4:1-6; Rom 4:7-10; Rom 11:5-7; Gal 3:2-5; Eph 2:4-9</a:t>
            </a:r>
          </a:p>
        </p:txBody>
      </p:sp>
      <p:sp>
        <p:nvSpPr>
          <p:cNvPr id="6" name="TextBox 5">
            <a:extLst>
              <a:ext uri="{FF2B5EF4-FFF2-40B4-BE49-F238E27FC236}">
                <a16:creationId xmlns:a16="http://schemas.microsoft.com/office/drawing/2014/main" id="{6725000F-3DD7-4EEE-BA85-30D3977840F3}"/>
              </a:ext>
            </a:extLst>
          </p:cNvPr>
          <p:cNvSpPr txBox="1"/>
          <p:nvPr/>
        </p:nvSpPr>
        <p:spPr>
          <a:xfrm>
            <a:off x="304800" y="2057400"/>
            <a:ext cx="8001000" cy="4401205"/>
          </a:xfrm>
          <a:prstGeom prst="rect">
            <a:avLst/>
          </a:prstGeom>
          <a:noFill/>
        </p:spPr>
        <p:txBody>
          <a:bodyPr wrap="square" rtlCol="0">
            <a:spAutoFit/>
          </a:bodyPr>
          <a:lstStyle/>
          <a:p>
            <a:pPr marL="457200" indent="-457200">
              <a:buAutoNum type="arabicParenBoth"/>
            </a:pPr>
            <a:r>
              <a:rPr lang="en-US" sz="2000" dirty="0"/>
              <a:t>Context... Those passages are </a:t>
            </a:r>
            <a:r>
              <a:rPr lang="en-US" sz="2000" i="1" dirty="0"/>
              <a:t>not</a:t>
            </a:r>
            <a:r>
              <a:rPr lang="en-US" sz="2000" dirty="0"/>
              <a:t> talking about obedience to Jesus Christ as “works”.</a:t>
            </a:r>
          </a:p>
          <a:p>
            <a:pPr marL="457200" indent="-457200">
              <a:buAutoNum type="arabicParenBoth"/>
            </a:pPr>
            <a:r>
              <a:rPr lang="en-US" sz="2000" dirty="0"/>
              <a:t>Paul is writing about works of the Mosaic Law and particularly practicing circumcision (Acts 15).  He is explaining to Christians that we are not, and cannot be, saved through the Mosaic Law.</a:t>
            </a:r>
          </a:p>
          <a:p>
            <a:pPr marL="457200" indent="-457200">
              <a:buAutoNum type="arabicParenBoth"/>
            </a:pPr>
            <a:r>
              <a:rPr lang="en-US" sz="2000" dirty="0"/>
              <a:t>Christianity is the way of grace and faith, in contrast to the Law of Moses.</a:t>
            </a:r>
          </a:p>
          <a:p>
            <a:pPr marL="457200" indent="-457200">
              <a:buAutoNum type="arabicParenBoth"/>
            </a:pPr>
            <a:r>
              <a:rPr lang="en-US" sz="2000" dirty="0"/>
              <a:t>Remember that the very early church was originally persecuted heavily by the Judaizers (which also heavily influenced the Apostles teaching).  Subsequent heretical doctrines were different and many appeared after the canon of NT Scripture was delivered.  Hence, the need for us to study church history.</a:t>
            </a:r>
          </a:p>
          <a:p>
            <a:pPr marL="457200" indent="-457200">
              <a:buAutoNum type="arabicParenBoth"/>
            </a:pPr>
            <a:r>
              <a:rPr lang="en-US" sz="2000" dirty="0"/>
              <a:t>It wasn’t until Luther (Reformation era) that people started “seeing” a doctrine of salvation by grace alone.</a:t>
            </a:r>
          </a:p>
        </p:txBody>
      </p:sp>
    </p:spTree>
    <p:extLst>
      <p:ext uri="{BB962C8B-B14F-4D97-AF65-F5344CB8AC3E}">
        <p14:creationId xmlns:p14="http://schemas.microsoft.com/office/powerpoint/2010/main" val="351411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143000"/>
          </a:xfrm>
        </p:spPr>
        <p:txBody>
          <a:bodyPr>
            <a:normAutofit/>
          </a:bodyPr>
          <a:lstStyle/>
          <a:p>
            <a:pPr algn="l"/>
            <a:r>
              <a:rPr lang="en-US" sz="3100" dirty="0"/>
              <a:t>Abiding in Christ</a:t>
            </a:r>
            <a:br>
              <a:rPr lang="en-US" dirty="0"/>
            </a:br>
            <a:r>
              <a:rPr lang="en-US" sz="2400" dirty="0">
                <a:solidFill>
                  <a:schemeClr val="tx2">
                    <a:lumMod val="60000"/>
                    <a:lumOff val="40000"/>
                  </a:schemeClr>
                </a:solidFill>
              </a:rPr>
              <a:t>The Branch and the Vine Analogy</a:t>
            </a:r>
          </a:p>
        </p:txBody>
      </p:sp>
      <p:sp>
        <p:nvSpPr>
          <p:cNvPr id="4" name="TextBox 3">
            <a:extLst>
              <a:ext uri="{FF2B5EF4-FFF2-40B4-BE49-F238E27FC236}">
                <a16:creationId xmlns:a16="http://schemas.microsoft.com/office/drawing/2014/main" id="{697AE744-441B-4907-961D-BC0BA2A72554}"/>
              </a:ext>
            </a:extLst>
          </p:cNvPr>
          <p:cNvSpPr txBox="1"/>
          <p:nvPr/>
        </p:nvSpPr>
        <p:spPr>
          <a:xfrm>
            <a:off x="304800" y="1163996"/>
            <a:ext cx="8001000" cy="1015663"/>
          </a:xfrm>
          <a:prstGeom prst="rect">
            <a:avLst/>
          </a:prstGeom>
          <a:noFill/>
        </p:spPr>
        <p:txBody>
          <a:bodyPr wrap="square" rtlCol="0">
            <a:spAutoFit/>
          </a:bodyPr>
          <a:lstStyle/>
          <a:p>
            <a:r>
              <a:rPr lang="en-US" sz="2000" i="1" dirty="0"/>
              <a:t>“There is therefore now no condemnation to those who are in Christ Jesus, who do not walk according to the flesh, but according to the Spirit.”  Rom 8:1</a:t>
            </a:r>
          </a:p>
        </p:txBody>
      </p:sp>
      <p:sp>
        <p:nvSpPr>
          <p:cNvPr id="6" name="TextBox 5">
            <a:extLst>
              <a:ext uri="{FF2B5EF4-FFF2-40B4-BE49-F238E27FC236}">
                <a16:creationId xmlns:a16="http://schemas.microsoft.com/office/drawing/2014/main" id="{6725000F-3DD7-4EEE-BA85-30D3977840F3}"/>
              </a:ext>
            </a:extLst>
          </p:cNvPr>
          <p:cNvSpPr txBox="1"/>
          <p:nvPr/>
        </p:nvSpPr>
        <p:spPr>
          <a:xfrm>
            <a:off x="304800" y="2284458"/>
            <a:ext cx="8001000" cy="1015663"/>
          </a:xfrm>
          <a:prstGeom prst="rect">
            <a:avLst/>
          </a:prstGeom>
          <a:noFill/>
        </p:spPr>
        <p:txBody>
          <a:bodyPr wrap="square" rtlCol="0">
            <a:spAutoFit/>
          </a:bodyPr>
          <a:lstStyle/>
          <a:p>
            <a:pPr marL="457200" indent="-457200">
              <a:buAutoNum type="arabicParenBoth"/>
            </a:pPr>
            <a:r>
              <a:rPr lang="en-US" sz="2000" dirty="0"/>
              <a:t>The point is that have to remain in Christ! The verse doesn’t say that we cannot lose Christ. It says that there is no condemnation as long as we abide in Christ.</a:t>
            </a:r>
          </a:p>
        </p:txBody>
      </p:sp>
      <p:sp>
        <p:nvSpPr>
          <p:cNvPr id="5" name="TextBox 4">
            <a:extLst>
              <a:ext uri="{FF2B5EF4-FFF2-40B4-BE49-F238E27FC236}">
                <a16:creationId xmlns:a16="http://schemas.microsoft.com/office/drawing/2014/main" id="{31C833A9-5E23-49D7-AA47-3125DD4497C2}"/>
              </a:ext>
            </a:extLst>
          </p:cNvPr>
          <p:cNvSpPr txBox="1"/>
          <p:nvPr/>
        </p:nvSpPr>
        <p:spPr>
          <a:xfrm>
            <a:off x="381000" y="3429000"/>
            <a:ext cx="8001000" cy="400110"/>
          </a:xfrm>
          <a:prstGeom prst="rect">
            <a:avLst/>
          </a:prstGeom>
          <a:noFill/>
        </p:spPr>
        <p:txBody>
          <a:bodyPr wrap="square" rtlCol="0">
            <a:spAutoFit/>
          </a:bodyPr>
          <a:lstStyle/>
          <a:p>
            <a:r>
              <a:rPr lang="en-US" sz="2000" i="1" dirty="0"/>
              <a:t>“I am the true vine…”  John 15:1-6</a:t>
            </a:r>
          </a:p>
        </p:txBody>
      </p:sp>
      <p:sp>
        <p:nvSpPr>
          <p:cNvPr id="7" name="TextBox 6">
            <a:extLst>
              <a:ext uri="{FF2B5EF4-FFF2-40B4-BE49-F238E27FC236}">
                <a16:creationId xmlns:a16="http://schemas.microsoft.com/office/drawing/2014/main" id="{B563DA8C-02A4-4598-B3A4-22BDE2254522}"/>
              </a:ext>
            </a:extLst>
          </p:cNvPr>
          <p:cNvSpPr txBox="1"/>
          <p:nvPr/>
        </p:nvSpPr>
        <p:spPr>
          <a:xfrm>
            <a:off x="275823" y="4062788"/>
            <a:ext cx="8001000" cy="2554545"/>
          </a:xfrm>
          <a:prstGeom prst="rect">
            <a:avLst/>
          </a:prstGeom>
          <a:noFill/>
        </p:spPr>
        <p:txBody>
          <a:bodyPr wrap="square" rtlCol="0">
            <a:spAutoFit/>
          </a:bodyPr>
          <a:lstStyle/>
          <a:p>
            <a:pPr marL="457200" indent="-457200">
              <a:buAutoNum type="arabicParenBoth"/>
            </a:pPr>
            <a:r>
              <a:rPr lang="en-US" sz="2000" dirty="0"/>
              <a:t>When we believe in Christ, repent, and come forward to be baptized, we are added as a new branch on this Vine.  That is all of grace.</a:t>
            </a:r>
          </a:p>
          <a:p>
            <a:pPr marL="457200" indent="-457200">
              <a:buAutoNum type="arabicParenBoth"/>
            </a:pPr>
            <a:r>
              <a:rPr lang="en-US" sz="2000" dirty="0"/>
              <a:t>We must abide on the Vine by producing fruit. If we don’t produce fruit – which includes godly living – then the Father will remove us from the Vine and we will be cast into the fire.</a:t>
            </a:r>
          </a:p>
          <a:p>
            <a:pPr marL="457200" indent="-457200">
              <a:buAutoNum type="arabicParenBoth"/>
            </a:pPr>
            <a:r>
              <a:rPr lang="en-US" sz="2000" dirty="0"/>
              <a:t>Learn more about Early Christians via translations of their writings available at Scroll Publishing.</a:t>
            </a:r>
          </a:p>
        </p:txBody>
      </p:sp>
    </p:spTree>
    <p:extLst>
      <p:ext uri="{BB962C8B-B14F-4D97-AF65-F5344CB8AC3E}">
        <p14:creationId xmlns:p14="http://schemas.microsoft.com/office/powerpoint/2010/main" val="267911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fontScale="90000"/>
          </a:bodyPr>
          <a:lstStyle/>
          <a:p>
            <a:pPr algn="l"/>
            <a:r>
              <a:rPr lang="en-US" sz="3600" dirty="0"/>
              <a:t>What difference does it make?</a:t>
            </a:r>
            <a:br>
              <a:rPr lang="en-US" dirty="0"/>
            </a:br>
            <a:r>
              <a:rPr lang="en-US" sz="2200" dirty="0">
                <a:solidFill>
                  <a:schemeClr val="tx2">
                    <a:lumMod val="60000"/>
                    <a:lumOff val="40000"/>
                  </a:schemeClr>
                </a:solidFill>
              </a:rPr>
              <a:t>Should we care about what the Early Christians believed?</a:t>
            </a:r>
          </a:p>
        </p:txBody>
      </p:sp>
      <p:sp>
        <p:nvSpPr>
          <p:cNvPr id="3" name="TextBox 2"/>
          <p:cNvSpPr txBox="1"/>
          <p:nvPr/>
        </p:nvSpPr>
        <p:spPr>
          <a:xfrm>
            <a:off x="533400" y="803856"/>
            <a:ext cx="8229600" cy="5909310"/>
          </a:xfrm>
          <a:prstGeom prst="rect">
            <a:avLst/>
          </a:prstGeom>
          <a:noFill/>
        </p:spPr>
        <p:txBody>
          <a:bodyPr wrap="square" rtlCol="0">
            <a:spAutoFit/>
          </a:bodyPr>
          <a:lstStyle/>
          <a:p>
            <a:pPr marL="342900" indent="-342900">
              <a:buFont typeface="Arial" panose="020B0604020202020204" pitchFamily="34" charset="0"/>
              <a:buChar char="•"/>
            </a:pPr>
            <a:r>
              <a:rPr lang="en-US" dirty="0"/>
              <a:t>Who were the Early Christians?</a:t>
            </a:r>
            <a:endParaRPr lang="en-US" i="1" dirty="0"/>
          </a:p>
          <a:p>
            <a:pPr marL="342900" indent="-342900">
              <a:buFont typeface="Arial" panose="020B0604020202020204" pitchFamily="34" charset="0"/>
              <a:buChar char="•"/>
            </a:pPr>
            <a:r>
              <a:rPr lang="en-US" i="1" dirty="0"/>
              <a:t>Prior to the Council of </a:t>
            </a:r>
            <a:r>
              <a:rPr lang="en-US" i="1" dirty="0" err="1"/>
              <a:t>Nicea</a:t>
            </a:r>
            <a:r>
              <a:rPr lang="en-US" i="1" dirty="0"/>
              <a:t> (A.D. 325)</a:t>
            </a:r>
          </a:p>
          <a:p>
            <a:pPr marL="628650" lvl="1" indent="-171450">
              <a:buFont typeface="Arial" panose="020B0604020202020204" pitchFamily="34" charset="0"/>
              <a:buChar char="•"/>
            </a:pPr>
            <a:r>
              <a:rPr lang="en-US" dirty="0"/>
              <a:t>Marks the end of the Early Christian era.</a:t>
            </a:r>
          </a:p>
          <a:p>
            <a:pPr marL="628650" lvl="1" indent="-171450">
              <a:buFont typeface="Arial" panose="020B0604020202020204" pitchFamily="34" charset="0"/>
              <a:buChar char="•"/>
            </a:pPr>
            <a:r>
              <a:rPr lang="en-US" dirty="0"/>
              <a:t>Marks the beginning of the joinder of church and state.</a:t>
            </a:r>
          </a:p>
          <a:p>
            <a:pPr marL="628650" lvl="1" indent="-171450">
              <a:buFont typeface="Arial" panose="020B0604020202020204" pitchFamily="34" charset="0"/>
              <a:buChar char="•"/>
            </a:pPr>
            <a:r>
              <a:rPr lang="en-US" dirty="0"/>
              <a:t>Marks the turning point where theologians and church councils begin creating new defined doctrines that all Christians had to subscribe to or face state persecution.</a:t>
            </a:r>
          </a:p>
          <a:p>
            <a:pPr marL="628650" lvl="1" indent="-171450">
              <a:buFont typeface="Arial" panose="020B0604020202020204" pitchFamily="34" charset="0"/>
              <a:buChar char="•"/>
            </a:pPr>
            <a:r>
              <a:rPr lang="en-US" dirty="0"/>
              <a:t>From AD 325 onward, the emphasis of the church changed from lifestyle to theology.</a:t>
            </a:r>
          </a:p>
          <a:p>
            <a:pPr marL="171450" lvl="0" indent="-171450">
              <a:buFont typeface="Arial" panose="020B0604020202020204" pitchFamily="34" charset="0"/>
              <a:buChar char="•"/>
            </a:pPr>
            <a:r>
              <a:rPr lang="en-US" dirty="0"/>
              <a:t>The first 100 years are significant.</a:t>
            </a:r>
          </a:p>
          <a:p>
            <a:pPr marL="628650" lvl="1" indent="-171450">
              <a:buFont typeface="Arial" panose="020B0604020202020204" pitchFamily="34" charset="0"/>
              <a:buChar char="•"/>
            </a:pPr>
            <a:r>
              <a:rPr lang="en-US" dirty="0"/>
              <a:t>They were only a generation or two removed from the Apostles.</a:t>
            </a:r>
          </a:p>
          <a:p>
            <a:pPr marL="628650" lvl="1" indent="-171450">
              <a:buFont typeface="Arial" panose="020B0604020202020204" pitchFamily="34" charset="0"/>
              <a:buChar char="•"/>
            </a:pPr>
            <a:r>
              <a:rPr lang="en-US" dirty="0"/>
              <a:t>Men like Clement of Rome, Polycarp, and Ignatius received the gospel from the apostles themselves.</a:t>
            </a:r>
          </a:p>
          <a:p>
            <a:pPr marL="171450" lvl="0" indent="-171450">
              <a:buFont typeface="Arial" panose="020B0604020202020204" pitchFamily="34" charset="0"/>
              <a:buChar char="•"/>
            </a:pPr>
            <a:r>
              <a:rPr lang="en-US" dirty="0"/>
              <a:t>We go to the early Christians for </a:t>
            </a:r>
            <a:r>
              <a:rPr lang="en-US" u="sng" dirty="0"/>
              <a:t>information</a:t>
            </a:r>
            <a:r>
              <a:rPr lang="en-US" dirty="0"/>
              <a:t>, but we go to the Scripture for </a:t>
            </a:r>
            <a:r>
              <a:rPr lang="en-US" u="sng" dirty="0"/>
              <a:t>inspiration</a:t>
            </a:r>
            <a:r>
              <a:rPr lang="en-US" dirty="0"/>
              <a:t>.</a:t>
            </a:r>
          </a:p>
          <a:p>
            <a:pPr marL="171450" lvl="0" indent="-171450">
              <a:buFont typeface="Arial" panose="020B0604020202020204" pitchFamily="34" charset="0"/>
              <a:buChar char="•"/>
            </a:pPr>
            <a:r>
              <a:rPr lang="en-US" dirty="0"/>
              <a:t>The Disciples of the Apostles were in a better position to understand the Gospel and the Apostolic Faith than we are because they received it first-hand.</a:t>
            </a:r>
          </a:p>
          <a:p>
            <a:pPr marL="171450" lvl="0" indent="-171450">
              <a:buFont typeface="Arial" panose="020B0604020202020204" pitchFamily="34" charset="0"/>
              <a:buChar char="•"/>
            </a:pPr>
            <a:r>
              <a:rPr lang="en-US" dirty="0"/>
              <a:t>They spoke </a:t>
            </a:r>
            <a:r>
              <a:rPr lang="en-US" dirty="0" err="1"/>
              <a:t>Koine</a:t>
            </a:r>
            <a:r>
              <a:rPr lang="en-US" dirty="0"/>
              <a:t> Greek, thus there was no language barrier between them and the Apostles.</a:t>
            </a:r>
          </a:p>
          <a:p>
            <a:pPr marL="171450" lvl="0" indent="-171450">
              <a:buFont typeface="Arial" panose="020B0604020202020204" pitchFamily="34" charset="0"/>
              <a:buChar char="•"/>
            </a:pPr>
            <a:r>
              <a:rPr lang="en-US" dirty="0"/>
              <a:t>They were knowledgeable about the culture and the times.</a:t>
            </a:r>
          </a:p>
        </p:txBody>
      </p:sp>
    </p:spTree>
    <p:extLst>
      <p:ext uri="{BB962C8B-B14F-4D97-AF65-F5344CB8AC3E}">
        <p14:creationId xmlns:p14="http://schemas.microsoft.com/office/powerpoint/2010/main" val="1580931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143000"/>
          </a:xfrm>
        </p:spPr>
        <p:txBody>
          <a:bodyPr>
            <a:normAutofit fontScale="90000"/>
          </a:bodyPr>
          <a:lstStyle/>
          <a:p>
            <a:pPr algn="l"/>
            <a:r>
              <a:rPr lang="en-US" dirty="0"/>
              <a:t>What we can learn from errors?</a:t>
            </a:r>
            <a:br>
              <a:rPr lang="en-US" dirty="0"/>
            </a:br>
            <a:r>
              <a:rPr lang="en-US" sz="2400" dirty="0">
                <a:solidFill>
                  <a:schemeClr val="tx2">
                    <a:lumMod val="60000"/>
                    <a:lumOff val="40000"/>
                  </a:schemeClr>
                </a:solidFill>
              </a:rPr>
              <a:t>A brief history of theological error within Early Christendom</a:t>
            </a:r>
          </a:p>
        </p:txBody>
      </p:sp>
      <p:sp>
        <p:nvSpPr>
          <p:cNvPr id="3" name="TextBox 2"/>
          <p:cNvSpPr txBox="1"/>
          <p:nvPr/>
        </p:nvSpPr>
        <p:spPr>
          <a:xfrm>
            <a:off x="533400" y="1143000"/>
            <a:ext cx="8001000" cy="2246769"/>
          </a:xfrm>
          <a:prstGeom prst="rect">
            <a:avLst/>
          </a:prstGeom>
          <a:noFill/>
        </p:spPr>
        <p:txBody>
          <a:bodyPr wrap="square" rtlCol="0">
            <a:spAutoFit/>
          </a:bodyPr>
          <a:lstStyle/>
          <a:p>
            <a:r>
              <a:rPr lang="en-US" sz="2000" b="1" u="sng" dirty="0"/>
              <a:t>The Apostolic Era</a:t>
            </a:r>
          </a:p>
          <a:p>
            <a:pPr marL="342900" indent="-342900">
              <a:buFont typeface="Arial" panose="020B0604020202020204" pitchFamily="34" charset="0"/>
              <a:buChar char="•"/>
            </a:pPr>
            <a:r>
              <a:rPr lang="en-US" sz="2000" b="1" dirty="0"/>
              <a:t>Jews taught that Christians must practice Mosaic Laws</a:t>
            </a:r>
          </a:p>
          <a:p>
            <a:pPr marL="800100" lvl="1" indent="-342900">
              <a:buFont typeface="Arial" panose="020B0604020202020204" pitchFamily="34" charset="0"/>
              <a:buChar char="•"/>
            </a:pPr>
            <a:r>
              <a:rPr lang="en-US" sz="2000" b="1" dirty="0"/>
              <a:t>Acts 15; </a:t>
            </a:r>
            <a:r>
              <a:rPr lang="en-US" sz="2000" b="1" dirty="0" err="1"/>
              <a:t>Galations</a:t>
            </a:r>
            <a:r>
              <a:rPr lang="en-US" sz="2000" b="1" dirty="0"/>
              <a:t> 1:6-10; 2:1-5; 2:15-3:29; 4:1-21; 5:1-6</a:t>
            </a:r>
          </a:p>
          <a:p>
            <a:pPr marL="342900" indent="-342900">
              <a:buFont typeface="Arial" panose="020B0604020202020204" pitchFamily="34" charset="0"/>
              <a:buChar char="•"/>
            </a:pPr>
            <a:r>
              <a:rPr lang="en-US" sz="2000" b="1" dirty="0"/>
              <a:t>Gnostics denied the deity of Christ</a:t>
            </a:r>
          </a:p>
          <a:p>
            <a:pPr marL="800100" lvl="1" indent="-342900">
              <a:buFont typeface="Arial" panose="020B0604020202020204" pitchFamily="34" charset="0"/>
              <a:buChar char="•"/>
            </a:pPr>
            <a:r>
              <a:rPr lang="en-US" sz="2000" b="1" dirty="0"/>
              <a:t>1 John 2:22; 2 John 1:7-11; Jude 1:4</a:t>
            </a:r>
          </a:p>
          <a:p>
            <a:pPr marL="342900" indent="-342900">
              <a:buFont typeface="Arial" panose="020B0604020202020204" pitchFamily="34" charset="0"/>
              <a:buChar char="•"/>
            </a:pPr>
            <a:r>
              <a:rPr lang="en-US" sz="2000" b="1" dirty="0"/>
              <a:t>Those who want to be first </a:t>
            </a:r>
          </a:p>
          <a:p>
            <a:pPr marL="800100" lvl="1" indent="-342900">
              <a:buFont typeface="Arial" panose="020B0604020202020204" pitchFamily="34" charset="0"/>
              <a:buChar char="•"/>
            </a:pPr>
            <a:r>
              <a:rPr lang="en-US" sz="2000" b="1" dirty="0"/>
              <a:t>3 John 1:9-12</a:t>
            </a:r>
          </a:p>
        </p:txBody>
      </p:sp>
      <p:sp>
        <p:nvSpPr>
          <p:cNvPr id="4" name="TextBox 3">
            <a:extLst>
              <a:ext uri="{FF2B5EF4-FFF2-40B4-BE49-F238E27FC236}">
                <a16:creationId xmlns:a16="http://schemas.microsoft.com/office/drawing/2014/main" id="{0C8123A4-A3C0-4BAE-9AD3-90EB67E1C621}"/>
              </a:ext>
            </a:extLst>
          </p:cNvPr>
          <p:cNvSpPr txBox="1"/>
          <p:nvPr/>
        </p:nvSpPr>
        <p:spPr>
          <a:xfrm>
            <a:off x="514478" y="3489200"/>
            <a:ext cx="8001000" cy="3170099"/>
          </a:xfrm>
          <a:prstGeom prst="rect">
            <a:avLst/>
          </a:prstGeom>
          <a:noFill/>
        </p:spPr>
        <p:txBody>
          <a:bodyPr wrap="square" rtlCol="0">
            <a:spAutoFit/>
          </a:bodyPr>
          <a:lstStyle/>
          <a:p>
            <a:r>
              <a:rPr lang="en-US" sz="2000" b="1" u="sng" dirty="0"/>
              <a:t>The </a:t>
            </a:r>
            <a:r>
              <a:rPr lang="en-US" sz="2000" b="1" u="sng" dirty="0" err="1"/>
              <a:t>PreNicene</a:t>
            </a:r>
            <a:r>
              <a:rPr lang="en-US" sz="2000" b="1" u="sng" dirty="0"/>
              <a:t> Era</a:t>
            </a:r>
          </a:p>
          <a:p>
            <a:pPr marL="342900" indent="-342900">
              <a:buFont typeface="Arial" panose="020B0604020202020204" pitchFamily="34" charset="0"/>
              <a:buChar char="•"/>
            </a:pPr>
            <a:r>
              <a:rPr lang="en-US" sz="2000" b="1" dirty="0"/>
              <a:t>Arians</a:t>
            </a:r>
          </a:p>
          <a:p>
            <a:pPr marL="800100" lvl="1" indent="-342900">
              <a:buFont typeface="Arial" panose="020B0604020202020204" pitchFamily="34" charset="0"/>
              <a:buChar char="•"/>
            </a:pPr>
            <a:r>
              <a:rPr lang="en-US" sz="2000" b="1" dirty="0"/>
              <a:t>Denied the triune nature of God and divinity of Jesus</a:t>
            </a:r>
          </a:p>
          <a:p>
            <a:pPr marL="342900" indent="-342900">
              <a:buFont typeface="Arial" panose="020B0604020202020204" pitchFamily="34" charset="0"/>
              <a:buChar char="•"/>
            </a:pPr>
            <a:r>
              <a:rPr lang="en-US" sz="2000" b="1" dirty="0"/>
              <a:t>Donatists</a:t>
            </a:r>
          </a:p>
          <a:p>
            <a:pPr marL="800100" lvl="1" indent="-342900">
              <a:buFont typeface="Arial" panose="020B0604020202020204" pitchFamily="34" charset="0"/>
              <a:buChar char="•"/>
            </a:pPr>
            <a:r>
              <a:rPr lang="en-US" sz="2000" b="1" dirty="0"/>
              <a:t>Rejected the authenticity of certain baptisms during a time of persecution</a:t>
            </a:r>
          </a:p>
          <a:p>
            <a:pPr marL="342900" indent="-342900">
              <a:buFont typeface="Arial" panose="020B0604020202020204" pitchFamily="34" charset="0"/>
              <a:buChar char="•"/>
            </a:pPr>
            <a:r>
              <a:rPr lang="en-US" sz="2000" b="1" dirty="0"/>
              <a:t>Montanists</a:t>
            </a:r>
          </a:p>
          <a:p>
            <a:pPr marL="800100" lvl="1" indent="-342900">
              <a:buFont typeface="Arial" panose="020B0604020202020204" pitchFamily="34" charset="0"/>
              <a:buChar char="•"/>
            </a:pPr>
            <a:r>
              <a:rPr lang="en-US" sz="2000" b="1" dirty="0"/>
              <a:t>Followed teachings of </a:t>
            </a:r>
            <a:r>
              <a:rPr lang="en-US" sz="2000" b="1" dirty="0" err="1"/>
              <a:t>Montanus</a:t>
            </a:r>
            <a:r>
              <a:rPr lang="en-US" sz="2000" b="1" dirty="0"/>
              <a:t> who declared himself a prophet and that Heavenly Jerusalem would descend in </a:t>
            </a:r>
            <a:r>
              <a:rPr lang="en-US" sz="2000" b="1" dirty="0" err="1"/>
              <a:t>Phyrgia</a:t>
            </a:r>
            <a:r>
              <a:rPr lang="en-US" sz="2000" b="1" dirty="0"/>
              <a:t> (where he had previously been a pagan priest).</a:t>
            </a:r>
          </a:p>
        </p:txBody>
      </p:sp>
    </p:spTree>
    <p:extLst>
      <p:ext uri="{BB962C8B-B14F-4D97-AF65-F5344CB8AC3E}">
        <p14:creationId xmlns:p14="http://schemas.microsoft.com/office/powerpoint/2010/main" val="298100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143000"/>
          </a:xfrm>
        </p:spPr>
        <p:txBody>
          <a:bodyPr>
            <a:normAutofit/>
          </a:bodyPr>
          <a:lstStyle/>
          <a:p>
            <a:pPr algn="l"/>
            <a:r>
              <a:rPr lang="en-US" dirty="0"/>
              <a:t>What we can learn from errors?</a:t>
            </a:r>
            <a:br>
              <a:rPr lang="en-US" dirty="0"/>
            </a:br>
            <a:r>
              <a:rPr lang="en-US" sz="2400" dirty="0">
                <a:solidFill>
                  <a:schemeClr val="tx2">
                    <a:lumMod val="60000"/>
                    <a:lumOff val="40000"/>
                  </a:schemeClr>
                </a:solidFill>
              </a:rPr>
              <a:t>A brief history of theological error in modern Christendom</a:t>
            </a:r>
          </a:p>
        </p:txBody>
      </p:sp>
      <p:sp>
        <p:nvSpPr>
          <p:cNvPr id="3" name="TextBox 2"/>
          <p:cNvSpPr txBox="1"/>
          <p:nvPr/>
        </p:nvSpPr>
        <p:spPr>
          <a:xfrm>
            <a:off x="533400" y="1143000"/>
            <a:ext cx="8001000" cy="1938992"/>
          </a:xfrm>
          <a:prstGeom prst="rect">
            <a:avLst/>
          </a:prstGeom>
          <a:noFill/>
        </p:spPr>
        <p:txBody>
          <a:bodyPr wrap="square" rtlCol="0">
            <a:spAutoFit/>
          </a:bodyPr>
          <a:lstStyle/>
          <a:p>
            <a:r>
              <a:rPr lang="en-US" sz="2000" b="1" u="sng" dirty="0"/>
              <a:t>Protestant Reformation</a:t>
            </a:r>
          </a:p>
          <a:p>
            <a:pPr marL="342900" indent="-342900">
              <a:buFont typeface="Arial" panose="020B0604020202020204" pitchFamily="34" charset="0"/>
              <a:buChar char="•"/>
            </a:pPr>
            <a:r>
              <a:rPr lang="en-US" sz="2000" b="1" dirty="0"/>
              <a:t>Luther</a:t>
            </a:r>
          </a:p>
          <a:p>
            <a:pPr marL="800100" lvl="1" indent="-342900">
              <a:buFont typeface="Arial" panose="020B0604020202020204" pitchFamily="34" charset="0"/>
              <a:buChar char="•"/>
            </a:pPr>
            <a:r>
              <a:rPr lang="en-US" sz="2000" b="1" dirty="0"/>
              <a:t>Our works play no role in our salvation. Not even “works of obedience”.</a:t>
            </a:r>
          </a:p>
          <a:p>
            <a:pPr marL="800100" lvl="1" indent="-342900">
              <a:buFont typeface="Arial" panose="020B0604020202020204" pitchFamily="34" charset="0"/>
              <a:buChar char="•"/>
            </a:pPr>
            <a:r>
              <a:rPr lang="en-US" sz="2000" b="1" dirty="0"/>
              <a:t>We are all arbitrarily </a:t>
            </a:r>
            <a:r>
              <a:rPr lang="en-US" sz="2000" b="1" i="1" dirty="0"/>
              <a:t>predestined</a:t>
            </a:r>
            <a:r>
              <a:rPr lang="en-US" sz="2000" b="1" dirty="0"/>
              <a:t> by God for either salvation or for damnation.</a:t>
            </a:r>
          </a:p>
        </p:txBody>
      </p:sp>
      <p:sp>
        <p:nvSpPr>
          <p:cNvPr id="4" name="TextBox 3">
            <a:extLst>
              <a:ext uri="{FF2B5EF4-FFF2-40B4-BE49-F238E27FC236}">
                <a16:creationId xmlns:a16="http://schemas.microsoft.com/office/drawing/2014/main" id="{0C8123A4-A3C0-4BAE-9AD3-90EB67E1C621}"/>
              </a:ext>
            </a:extLst>
          </p:cNvPr>
          <p:cNvSpPr txBox="1"/>
          <p:nvPr/>
        </p:nvSpPr>
        <p:spPr>
          <a:xfrm>
            <a:off x="514478" y="3489200"/>
            <a:ext cx="8001000" cy="2862322"/>
          </a:xfrm>
          <a:prstGeom prst="rect">
            <a:avLst/>
          </a:prstGeom>
          <a:noFill/>
        </p:spPr>
        <p:txBody>
          <a:bodyPr wrap="square" rtlCol="0">
            <a:spAutoFit/>
          </a:bodyPr>
          <a:lstStyle/>
          <a:p>
            <a:r>
              <a:rPr lang="en-US" sz="2000" b="1" u="sng" dirty="0"/>
              <a:t>Evangelical Movement</a:t>
            </a:r>
          </a:p>
          <a:p>
            <a:pPr marL="342900" indent="-342900">
              <a:buFont typeface="Arial" panose="020B0604020202020204" pitchFamily="34" charset="0"/>
              <a:buChar char="•"/>
            </a:pPr>
            <a:r>
              <a:rPr lang="en-US" sz="2000" b="1" dirty="0"/>
              <a:t>Salvation is by Faith alone.  Not even “works of obedience”.</a:t>
            </a:r>
          </a:p>
          <a:p>
            <a:pPr marL="342900" indent="-342900">
              <a:buFont typeface="Arial" panose="020B0604020202020204" pitchFamily="34" charset="0"/>
              <a:buChar char="•"/>
            </a:pPr>
            <a:r>
              <a:rPr lang="en-US" sz="2000" b="1" dirty="0"/>
              <a:t>“You are not saved by what </a:t>
            </a:r>
            <a:r>
              <a:rPr lang="en-US" sz="2000" b="1" i="1" dirty="0"/>
              <a:t>you</a:t>
            </a:r>
            <a:r>
              <a:rPr lang="en-US" sz="2000" b="1" dirty="0"/>
              <a:t> do, but by what </a:t>
            </a:r>
            <a:r>
              <a:rPr lang="en-US" sz="2000" b="1" i="1" dirty="0"/>
              <a:t>Christ</a:t>
            </a:r>
            <a:r>
              <a:rPr lang="en-US" sz="2000" b="1" dirty="0"/>
              <a:t> did for you.”</a:t>
            </a:r>
          </a:p>
          <a:p>
            <a:pPr marL="342900" indent="-342900">
              <a:buFont typeface="Arial" panose="020B0604020202020204" pitchFamily="34" charset="0"/>
              <a:buChar char="•"/>
            </a:pPr>
            <a:r>
              <a:rPr lang="en-US" sz="2000" b="1" dirty="0"/>
              <a:t>“Have you asked Jesus into your heart?”  The Sinner’s prayer.</a:t>
            </a:r>
          </a:p>
          <a:p>
            <a:pPr marL="342900" indent="-342900">
              <a:buFont typeface="Arial" panose="020B0604020202020204" pitchFamily="34" charset="0"/>
              <a:buChar char="•"/>
            </a:pPr>
            <a:r>
              <a:rPr lang="en-US" sz="2000" b="1" dirty="0"/>
              <a:t>“Have you accepted Christ as your </a:t>
            </a:r>
            <a:r>
              <a:rPr lang="en-US" sz="2000" b="1" i="1" dirty="0"/>
              <a:t>personal</a:t>
            </a:r>
            <a:r>
              <a:rPr lang="en-US" sz="2000" b="1" dirty="0"/>
              <a:t> Savior?”</a:t>
            </a:r>
          </a:p>
          <a:p>
            <a:pPr marL="342900" indent="-342900">
              <a:buFont typeface="Arial" panose="020B0604020202020204" pitchFamily="34" charset="0"/>
              <a:buChar char="•"/>
            </a:pPr>
            <a:r>
              <a:rPr lang="en-US" sz="2000" b="1" dirty="0"/>
              <a:t>In effect, if you believe that your actions or your works of obedience play any role in salvation, then you can’t be saved.</a:t>
            </a:r>
          </a:p>
        </p:txBody>
      </p:sp>
    </p:spTree>
    <p:extLst>
      <p:ext uri="{BB962C8B-B14F-4D97-AF65-F5344CB8AC3E}">
        <p14:creationId xmlns:p14="http://schemas.microsoft.com/office/powerpoint/2010/main" val="297316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143000"/>
          </a:xfrm>
        </p:spPr>
        <p:txBody>
          <a:bodyPr>
            <a:normAutofit fontScale="90000"/>
          </a:bodyPr>
          <a:lstStyle/>
          <a:p>
            <a:pPr algn="l"/>
            <a:r>
              <a:rPr lang="en-US" dirty="0"/>
              <a:t>What did the Early Christians believe?</a:t>
            </a:r>
            <a:br>
              <a:rPr lang="en-US" dirty="0"/>
            </a:br>
            <a:r>
              <a:rPr lang="en-US" sz="2400" dirty="0">
                <a:solidFill>
                  <a:schemeClr val="tx2">
                    <a:lumMod val="60000"/>
                    <a:lumOff val="40000"/>
                  </a:schemeClr>
                </a:solidFill>
              </a:rPr>
              <a:t>The two stages of Salvation</a:t>
            </a:r>
          </a:p>
        </p:txBody>
      </p:sp>
      <p:sp>
        <p:nvSpPr>
          <p:cNvPr id="3" name="TextBox 2"/>
          <p:cNvSpPr txBox="1"/>
          <p:nvPr/>
        </p:nvSpPr>
        <p:spPr>
          <a:xfrm>
            <a:off x="533400" y="1143000"/>
            <a:ext cx="8001000" cy="2862322"/>
          </a:xfrm>
          <a:prstGeom prst="rect">
            <a:avLst/>
          </a:prstGeom>
          <a:noFill/>
        </p:spPr>
        <p:txBody>
          <a:bodyPr wrap="square" rtlCol="0">
            <a:spAutoFit/>
          </a:bodyPr>
          <a:lstStyle/>
          <a:p>
            <a:r>
              <a:rPr lang="en-US" sz="2000" b="1" u="sng" dirty="0"/>
              <a:t>Stage 1</a:t>
            </a:r>
          </a:p>
          <a:p>
            <a:pPr marL="342900" indent="-342900">
              <a:buFont typeface="Arial" panose="020B0604020202020204" pitchFamily="34" charset="0"/>
              <a:buChar char="•"/>
            </a:pPr>
            <a:r>
              <a:rPr lang="en-US" sz="2000" b="1" dirty="0"/>
              <a:t>We are saved by grace through faith at the time that we believe in Christ, repent of our past sins, and are baptized in water.  There are no works involved in this at all.</a:t>
            </a:r>
          </a:p>
          <a:p>
            <a:pPr marL="342900" indent="-342900">
              <a:buFont typeface="Arial" panose="020B0604020202020204" pitchFamily="34" charset="0"/>
              <a:buChar char="•"/>
            </a:pPr>
            <a:r>
              <a:rPr lang="en-US" sz="2000" b="1" dirty="0"/>
              <a:t>We are involved in the salvation process – even though salvation is a gift.</a:t>
            </a:r>
          </a:p>
          <a:p>
            <a:pPr marL="342900" indent="-342900">
              <a:buFont typeface="Arial" panose="020B0604020202020204" pitchFamily="34" charset="0"/>
              <a:buChar char="•"/>
            </a:pPr>
            <a:r>
              <a:rPr lang="en-US" sz="2000" b="1" dirty="0"/>
              <a:t>You are born again as a new creature in Christ. You are an adopted son of God. The Holy Spirit dwells with you.</a:t>
            </a:r>
          </a:p>
          <a:p>
            <a:pPr marL="342900" indent="-342900">
              <a:buFont typeface="Arial" panose="020B0604020202020204" pitchFamily="34" charset="0"/>
              <a:buChar char="•"/>
            </a:pPr>
            <a:r>
              <a:rPr lang="en-US" sz="2000" b="1" dirty="0"/>
              <a:t>The one who grants you salvation is Jesus himself.</a:t>
            </a:r>
          </a:p>
        </p:txBody>
      </p:sp>
      <p:sp>
        <p:nvSpPr>
          <p:cNvPr id="4" name="TextBox 3">
            <a:extLst>
              <a:ext uri="{FF2B5EF4-FFF2-40B4-BE49-F238E27FC236}">
                <a16:creationId xmlns:a16="http://schemas.microsoft.com/office/drawing/2014/main" id="{0C8123A4-A3C0-4BAE-9AD3-90EB67E1C621}"/>
              </a:ext>
            </a:extLst>
          </p:cNvPr>
          <p:cNvSpPr txBox="1"/>
          <p:nvPr/>
        </p:nvSpPr>
        <p:spPr>
          <a:xfrm>
            <a:off x="533400" y="4419600"/>
            <a:ext cx="8001000" cy="1015663"/>
          </a:xfrm>
          <a:prstGeom prst="rect">
            <a:avLst/>
          </a:prstGeom>
          <a:noFill/>
        </p:spPr>
        <p:txBody>
          <a:bodyPr wrap="square" rtlCol="0">
            <a:spAutoFit/>
          </a:bodyPr>
          <a:lstStyle/>
          <a:p>
            <a:r>
              <a:rPr lang="en-US" sz="2000" b="1" u="sng" dirty="0"/>
              <a:t>Also, what doesn’t happen to you at Stage 1</a:t>
            </a:r>
          </a:p>
          <a:p>
            <a:pPr marL="342900" indent="-342900">
              <a:buFont typeface="Arial" panose="020B0604020202020204" pitchFamily="34" charset="0"/>
              <a:buChar char="•"/>
            </a:pPr>
            <a:r>
              <a:rPr lang="en-US" sz="2000" b="1" dirty="0"/>
              <a:t>You are </a:t>
            </a:r>
            <a:r>
              <a:rPr lang="en-US" sz="2000" b="1" u="sng" dirty="0"/>
              <a:t>still</a:t>
            </a:r>
            <a:r>
              <a:rPr lang="en-US" sz="2000" b="1" dirty="0"/>
              <a:t> capable of sinning.  But have a new clean slate.</a:t>
            </a:r>
          </a:p>
          <a:p>
            <a:pPr marL="342900" indent="-342900">
              <a:buFont typeface="Arial" panose="020B0604020202020204" pitchFamily="34" charset="0"/>
              <a:buChar char="•"/>
            </a:pPr>
            <a:r>
              <a:rPr lang="en-US" sz="2000" b="1" dirty="0"/>
              <a:t>All of your </a:t>
            </a:r>
            <a:r>
              <a:rPr lang="en-US" sz="2000" b="1" u="sng" dirty="0"/>
              <a:t>future</a:t>
            </a:r>
            <a:r>
              <a:rPr lang="en-US" sz="2000" b="1" dirty="0"/>
              <a:t> sins are </a:t>
            </a:r>
            <a:r>
              <a:rPr lang="en-US" sz="2000" b="1" u="sng" dirty="0"/>
              <a:t>not</a:t>
            </a:r>
            <a:r>
              <a:rPr lang="en-US" sz="2000" b="1" dirty="0"/>
              <a:t> forgiven.</a:t>
            </a:r>
          </a:p>
        </p:txBody>
      </p:sp>
    </p:spTree>
    <p:extLst>
      <p:ext uri="{BB962C8B-B14F-4D97-AF65-F5344CB8AC3E}">
        <p14:creationId xmlns:p14="http://schemas.microsoft.com/office/powerpoint/2010/main" val="303377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143000"/>
          </a:xfrm>
        </p:spPr>
        <p:txBody>
          <a:bodyPr>
            <a:normAutofit fontScale="90000"/>
          </a:bodyPr>
          <a:lstStyle/>
          <a:p>
            <a:pPr algn="l"/>
            <a:r>
              <a:rPr lang="en-US" dirty="0"/>
              <a:t>What did the Early Christians believe?</a:t>
            </a:r>
            <a:br>
              <a:rPr lang="en-US" dirty="0"/>
            </a:br>
            <a:r>
              <a:rPr lang="en-US" sz="2400" dirty="0">
                <a:solidFill>
                  <a:schemeClr val="tx2">
                    <a:lumMod val="60000"/>
                    <a:lumOff val="40000"/>
                  </a:schemeClr>
                </a:solidFill>
              </a:rPr>
              <a:t>The two stages of Salvation</a:t>
            </a:r>
          </a:p>
        </p:txBody>
      </p:sp>
      <p:sp>
        <p:nvSpPr>
          <p:cNvPr id="3" name="TextBox 2"/>
          <p:cNvSpPr txBox="1"/>
          <p:nvPr/>
        </p:nvSpPr>
        <p:spPr>
          <a:xfrm>
            <a:off x="533400" y="1143000"/>
            <a:ext cx="8001000" cy="3785652"/>
          </a:xfrm>
          <a:prstGeom prst="rect">
            <a:avLst/>
          </a:prstGeom>
          <a:noFill/>
        </p:spPr>
        <p:txBody>
          <a:bodyPr wrap="square" rtlCol="0">
            <a:spAutoFit/>
          </a:bodyPr>
          <a:lstStyle/>
          <a:p>
            <a:r>
              <a:rPr lang="en-US" sz="2000" b="1" u="sng" dirty="0"/>
              <a:t>Stage 2</a:t>
            </a:r>
          </a:p>
          <a:p>
            <a:pPr marL="342900" indent="-342900">
              <a:buFont typeface="Arial" panose="020B0604020202020204" pitchFamily="34" charset="0"/>
              <a:buChar char="•"/>
            </a:pPr>
            <a:r>
              <a:rPr lang="en-US" sz="2000" b="1" dirty="0"/>
              <a:t>We must maintain our saved condition by holding fast to our faith in living in obedience to Christ’s commandments.  We do these things to maintain (not earn) our already saved condition.</a:t>
            </a:r>
          </a:p>
          <a:p>
            <a:pPr marL="342900" indent="-342900">
              <a:buFont typeface="Arial" panose="020B0604020202020204" pitchFamily="34" charset="0"/>
              <a:buChar char="•"/>
            </a:pPr>
            <a:r>
              <a:rPr lang="en-US" sz="2000" b="1" dirty="0"/>
              <a:t>This stage is not about sinless perfection, but about living in relationship with Christ.  A Love-Faith-Obedient relationship.</a:t>
            </a:r>
          </a:p>
          <a:p>
            <a:pPr marL="342900" indent="-342900">
              <a:buFont typeface="Arial" panose="020B0604020202020204" pitchFamily="34" charset="0"/>
              <a:buChar char="•"/>
            </a:pPr>
            <a:r>
              <a:rPr lang="en-US" sz="2000" b="1" dirty="0"/>
              <a:t>Our final salvation is not determined until death, because we can lose our faith or our love for Christ.  We can deny Him.</a:t>
            </a:r>
          </a:p>
          <a:p>
            <a:pPr marL="342900" indent="-342900">
              <a:buFont typeface="Arial" panose="020B0604020202020204" pitchFamily="34" charset="0"/>
              <a:buChar char="•"/>
            </a:pPr>
            <a:r>
              <a:rPr lang="en-US" sz="2000" b="1" dirty="0"/>
              <a:t>We demonstrate our obedient love for Christ by abiding with Him (i.e. the vine-branch metaphor) and producing fruit (if just the spiritual fruit of living a righteous life).</a:t>
            </a:r>
          </a:p>
        </p:txBody>
      </p:sp>
      <p:sp>
        <p:nvSpPr>
          <p:cNvPr id="5" name="TextBox 4">
            <a:extLst>
              <a:ext uri="{FF2B5EF4-FFF2-40B4-BE49-F238E27FC236}">
                <a16:creationId xmlns:a16="http://schemas.microsoft.com/office/drawing/2014/main" id="{76F5536B-D436-4FDE-BF8A-57D0BD3924F0}"/>
              </a:ext>
            </a:extLst>
          </p:cNvPr>
          <p:cNvSpPr txBox="1"/>
          <p:nvPr/>
        </p:nvSpPr>
        <p:spPr>
          <a:xfrm>
            <a:off x="533400" y="5055989"/>
            <a:ext cx="8001000" cy="1631216"/>
          </a:xfrm>
          <a:prstGeom prst="rect">
            <a:avLst/>
          </a:prstGeom>
          <a:noFill/>
        </p:spPr>
        <p:txBody>
          <a:bodyPr wrap="square" rtlCol="0">
            <a:spAutoFit/>
          </a:bodyPr>
          <a:lstStyle/>
          <a:p>
            <a:r>
              <a:rPr lang="en-US" sz="2000" b="1" u="sng" dirty="0"/>
              <a:t>It is the totality of Scripture that determine correct theology.</a:t>
            </a:r>
          </a:p>
          <a:p>
            <a:endParaRPr lang="en-US" sz="2000" b="1" u="sng" dirty="0"/>
          </a:p>
          <a:p>
            <a:r>
              <a:rPr lang="en-US" sz="2000" b="1" u="sng" dirty="0"/>
              <a:t>A gift is no less a gift simply because it’s conditioned on obedience.  We never earn our salvation.  It’s always a gift from God.</a:t>
            </a:r>
            <a:endParaRPr lang="en-US" sz="2000" b="1" dirty="0"/>
          </a:p>
        </p:txBody>
      </p:sp>
    </p:spTree>
    <p:extLst>
      <p:ext uri="{BB962C8B-B14F-4D97-AF65-F5344CB8AC3E}">
        <p14:creationId xmlns:p14="http://schemas.microsoft.com/office/powerpoint/2010/main" val="3899519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Early Christian Writings</a:t>
            </a:r>
            <a:br>
              <a:rPr lang="en-US" dirty="0"/>
            </a:br>
            <a:r>
              <a:rPr lang="en-US" sz="2400" dirty="0">
                <a:solidFill>
                  <a:schemeClr val="tx2">
                    <a:lumMod val="60000"/>
                    <a:lumOff val="40000"/>
                  </a:schemeClr>
                </a:solidFill>
              </a:rPr>
              <a:t>Hearing it from the Horse’s mouth…  </a:t>
            </a:r>
          </a:p>
        </p:txBody>
      </p:sp>
      <p:sp>
        <p:nvSpPr>
          <p:cNvPr id="4" name="TextBox 3">
            <a:extLst>
              <a:ext uri="{FF2B5EF4-FFF2-40B4-BE49-F238E27FC236}">
                <a16:creationId xmlns:a16="http://schemas.microsoft.com/office/drawing/2014/main" id="{B7EB02F1-58B6-4818-897A-CB539E180EAE}"/>
              </a:ext>
            </a:extLst>
          </p:cNvPr>
          <p:cNvSpPr txBox="1"/>
          <p:nvPr/>
        </p:nvSpPr>
        <p:spPr>
          <a:xfrm>
            <a:off x="457200" y="1600200"/>
            <a:ext cx="8001000" cy="400110"/>
          </a:xfrm>
          <a:prstGeom prst="rect">
            <a:avLst/>
          </a:prstGeom>
          <a:noFill/>
        </p:spPr>
        <p:txBody>
          <a:bodyPr wrap="square" rtlCol="0">
            <a:spAutoFit/>
          </a:bodyPr>
          <a:lstStyle/>
          <a:p>
            <a:r>
              <a:rPr lang="en-US" sz="2000" dirty="0"/>
              <a:t>Read Select Quotes…</a:t>
            </a:r>
          </a:p>
        </p:txBody>
      </p:sp>
    </p:spTree>
    <p:extLst>
      <p:ext uri="{BB962C8B-B14F-4D97-AF65-F5344CB8AC3E}">
        <p14:creationId xmlns:p14="http://schemas.microsoft.com/office/powerpoint/2010/main" val="3771945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143000"/>
          </a:xfrm>
        </p:spPr>
        <p:txBody>
          <a:bodyPr>
            <a:normAutofit/>
          </a:bodyPr>
          <a:lstStyle/>
          <a:p>
            <a:pPr algn="l"/>
            <a:r>
              <a:rPr lang="en-US" sz="3100" dirty="0"/>
              <a:t>How Grace and Obedience Work Together</a:t>
            </a:r>
            <a:br>
              <a:rPr lang="en-US" dirty="0"/>
            </a:br>
            <a:r>
              <a:rPr lang="en-US" sz="2400" dirty="0">
                <a:solidFill>
                  <a:schemeClr val="tx2">
                    <a:lumMod val="60000"/>
                    <a:lumOff val="40000"/>
                  </a:schemeClr>
                </a:solidFill>
              </a:rPr>
              <a:t>What the Early Christians were saying…</a:t>
            </a:r>
          </a:p>
        </p:txBody>
      </p:sp>
      <p:sp>
        <p:nvSpPr>
          <p:cNvPr id="3" name="TextBox 2"/>
          <p:cNvSpPr txBox="1"/>
          <p:nvPr/>
        </p:nvSpPr>
        <p:spPr>
          <a:xfrm>
            <a:off x="533400" y="1143000"/>
            <a:ext cx="8001000" cy="2862322"/>
          </a:xfrm>
          <a:prstGeom prst="rect">
            <a:avLst/>
          </a:prstGeom>
          <a:noFill/>
        </p:spPr>
        <p:txBody>
          <a:bodyPr wrap="square" rtlCol="0">
            <a:spAutoFit/>
          </a:bodyPr>
          <a:lstStyle/>
          <a:p>
            <a:pPr marL="457200" indent="-457200">
              <a:buAutoNum type="arabicParenBoth"/>
            </a:pPr>
            <a:r>
              <a:rPr lang="en-US" sz="2000" dirty="0"/>
              <a:t>We are saved by grace. That’s the first stage of our salvation. It is a free gift, conditioned only on our repentance, conversion, and faith.</a:t>
            </a:r>
          </a:p>
          <a:p>
            <a:pPr marL="457200" indent="-457200">
              <a:buAutoNum type="arabicParenBoth"/>
            </a:pPr>
            <a:r>
              <a:rPr lang="en-US" sz="2000" dirty="0"/>
              <a:t>We maintain this gift of salvation through a life that demonstrates that we truly love Jesus and that we truly believe in Him as our Lord. This means that we live an obedient life, a life that is focused on Jesus Christ. It’s a life in which the Holy Spirit communes with our spirit and a love that demonstrates that we are bound to our Lord and to His Father by love.</a:t>
            </a:r>
          </a:p>
        </p:txBody>
      </p:sp>
      <p:sp>
        <p:nvSpPr>
          <p:cNvPr id="4" name="TextBox 3">
            <a:extLst>
              <a:ext uri="{FF2B5EF4-FFF2-40B4-BE49-F238E27FC236}">
                <a16:creationId xmlns:a16="http://schemas.microsoft.com/office/drawing/2014/main" id="{697AE744-441B-4907-961D-BC0BA2A72554}"/>
              </a:ext>
            </a:extLst>
          </p:cNvPr>
          <p:cNvSpPr txBox="1"/>
          <p:nvPr/>
        </p:nvSpPr>
        <p:spPr>
          <a:xfrm>
            <a:off x="500062" y="4114800"/>
            <a:ext cx="8001000" cy="1938992"/>
          </a:xfrm>
          <a:prstGeom prst="rect">
            <a:avLst/>
          </a:prstGeom>
          <a:noFill/>
        </p:spPr>
        <p:txBody>
          <a:bodyPr wrap="square" rtlCol="0">
            <a:spAutoFit/>
          </a:bodyPr>
          <a:lstStyle/>
          <a:p>
            <a:r>
              <a:rPr lang="en-US" sz="2000" dirty="0"/>
              <a:t>We are only fooling ourselves if we think we can be saved without loving Jesus and His Father.</a:t>
            </a:r>
          </a:p>
          <a:p>
            <a:endParaRPr lang="en-US" sz="2000" dirty="0"/>
          </a:p>
          <a:p>
            <a:r>
              <a:rPr lang="en-US" sz="2000" i="1" dirty="0"/>
              <a:t>“He who has My commandments and keeps them, it is he who loves Me. And he who loves Me will be loved by My Father, and I will love him and manifest Myself to him.”  John 14:21</a:t>
            </a:r>
          </a:p>
        </p:txBody>
      </p:sp>
    </p:spTree>
    <p:extLst>
      <p:ext uri="{BB962C8B-B14F-4D97-AF65-F5344CB8AC3E}">
        <p14:creationId xmlns:p14="http://schemas.microsoft.com/office/powerpoint/2010/main" val="96393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143000"/>
          </a:xfrm>
        </p:spPr>
        <p:txBody>
          <a:bodyPr>
            <a:normAutofit/>
          </a:bodyPr>
          <a:lstStyle/>
          <a:p>
            <a:pPr algn="l"/>
            <a:r>
              <a:rPr lang="en-US" sz="3100" dirty="0"/>
              <a:t>What does it mean to believe?</a:t>
            </a:r>
            <a:br>
              <a:rPr lang="en-US" dirty="0"/>
            </a:br>
            <a:r>
              <a:rPr lang="en-US" sz="2400" dirty="0">
                <a:solidFill>
                  <a:schemeClr val="tx2">
                    <a:lumMod val="60000"/>
                    <a:lumOff val="40000"/>
                  </a:schemeClr>
                </a:solidFill>
              </a:rPr>
              <a:t>What the Early Christians were saying…</a:t>
            </a:r>
          </a:p>
        </p:txBody>
      </p:sp>
      <p:sp>
        <p:nvSpPr>
          <p:cNvPr id="3" name="TextBox 2"/>
          <p:cNvSpPr txBox="1"/>
          <p:nvPr/>
        </p:nvSpPr>
        <p:spPr>
          <a:xfrm>
            <a:off x="533400" y="1143000"/>
            <a:ext cx="8001000" cy="3170099"/>
          </a:xfrm>
          <a:prstGeom prst="rect">
            <a:avLst/>
          </a:prstGeom>
          <a:noFill/>
        </p:spPr>
        <p:txBody>
          <a:bodyPr wrap="square" rtlCol="0">
            <a:spAutoFit/>
          </a:bodyPr>
          <a:lstStyle/>
          <a:p>
            <a:pPr marL="457200" indent="-457200">
              <a:buAutoNum type="arabicParenBoth"/>
            </a:pPr>
            <a:r>
              <a:rPr lang="en-US" sz="2000" dirty="0"/>
              <a:t>If we do not live by Christ’s teachings, then we don’t really believe Him.</a:t>
            </a:r>
          </a:p>
          <a:p>
            <a:pPr marL="457200" indent="-457200">
              <a:buAutoNum type="arabicParenBoth"/>
            </a:pPr>
            <a:r>
              <a:rPr lang="en-US" sz="2000" dirty="0"/>
              <a:t>In short, the early Christians simply saw no dichotomy between faith and works nor any conflict between grace and obedience. They all worked hand in glove.</a:t>
            </a:r>
          </a:p>
          <a:p>
            <a:pPr marL="457200" indent="-457200">
              <a:buAutoNum type="arabicParenBoth"/>
            </a:pPr>
            <a:r>
              <a:rPr lang="en-US" sz="2000" dirty="0"/>
              <a:t>We are only fooling ourselves if we think we can be saved without loving Jesus and His Father.  Matt 22:37-38</a:t>
            </a:r>
          </a:p>
          <a:p>
            <a:pPr marL="457200" indent="-457200">
              <a:buAutoNum type="arabicParenBoth"/>
            </a:pPr>
            <a:r>
              <a:rPr lang="en-US" sz="2000" dirty="0"/>
              <a:t>To </a:t>
            </a:r>
            <a:r>
              <a:rPr lang="en-US" sz="2000" i="1" dirty="0"/>
              <a:t>believe</a:t>
            </a:r>
            <a:r>
              <a:rPr lang="en-US" sz="2000" dirty="0"/>
              <a:t> means more than to just give mental assent to the fact of Jesus’ divinity and the fact that He died for our sins. To them, the word </a:t>
            </a:r>
            <a:r>
              <a:rPr lang="en-US" sz="2000" i="1" dirty="0"/>
              <a:t>believe </a:t>
            </a:r>
            <a:r>
              <a:rPr lang="en-US" sz="2000" dirty="0"/>
              <a:t>includes obeying Christ.</a:t>
            </a:r>
            <a:endParaRPr lang="en-US" sz="2000" i="1" dirty="0"/>
          </a:p>
        </p:txBody>
      </p:sp>
      <p:sp>
        <p:nvSpPr>
          <p:cNvPr id="4" name="TextBox 3">
            <a:extLst>
              <a:ext uri="{FF2B5EF4-FFF2-40B4-BE49-F238E27FC236}">
                <a16:creationId xmlns:a16="http://schemas.microsoft.com/office/drawing/2014/main" id="{697AE744-441B-4907-961D-BC0BA2A72554}"/>
              </a:ext>
            </a:extLst>
          </p:cNvPr>
          <p:cNvSpPr txBox="1"/>
          <p:nvPr/>
        </p:nvSpPr>
        <p:spPr>
          <a:xfrm>
            <a:off x="457200" y="4572000"/>
            <a:ext cx="8001000" cy="400110"/>
          </a:xfrm>
          <a:prstGeom prst="rect">
            <a:avLst/>
          </a:prstGeom>
          <a:noFill/>
        </p:spPr>
        <p:txBody>
          <a:bodyPr wrap="square" rtlCol="0">
            <a:spAutoFit/>
          </a:bodyPr>
          <a:lstStyle/>
          <a:p>
            <a:r>
              <a:rPr lang="en-US" sz="2000" dirty="0"/>
              <a:t>Read Select Quotes…</a:t>
            </a:r>
            <a:endParaRPr lang="en-US" sz="2000" i="1" dirty="0"/>
          </a:p>
        </p:txBody>
      </p:sp>
    </p:spTree>
    <p:extLst>
      <p:ext uri="{BB962C8B-B14F-4D97-AF65-F5344CB8AC3E}">
        <p14:creationId xmlns:p14="http://schemas.microsoft.com/office/powerpoint/2010/main" val="312643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32109</TotalTime>
  <Words>2054</Words>
  <Application>Microsoft Office PowerPoint</Application>
  <PresentationFormat>On-screen Show (4:3)</PresentationFormat>
  <Paragraphs>148</Paragraphs>
  <Slides>12</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Arial Narrow</vt:lpstr>
      <vt:lpstr>Calibri</vt:lpstr>
      <vt:lpstr>PPT_Template_2010SummerSchool</vt:lpstr>
      <vt:lpstr>1_UPCRC_Powerpoint_Template_with I-Mark</vt:lpstr>
      <vt:lpstr>PowerPoint Presentation</vt:lpstr>
      <vt:lpstr>What difference does it make? Should we care about what the Early Christians believed?</vt:lpstr>
      <vt:lpstr>What we can learn from errors? A brief history of theological error within Early Christendom</vt:lpstr>
      <vt:lpstr>What we can learn from errors? A brief history of theological error in modern Christendom</vt:lpstr>
      <vt:lpstr>What did the Early Christians believe? The two stages of Salvation</vt:lpstr>
      <vt:lpstr>What did the Early Christians believe? The two stages of Salvation</vt:lpstr>
      <vt:lpstr>Early Christian Writings Hearing it from the Horse’s mouth…  </vt:lpstr>
      <vt:lpstr>How Grace and Obedience Work Together What the Early Christians were saying…</vt:lpstr>
      <vt:lpstr>What does it mean to believe? What the Early Christians were saying…</vt:lpstr>
      <vt:lpstr>But do the Scriptures teach this? Are there Two Stages of Salvation?</vt:lpstr>
      <vt:lpstr>But What About All of the Other Verses? Do these verses contradict a two phase Salvation view?</vt:lpstr>
      <vt:lpstr>Abiding in Christ The Branch and the Vine Analogy</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Phillip Pennington</cp:lastModifiedBy>
  <cp:revision>1258</cp:revision>
  <cp:lastPrinted>2015-10-11T15:37:17Z</cp:lastPrinted>
  <dcterms:created xsi:type="dcterms:W3CDTF">2010-06-16T02:58:04Z</dcterms:created>
  <dcterms:modified xsi:type="dcterms:W3CDTF">2021-05-29T23:36:55Z</dcterms:modified>
</cp:coreProperties>
</file>