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256" r:id="rId4"/>
    <p:sldId id="428" r:id="rId5"/>
    <p:sldId id="393" r:id="rId6"/>
    <p:sldId id="429" r:id="rId7"/>
    <p:sldId id="440" r:id="rId8"/>
    <p:sldId id="441" r:id="rId9"/>
    <p:sldId id="409" r:id="rId10"/>
    <p:sldId id="398" r:id="rId11"/>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81205" autoAdjust="0"/>
  </p:normalViewPr>
  <p:slideViewPr>
    <p:cSldViewPr>
      <p:cViewPr varScale="1">
        <p:scale>
          <a:sx n="92" d="100"/>
          <a:sy n="92" d="100"/>
        </p:scale>
        <p:origin x="681" y="75"/>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5/29/2021</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Are you “of the truth”….?</a:t>
            </a:r>
          </a:p>
          <a:p>
            <a:endParaRPr lang="en-US" baseline="0" dirty="0"/>
          </a:p>
          <a:p>
            <a:r>
              <a:rPr lang="en-US" baseline="0" dirty="0"/>
              <a:t>Jeremiah 9:23-24    “understands and knows me”</a:t>
            </a:r>
          </a:p>
          <a:p>
            <a:endParaRPr lang="en-US" baseline="0" dirty="0"/>
          </a:p>
          <a:p>
            <a:r>
              <a:rPr lang="en-US" baseline="0" dirty="0"/>
              <a:t>Boasts:   “We are the only ones going to heaven!”  Really?</a:t>
            </a:r>
          </a:p>
          <a:p>
            <a:endParaRPr lang="en-US" baseline="0"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1654847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Why is there such debate about “exactly when is a person saved”?</a:t>
            </a:r>
          </a:p>
          <a:p>
            <a:pPr marL="171450" indent="-171450">
              <a:buFont typeface="Arial" panose="020B0604020202020204" pitchFamily="34" charset="0"/>
              <a:buChar char="•"/>
            </a:pPr>
            <a:r>
              <a:rPr lang="en-US" baseline="0" dirty="0"/>
              <a:t>What is the “Biblical Plan of Salvation” and the importance that baptism plays in it?</a:t>
            </a:r>
          </a:p>
          <a:p>
            <a:pPr marL="171450" indent="-171450">
              <a:buFont typeface="Arial" panose="020B0604020202020204" pitchFamily="34" charset="0"/>
              <a:buChar char="•"/>
            </a:pPr>
            <a:r>
              <a:rPr lang="en-US" baseline="0" dirty="0"/>
              <a:t>Did anyone in Apostolic Days ever admonish another to </a:t>
            </a:r>
            <a:r>
              <a:rPr lang="en-US" u="sng" baseline="0" dirty="0"/>
              <a:t>be “saved” by “saying a Sinner’s Prayer</a:t>
            </a:r>
            <a:r>
              <a:rPr lang="en-US" baseline="0" dirty="0"/>
              <a:t>”?</a:t>
            </a:r>
          </a:p>
          <a:p>
            <a:pPr marL="171450" indent="-171450">
              <a:buFont typeface="Arial" panose="020B0604020202020204" pitchFamily="34" charset="0"/>
              <a:buChar char="•"/>
            </a:pPr>
            <a:r>
              <a:rPr lang="en-US" baseline="0" dirty="0"/>
              <a:t>What is the </a:t>
            </a:r>
            <a:r>
              <a:rPr lang="en-US" u="sng" baseline="0" dirty="0"/>
              <a:t>specific reason and purpose of baptism</a:t>
            </a:r>
            <a:r>
              <a:rPr lang="en-US" baseline="0" dirty="0"/>
              <a:t>?   </a:t>
            </a:r>
          </a:p>
          <a:p>
            <a:pPr marL="171450" indent="-171450">
              <a:buFont typeface="Arial" panose="020B0604020202020204" pitchFamily="34" charset="0"/>
              <a:buChar char="•"/>
            </a:pPr>
            <a:r>
              <a:rPr lang="en-US" baseline="0" dirty="0"/>
              <a:t>What is the significance of </a:t>
            </a:r>
            <a:r>
              <a:rPr lang="en-US" u="sng" baseline="0" dirty="0"/>
              <a:t>being baptized in the Name of </a:t>
            </a:r>
            <a:r>
              <a:rPr lang="en-US" u="sng" baseline="0" dirty="0" err="1"/>
              <a:t>Yeshua</a:t>
            </a:r>
            <a:r>
              <a:rPr lang="en-US" u="sng" baseline="0" dirty="0"/>
              <a:t> of Nazareth</a:t>
            </a:r>
            <a:r>
              <a:rPr lang="en-US" baseline="0" dirty="0"/>
              <a:t>?</a:t>
            </a:r>
          </a:p>
          <a:p>
            <a:pPr marL="171450" indent="-171450">
              <a:buFont typeface="Arial" panose="020B0604020202020204" pitchFamily="34" charset="0"/>
              <a:buChar char="•"/>
            </a:pPr>
            <a:r>
              <a:rPr lang="en-US" baseline="0" dirty="0"/>
              <a:t>What are certain </a:t>
            </a:r>
            <a:r>
              <a:rPr lang="en-US" u="sng" baseline="0" dirty="0"/>
              <a:t>objections to the necessity of baptism</a:t>
            </a:r>
            <a:r>
              <a:rPr lang="en-US" baseline="0" dirty="0"/>
              <a:t>?</a:t>
            </a:r>
          </a:p>
          <a:p>
            <a:pPr marL="171450" indent="-171450">
              <a:buFont typeface="Arial" panose="020B0604020202020204" pitchFamily="34" charset="0"/>
              <a:buChar char="•"/>
            </a:pPr>
            <a:r>
              <a:rPr lang="en-US" baseline="0" dirty="0"/>
              <a:t>Why it is that we are commanded to </a:t>
            </a:r>
            <a:r>
              <a:rPr lang="en-US" u="sng" baseline="0" dirty="0"/>
              <a:t>obey a “water” baptism and not a “spirit” baptism</a:t>
            </a:r>
            <a:r>
              <a:rPr lang="en-US" baseline="0" dirty="0"/>
              <a:t>?</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 a “Works Religion”, rather a “Total Commitment Religion”</a:t>
            </a:r>
          </a:p>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example of Early Christian theology – I Corinthians 15;  </a:t>
            </a:r>
            <a:r>
              <a:rPr lang="en-US" dirty="0" err="1"/>
              <a:t>Galations</a:t>
            </a:r>
            <a:r>
              <a:rPr lang="en-US" dirty="0"/>
              <a:t> 3</a:t>
            </a:r>
          </a:p>
          <a:p>
            <a:endParaRPr lang="en-US" dirty="0"/>
          </a:p>
          <a:p>
            <a:r>
              <a:rPr lang="en-US" dirty="0"/>
              <a:t>An example of Early Christian theology – the Apostles Creed</a:t>
            </a:r>
          </a:p>
          <a:p>
            <a:endParaRPr lang="en-US" dirty="0"/>
          </a:p>
          <a:p>
            <a:r>
              <a:rPr lang="en-US" dirty="0"/>
              <a:t>I believe in God the Father Almighty, Creator of heaven and earth; and in Jesus Christ, His only Son, our Lord, who was conceived by the Holy Spirit, born of the virgin Mary, suffered under Pontius Pilate, was crucified, died and was buried.  He descended to Hades, on the third day rose again from the dead, ascended to heaven, and sits at the right hand of God the Father Almighty. From there He will come to judge the living and the dead.</a:t>
            </a:r>
          </a:p>
          <a:p>
            <a:endParaRPr lang="en-US" dirty="0"/>
          </a:p>
          <a:p>
            <a:r>
              <a:rPr lang="en-US" dirty="0"/>
              <a:t>I believe in the Holy Spirit, the holy universal church, the communion of the saints, the forgiveness of sins, the resurrection of the body and the life everlasting.</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48017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647550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257269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15240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Practices of the Early Church</a:t>
            </a:r>
            <a:br>
              <a:rPr lang="en-US" dirty="0"/>
            </a:br>
            <a:endParaRPr lang="en-US" dirty="0"/>
          </a:p>
          <a:p>
            <a:r>
              <a:rPr lang="en-US" sz="3300" dirty="0">
                <a:solidFill>
                  <a:schemeClr val="accent1">
                    <a:lumMod val="50000"/>
                  </a:schemeClr>
                </a:solidFill>
              </a:rPr>
              <a:t>What the first Christians understood about salvation…</a:t>
            </a: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dirty="0">
                <a:solidFill>
                  <a:schemeClr val="tx2">
                    <a:lumMod val="60000"/>
                    <a:lumOff val="40000"/>
                  </a:schemeClr>
                </a:solidFill>
              </a:rPr>
              <a:t>“For the Word of God is living and powerful, and sharper than any two-edged sword, piercing even to the division of </a:t>
            </a:r>
            <a:r>
              <a:rPr lang="en-US" u="sng" dirty="0">
                <a:solidFill>
                  <a:schemeClr val="tx2">
                    <a:lumMod val="60000"/>
                    <a:lumOff val="40000"/>
                  </a:schemeClr>
                </a:solidFill>
              </a:rPr>
              <a:t>soul</a:t>
            </a:r>
            <a:r>
              <a:rPr lang="en-US" dirty="0">
                <a:solidFill>
                  <a:schemeClr val="tx2">
                    <a:lumMod val="60000"/>
                    <a:lumOff val="40000"/>
                  </a:schemeClr>
                </a:solidFill>
              </a:rPr>
              <a:t> and </a:t>
            </a:r>
            <a:r>
              <a:rPr lang="en-US" u="sng" dirty="0">
                <a:solidFill>
                  <a:schemeClr val="tx2">
                    <a:lumMod val="60000"/>
                    <a:lumOff val="40000"/>
                  </a:schemeClr>
                </a:solidFill>
              </a:rPr>
              <a:t>spirit</a:t>
            </a:r>
            <a:r>
              <a:rPr lang="en-US" dirty="0">
                <a:solidFill>
                  <a:schemeClr val="tx2">
                    <a:lumMod val="60000"/>
                    <a:lumOff val="40000"/>
                  </a:schemeClr>
                </a:solidFill>
              </a:rPr>
              <a:t>, and of </a:t>
            </a:r>
            <a:r>
              <a:rPr lang="en-US" u="sng" dirty="0">
                <a:solidFill>
                  <a:schemeClr val="tx2">
                    <a:lumMod val="60000"/>
                    <a:lumOff val="40000"/>
                  </a:schemeClr>
                </a:solidFill>
              </a:rPr>
              <a:t>joints and marrow</a:t>
            </a:r>
            <a:r>
              <a:rPr lang="en-US" dirty="0">
                <a:solidFill>
                  <a:schemeClr val="tx2">
                    <a:lumMod val="60000"/>
                    <a:lumOff val="40000"/>
                  </a:schemeClr>
                </a:solidFill>
              </a:rPr>
              <a:t>, and is a discerner of the thoughts and intents of the heart.”   Hebrews 4:12</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764653" y="1439142"/>
            <a:ext cx="7772400" cy="1066800"/>
          </a:xfrm>
        </p:spPr>
        <p:txBody>
          <a:bodyPr/>
          <a:lstStyle/>
          <a:p>
            <a:pPr eaLnBrk="1" hangingPunct="1"/>
            <a:r>
              <a:rPr lang="en-US" dirty="0"/>
              <a:t>How to Know the Truth?</a:t>
            </a:r>
            <a:br>
              <a:rPr lang="en-US" dirty="0"/>
            </a:br>
            <a:endParaRPr sz="3200" i="1" dirty="0"/>
          </a:p>
        </p:txBody>
      </p:sp>
      <p:sp>
        <p:nvSpPr>
          <p:cNvPr id="6147" name="Subtitle 2"/>
          <p:cNvSpPr>
            <a:spLocks noGrp="1"/>
          </p:cNvSpPr>
          <p:nvPr>
            <p:ph type="subTitle" idx="1"/>
          </p:nvPr>
        </p:nvSpPr>
        <p:spPr>
          <a:xfrm>
            <a:off x="457200" y="2971800"/>
            <a:ext cx="8077200" cy="2438400"/>
          </a:xfrm>
        </p:spPr>
        <p:txBody>
          <a:bodyPr/>
          <a:lstStyle/>
          <a:p>
            <a:r>
              <a:rPr lang="en-US" i="1" dirty="0"/>
              <a:t>“…Jesus answered, ‘</a:t>
            </a:r>
            <a:r>
              <a:rPr lang="en-US" b="1" i="1" dirty="0"/>
              <a:t>You say rightly that I am a king</a:t>
            </a:r>
            <a:r>
              <a:rPr lang="en-US" i="1" dirty="0"/>
              <a:t>.  </a:t>
            </a:r>
            <a:r>
              <a:rPr lang="en-US" b="1" i="1" dirty="0"/>
              <a:t>For this </a:t>
            </a:r>
            <a:r>
              <a:rPr lang="en-US" b="1" i="1" u="sng" dirty="0"/>
              <a:t>cause</a:t>
            </a:r>
            <a:r>
              <a:rPr lang="en-US" b="1" i="1" dirty="0"/>
              <a:t> </a:t>
            </a:r>
            <a:r>
              <a:rPr lang="en-US" i="1" dirty="0"/>
              <a:t>I was born, and </a:t>
            </a:r>
            <a:r>
              <a:rPr lang="en-US" b="1" i="1" dirty="0"/>
              <a:t>for this </a:t>
            </a:r>
            <a:r>
              <a:rPr lang="en-US" b="1" i="1" u="sng" dirty="0"/>
              <a:t>cause</a:t>
            </a:r>
            <a:r>
              <a:rPr lang="en-US" b="1" i="1" dirty="0"/>
              <a:t> </a:t>
            </a:r>
            <a:r>
              <a:rPr lang="en-US" i="1" dirty="0"/>
              <a:t>I have come into the world, that </a:t>
            </a:r>
            <a:r>
              <a:rPr lang="en-US" b="1" i="1" dirty="0"/>
              <a:t>I should bear witness to the truth.  </a:t>
            </a:r>
            <a:r>
              <a:rPr lang="en-US" b="1" i="1" u="sng" dirty="0"/>
              <a:t>Everyone who is of the truth hears My voice</a:t>
            </a:r>
            <a:r>
              <a:rPr lang="en-US" i="1" u="sng" dirty="0"/>
              <a:t>.</a:t>
            </a:r>
            <a:r>
              <a:rPr lang="en-US" i="1" dirty="0"/>
              <a:t>’”  John 18:37</a:t>
            </a:r>
          </a:p>
        </p:txBody>
      </p:sp>
      <p:sp>
        <p:nvSpPr>
          <p:cNvPr id="5" name="Scroll: Horizontal 4">
            <a:extLst>
              <a:ext uri="{FF2B5EF4-FFF2-40B4-BE49-F238E27FC236}">
                <a16:creationId xmlns:a16="http://schemas.microsoft.com/office/drawing/2014/main" id="{53B87401-08DA-44D8-88CB-4F08C8AE4EE7}"/>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The LORD says, ‘Wise people should not </a:t>
            </a:r>
            <a:r>
              <a:rPr lang="en-US" b="1" i="1" u="sng" dirty="0"/>
              <a:t>boast</a:t>
            </a:r>
            <a:r>
              <a:rPr lang="en-US" b="1" i="1" dirty="0"/>
              <a:t> that they are wise, Powerful people should not boast that they are powerful. Rich people should not boast that they are rich. If people want to boast, they should boast about this: </a:t>
            </a:r>
            <a:r>
              <a:rPr lang="en-US" b="1" i="1" u="sng" dirty="0"/>
              <a:t>They should boast that they understand and know me.  </a:t>
            </a:r>
            <a:r>
              <a:rPr lang="en-US" b="1" i="1" dirty="0"/>
              <a:t>They should boast that they know and understand that I, the LORD, act out of faithfulness, fairness, and justice in the earth and that I desire people to do these things…’  Jeremiah 9:23-24</a:t>
            </a:r>
          </a:p>
        </p:txBody>
      </p:sp>
      <p:sp>
        <p:nvSpPr>
          <p:cNvPr id="7" name="Scroll: Horizontal 6">
            <a:extLst>
              <a:ext uri="{FF2B5EF4-FFF2-40B4-BE49-F238E27FC236}">
                <a16:creationId xmlns:a16="http://schemas.microsoft.com/office/drawing/2014/main" id="{F1D78565-0B5C-405D-8124-15BDFEF2601B}"/>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“Now we do speak wisdom among the mature, but not a wisdom of this age or of the rulers of this age… Instead we speak the wisdom of God… </a:t>
            </a:r>
          </a:p>
          <a:p>
            <a:r>
              <a:rPr lang="en-US" b="1" i="1" dirty="0"/>
              <a:t>Things that no eye has seen, or ear heard, or mind imagined, are the things God has prepared for those who love Him. God has revealed these to us by the Spirit… </a:t>
            </a:r>
          </a:p>
          <a:p>
            <a:r>
              <a:rPr lang="en-US" b="1" i="1" dirty="0"/>
              <a:t>And we speak these things, not with words taught us by human wisdom, but with those taught by the Spirit, explaining spiritual things to spiritual people… </a:t>
            </a:r>
          </a:p>
          <a:p>
            <a:r>
              <a:rPr lang="en-US" b="1" i="1" dirty="0"/>
              <a:t>For who has known the mind of the Lord, so as to advise Him? </a:t>
            </a:r>
            <a:r>
              <a:rPr lang="en-US" b="1" i="1" u="sng" dirty="0"/>
              <a:t>But we have the mind of Christ.</a:t>
            </a:r>
            <a:r>
              <a:rPr lang="en-US" b="1" i="1" dirty="0"/>
              <a:t>”   I Corinthians 2:6-16</a:t>
            </a:r>
          </a:p>
        </p:txBody>
      </p:sp>
      <p:sp>
        <p:nvSpPr>
          <p:cNvPr id="8" name="Scroll: Horizontal 7">
            <a:extLst>
              <a:ext uri="{FF2B5EF4-FFF2-40B4-BE49-F238E27FC236}">
                <a16:creationId xmlns:a16="http://schemas.microsoft.com/office/drawing/2014/main" id="{760662EA-8B38-44D1-8296-E2D98247B2EE}"/>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u="sng" dirty="0"/>
              <a:t>Perspective</a:t>
            </a:r>
            <a:r>
              <a:rPr lang="en-US" b="1" i="1" dirty="0"/>
              <a:t> is understanding something because you are seeing it from a larger frame of reference.  It is the ability to perceive how things are interrelated and then judge their comparative importance.  </a:t>
            </a:r>
            <a:r>
              <a:rPr lang="en-US" b="1" i="1" u="sng" dirty="0"/>
              <a:t>In a spiritual sense, it means seeing life from God’s point of view.</a:t>
            </a:r>
            <a:r>
              <a:rPr lang="en-US" b="1" i="1" dirty="0"/>
              <a:t> In the Bible, the words </a:t>
            </a:r>
            <a:r>
              <a:rPr lang="en-US" b="1" i="1" u="sng" dirty="0"/>
              <a:t>understanding</a:t>
            </a:r>
            <a:r>
              <a:rPr lang="en-US" b="1" i="1" dirty="0"/>
              <a:t>, </a:t>
            </a:r>
            <a:r>
              <a:rPr lang="en-US" b="1" i="1" u="sng" dirty="0"/>
              <a:t>wisdom</a:t>
            </a:r>
            <a:r>
              <a:rPr lang="en-US" b="1" i="1" dirty="0"/>
              <a:t>, and </a:t>
            </a:r>
            <a:r>
              <a:rPr lang="en-US" b="1" i="1" u="sng" dirty="0"/>
              <a:t>discernment</a:t>
            </a:r>
            <a:r>
              <a:rPr lang="en-US" b="1" i="1" dirty="0"/>
              <a:t> all have to do with </a:t>
            </a:r>
            <a:r>
              <a:rPr lang="en-US" b="1" i="1" u="sng" dirty="0"/>
              <a:t>perspective</a:t>
            </a:r>
            <a:r>
              <a:rPr lang="en-US" b="1" i="1" dirty="0"/>
              <a:t>. The opposite of perspective is hardness of heart, blindness, and dullness.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Plan of Salvation</a:t>
            </a:r>
            <a:br>
              <a:rPr lang="en-US" dirty="0"/>
            </a:br>
            <a:r>
              <a:rPr lang="en-US" sz="2400" dirty="0">
                <a:solidFill>
                  <a:schemeClr val="tx2">
                    <a:lumMod val="60000"/>
                    <a:lumOff val="40000"/>
                  </a:schemeClr>
                </a:solidFill>
              </a:rPr>
              <a:t>“Men and brethren, what shall we do?”</a:t>
            </a:r>
          </a:p>
        </p:txBody>
      </p:sp>
      <p:sp>
        <p:nvSpPr>
          <p:cNvPr id="6" name="TextBox 5"/>
          <p:cNvSpPr txBox="1"/>
          <p:nvPr/>
        </p:nvSpPr>
        <p:spPr>
          <a:xfrm>
            <a:off x="457200" y="4038600"/>
            <a:ext cx="8001000" cy="1938992"/>
          </a:xfrm>
          <a:prstGeom prst="rect">
            <a:avLst/>
          </a:prstGeom>
          <a:noFill/>
        </p:spPr>
        <p:txBody>
          <a:bodyPr wrap="square" rtlCol="0">
            <a:spAutoFit/>
          </a:bodyPr>
          <a:lstStyle/>
          <a:p>
            <a:r>
              <a:rPr lang="en-US" sz="2000" i="1" dirty="0"/>
              <a:t>“…For in Christ Jesus you are all sons of God through </a:t>
            </a:r>
            <a:r>
              <a:rPr lang="en-US" sz="2000" b="1" i="1" u="sng" dirty="0"/>
              <a:t>faith</a:t>
            </a:r>
            <a:r>
              <a:rPr lang="en-US" sz="2000" i="1" dirty="0"/>
              <a:t>. For all of you who were </a:t>
            </a:r>
            <a:r>
              <a:rPr lang="en-US" sz="2000" b="1" i="1" u="sng" dirty="0"/>
              <a:t>baptized</a:t>
            </a:r>
            <a:r>
              <a:rPr lang="en-US" sz="2000" i="1" dirty="0"/>
              <a:t> into Christ have </a:t>
            </a:r>
            <a:r>
              <a:rPr lang="en-US" sz="2000" b="1" i="1" u="sng" dirty="0"/>
              <a:t>clothed yourselves </a:t>
            </a:r>
            <a:r>
              <a:rPr lang="en-US" sz="2000" i="1" dirty="0"/>
              <a:t>with Christ. </a:t>
            </a:r>
            <a:r>
              <a:rPr lang="en-US" sz="2000" b="1" i="1" dirty="0"/>
              <a:t>There is neither Jew nor Greek, there is neither slave nor free, there is neither male nor female – for all of you are one in Christ Jesus. </a:t>
            </a:r>
            <a:r>
              <a:rPr lang="en-US" sz="2000" i="1" dirty="0"/>
              <a:t>And if you belong to Christ, then you are Abraham’s descendants, heirs according to the </a:t>
            </a:r>
            <a:r>
              <a:rPr lang="en-US" sz="2000" b="1" i="1" u="sng" dirty="0"/>
              <a:t>promise</a:t>
            </a:r>
            <a:r>
              <a:rPr lang="en-US" sz="2000" i="1" dirty="0"/>
              <a:t>.”  Galatians 3:26-29</a:t>
            </a:r>
          </a:p>
        </p:txBody>
      </p:sp>
      <p:sp>
        <p:nvSpPr>
          <p:cNvPr id="8" name="TextBox 7"/>
          <p:cNvSpPr txBox="1"/>
          <p:nvPr/>
        </p:nvSpPr>
        <p:spPr>
          <a:xfrm>
            <a:off x="457200" y="2438400"/>
            <a:ext cx="8001000" cy="1323439"/>
          </a:xfrm>
          <a:prstGeom prst="rect">
            <a:avLst/>
          </a:prstGeom>
          <a:noFill/>
        </p:spPr>
        <p:txBody>
          <a:bodyPr wrap="square" rtlCol="0">
            <a:spAutoFit/>
          </a:bodyPr>
          <a:lstStyle/>
          <a:p>
            <a:r>
              <a:rPr lang="en-US" sz="2000" i="1" dirty="0"/>
              <a:t>“This is the ‘stone which was rejected by you builders, which has become the chief cornerstone.’  </a:t>
            </a:r>
            <a:r>
              <a:rPr lang="en-US" sz="2000" b="1" i="1" dirty="0"/>
              <a:t>Nor is there salvation in any other, for there is </a:t>
            </a:r>
            <a:r>
              <a:rPr lang="en-US" sz="2000" b="1" i="1" u="sng" dirty="0"/>
              <a:t>no other name </a:t>
            </a:r>
            <a:r>
              <a:rPr lang="en-US" sz="2000" b="1" i="1" dirty="0"/>
              <a:t>under heaven given among men by which we must be saved</a:t>
            </a:r>
            <a:r>
              <a:rPr lang="en-US" sz="2000" i="1" dirty="0"/>
              <a:t>.”  Acts 4:11-12   </a:t>
            </a:r>
          </a:p>
        </p:txBody>
      </p:sp>
      <p:sp>
        <p:nvSpPr>
          <p:cNvPr id="9" name="TextBox 8">
            <a:extLst>
              <a:ext uri="{FF2B5EF4-FFF2-40B4-BE49-F238E27FC236}">
                <a16:creationId xmlns:a16="http://schemas.microsoft.com/office/drawing/2014/main" id="{64F31E76-F347-473B-BD51-60682D18CDE8}"/>
              </a:ext>
            </a:extLst>
          </p:cNvPr>
          <p:cNvSpPr txBox="1"/>
          <p:nvPr/>
        </p:nvSpPr>
        <p:spPr>
          <a:xfrm>
            <a:off x="494313" y="1528971"/>
            <a:ext cx="8001000" cy="707886"/>
          </a:xfrm>
          <a:prstGeom prst="rect">
            <a:avLst/>
          </a:prstGeom>
          <a:noFill/>
        </p:spPr>
        <p:txBody>
          <a:bodyPr wrap="square" rtlCol="0">
            <a:spAutoFit/>
          </a:bodyPr>
          <a:lstStyle/>
          <a:p>
            <a:r>
              <a:rPr lang="en-US" sz="2000" i="1" dirty="0"/>
              <a:t>“…Jesus said to him, ‘</a:t>
            </a:r>
            <a:r>
              <a:rPr lang="en-US" sz="2000" b="1" i="1" u="sng" dirty="0"/>
              <a:t>I am </a:t>
            </a:r>
            <a:r>
              <a:rPr lang="en-US" sz="2000" i="1" u="sng" dirty="0"/>
              <a:t>the way, </a:t>
            </a:r>
            <a:r>
              <a:rPr lang="en-US" sz="2000" b="1" i="1" u="sng" dirty="0"/>
              <a:t>the truth</a:t>
            </a:r>
            <a:r>
              <a:rPr lang="en-US" sz="2000" i="1" u="sng" dirty="0"/>
              <a:t>, and the life</a:t>
            </a:r>
            <a:r>
              <a:rPr lang="en-US" sz="2000" i="1" dirty="0"/>
              <a:t>.  No one comes to the Father except through Me.’”  John 14:6</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Beyond the “Salvation Recipes”</a:t>
            </a:r>
            <a:br>
              <a:rPr lang="en-US" dirty="0"/>
            </a:br>
            <a:r>
              <a:rPr lang="en-US" sz="2400" dirty="0">
                <a:solidFill>
                  <a:schemeClr val="tx2">
                    <a:lumMod val="60000"/>
                    <a:lumOff val="40000"/>
                  </a:schemeClr>
                </a:solidFill>
              </a:rPr>
              <a:t>What is God’s perspective?  How can we know?</a:t>
            </a:r>
          </a:p>
        </p:txBody>
      </p:sp>
      <p:sp>
        <p:nvSpPr>
          <p:cNvPr id="6" name="TextBox 5"/>
          <p:cNvSpPr txBox="1"/>
          <p:nvPr/>
        </p:nvSpPr>
        <p:spPr>
          <a:xfrm>
            <a:off x="456475" y="1313527"/>
            <a:ext cx="8001000" cy="1323439"/>
          </a:xfrm>
          <a:prstGeom prst="rect">
            <a:avLst/>
          </a:prstGeom>
          <a:noFill/>
        </p:spPr>
        <p:txBody>
          <a:bodyPr wrap="square" rtlCol="0">
            <a:spAutoFit/>
          </a:bodyPr>
          <a:lstStyle/>
          <a:p>
            <a:r>
              <a:rPr lang="en-US" sz="2000" dirty="0"/>
              <a:t>Even though we must believe and have faith in Jesus,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believing </a:t>
            </a:r>
            <a:r>
              <a:rPr lang="en-US" sz="2000" b="1" u="sng" dirty="0">
                <a:solidFill>
                  <a:srgbClr val="FF0000"/>
                </a:solidFill>
              </a:rPr>
              <a:t>faith</a:t>
            </a:r>
            <a:r>
              <a:rPr lang="en-US" sz="2000" b="1" dirty="0">
                <a:solidFill>
                  <a:srgbClr val="FF0000"/>
                </a:solidFill>
              </a:rPr>
              <a:t> that saves</a:t>
            </a:r>
            <a:r>
              <a:rPr lang="en-US" sz="2000" dirty="0"/>
              <a:t>.  It’s only by the shed </a:t>
            </a:r>
            <a:r>
              <a:rPr lang="en-US" sz="2000" b="1" u="sng" dirty="0"/>
              <a:t>blood</a:t>
            </a:r>
            <a:r>
              <a:rPr lang="en-US" sz="2000" dirty="0"/>
              <a:t> of the Lamb of God, Jesus of Nazareth, that our sins will be forgiven.   </a:t>
            </a:r>
            <a:r>
              <a:rPr lang="en-US" sz="2000" b="1" dirty="0"/>
              <a:t>And yet, without </a:t>
            </a:r>
            <a:r>
              <a:rPr lang="en-US" sz="2000" b="1" u="sng" dirty="0"/>
              <a:t>faith</a:t>
            </a:r>
            <a:r>
              <a:rPr lang="en-US" sz="2000" b="1" dirty="0"/>
              <a:t> no man will be saved.</a:t>
            </a:r>
            <a:r>
              <a:rPr lang="en-US" sz="2000" dirty="0"/>
              <a:t>   </a:t>
            </a:r>
            <a:r>
              <a:rPr lang="en-US" sz="2000" i="1" dirty="0"/>
              <a:t>(Ephesians 2:8-9)</a:t>
            </a:r>
          </a:p>
        </p:txBody>
      </p:sp>
      <p:sp>
        <p:nvSpPr>
          <p:cNvPr id="5" name="TextBox 4"/>
          <p:cNvSpPr txBox="1"/>
          <p:nvPr/>
        </p:nvSpPr>
        <p:spPr>
          <a:xfrm>
            <a:off x="447789" y="2914511"/>
            <a:ext cx="8001000" cy="1323439"/>
          </a:xfrm>
          <a:prstGeom prst="rect">
            <a:avLst/>
          </a:prstGeom>
          <a:noFill/>
        </p:spPr>
        <p:txBody>
          <a:bodyPr wrap="square" rtlCol="0">
            <a:spAutoFit/>
          </a:bodyPr>
          <a:lstStyle/>
          <a:p>
            <a:r>
              <a:rPr lang="en-US" sz="2000" dirty="0"/>
              <a:t>Even though we must repent, that is turn from our sins,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repentance</a:t>
            </a:r>
            <a:r>
              <a:rPr lang="en-US" sz="2000" b="1" dirty="0">
                <a:solidFill>
                  <a:srgbClr val="FF0000"/>
                </a:solidFill>
              </a:rPr>
              <a:t> that saves us</a:t>
            </a:r>
            <a:r>
              <a:rPr lang="en-US" sz="2000" dirty="0"/>
              <a:t>.  It’s only by the </a:t>
            </a:r>
            <a:r>
              <a:rPr lang="en-US" sz="2000" b="1" u="sng" dirty="0"/>
              <a:t>blood</a:t>
            </a:r>
            <a:r>
              <a:rPr lang="en-US" sz="2000" dirty="0"/>
              <a:t> of God’s only Son, shed at Golgotha, that our sins can be forgiven.   </a:t>
            </a:r>
            <a:r>
              <a:rPr lang="en-US" sz="2000" b="1" dirty="0"/>
              <a:t>And yet, if we do not </a:t>
            </a:r>
            <a:r>
              <a:rPr lang="en-US" sz="2000" b="1" u="sng" dirty="0"/>
              <a:t>repent</a:t>
            </a:r>
            <a:r>
              <a:rPr lang="en-US" sz="2000" b="1" dirty="0"/>
              <a:t> we will perish.</a:t>
            </a:r>
            <a:r>
              <a:rPr lang="en-US" sz="2000" dirty="0"/>
              <a:t>  (Luke 13:3-5)</a:t>
            </a:r>
          </a:p>
        </p:txBody>
      </p:sp>
      <p:sp>
        <p:nvSpPr>
          <p:cNvPr id="7" name="TextBox 6"/>
          <p:cNvSpPr txBox="1"/>
          <p:nvPr/>
        </p:nvSpPr>
        <p:spPr>
          <a:xfrm>
            <a:off x="456475" y="4572000"/>
            <a:ext cx="8001000" cy="1323439"/>
          </a:xfrm>
          <a:prstGeom prst="rect">
            <a:avLst/>
          </a:prstGeom>
          <a:noFill/>
        </p:spPr>
        <p:txBody>
          <a:bodyPr wrap="square" rtlCol="0">
            <a:spAutoFit/>
          </a:bodyPr>
          <a:lstStyle/>
          <a:p>
            <a:r>
              <a:rPr lang="en-US" sz="2000" dirty="0"/>
              <a:t>Even though we are commanded to be baptized,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baptism</a:t>
            </a:r>
            <a:r>
              <a:rPr lang="en-US" sz="2000" b="1" dirty="0">
                <a:solidFill>
                  <a:srgbClr val="FF0000"/>
                </a:solidFill>
              </a:rPr>
              <a:t> that saves us</a:t>
            </a:r>
            <a:r>
              <a:rPr lang="en-US" sz="2000" dirty="0"/>
              <a:t>.  It’s only by the </a:t>
            </a:r>
            <a:r>
              <a:rPr lang="en-US" sz="2000" b="1" u="sng" dirty="0"/>
              <a:t>blood</a:t>
            </a:r>
            <a:r>
              <a:rPr lang="en-US" sz="2000" dirty="0"/>
              <a:t> of the Messiah, who has defeated sin and death.  </a:t>
            </a:r>
            <a:r>
              <a:rPr lang="en-US" sz="2000" b="1" dirty="0"/>
              <a:t>And yet, without </a:t>
            </a:r>
            <a:r>
              <a:rPr lang="en-US" sz="2000" b="1" u="sng" dirty="0"/>
              <a:t>baptism</a:t>
            </a:r>
            <a:r>
              <a:rPr lang="en-US" sz="2000" b="1" dirty="0"/>
              <a:t> no one will be saved.  </a:t>
            </a:r>
            <a:r>
              <a:rPr lang="en-US" sz="2000" dirty="0"/>
              <a:t>(Mark 16:16; Acts 2:38; 1 Peter 3:21)</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Biblical Plan of Salvation</a:t>
            </a:r>
            <a:br>
              <a:rPr lang="en-US" dirty="0"/>
            </a:br>
            <a:r>
              <a:rPr lang="en-US" sz="2400" dirty="0">
                <a:solidFill>
                  <a:schemeClr val="tx2">
                    <a:lumMod val="60000"/>
                    <a:lumOff val="40000"/>
                  </a:schemeClr>
                </a:solidFill>
              </a:rPr>
              <a:t>Obvious elements as revealed, taught, and practiced</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3810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EXHIBIT A BELIEVING FAITH</a:t>
            </a:r>
          </a:p>
          <a:p>
            <a:endParaRPr lang="en-US" b="1" i="1" dirty="0"/>
          </a:p>
          <a:p>
            <a:r>
              <a:rPr lang="en-US" b="1" i="1" dirty="0"/>
              <a:t>For this is the way God loved the world: He gave his one and only Son, so that everyone who believes in Him will not perish but have eternal life.   John 3:16 (NET)</a:t>
            </a:r>
          </a:p>
          <a:p>
            <a:endParaRPr lang="en-US" b="1" i="1" dirty="0"/>
          </a:p>
          <a:p>
            <a:r>
              <a:rPr lang="en-US" b="1" i="1" dirty="0"/>
              <a:t>And truly Jesus did many other signs in the presence of His disciples, which are not written in this book; but these are written that you may believe that Jesus is the Christ, the Son of God, and that believing you may have life in His name.  John 20:30-31 (NKJV)</a:t>
            </a:r>
          </a:p>
        </p:txBody>
      </p:sp>
      <p:sp>
        <p:nvSpPr>
          <p:cNvPr id="9" name="Scroll: Horizontal 8">
            <a:extLst>
              <a:ext uri="{FF2B5EF4-FFF2-40B4-BE49-F238E27FC236}">
                <a16:creationId xmlns:a16="http://schemas.microsoft.com/office/drawing/2014/main" id="{AFE168CB-7A77-4FEF-BD57-E605E24EB52F}"/>
              </a:ext>
            </a:extLst>
          </p:cNvPr>
          <p:cNvSpPr/>
          <p:nvPr/>
        </p:nvSpPr>
        <p:spPr>
          <a:xfrm>
            <a:off x="381000" y="105814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REPENT OF YOUR SINS</a:t>
            </a:r>
          </a:p>
          <a:p>
            <a:endParaRPr lang="en-US" b="1" i="1" dirty="0"/>
          </a:p>
          <a:p>
            <a:r>
              <a:rPr lang="en-US" b="1" i="1" dirty="0"/>
              <a:t>But unless you repent, you will all perish as well!  Luke 13:3 (NET)</a:t>
            </a:r>
          </a:p>
          <a:p>
            <a:endParaRPr lang="en-US" b="1" i="1" dirty="0"/>
          </a:p>
          <a:p>
            <a:r>
              <a:rPr lang="en-US"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p:txBody>
      </p:sp>
      <p:sp>
        <p:nvSpPr>
          <p:cNvPr id="10" name="Scroll: Horizontal 9">
            <a:extLst>
              <a:ext uri="{FF2B5EF4-FFF2-40B4-BE49-F238E27FC236}">
                <a16:creationId xmlns:a16="http://schemas.microsoft.com/office/drawing/2014/main" id="{03DD98E3-BD39-4FD8-ACDC-5A8D316E6DA0}"/>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BE BAPTIZED</a:t>
            </a:r>
          </a:p>
          <a:p>
            <a:endParaRPr lang="en-US" b="1" i="1" dirty="0"/>
          </a:p>
          <a:p>
            <a:r>
              <a:rPr lang="en-US" b="1" i="1" dirty="0"/>
              <a:t>He said to them, “Go into all the world and preach the gospel to every creature.  The one who believes and is baptized will be saved, but the one who does not believe will be condemned.”   Mark 16:16 (NET)</a:t>
            </a:r>
          </a:p>
          <a:p>
            <a:endParaRPr lang="en-US" b="1" i="1" dirty="0"/>
          </a:p>
          <a:p>
            <a:r>
              <a:rPr lang="en-US"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p:txBody>
      </p:sp>
      <p:sp>
        <p:nvSpPr>
          <p:cNvPr id="11" name="Scroll: Horizontal 10">
            <a:extLst>
              <a:ext uri="{FF2B5EF4-FFF2-40B4-BE49-F238E27FC236}">
                <a16:creationId xmlns:a16="http://schemas.microsoft.com/office/drawing/2014/main" id="{D609D647-26B8-4174-BBB8-33728B45210D}"/>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ENDURE TO THE END</a:t>
            </a:r>
          </a:p>
          <a:p>
            <a:endParaRPr lang="en-US" b="1" i="1" dirty="0"/>
          </a:p>
          <a:p>
            <a:r>
              <a:rPr lang="en-US" b="1" i="1" dirty="0"/>
              <a:t>But the person who endures to the end will be saved.  And this gospel of the kingdom will be preached throughout the whole inhabited earth as a testimony to all nations, and then the end will come.  Matthew 24:13 (NET)</a:t>
            </a:r>
          </a:p>
          <a:p>
            <a:endParaRPr lang="en-US" b="1" i="1" dirty="0"/>
          </a:p>
          <a:p>
            <a:r>
              <a:rPr lang="en-US" b="1" i="1" dirty="0"/>
              <a:t>And to the one who conquers and continues in my deeds until the end, I will give him authority over the nations…  Revelation 2:26 (NET)</a:t>
            </a:r>
          </a:p>
        </p:txBody>
      </p:sp>
      <p:sp>
        <p:nvSpPr>
          <p:cNvPr id="12" name="Scroll: Horizontal 11">
            <a:extLst>
              <a:ext uri="{FF2B5EF4-FFF2-40B4-BE49-F238E27FC236}">
                <a16:creationId xmlns:a16="http://schemas.microsoft.com/office/drawing/2014/main" id="{2791DD6E-9A28-44FC-B853-14CF4C98340E}"/>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UNLESS YOU…</a:t>
            </a:r>
          </a:p>
          <a:p>
            <a:pPr algn="ctr"/>
            <a:endParaRPr lang="en-US" b="1" i="1" dirty="0"/>
          </a:p>
          <a:p>
            <a:r>
              <a:rPr lang="en-US" b="1" i="1" dirty="0"/>
              <a:t>“</a:t>
            </a:r>
            <a:r>
              <a:rPr lang="en-US" b="1" i="1" u="sng" dirty="0"/>
              <a:t>Unless</a:t>
            </a:r>
            <a:r>
              <a:rPr lang="en-US" b="1" i="1" dirty="0"/>
              <a:t> you repent you will perish…”   Luke 13:3,5</a:t>
            </a:r>
          </a:p>
          <a:p>
            <a:endParaRPr lang="en-US" b="1" i="1" dirty="0"/>
          </a:p>
          <a:p>
            <a:r>
              <a:rPr lang="en-US" b="1" i="1" dirty="0"/>
              <a:t>“</a:t>
            </a:r>
            <a:r>
              <a:rPr lang="en-US" b="1" i="1" u="sng" dirty="0"/>
              <a:t>Unless</a:t>
            </a:r>
            <a:r>
              <a:rPr lang="en-US" b="1" i="1" dirty="0"/>
              <a:t> you love Me more than your father, mother, son or daughter you are not worthy of Me…”  Mathew 10:37</a:t>
            </a:r>
          </a:p>
          <a:p>
            <a:endParaRPr lang="en-US" b="1" i="1" dirty="0"/>
          </a:p>
          <a:p>
            <a:r>
              <a:rPr lang="en-US" b="1" i="1" dirty="0"/>
              <a:t>“</a:t>
            </a:r>
            <a:r>
              <a:rPr lang="en-US" b="1" i="1" u="sng" dirty="0"/>
              <a:t>Unless</a:t>
            </a:r>
            <a:r>
              <a:rPr lang="en-US" b="1" i="1" dirty="0"/>
              <a:t> you lose your life for My sake you will never see life…”  Matthew 16:25</a:t>
            </a:r>
          </a:p>
          <a:p>
            <a:endParaRPr lang="en-US" b="1" i="1" dirty="0"/>
          </a:p>
          <a:p>
            <a:r>
              <a:rPr lang="en-US" b="1" i="1" dirty="0"/>
              <a:t>“</a:t>
            </a:r>
            <a:r>
              <a:rPr lang="en-US" b="1" i="1" u="sng" dirty="0"/>
              <a:t>Unless</a:t>
            </a:r>
            <a:r>
              <a:rPr lang="en-US" b="1" i="1" dirty="0"/>
              <a:t> you take up your cross and follow after Me you are not worthy of Me…”  Matthew 10:38</a:t>
            </a:r>
          </a:p>
          <a:p>
            <a:endParaRPr lang="en-US" b="1" i="1" dirty="0"/>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anim calcmode="lin" valueType="num">
                                      <p:cBhvr>
                                        <p:cTn id="4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fade">
                                      <p:cBhvr>
                                        <p:cTn id="49" dur="1000"/>
                                        <p:tgtEl>
                                          <p:spTgt spid="12">
                                            <p:txEl>
                                              <p:pRg st="2" end="2"/>
                                            </p:txEl>
                                          </p:spTgt>
                                        </p:tgtEl>
                                      </p:cBhvr>
                                    </p:animEffect>
                                    <p:anim calcmode="lin" valueType="num">
                                      <p:cBhvr>
                                        <p:cTn id="5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4" end="4"/>
                                            </p:txEl>
                                          </p:spTgt>
                                        </p:tgtEl>
                                        <p:attrNameLst>
                                          <p:attrName>style.visibility</p:attrName>
                                        </p:attrNameLst>
                                      </p:cBhvr>
                                      <p:to>
                                        <p:strVal val="visible"/>
                                      </p:to>
                                    </p:set>
                                    <p:animEffect transition="in" filter="fade">
                                      <p:cBhvr>
                                        <p:cTn id="56" dur="1000"/>
                                        <p:tgtEl>
                                          <p:spTgt spid="12">
                                            <p:txEl>
                                              <p:pRg st="4" end="4"/>
                                            </p:txEl>
                                          </p:spTgt>
                                        </p:tgtEl>
                                      </p:cBhvr>
                                    </p:animEffect>
                                    <p:anim calcmode="lin" valueType="num">
                                      <p:cBhvr>
                                        <p:cTn id="5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animEffect transition="in" filter="fade">
                                      <p:cBhvr>
                                        <p:cTn id="63" dur="1000"/>
                                        <p:tgtEl>
                                          <p:spTgt spid="12">
                                            <p:txEl>
                                              <p:pRg st="6" end="6"/>
                                            </p:txEl>
                                          </p:spTgt>
                                        </p:tgtEl>
                                      </p:cBhvr>
                                    </p:animEffect>
                                    <p:anim calcmode="lin" valueType="num">
                                      <p:cBhvr>
                                        <p:cTn id="6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8" end="8"/>
                                            </p:txEl>
                                          </p:spTgt>
                                        </p:tgtEl>
                                        <p:attrNameLst>
                                          <p:attrName>style.visibility</p:attrName>
                                        </p:attrNameLst>
                                      </p:cBhvr>
                                      <p:to>
                                        <p:strVal val="visible"/>
                                      </p:to>
                                    </p:set>
                                    <p:animEffect transition="in" filter="fade">
                                      <p:cBhvr>
                                        <p:cTn id="70" dur="1000"/>
                                        <p:tgtEl>
                                          <p:spTgt spid="12">
                                            <p:txEl>
                                              <p:pRg st="8" end="8"/>
                                            </p:txEl>
                                          </p:spTgt>
                                        </p:tgtEl>
                                      </p:cBhvr>
                                    </p:animEffect>
                                    <p:anim calcmode="lin" valueType="num">
                                      <p:cBhvr>
                                        <p:cTn id="71"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know?</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2862322"/>
          </a:xfrm>
          <a:prstGeom prst="rect">
            <a:avLst/>
          </a:prstGeom>
          <a:noFill/>
        </p:spPr>
        <p:txBody>
          <a:bodyPr wrap="square" rtlCol="0">
            <a:spAutoFit/>
          </a:bodyPr>
          <a:lstStyle/>
          <a:p>
            <a:r>
              <a:rPr lang="en-US" sz="2000" b="1" u="sng" dirty="0"/>
              <a:t>Stage 1</a:t>
            </a:r>
          </a:p>
          <a:p>
            <a:pPr marL="342900" indent="-342900">
              <a:buFont typeface="Arial" panose="020B0604020202020204" pitchFamily="34" charset="0"/>
              <a:buChar char="•"/>
            </a:pPr>
            <a:r>
              <a:rPr lang="en-US" sz="2000" b="1" dirty="0"/>
              <a:t>We are saved by grace through faith at the time that we believe in Christ, repent of our past sins, and are baptized in water.  There are no works involved in this at all.</a:t>
            </a:r>
          </a:p>
          <a:p>
            <a:pPr marL="342900" indent="-342900">
              <a:buFont typeface="Arial" panose="020B0604020202020204" pitchFamily="34" charset="0"/>
              <a:buChar char="•"/>
            </a:pPr>
            <a:r>
              <a:rPr lang="en-US" sz="2000" b="1" dirty="0"/>
              <a:t>We are involved in the salvation process – even though salvation is a gift.</a:t>
            </a:r>
          </a:p>
          <a:p>
            <a:pPr marL="342900" indent="-342900">
              <a:buFont typeface="Arial" panose="020B0604020202020204" pitchFamily="34" charset="0"/>
              <a:buChar char="•"/>
            </a:pPr>
            <a:r>
              <a:rPr lang="en-US" sz="2000" b="1" dirty="0"/>
              <a:t>You are born again as a new creature in Christ. You are an adopted son of God. The Holy Spirit dwells with you.</a:t>
            </a:r>
          </a:p>
          <a:p>
            <a:pPr marL="342900" indent="-342900">
              <a:buFont typeface="Arial" panose="020B0604020202020204" pitchFamily="34" charset="0"/>
              <a:buChar char="•"/>
            </a:pPr>
            <a:r>
              <a:rPr lang="en-US" sz="2000" b="1" dirty="0"/>
              <a:t>The one who grants you salvation is Jesus himself.</a:t>
            </a:r>
          </a:p>
        </p:txBody>
      </p:sp>
      <p:sp>
        <p:nvSpPr>
          <p:cNvPr id="4" name="TextBox 3">
            <a:extLst>
              <a:ext uri="{FF2B5EF4-FFF2-40B4-BE49-F238E27FC236}">
                <a16:creationId xmlns:a16="http://schemas.microsoft.com/office/drawing/2014/main" id="{0C8123A4-A3C0-4BAE-9AD3-90EB67E1C621}"/>
              </a:ext>
            </a:extLst>
          </p:cNvPr>
          <p:cNvSpPr txBox="1"/>
          <p:nvPr/>
        </p:nvSpPr>
        <p:spPr>
          <a:xfrm>
            <a:off x="533400" y="4419600"/>
            <a:ext cx="8001000" cy="1015663"/>
          </a:xfrm>
          <a:prstGeom prst="rect">
            <a:avLst/>
          </a:prstGeom>
          <a:noFill/>
        </p:spPr>
        <p:txBody>
          <a:bodyPr wrap="square" rtlCol="0">
            <a:spAutoFit/>
          </a:bodyPr>
          <a:lstStyle/>
          <a:p>
            <a:r>
              <a:rPr lang="en-US" sz="2000" b="1" u="sng" dirty="0"/>
              <a:t>Also, what doesn’t happen to you at Stage 1</a:t>
            </a:r>
          </a:p>
          <a:p>
            <a:pPr marL="342900" indent="-342900">
              <a:buFont typeface="Arial" panose="020B0604020202020204" pitchFamily="34" charset="0"/>
              <a:buChar char="•"/>
            </a:pPr>
            <a:r>
              <a:rPr lang="en-US" sz="2000" b="1" dirty="0"/>
              <a:t>You are </a:t>
            </a:r>
            <a:r>
              <a:rPr lang="en-US" sz="2000" b="1" u="sng" dirty="0"/>
              <a:t>still</a:t>
            </a:r>
            <a:r>
              <a:rPr lang="en-US" sz="2000" b="1" dirty="0"/>
              <a:t> capable of sinning.  But have a new clean slate.</a:t>
            </a:r>
          </a:p>
          <a:p>
            <a:pPr marL="342900" indent="-342900">
              <a:buFont typeface="Arial" panose="020B0604020202020204" pitchFamily="34" charset="0"/>
              <a:buChar char="•"/>
            </a:pPr>
            <a:r>
              <a:rPr lang="en-US" sz="2000" b="1" dirty="0"/>
              <a:t>All of your </a:t>
            </a:r>
            <a:r>
              <a:rPr lang="en-US" sz="2000" b="1" u="sng" dirty="0"/>
              <a:t>future</a:t>
            </a:r>
            <a:r>
              <a:rPr lang="en-US" sz="2000" b="1" dirty="0"/>
              <a:t> sins are </a:t>
            </a:r>
            <a:r>
              <a:rPr lang="en-US" sz="2000" b="1" u="sng" dirty="0"/>
              <a:t>not</a:t>
            </a:r>
            <a:r>
              <a:rPr lang="en-US" sz="2000" b="1" dirty="0"/>
              <a:t> forgiven.</a:t>
            </a:r>
          </a:p>
        </p:txBody>
      </p:sp>
    </p:spTree>
    <p:extLst>
      <p:ext uri="{BB962C8B-B14F-4D97-AF65-F5344CB8AC3E}">
        <p14:creationId xmlns:p14="http://schemas.microsoft.com/office/powerpoint/2010/main" val="303377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know?</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3785652"/>
          </a:xfrm>
          <a:prstGeom prst="rect">
            <a:avLst/>
          </a:prstGeom>
          <a:noFill/>
        </p:spPr>
        <p:txBody>
          <a:bodyPr wrap="square" rtlCol="0">
            <a:spAutoFit/>
          </a:bodyPr>
          <a:lstStyle/>
          <a:p>
            <a:r>
              <a:rPr lang="en-US" sz="2000" b="1" u="sng" dirty="0"/>
              <a:t>Stage 2</a:t>
            </a:r>
          </a:p>
          <a:p>
            <a:pPr marL="342900" indent="-342900">
              <a:buFont typeface="Arial" panose="020B0604020202020204" pitchFamily="34" charset="0"/>
              <a:buChar char="•"/>
            </a:pPr>
            <a:r>
              <a:rPr lang="en-US" sz="2000" b="1" dirty="0"/>
              <a:t>We must maintain our saved condition by holding fast to our faith by living in obedience to Christ’s commandments.  We do these things to maintain (not earn) our already saved condition.</a:t>
            </a:r>
          </a:p>
          <a:p>
            <a:pPr marL="342900" indent="-342900">
              <a:buFont typeface="Arial" panose="020B0604020202020204" pitchFamily="34" charset="0"/>
              <a:buChar char="•"/>
            </a:pPr>
            <a:r>
              <a:rPr lang="en-US" sz="2000" b="1" dirty="0"/>
              <a:t>This stage is not about sinless perfection, but about living in relationship with Christ.  A Love-Faith-Obedient relationship.</a:t>
            </a:r>
          </a:p>
          <a:p>
            <a:pPr marL="342900" indent="-342900">
              <a:buFont typeface="Arial" panose="020B0604020202020204" pitchFamily="34" charset="0"/>
              <a:buChar char="•"/>
            </a:pPr>
            <a:r>
              <a:rPr lang="en-US" sz="2000" b="1" dirty="0"/>
              <a:t>Our final salvation is not determined until death, because we can lose our faith or our love for Christ.  We can deny Him.</a:t>
            </a:r>
          </a:p>
          <a:p>
            <a:pPr marL="342900" indent="-342900">
              <a:buFont typeface="Arial" panose="020B0604020202020204" pitchFamily="34" charset="0"/>
              <a:buChar char="•"/>
            </a:pPr>
            <a:r>
              <a:rPr lang="en-US" sz="2000" b="1" dirty="0"/>
              <a:t>We demonstrate our obedient love for Christ by abiding with Him (i.e. the vine-branch metaphor) and producing fruit (if just the spiritual fruit of living a righteous life).</a:t>
            </a:r>
          </a:p>
        </p:txBody>
      </p:sp>
      <p:sp>
        <p:nvSpPr>
          <p:cNvPr id="5" name="TextBox 4">
            <a:extLst>
              <a:ext uri="{FF2B5EF4-FFF2-40B4-BE49-F238E27FC236}">
                <a16:creationId xmlns:a16="http://schemas.microsoft.com/office/drawing/2014/main" id="{76F5536B-D436-4FDE-BF8A-57D0BD3924F0}"/>
              </a:ext>
            </a:extLst>
          </p:cNvPr>
          <p:cNvSpPr txBox="1"/>
          <p:nvPr/>
        </p:nvSpPr>
        <p:spPr>
          <a:xfrm>
            <a:off x="533400" y="4928652"/>
            <a:ext cx="8001000" cy="1938992"/>
          </a:xfrm>
          <a:prstGeom prst="rect">
            <a:avLst/>
          </a:prstGeom>
          <a:noFill/>
        </p:spPr>
        <p:txBody>
          <a:bodyPr wrap="square" rtlCol="0">
            <a:spAutoFit/>
          </a:bodyPr>
          <a:lstStyle/>
          <a:p>
            <a:r>
              <a:rPr lang="en-US" sz="2000" b="1" u="sng" dirty="0"/>
              <a:t>It is the totality of Scripture that determines correct theology.  </a:t>
            </a:r>
          </a:p>
          <a:p>
            <a:endParaRPr lang="en-US" sz="2000" b="1" u="sng" dirty="0"/>
          </a:p>
          <a:p>
            <a:r>
              <a:rPr lang="en-US" sz="2000" b="1" u="sng" dirty="0"/>
              <a:t>A gift is no less a gift simply because it’s conditioned on obedience.  We never earn our salvation.  It’s always a gift from God, dependent only upon the victory over Sin and Death by the Blood of the Lamb at Calvary.</a:t>
            </a:r>
            <a:endParaRPr lang="en-US" sz="2000" b="1" dirty="0"/>
          </a:p>
        </p:txBody>
      </p:sp>
    </p:spTree>
    <p:extLst>
      <p:ext uri="{BB962C8B-B14F-4D97-AF65-F5344CB8AC3E}">
        <p14:creationId xmlns:p14="http://schemas.microsoft.com/office/powerpoint/2010/main" val="38995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to Endure to the End?</a:t>
            </a:r>
            <a:br>
              <a:rPr lang="en-US" dirty="0"/>
            </a:br>
            <a:r>
              <a:rPr lang="en-US" sz="2400" dirty="0">
                <a:solidFill>
                  <a:schemeClr val="tx2">
                    <a:lumMod val="60000"/>
                    <a:lumOff val="40000"/>
                  </a:schemeClr>
                </a:solidFill>
              </a:rPr>
              <a:t>What God wants of every believer.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 Ephesians 2:4-10</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Psalm 34:3; 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Acts 20:24; 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 Eph. 2:19; </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 1 Timothy 4:12  </a:t>
            </a:r>
            <a:endParaRPr lang="en-US" sz="2000" i="1" dirty="0"/>
          </a:p>
        </p:txBody>
      </p:sp>
      <p:sp>
        <p:nvSpPr>
          <p:cNvPr id="11" name="Scroll: Horizontal 10">
            <a:extLst>
              <a:ext uri="{FF2B5EF4-FFF2-40B4-BE49-F238E27FC236}">
                <a16:creationId xmlns:a16="http://schemas.microsoft.com/office/drawing/2014/main" id="{A870A32A-CA4F-4D63-9449-134794B81D57}"/>
              </a:ext>
            </a:extLst>
          </p:cNvPr>
          <p:cNvSpPr/>
          <p:nvPr/>
        </p:nvSpPr>
        <p:spPr>
          <a:xfrm>
            <a:off x="384544" y="3124200"/>
            <a:ext cx="8350102" cy="3352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Any </a:t>
            </a:r>
            <a:r>
              <a:rPr lang="en-US" b="1" i="1" u="sng" dirty="0"/>
              <a:t>individual</a:t>
            </a:r>
            <a:r>
              <a:rPr lang="en-US" b="1" i="1" dirty="0"/>
              <a:t> strategy to obtain spiritual growth must consider Knowledge, Perspective, Conviction, Skill, and Character… these areas are the building blocks of spiritual maturity.</a:t>
            </a:r>
          </a:p>
          <a:p>
            <a:endParaRPr lang="en-US" b="1" i="1" dirty="0"/>
          </a:p>
          <a:p>
            <a:r>
              <a:rPr lang="en-US" b="1" i="1" dirty="0"/>
              <a:t>Why?   (Romans 12:2; </a:t>
            </a:r>
            <a:r>
              <a:rPr lang="en-US" b="1" i="1" dirty="0" err="1"/>
              <a:t>Galations</a:t>
            </a:r>
            <a:r>
              <a:rPr lang="en-US" b="1" i="1" dirty="0"/>
              <a:t> 5-6; Ephesians 3-6)</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Why did God plan it this way?</a:t>
            </a:r>
            <a:br>
              <a:rPr lang="en-US" dirty="0"/>
            </a:br>
            <a:r>
              <a:rPr lang="en-US" sz="2400" dirty="0">
                <a:solidFill>
                  <a:schemeClr val="tx2">
                    <a:lumMod val="60000"/>
                    <a:lumOff val="40000"/>
                  </a:schemeClr>
                </a:solidFill>
              </a:rPr>
              <a:t>Reflect upon the way that God operates…</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(Galatians 5)</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  (Mark 16:15; Luke 24:46-48)</a:t>
            </a:r>
          </a:p>
        </p:txBody>
      </p:sp>
    </p:spTree>
    <p:extLst>
      <p:ext uri="{BB962C8B-B14F-4D97-AF65-F5344CB8AC3E}">
        <p14:creationId xmlns:p14="http://schemas.microsoft.com/office/powerpoint/2010/main" val="3243415633"/>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27838</TotalTime>
  <Words>2384</Words>
  <Application>Microsoft Office PowerPoint</Application>
  <PresentationFormat>On-screen Show (4:3)</PresentationFormat>
  <Paragraphs>147</Paragraphs>
  <Slides>9</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Arial Narrow</vt:lpstr>
      <vt:lpstr>Calibri</vt:lpstr>
      <vt:lpstr>PPT_Template_2010SummerSchool</vt:lpstr>
      <vt:lpstr>1_UPCRC_Powerpoint_Template_with I-Mark</vt:lpstr>
      <vt:lpstr>PowerPoint Presentation</vt:lpstr>
      <vt:lpstr>How to Know the Truth? </vt:lpstr>
      <vt:lpstr>The Plan of Salvation “Men and brethren, what shall we do?”</vt:lpstr>
      <vt:lpstr>Beyond the “Salvation Recipes” What is God’s perspective?  How can we know?</vt:lpstr>
      <vt:lpstr>The Biblical Plan of Salvation Obvious elements as revealed, taught, and practiced</vt:lpstr>
      <vt:lpstr>What did the Early Christians know? The two stages of Salvation</vt:lpstr>
      <vt:lpstr>What did the Early Christians know? The two stages of Salvation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1164</cp:revision>
  <cp:lastPrinted>2015-10-11T15:37:17Z</cp:lastPrinted>
  <dcterms:created xsi:type="dcterms:W3CDTF">2010-06-16T02:58:04Z</dcterms:created>
  <dcterms:modified xsi:type="dcterms:W3CDTF">2021-05-30T14:59:12Z</dcterms:modified>
</cp:coreProperties>
</file>